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28"/>
  </p:normalViewPr>
  <p:slideViewPr>
    <p:cSldViewPr snapToGrid="0" snapToObjects="1">
      <p:cViewPr varScale="1">
        <p:scale>
          <a:sx n="117" d="100"/>
          <a:sy n="117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F27D-1737-B862-079B-EFAF49198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26205-CBFC-A17B-872D-8EC6E49BD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A349D-6341-4459-A243-C2AC4464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8F1-854A-2643-9F4B-EF0EE773F3DE}" type="datetimeFigureOut">
              <a:rPr lang="en-GE" smtClean="0"/>
              <a:t>27.09.22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1BE56-00A0-FD0C-6DAA-5D823409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A0F6-1E66-DAB4-8F74-8E04221C0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411-71AE-A344-89CD-ED11D5BDB637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088614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7DB3-A1BB-9CC3-4B4A-09A157E5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EECDD-6717-FA3A-EF7F-B26DB5F9B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2249B-9110-067D-BCC9-E4F2F548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8F1-854A-2643-9F4B-EF0EE773F3DE}" type="datetimeFigureOut">
              <a:rPr lang="en-GE" smtClean="0"/>
              <a:t>27.09.22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F31F-2127-8DA1-E3E7-6F11A5ED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6317-B11E-34BC-412E-C54D59A7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411-71AE-A344-89CD-ED11D5BDB637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186513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743A5-806C-9FE3-5494-0611F25B3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9B62C-3FBD-264F-08CE-CCFD1D74A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63EDA-5003-C4CD-3A5B-1DA7B952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8F1-854A-2643-9F4B-EF0EE773F3DE}" type="datetimeFigureOut">
              <a:rPr lang="en-GE" smtClean="0"/>
              <a:t>27.09.22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5770-08A9-F9CB-A929-475EDA25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466B-6A0E-7824-4569-EC7FB312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411-71AE-A344-89CD-ED11D5BDB637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55558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9F45-947D-EA82-BE1A-38D35027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FFA0-6056-7A4E-66B4-72185AB7B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7DF53-04DF-5C5A-422E-5999C174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8F1-854A-2643-9F4B-EF0EE773F3DE}" type="datetimeFigureOut">
              <a:rPr lang="en-GE" smtClean="0"/>
              <a:t>27.09.22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2090F-6DF2-48C0-966B-ADAC686D9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7B6F-ADDE-F6AD-58FB-3E91BC46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411-71AE-A344-89CD-ED11D5BDB637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48548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1CCE-1EF4-E0B5-59C9-185810340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AE713-E94C-3FD6-D288-E35A9287C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572FA-E73E-5D12-CCE0-400A040D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8F1-854A-2643-9F4B-EF0EE773F3DE}" type="datetimeFigureOut">
              <a:rPr lang="en-GE" smtClean="0"/>
              <a:t>27.09.22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0B060-2BC1-38E5-1516-6E1194E7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28B02-395A-AC1D-A2F3-38A170DD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411-71AE-A344-89CD-ED11D5BDB637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92293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0A994-8BB6-B8E6-DE50-A71730D42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9ED9-09E9-1FB4-EDBE-4E771C580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693B7-86C3-5353-4F64-99A142463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370C6-0E73-B4D8-DCA7-D49C2999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8F1-854A-2643-9F4B-EF0EE773F3DE}" type="datetimeFigureOut">
              <a:rPr lang="en-GE" smtClean="0"/>
              <a:t>27.09.22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1BC8E-F414-5D37-205C-153ECE4B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6AD71-4089-9953-3927-AF276655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411-71AE-A344-89CD-ED11D5BDB637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255086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AF9F-4E4D-9877-20CF-8D6E88C0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5B0C-FD3B-BB32-0E2B-870D44005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20543-F23C-9F7E-B25C-1E76D321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6D02D-700A-651B-968D-352019B97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D52E6-C57F-5015-1FAB-F0CC2626E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AF3B6-3595-6521-3883-EAB5E226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8F1-854A-2643-9F4B-EF0EE773F3DE}" type="datetimeFigureOut">
              <a:rPr lang="en-GE" smtClean="0"/>
              <a:t>27.09.22</a:t>
            </a:fld>
            <a:endParaRPr lang="en-G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08795-FB45-754C-6F1E-F23FDE40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1CCF0-A34C-712B-B9AD-13CB47B2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411-71AE-A344-89CD-ED11D5BDB637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60889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3B3F-CB96-6497-D3E3-41B945E11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24B96-7A84-0792-1A7E-C7798CF6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8F1-854A-2643-9F4B-EF0EE773F3DE}" type="datetimeFigureOut">
              <a:rPr lang="en-GE" smtClean="0"/>
              <a:t>27.09.22</a:t>
            </a:fld>
            <a:endParaRPr lang="en-G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2630F-892A-F350-A24B-5BDCD5D7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96DE34-04D2-716C-8701-8025933A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411-71AE-A344-89CD-ED11D5BDB637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56729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59864-B33D-EF0A-5F9F-7DA6AE3A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8F1-854A-2643-9F4B-EF0EE773F3DE}" type="datetimeFigureOut">
              <a:rPr lang="en-GE" smtClean="0"/>
              <a:t>27.09.22</a:t>
            </a:fld>
            <a:endParaRPr lang="en-G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6F2F3-DE72-5FAB-72F1-5DCCF872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A62FB-E178-CBEB-8CF1-9C16C850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411-71AE-A344-89CD-ED11D5BDB637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60849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B66E8-4744-803E-7BC2-140F78B7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47DC-CE45-B58C-CC33-8A1A50547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A2D6A-602E-7914-7848-8F397ED27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1D01F-ED89-1FE8-8E1F-2BDAAED8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8F1-854A-2643-9F4B-EF0EE773F3DE}" type="datetimeFigureOut">
              <a:rPr lang="en-GE" smtClean="0"/>
              <a:t>27.09.22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2B23F-DE49-EED4-9FDA-AF1DA04D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27E45-B1C2-13EC-C667-411D470B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411-71AE-A344-89CD-ED11D5BDB637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8474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781B-BC85-C332-4F9C-08DA3883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02D31-1B54-AE7D-6FA1-63886530E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F042E-8BDF-8A36-BDA5-D9AD76636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ADBAC-A391-2E25-37EE-70A8A81B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18F1-854A-2643-9F4B-EF0EE773F3DE}" type="datetimeFigureOut">
              <a:rPr lang="en-GE" smtClean="0"/>
              <a:t>27.09.22</a:t>
            </a:fld>
            <a:endParaRPr lang="en-G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12C7D-9293-9BA6-D6EB-FBEB9643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58D68-F155-F10C-649C-6C388D1B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12411-71AE-A344-89CD-ED11D5BDB637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15949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18C2A-ED19-917E-278C-53A97869A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BBD90-6DB4-3D11-0448-D8954F185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57825-D1F1-3F72-9646-C2686515C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18F1-854A-2643-9F4B-EF0EE773F3DE}" type="datetimeFigureOut">
              <a:rPr lang="en-GE" smtClean="0"/>
              <a:t>27.09.22</a:t>
            </a:fld>
            <a:endParaRPr lang="en-G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5B9C-CC6D-925F-BB01-BA49E1E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697B-1EDF-6797-2F3A-3BF823559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12411-71AE-A344-89CD-ED11D5BDB637}" type="slidenum">
              <a:rPr lang="en-GE" smtClean="0"/>
              <a:t>‹#›</a:t>
            </a:fld>
            <a:endParaRPr lang="en-GE"/>
          </a:p>
        </p:txBody>
      </p:sp>
    </p:spTree>
    <p:extLst>
      <p:ext uri="{BB962C8B-B14F-4D97-AF65-F5344CB8AC3E}">
        <p14:creationId xmlns:p14="http://schemas.microsoft.com/office/powerpoint/2010/main" val="30420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.wikipedia.org/wiki/%E1%83%9C%E1%83%A3%E1%83%9A%E1%83%98" TargetMode="External"/><Relationship Id="rId2" Type="http://schemas.openxmlformats.org/officeDocument/2006/relationships/hyperlink" Target="https://ka.wikipedia.org/wiki/%E1%83%97%E1%83%95%E1%83%9A%E1%83%98%E1%83%A1_%E1%83%A1%E1%83%98%E1%83%A1%E1%83%A2%E1%83%94%E1%83%9B%E1%83%9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.wikipedia.org/wiki/%E1%83%94%E1%83%A0%E1%83%97%E1%83%9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3C60-D16F-4E74-C181-86D8FBEA1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333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  <a:t>თვლის ორობითი სისტემა</a:t>
            </a:r>
            <a:br>
              <a:rPr lang="ka-GE" b="0" i="0" dirty="0">
                <a:solidFill>
                  <a:srgbClr val="000000"/>
                </a:solidFill>
                <a:effectLst/>
                <a:latin typeface="Linux Libertine"/>
              </a:rPr>
            </a:br>
            <a:endParaRPr lang="en-GE" dirty="0"/>
          </a:p>
        </p:txBody>
      </p:sp>
    </p:spTree>
    <p:extLst>
      <p:ext uri="{BB962C8B-B14F-4D97-AF65-F5344CB8AC3E}">
        <p14:creationId xmlns:p14="http://schemas.microsoft.com/office/powerpoint/2010/main" val="153126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6922-208C-E0AF-3B32-4B09CCF4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3E557-1A5C-8950-F932-FBFCD258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a-GE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თვლის ორობითი სისტემა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 </a:t>
            </a:r>
            <a:r>
              <a:rPr lang="ka-GE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თვლის სისტემა"/>
              </a:rPr>
              <a:t>თვლის სისტემა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რომელიც აგებულია პოზიციურ პრინციპზე 2-ის ფუძით. ამ სისტემაში იყენებენ მხოლოდ ორ ნიშანს - ციფრებს </a:t>
            </a:r>
            <a:r>
              <a:rPr lang="ka-GE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ნული"/>
              </a:rPr>
              <a:t>0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და </a:t>
            </a:r>
            <a:r>
              <a:rPr lang="ka-GE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ერთი"/>
              </a:rPr>
              <a:t>1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აქაც, ისევე როგორც ყოველ პოზიციურ სისტემაში, ციფრის მნიშვნელობა დამატებით დამოკიდებულია მის მიერ დაკავებულ ადგილზე. </a:t>
            </a:r>
            <a:endParaRPr lang="en-GE" dirty="0"/>
          </a:p>
        </p:txBody>
      </p:sp>
    </p:spTree>
    <p:extLst>
      <p:ext uri="{BB962C8B-B14F-4D97-AF65-F5344CB8AC3E}">
        <p14:creationId xmlns:p14="http://schemas.microsoft.com/office/powerpoint/2010/main" val="331491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5644-80F2-BA86-E601-DC2EB60D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93A8-0DCE-CE39-DBB9-77D46CCD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რიცხვი 2 ითვლება მეორე თანრიგის ერთეულად და ჩაიწერება ასე: 10 (იკითხება: „ერთი, ნული“). შემდეგი თანრიგის ყოველი ერთული ორჯერ მეტია წინაზე, ე. ი. ეს ერთეულები ადგენენ რიცხვთა მიმდევრობას: 2, 4, 8, 16, ..., 2</a:t>
            </a:r>
            <a:r>
              <a:rPr lang="en-GB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... 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იმისათვის, რომ ათობით სისტემაში ჩაწერილი რიცხვი ჩაიწეროს ორობით სისტემაში, მას მიმდევრობით ყოფენ 2-ზე და მიღებულ ნაშთებს (0 და 1) ჩაწერენ რიგით ბოლოდან პირველისაკენ. მაგ., 27=13·2+1; 13=6·2+1; 6=3·2+0; 3=1·2+1; 1=0·2+1; ამრიგად 27-ის ორობითი ჩაწერა იქნება 11011.</a:t>
            </a:r>
            <a:endParaRPr lang="en-GE" dirty="0"/>
          </a:p>
        </p:txBody>
      </p:sp>
    </p:spTree>
    <p:extLst>
      <p:ext uri="{BB962C8B-B14F-4D97-AF65-F5344CB8AC3E}">
        <p14:creationId xmlns:p14="http://schemas.microsoft.com/office/powerpoint/2010/main" val="310752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96F9-32AC-B344-C542-4C968D39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E"/>
          </a:p>
        </p:txBody>
      </p:sp>
      <p:pic>
        <p:nvPicPr>
          <p:cNvPr id="1026" name="Picture 2" descr="თვლის ორობითი და ათობითი სისტემები. – თავისუფალი ბლოგი – Free Blog">
            <a:extLst>
              <a:ext uri="{FF2B5EF4-FFF2-40B4-BE49-F238E27FC236}">
                <a16:creationId xmlns:a16="http://schemas.microsoft.com/office/drawing/2014/main" id="{7ACD3E4B-5DD9-918A-7602-455DAD3320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4" y="2508836"/>
            <a:ext cx="3573236" cy="2255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11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115B-BCF0-8E1C-8CEA-2D75F0FB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A550-573B-6A56-ABF5-0AD24CA2D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ამ სისტემაში განსაკუთრებით მარტივად სრულდება ყველა არითმეტიკული მოქმედება: მაგ., გამრავლების ტაბულა დაიყვანება ერთ ტოლობამდე 1·1=1, მაგრამ რიცხვების ჩაწერა მოითხოვს ციფრების დიდ რაოდენობას. მაგ., რიცხვი 7000 იქნება 13-ნიშნა, მაგრამ იმის გამო, რომ ეს სისტემა იყენებს მხოლოდ ორ ციფრს, იგი ხშირ შემთხვევაში სასარგებლოა თეორიული საკითხების განხილვისას და ეგმ-ზე გამოთვლებისას.</a:t>
            </a:r>
            <a:endParaRPr lang="en-GE" dirty="0"/>
          </a:p>
        </p:txBody>
      </p:sp>
    </p:spTree>
    <p:extLst>
      <p:ext uri="{BB962C8B-B14F-4D97-AF65-F5344CB8AC3E}">
        <p14:creationId xmlns:p14="http://schemas.microsoft.com/office/powerpoint/2010/main" val="376443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2181-9ED8-7022-ABB3-564B47F8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05B9D-F684-3769-1D1B-54325279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თვლა ორობით რიცხვებში ემყარება იმავე პრინციპს, რასაც ნებისმიერი სხვა თვლის სისტემა გვთავაზობს. თვლა იწყება ციფრიდან 0 და ყოველი შემდეგი რიცხვი მიიღება ინკრემენტაციის (საფეხურებრივი ზრდის) გზით. კერძოდ, თუ ორობითი რიცხვის ყველა პოზიციაზე 1-ანებია, მაშინ ეს უკანასკნელები 0-ებად იქცევიან და მარცხნიდან ემატება 1-ის ტოლი ახალი პოზიცია, წინააღმდეგ შემთხვევაში მარჯვენა განაპირა პოზიციიდან მოყოლებული ყველა 0 თანმიმდევრობით იქცევა 1-ად:</a:t>
            </a:r>
            <a:endParaRPr lang="en-GE" dirty="0"/>
          </a:p>
        </p:txBody>
      </p:sp>
    </p:spTree>
    <p:extLst>
      <p:ext uri="{BB962C8B-B14F-4D97-AF65-F5344CB8AC3E}">
        <p14:creationId xmlns:p14="http://schemas.microsoft.com/office/powerpoint/2010/main" val="187389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BF1D-F6B2-67D6-E7D4-4D4AE676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B09D-8B2D-3F48-58CE-D6ED3E61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თუ კარგად დავაკვირდებით, ნებისმიერი ათობითი რიცხვი შეიძლება წარმოდგინდეს ამ რიცხვის შემადგენელი ციფრების 10-ის ხარისხებზე ნამრავლთა ჯამის მეშვეობით, მაგალითად, რიცხვი 4516 დაიშლება შემდეგნაირად:</a:t>
            </a:r>
          </a:p>
          <a:p>
            <a:pPr marL="0" indent="0">
              <a:buNone/>
            </a:pPr>
            <a:r>
              <a:rPr lang="en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4516 = 4·10</a:t>
            </a:r>
            <a:r>
              <a:rPr lang="en-GE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+ 5·10</a:t>
            </a:r>
            <a:r>
              <a:rPr lang="en-GE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+ 1·10</a:t>
            </a:r>
            <a:r>
              <a:rPr lang="en-GE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+ 6·10</a:t>
            </a:r>
            <a:r>
              <a:rPr lang="en-GE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endParaRPr lang="en-GE" dirty="0"/>
          </a:p>
        </p:txBody>
      </p:sp>
    </p:spTree>
    <p:extLst>
      <p:ext uri="{BB962C8B-B14F-4D97-AF65-F5344CB8AC3E}">
        <p14:creationId xmlns:p14="http://schemas.microsoft.com/office/powerpoint/2010/main" val="332112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ED79-D183-E066-E4FF-D1BFABC3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B4D1-8600-1162-7FE8-FE853786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ანუ, 10-ის ხარისხი ემთხვევა რიცხვში ციფრის პოზიციის ნომერს 'მინუს' 1. ანალოგიური პრინციპი მოქმედებს ორობითი რიცხვების გარდაქმნისას ათობითში, მხოლოდ ამ შემთხვევაში ფუძე 2-ის ტოლია. მაგალითად, ორობითი რიცხვი 110101</a:t>
            </a:r>
            <a:r>
              <a:rPr lang="ka-GE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a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წარმოდგინდება თვლის ათობით სისტემაში შემდეგნაირად (ინდექსი 2 მიუთითებს რიცხვის ორობით სახეს):</a:t>
            </a:r>
          </a:p>
          <a:p>
            <a:pPr marL="0" indent="0">
              <a:buNone/>
            </a:pPr>
            <a:r>
              <a:rPr lang="en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110101</a:t>
            </a:r>
            <a:r>
              <a:rPr lang="en-GE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1·2</a:t>
            </a:r>
            <a:r>
              <a:rPr lang="en-GE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en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+ 1·2</a:t>
            </a:r>
            <a:r>
              <a:rPr lang="en-GE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+ 0·2</a:t>
            </a:r>
            <a:r>
              <a:rPr lang="en-GE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+ 1·2</a:t>
            </a:r>
            <a:r>
              <a:rPr lang="en-GE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+ 0·2</a:t>
            </a:r>
            <a:r>
              <a:rPr lang="en-GE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+ 1·2</a:t>
            </a:r>
            <a:r>
              <a:rPr lang="en-GE" b="0" i="0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G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 53</a:t>
            </a:r>
            <a:r>
              <a:rPr lang="en-GE" b="0" i="0" baseline="-25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10</a:t>
            </a:r>
            <a:endParaRPr lang="en-GE" dirty="0"/>
          </a:p>
        </p:txBody>
      </p:sp>
    </p:spTree>
    <p:extLst>
      <p:ext uri="{BB962C8B-B14F-4D97-AF65-F5344CB8AC3E}">
        <p14:creationId xmlns:p14="http://schemas.microsoft.com/office/powerpoint/2010/main" val="314279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D84D-C041-3474-ED72-8872C9F9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/>
              <a:t>მონაცემთა საზომი ერთეულები</a:t>
            </a:r>
            <a:endParaRPr lang="en-GE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2A2708-1FE1-CD0B-2DCA-F52506F40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2750" y="2242344"/>
            <a:ext cx="37465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3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363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Linux Libertine</vt:lpstr>
      <vt:lpstr>Sylfaen</vt:lpstr>
      <vt:lpstr>Office Theme</vt:lpstr>
      <vt:lpstr>თვლის ორობითი სისტემა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მონაცემთა საზომი ერთეულები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თვლის ორობითი სისტემა </dc:title>
  <dc:creator>Microsoft Office User</dc:creator>
  <cp:lastModifiedBy>Microsoft Office User</cp:lastModifiedBy>
  <cp:revision>1</cp:revision>
  <dcterms:created xsi:type="dcterms:W3CDTF">2022-09-26T20:51:17Z</dcterms:created>
  <dcterms:modified xsi:type="dcterms:W3CDTF">2022-09-26T20:57:46Z</dcterms:modified>
</cp:coreProperties>
</file>