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slide" Target="slides/slide17.xml"/><Relationship Id="rId10" Type="http://schemas.openxmlformats.org/officeDocument/2006/relationships/slide" Target="slides/slide5.xml"/><Relationship Id="rId21" Type="http://schemas.openxmlformats.org/officeDocument/2006/relationships/slide" Target="slides/slide16.xml"/><Relationship Id="rId13" Type="http://schemas.openxmlformats.org/officeDocument/2006/relationships/slide" Target="slides/slide8.xml"/><Relationship Id="rId24" Type="http://schemas.openxmlformats.org/officeDocument/2006/relationships/slide" Target="slides/slide19.xml"/><Relationship Id="rId12" Type="http://schemas.openxmlformats.org/officeDocument/2006/relationships/slide" Target="slides/slide7.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40ae434a7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40ae434a7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40ae434a7d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40ae434a7d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140ae434a7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140ae434a7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40ae434a7d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40ae434a7d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140ae434a7d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140ae434a7d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140ae434a7d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140ae434a7d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140ae434a7d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140ae434a7d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140ae434a7d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140ae434a7d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140ae434a7d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140ae434a7d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140ae434a7d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140ae434a7d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140ae434a7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140ae434a7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140ae434a7d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140ae434a7d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40ae434a7d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40ae434a7d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140ae434a7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140ae434a7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140ae434a7d_0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140ae434a7d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140ae434a7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140ae434a7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140ae434a7d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140ae434a7d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40ae434a7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40ae434a7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1010800"/>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data </a:t>
            </a:r>
            <a:r>
              <a:rPr lang="en"/>
              <a:t>types and variables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None/>
            </a:pPr>
            <a:r>
              <a:rPr b="1" lang="en" sz="1700"/>
              <a:t>Assignment Operators</a:t>
            </a:r>
            <a:endParaRPr/>
          </a:p>
        </p:txBody>
      </p:sp>
      <p:sp>
        <p:nvSpPr>
          <p:cNvPr id="109" name="Google Shape;109;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0" name="Google Shape;110;p22"/>
          <p:cNvPicPr preferRelativeResize="0"/>
          <p:nvPr/>
        </p:nvPicPr>
        <p:blipFill>
          <a:blip r:embed="rId3">
            <a:alphaModFix/>
          </a:blip>
          <a:stretch>
            <a:fillRect/>
          </a:stretch>
        </p:blipFill>
        <p:spPr>
          <a:xfrm>
            <a:off x="1175338" y="1194500"/>
            <a:ext cx="6793326" cy="38559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0"/>
              </a:spcAft>
              <a:buClr>
                <a:schemeClr val="dk1"/>
              </a:buClr>
              <a:buSzPct val="64705"/>
              <a:buFont typeface="Arial"/>
              <a:buNone/>
            </a:pPr>
            <a:r>
              <a:rPr b="1" lang="en" sz="1700"/>
              <a:t>Comparison Operators</a:t>
            </a:r>
            <a:endParaRPr b="1" sz="1700"/>
          </a:p>
          <a:p>
            <a:pPr indent="0" lvl="0" marL="0" rtl="0" algn="l">
              <a:spcBef>
                <a:spcPts val="400"/>
              </a:spcBef>
              <a:spcAft>
                <a:spcPts val="0"/>
              </a:spcAft>
              <a:buNone/>
            </a:pPr>
            <a:r>
              <a:t/>
            </a:r>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17" name="Google Shape;117;p23"/>
          <p:cNvPicPr preferRelativeResize="0"/>
          <p:nvPr/>
        </p:nvPicPr>
        <p:blipFill>
          <a:blip r:embed="rId3">
            <a:alphaModFix/>
          </a:blip>
          <a:stretch>
            <a:fillRect/>
          </a:stretch>
        </p:blipFill>
        <p:spPr>
          <a:xfrm>
            <a:off x="786775" y="1263900"/>
            <a:ext cx="7680475" cy="3480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None/>
            </a:pPr>
            <a:r>
              <a:rPr b="1" lang="en" sz="1700"/>
              <a:t>Logical Operators</a:t>
            </a:r>
            <a:endParaRPr/>
          </a:p>
        </p:txBody>
      </p:sp>
      <p:sp>
        <p:nvSpPr>
          <p:cNvPr id="123" name="Google Shape;123;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24" name="Google Shape;124;p24"/>
          <p:cNvPicPr preferRelativeResize="0"/>
          <p:nvPr/>
        </p:nvPicPr>
        <p:blipFill>
          <a:blip r:embed="rId3">
            <a:alphaModFix/>
          </a:blip>
          <a:stretch>
            <a:fillRect/>
          </a:stretch>
        </p:blipFill>
        <p:spPr>
          <a:xfrm>
            <a:off x="422987" y="1556451"/>
            <a:ext cx="8298026" cy="24872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Decision Making</a:t>
            </a:r>
            <a:endParaRPr/>
          </a:p>
        </p:txBody>
      </p:sp>
      <p:sp>
        <p:nvSpPr>
          <p:cNvPr id="130" name="Google Shape;130;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chemeClr val="dk1"/>
                </a:solidFill>
              </a:rPr>
              <a:t>Decision making is anticipation of conditions occurring while execution of the program and specifying actions taken according to the conditions.</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Decision structures evaluate multiple expressions which produce TRUE or FALSE as outcome. You need to determine which action to take and which statements to execute if outcome is TRUE or FALSE otherwise.</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Following is the general form of a typical decision making structure found in most of the programming languages −</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36" name="Google Shape;136;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37" name="Google Shape;137;p26"/>
          <p:cNvPicPr preferRelativeResize="0"/>
          <p:nvPr/>
        </p:nvPicPr>
        <p:blipFill>
          <a:blip r:embed="rId3">
            <a:alphaModFix/>
          </a:blip>
          <a:stretch>
            <a:fillRect/>
          </a:stretch>
        </p:blipFill>
        <p:spPr>
          <a:xfrm>
            <a:off x="3309938" y="957263"/>
            <a:ext cx="2524125" cy="322897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None/>
            </a:pPr>
            <a:r>
              <a:rPr b="1" lang="en" sz="1700"/>
              <a:t>Syntax</a:t>
            </a:r>
            <a:endParaRPr/>
          </a:p>
        </p:txBody>
      </p:sp>
      <p:sp>
        <p:nvSpPr>
          <p:cNvPr id="143" name="Google Shape;143;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if expression:</a:t>
            </a:r>
            <a:endParaRPr>
              <a:solidFill>
                <a:schemeClr val="dk1"/>
              </a:solidFill>
            </a:endParaRPr>
          </a:p>
          <a:p>
            <a:pPr indent="0" lvl="0" marL="0" rtl="0" algn="l">
              <a:spcBef>
                <a:spcPts val="1200"/>
              </a:spcBef>
              <a:spcAft>
                <a:spcPts val="0"/>
              </a:spcAft>
              <a:buClr>
                <a:schemeClr val="dk1"/>
              </a:buClr>
              <a:buSzPts val="1100"/>
              <a:buFont typeface="Arial"/>
              <a:buNone/>
            </a:pPr>
            <a:r>
              <a:rPr lang="en">
                <a:solidFill>
                  <a:schemeClr val="dk1"/>
                </a:solidFill>
              </a:rPr>
              <a:t>   statement(s)</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149" name="Google Shape;149;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a = </a:t>
            </a:r>
            <a:r>
              <a:rPr lang="en" sz="1100">
                <a:solidFill>
                  <a:srgbClr val="FF0000"/>
                </a:solidFill>
              </a:rPr>
              <a:t>33</a:t>
            </a:r>
            <a:endParaRPr sz="1100">
              <a:solidFill>
                <a:srgbClr val="FF0000"/>
              </a:solidFill>
            </a:endParaRPr>
          </a:p>
          <a:p>
            <a:pPr indent="0" lvl="0" marL="0" rtl="0" algn="l">
              <a:spcBef>
                <a:spcPts val="1200"/>
              </a:spcBef>
              <a:spcAft>
                <a:spcPts val="0"/>
              </a:spcAft>
              <a:buClr>
                <a:schemeClr val="dk1"/>
              </a:buClr>
              <a:buSzPts val="1100"/>
              <a:buFont typeface="Arial"/>
              <a:buNone/>
            </a:pPr>
            <a:r>
              <a:rPr lang="en" sz="1100">
                <a:solidFill>
                  <a:schemeClr val="dk1"/>
                </a:solidFill>
              </a:rPr>
              <a:t>b = </a:t>
            </a:r>
            <a:r>
              <a:rPr lang="en" sz="1100">
                <a:solidFill>
                  <a:srgbClr val="FF0000"/>
                </a:solidFill>
              </a:rPr>
              <a:t>200</a:t>
            </a:r>
            <a:endParaRPr sz="1100">
              <a:solidFill>
                <a:srgbClr val="FF0000"/>
              </a:solidFill>
            </a:endParaRPr>
          </a:p>
          <a:p>
            <a:pPr indent="0" lvl="0" marL="0" rtl="0" algn="l">
              <a:spcBef>
                <a:spcPts val="1200"/>
              </a:spcBef>
              <a:spcAft>
                <a:spcPts val="0"/>
              </a:spcAft>
              <a:buClr>
                <a:schemeClr val="dk1"/>
              </a:buClr>
              <a:buSzPts val="1100"/>
              <a:buFont typeface="Arial"/>
              <a:buNone/>
            </a:pPr>
            <a:r>
              <a:rPr lang="en" sz="1100">
                <a:solidFill>
                  <a:srgbClr val="0000CD"/>
                </a:solidFill>
              </a:rPr>
              <a:t>if</a:t>
            </a:r>
            <a:r>
              <a:rPr lang="en" sz="1100">
                <a:solidFill>
                  <a:schemeClr val="dk1"/>
                </a:solidFill>
              </a:rPr>
              <a:t> b &gt; a:</a:t>
            </a:r>
            <a:endParaRPr sz="1100">
              <a:solidFill>
                <a:schemeClr val="dk1"/>
              </a:solidFill>
            </a:endParaRPr>
          </a:p>
          <a:p>
            <a:pPr indent="0" lvl="0" marL="0" rtl="0" algn="l">
              <a:spcBef>
                <a:spcPts val="1200"/>
              </a:spcBef>
              <a:spcAft>
                <a:spcPts val="1200"/>
              </a:spcAft>
              <a:buNone/>
            </a:pPr>
            <a:r>
              <a:rPr lang="en" sz="1100">
                <a:solidFill>
                  <a:schemeClr val="dk1"/>
                </a:solidFill>
              </a:rPr>
              <a:t>  </a:t>
            </a:r>
            <a:r>
              <a:rPr lang="en" sz="1100">
                <a:solidFill>
                  <a:srgbClr val="0000CD"/>
                </a:solidFill>
              </a:rPr>
              <a:t>print</a:t>
            </a:r>
            <a:r>
              <a:rPr lang="en" sz="1100">
                <a:solidFill>
                  <a:schemeClr val="dk1"/>
                </a:solidFill>
              </a:rPr>
              <a:t>(</a:t>
            </a:r>
            <a:r>
              <a:rPr lang="en" sz="1100">
                <a:solidFill>
                  <a:srgbClr val="A52A2A"/>
                </a:solidFill>
              </a:rPr>
              <a:t>"b is greater than a"</a:t>
            </a:r>
            <a:r>
              <a:rPr lang="en" sz="1100">
                <a:solidFill>
                  <a:schemeClr val="dk1"/>
                </a:solidFill>
              </a:rPr>
              <a: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If statement, without indentation (will raise an error):</a:t>
            </a:r>
            <a:endParaRPr/>
          </a:p>
        </p:txBody>
      </p:sp>
      <p:sp>
        <p:nvSpPr>
          <p:cNvPr id="155" name="Google Shape;155;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sz="1100">
                <a:solidFill>
                  <a:schemeClr val="dk1"/>
                </a:solidFill>
              </a:rPr>
              <a:t>a = </a:t>
            </a:r>
            <a:r>
              <a:rPr lang="en" sz="1100">
                <a:solidFill>
                  <a:srgbClr val="FF0000"/>
                </a:solidFill>
              </a:rPr>
              <a:t>33</a:t>
            </a:r>
            <a:endParaRPr sz="1100">
              <a:solidFill>
                <a:srgbClr val="FF0000"/>
              </a:solidFill>
            </a:endParaRPr>
          </a:p>
          <a:p>
            <a:pPr indent="0" lvl="0" marL="0" rtl="0" algn="l">
              <a:spcBef>
                <a:spcPts val="1200"/>
              </a:spcBef>
              <a:spcAft>
                <a:spcPts val="0"/>
              </a:spcAft>
              <a:buClr>
                <a:schemeClr val="dk1"/>
              </a:buClr>
              <a:buSzPts val="1100"/>
              <a:buFont typeface="Arial"/>
              <a:buNone/>
            </a:pPr>
            <a:r>
              <a:rPr lang="en" sz="1100">
                <a:solidFill>
                  <a:schemeClr val="dk1"/>
                </a:solidFill>
              </a:rPr>
              <a:t>b = </a:t>
            </a:r>
            <a:r>
              <a:rPr lang="en" sz="1100">
                <a:solidFill>
                  <a:srgbClr val="FF0000"/>
                </a:solidFill>
              </a:rPr>
              <a:t>200</a:t>
            </a:r>
            <a:endParaRPr sz="1100">
              <a:solidFill>
                <a:srgbClr val="FF0000"/>
              </a:solidFill>
            </a:endParaRPr>
          </a:p>
          <a:p>
            <a:pPr indent="0" lvl="0" marL="0" rtl="0" algn="l">
              <a:spcBef>
                <a:spcPts val="1200"/>
              </a:spcBef>
              <a:spcAft>
                <a:spcPts val="0"/>
              </a:spcAft>
              <a:buClr>
                <a:schemeClr val="dk1"/>
              </a:buClr>
              <a:buSzPts val="1100"/>
              <a:buFont typeface="Arial"/>
              <a:buNone/>
            </a:pPr>
            <a:r>
              <a:rPr lang="en" sz="1100">
                <a:solidFill>
                  <a:srgbClr val="0000CD"/>
                </a:solidFill>
              </a:rPr>
              <a:t>if</a:t>
            </a:r>
            <a:r>
              <a:rPr lang="en" sz="1100">
                <a:solidFill>
                  <a:schemeClr val="dk1"/>
                </a:solidFill>
              </a:rPr>
              <a:t> b &gt; a:</a:t>
            </a:r>
            <a:endParaRPr sz="1100">
              <a:solidFill>
                <a:schemeClr val="dk1"/>
              </a:solidFill>
            </a:endParaRPr>
          </a:p>
          <a:p>
            <a:pPr indent="0" lvl="0" marL="0" rtl="0" algn="l">
              <a:spcBef>
                <a:spcPts val="1200"/>
              </a:spcBef>
              <a:spcAft>
                <a:spcPts val="1200"/>
              </a:spcAft>
              <a:buNone/>
            </a:pPr>
            <a:r>
              <a:rPr lang="en" sz="1100">
                <a:solidFill>
                  <a:srgbClr val="0000CD"/>
                </a:solidFill>
              </a:rPr>
              <a:t>print</a:t>
            </a:r>
            <a:r>
              <a:rPr lang="en" sz="1100">
                <a:solidFill>
                  <a:schemeClr val="dk1"/>
                </a:solidFill>
              </a:rPr>
              <a:t>(</a:t>
            </a:r>
            <a:r>
              <a:rPr lang="en" sz="1100">
                <a:solidFill>
                  <a:srgbClr val="A52A2A"/>
                </a:solidFill>
              </a:rPr>
              <a:t>"b is greater than a"</a:t>
            </a:r>
            <a:r>
              <a:rPr lang="en" sz="1100">
                <a:solidFill>
                  <a:schemeClr val="dk1"/>
                </a:solidFill>
              </a:rPr>
              <a:t>) </a:t>
            </a:r>
            <a:r>
              <a:rPr lang="en" sz="1100">
                <a:solidFill>
                  <a:srgbClr val="008000"/>
                </a:solidFill>
              </a:rPr>
              <a:t># you will get an error </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Else</a:t>
            </a:r>
            <a:endParaRPr/>
          </a:p>
        </p:txBody>
      </p:sp>
      <p:sp>
        <p:nvSpPr>
          <p:cNvPr id="161" name="Google Shape;161;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The else keyword catches anything which isn't caught by the preceding conditions.</a:t>
            </a:r>
            <a:endParaRPr>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 = </a:t>
            </a:r>
            <a:r>
              <a:rPr lang="en" sz="1100">
                <a:solidFill>
                  <a:srgbClr val="FF0000"/>
                </a:solidFill>
              </a:rPr>
              <a:t>200</a:t>
            </a:r>
            <a:endParaRPr sz="1100">
              <a:solidFill>
                <a:srgbClr val="FF0000"/>
              </a:solidFill>
            </a:endParaRPr>
          </a:p>
          <a:p>
            <a:pPr indent="0" lvl="0" marL="0" rtl="0" algn="l">
              <a:spcBef>
                <a:spcPts val="1200"/>
              </a:spcBef>
              <a:spcAft>
                <a:spcPts val="0"/>
              </a:spcAft>
              <a:buClr>
                <a:schemeClr val="dk1"/>
              </a:buClr>
              <a:buSzPts val="1100"/>
              <a:buFont typeface="Arial"/>
              <a:buNone/>
            </a:pPr>
            <a:r>
              <a:rPr lang="en" sz="1100">
                <a:solidFill>
                  <a:schemeClr val="dk1"/>
                </a:solidFill>
              </a:rPr>
              <a:t>b = </a:t>
            </a:r>
            <a:r>
              <a:rPr lang="en" sz="1100">
                <a:solidFill>
                  <a:srgbClr val="FF0000"/>
                </a:solidFill>
              </a:rPr>
              <a:t>33</a:t>
            </a:r>
            <a:endParaRPr sz="1100">
              <a:solidFill>
                <a:srgbClr val="FF0000"/>
              </a:solidFill>
            </a:endParaRPr>
          </a:p>
          <a:p>
            <a:pPr indent="0" lvl="0" marL="0" rtl="0" algn="l">
              <a:spcBef>
                <a:spcPts val="1200"/>
              </a:spcBef>
              <a:spcAft>
                <a:spcPts val="0"/>
              </a:spcAft>
              <a:buClr>
                <a:schemeClr val="dk1"/>
              </a:buClr>
              <a:buSzPts val="1100"/>
              <a:buFont typeface="Arial"/>
              <a:buNone/>
            </a:pPr>
            <a:r>
              <a:rPr lang="en" sz="1100">
                <a:solidFill>
                  <a:srgbClr val="0000CD"/>
                </a:solidFill>
              </a:rPr>
              <a:t>if</a:t>
            </a:r>
            <a:r>
              <a:rPr lang="en" sz="1100">
                <a:solidFill>
                  <a:schemeClr val="dk1"/>
                </a:solidFill>
              </a:rPr>
              <a:t> b &gt; a:</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rgbClr val="FF0000"/>
                </a:solidFill>
              </a:rPr>
              <a:t>	</a:t>
            </a:r>
            <a:r>
              <a:rPr lang="en" sz="1100">
                <a:solidFill>
                  <a:schemeClr val="dk1"/>
                </a:solidFill>
              </a:rPr>
              <a:t>  	</a:t>
            </a:r>
            <a:r>
              <a:rPr lang="en" sz="1100">
                <a:solidFill>
                  <a:srgbClr val="0000CD"/>
                </a:solidFill>
              </a:rPr>
              <a:t>print</a:t>
            </a:r>
            <a:r>
              <a:rPr lang="en" sz="1100">
                <a:solidFill>
                  <a:schemeClr val="dk1"/>
                </a:solidFill>
              </a:rPr>
              <a:t>(</a:t>
            </a:r>
            <a:r>
              <a:rPr lang="en" sz="1100">
                <a:solidFill>
                  <a:srgbClr val="A52A2A"/>
                </a:solidFill>
              </a:rPr>
              <a:t>"b is greater than a"</a:t>
            </a: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rgbClr val="0000CD"/>
                </a:solidFill>
              </a:rPr>
              <a:t>else</a:t>
            </a:r>
            <a:r>
              <a:rPr lang="en" sz="1100">
                <a:solidFill>
                  <a:schemeClr val="dk1"/>
                </a:solidFill>
              </a:rPr>
              <a:t>:</a:t>
            </a:r>
            <a:endParaRPr sz="1100">
              <a:solidFill>
                <a:schemeClr val="dk1"/>
              </a:solidFill>
            </a:endParaRPr>
          </a:p>
          <a:p>
            <a:pPr indent="0" lvl="0" marL="0" rtl="0" algn="l">
              <a:spcBef>
                <a:spcPts val="1200"/>
              </a:spcBef>
              <a:spcAft>
                <a:spcPts val="1200"/>
              </a:spcAft>
              <a:buNone/>
            </a:pPr>
            <a:r>
              <a:rPr lang="en" sz="1100">
                <a:solidFill>
                  <a:srgbClr val="FF0000"/>
                </a:solidFill>
              </a:rPr>
              <a:t>	</a:t>
            </a:r>
            <a:r>
              <a:rPr lang="en" sz="1100">
                <a:solidFill>
                  <a:schemeClr val="dk1"/>
                </a:solidFill>
              </a:rPr>
              <a:t>  	</a:t>
            </a:r>
            <a:r>
              <a:rPr lang="en" sz="1100">
                <a:solidFill>
                  <a:srgbClr val="0000CD"/>
                </a:solidFill>
              </a:rPr>
              <a:t>print</a:t>
            </a:r>
            <a:r>
              <a:rPr lang="en" sz="1100">
                <a:solidFill>
                  <a:schemeClr val="dk1"/>
                </a:solidFill>
              </a:rPr>
              <a:t>(</a:t>
            </a:r>
            <a:r>
              <a:rPr lang="en" sz="1100">
                <a:solidFill>
                  <a:srgbClr val="A52A2A"/>
                </a:solidFill>
              </a:rPr>
              <a:t>"b is not greater than a"</a:t>
            </a:r>
            <a:r>
              <a:rPr lang="en" sz="1100">
                <a:solidFill>
                  <a:schemeClr val="dk1"/>
                </a:solidFill>
              </a:rPr>
              <a:t>)</a:t>
            </a:r>
            <a:endParaRPr>
              <a:solidFill>
                <a:schemeClr val="dk1"/>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None/>
            </a:pPr>
            <a:r>
              <a:rPr b="1" lang="en" sz="1700"/>
              <a:t>Elif</a:t>
            </a:r>
            <a:endParaRPr/>
          </a:p>
        </p:txBody>
      </p:sp>
      <p:sp>
        <p:nvSpPr>
          <p:cNvPr id="167" name="Google Shape;167;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dk1"/>
                </a:solidFill>
              </a:rPr>
              <a:t>The elif keyword is pythons way of saying "if the previous conditions were not true, then try this condition".</a:t>
            </a:r>
            <a:endParaRPr>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a = </a:t>
            </a:r>
            <a:r>
              <a:rPr lang="en" sz="1100">
                <a:solidFill>
                  <a:srgbClr val="FF0000"/>
                </a:solidFill>
              </a:rPr>
              <a:t>200</a:t>
            </a:r>
            <a:endParaRPr sz="1100">
              <a:solidFill>
                <a:srgbClr val="FF0000"/>
              </a:solidFill>
            </a:endParaRPr>
          </a:p>
          <a:p>
            <a:pPr indent="0" lvl="0" marL="0" rtl="0" algn="l">
              <a:spcBef>
                <a:spcPts val="1200"/>
              </a:spcBef>
              <a:spcAft>
                <a:spcPts val="0"/>
              </a:spcAft>
              <a:buClr>
                <a:schemeClr val="dk1"/>
              </a:buClr>
              <a:buSzPts val="1100"/>
              <a:buFont typeface="Arial"/>
              <a:buNone/>
            </a:pPr>
            <a:r>
              <a:rPr lang="en" sz="1100">
                <a:solidFill>
                  <a:schemeClr val="dk1"/>
                </a:solidFill>
              </a:rPr>
              <a:t>b = </a:t>
            </a:r>
            <a:r>
              <a:rPr lang="en" sz="1100">
                <a:solidFill>
                  <a:srgbClr val="FF0000"/>
                </a:solidFill>
              </a:rPr>
              <a:t>33</a:t>
            </a:r>
            <a:endParaRPr sz="1100">
              <a:solidFill>
                <a:srgbClr val="FF0000"/>
              </a:solidFill>
            </a:endParaRPr>
          </a:p>
          <a:p>
            <a:pPr indent="0" lvl="0" marL="0" rtl="0" algn="l">
              <a:spcBef>
                <a:spcPts val="1200"/>
              </a:spcBef>
              <a:spcAft>
                <a:spcPts val="0"/>
              </a:spcAft>
              <a:buClr>
                <a:schemeClr val="dk1"/>
              </a:buClr>
              <a:buSzPts val="1100"/>
              <a:buFont typeface="Arial"/>
              <a:buNone/>
            </a:pPr>
            <a:r>
              <a:rPr lang="en" sz="1100">
                <a:solidFill>
                  <a:srgbClr val="0000CD"/>
                </a:solidFill>
              </a:rPr>
              <a:t>if</a:t>
            </a:r>
            <a:r>
              <a:rPr lang="en" sz="1100">
                <a:solidFill>
                  <a:schemeClr val="dk1"/>
                </a:solidFill>
              </a:rPr>
              <a:t> b &gt; a:</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rgbClr val="FF0000"/>
                </a:solidFill>
              </a:rPr>
              <a:t>	</a:t>
            </a:r>
            <a:r>
              <a:rPr lang="en" sz="1100">
                <a:solidFill>
                  <a:schemeClr val="dk1"/>
                </a:solidFill>
              </a:rPr>
              <a:t>  	</a:t>
            </a:r>
            <a:r>
              <a:rPr lang="en" sz="1100">
                <a:solidFill>
                  <a:srgbClr val="0000CD"/>
                </a:solidFill>
              </a:rPr>
              <a:t>print</a:t>
            </a:r>
            <a:r>
              <a:rPr lang="en" sz="1100">
                <a:solidFill>
                  <a:schemeClr val="dk1"/>
                </a:solidFill>
              </a:rPr>
              <a:t>(</a:t>
            </a:r>
            <a:r>
              <a:rPr lang="en" sz="1100">
                <a:solidFill>
                  <a:srgbClr val="A52A2A"/>
                </a:solidFill>
              </a:rPr>
              <a:t>"b is greater than a"</a:t>
            </a: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rgbClr val="0000CD"/>
                </a:solidFill>
              </a:rPr>
              <a:t>elif</a:t>
            </a:r>
            <a:r>
              <a:rPr lang="en" sz="1100">
                <a:solidFill>
                  <a:schemeClr val="dk1"/>
                </a:solidFill>
              </a:rPr>
              <a:t> a == b:</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rgbClr val="FF0000"/>
                </a:solidFill>
              </a:rPr>
              <a:t>	</a:t>
            </a:r>
            <a:r>
              <a:rPr lang="en" sz="1100">
                <a:solidFill>
                  <a:schemeClr val="dk1"/>
                </a:solidFill>
              </a:rPr>
              <a:t>  	</a:t>
            </a:r>
            <a:r>
              <a:rPr lang="en" sz="1100">
                <a:solidFill>
                  <a:srgbClr val="0000CD"/>
                </a:solidFill>
              </a:rPr>
              <a:t>print</a:t>
            </a:r>
            <a:r>
              <a:rPr lang="en" sz="1100">
                <a:solidFill>
                  <a:schemeClr val="dk1"/>
                </a:solidFill>
              </a:rPr>
              <a:t>(</a:t>
            </a:r>
            <a:r>
              <a:rPr lang="en" sz="1100">
                <a:solidFill>
                  <a:srgbClr val="A52A2A"/>
                </a:solidFill>
              </a:rPr>
              <a:t>"a and b are equal"</a:t>
            </a:r>
            <a:r>
              <a:rPr lang="en" sz="1100">
                <a:solidFill>
                  <a:schemeClr val="dk1"/>
                </a:solidFill>
              </a:rPr>
              <a:t>)</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rgbClr val="0000CD"/>
                </a:solidFill>
              </a:rPr>
              <a:t>else</a:t>
            </a:r>
            <a:r>
              <a:rPr lang="en" sz="1100">
                <a:solidFill>
                  <a:schemeClr val="dk1"/>
                </a:solidFill>
              </a:rPr>
              <a:t>:</a:t>
            </a:r>
            <a:endParaRPr sz="1100">
              <a:solidFill>
                <a:schemeClr val="dk1"/>
              </a:solidFill>
            </a:endParaRPr>
          </a:p>
          <a:p>
            <a:pPr indent="0" lvl="0" marL="0" rtl="0" algn="l">
              <a:spcBef>
                <a:spcPts val="1200"/>
              </a:spcBef>
              <a:spcAft>
                <a:spcPts val="1200"/>
              </a:spcAft>
              <a:buNone/>
            </a:pPr>
            <a:r>
              <a:rPr lang="en" sz="1100">
                <a:solidFill>
                  <a:srgbClr val="FF0000"/>
                </a:solidFill>
              </a:rPr>
              <a:t>	</a:t>
            </a:r>
            <a:r>
              <a:rPr lang="en" sz="1100">
                <a:solidFill>
                  <a:schemeClr val="dk1"/>
                </a:solidFill>
              </a:rPr>
              <a:t>  	</a:t>
            </a:r>
            <a:r>
              <a:rPr lang="en" sz="1100">
                <a:solidFill>
                  <a:srgbClr val="0000CD"/>
                </a:solidFill>
              </a:rPr>
              <a:t>print</a:t>
            </a:r>
            <a:r>
              <a:rPr lang="en" sz="1100">
                <a:solidFill>
                  <a:schemeClr val="dk1"/>
                </a:solidFill>
              </a:rPr>
              <a:t>(</a:t>
            </a:r>
            <a:r>
              <a:rPr lang="en" sz="1100">
                <a:solidFill>
                  <a:srgbClr val="A52A2A"/>
                </a:solidFill>
              </a:rPr>
              <a:t>"a is greater than b"</a:t>
            </a:r>
            <a:r>
              <a:rPr lang="en" sz="1100">
                <a:solidFill>
                  <a:schemeClr val="dk1"/>
                </a:solidFill>
              </a:rPr>
              <a:t>)</a:t>
            </a:r>
            <a:endParaRPr>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0" name="Google Shape;60;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rPr lang="en">
                <a:solidFill>
                  <a:schemeClr val="dk1"/>
                </a:solidFill>
              </a:rPr>
              <a:t>Python has no command for declaring a variable.</a:t>
            </a:r>
            <a:endParaRPr>
              <a:solidFill>
                <a:schemeClr val="dk1"/>
              </a:solidFill>
            </a:endParaRPr>
          </a:p>
          <a:p>
            <a:pPr indent="0" lvl="0" marL="0" rtl="0" algn="l">
              <a:spcBef>
                <a:spcPts val="1200"/>
              </a:spcBef>
              <a:spcAft>
                <a:spcPts val="0"/>
              </a:spcAft>
              <a:buNone/>
            </a:pPr>
            <a:r>
              <a:rPr lang="en">
                <a:solidFill>
                  <a:schemeClr val="dk1"/>
                </a:solidFill>
              </a:rPr>
              <a:t>A variable is created the moment you first assign a value to it.</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None/>
            </a:pPr>
            <a:r>
              <a:rPr lang="en" sz="1100">
                <a:solidFill>
                  <a:schemeClr val="dk1"/>
                </a:solidFill>
              </a:rPr>
              <a:t>x = </a:t>
            </a:r>
            <a:r>
              <a:rPr lang="en" sz="1100">
                <a:solidFill>
                  <a:srgbClr val="FF0000"/>
                </a:solidFill>
              </a:rPr>
              <a:t>5</a:t>
            </a:r>
            <a:endParaRPr sz="1100">
              <a:solidFill>
                <a:srgbClr val="FF0000"/>
              </a:solidFill>
            </a:endParaRPr>
          </a:p>
          <a:p>
            <a:pPr indent="0" lvl="0" marL="0" rtl="0" algn="l">
              <a:spcBef>
                <a:spcPts val="1200"/>
              </a:spcBef>
              <a:spcAft>
                <a:spcPts val="0"/>
              </a:spcAft>
              <a:buNone/>
            </a:pPr>
            <a:r>
              <a:rPr lang="en" sz="1100">
                <a:solidFill>
                  <a:schemeClr val="dk1"/>
                </a:solidFill>
              </a:rPr>
              <a:t>y = </a:t>
            </a:r>
            <a:r>
              <a:rPr lang="en" sz="1100">
                <a:solidFill>
                  <a:srgbClr val="A52A2A"/>
                </a:solidFill>
              </a:rPr>
              <a:t>"John"</a:t>
            </a:r>
            <a:endParaRPr sz="1100">
              <a:solidFill>
                <a:srgbClr val="A52A2A"/>
              </a:solidFill>
            </a:endParaRPr>
          </a:p>
          <a:p>
            <a:pPr indent="0" lvl="0" marL="0" rtl="0" algn="l">
              <a:spcBef>
                <a:spcPts val="1200"/>
              </a:spcBef>
              <a:spcAft>
                <a:spcPts val="0"/>
              </a:spcAft>
              <a:buNone/>
            </a:pPr>
            <a:r>
              <a:rPr lang="en" sz="1100">
                <a:solidFill>
                  <a:srgbClr val="0000CD"/>
                </a:solidFill>
              </a:rPr>
              <a:t>print</a:t>
            </a:r>
            <a:r>
              <a:rPr lang="en" sz="1100">
                <a:solidFill>
                  <a:schemeClr val="dk1"/>
                </a:solidFill>
              </a:rPr>
              <a:t>(x)</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rgbClr val="0000CD"/>
                </a:solidFill>
              </a:rPr>
              <a:t>print</a:t>
            </a:r>
            <a:r>
              <a:rPr lang="en" sz="1100">
                <a:solidFill>
                  <a:schemeClr val="dk1"/>
                </a:solidFill>
              </a:rPr>
              <a:t>(y)</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66" name="Google Shape;66;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You can get the data type of a variable with the type() function.</a:t>
            </a:r>
            <a:endParaRPr>
              <a:solidFill>
                <a:schemeClr val="dk1"/>
              </a:solidFill>
            </a:endParaRPr>
          </a:p>
          <a:p>
            <a:pPr indent="0" lvl="0" marL="0" rtl="0" algn="l">
              <a:spcBef>
                <a:spcPts val="1200"/>
              </a:spcBef>
              <a:spcAft>
                <a:spcPts val="0"/>
              </a:spcAft>
              <a:buNone/>
            </a:pPr>
            <a:r>
              <a:t/>
            </a:r>
            <a:endParaRPr>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x = </a:t>
            </a:r>
            <a:r>
              <a:rPr lang="en" sz="1100">
                <a:solidFill>
                  <a:srgbClr val="FF0000"/>
                </a:solidFill>
              </a:rPr>
              <a:t>5</a:t>
            </a:r>
            <a:endParaRPr sz="1100">
              <a:solidFill>
                <a:srgbClr val="FF0000"/>
              </a:solidFill>
            </a:endParaRPr>
          </a:p>
          <a:p>
            <a:pPr indent="0" lvl="0" marL="0" rtl="0" algn="l">
              <a:spcBef>
                <a:spcPts val="1200"/>
              </a:spcBef>
              <a:spcAft>
                <a:spcPts val="0"/>
              </a:spcAft>
              <a:buClr>
                <a:schemeClr val="dk1"/>
              </a:buClr>
              <a:buSzPts val="1100"/>
              <a:buFont typeface="Arial"/>
              <a:buNone/>
            </a:pPr>
            <a:r>
              <a:rPr lang="en" sz="1100">
                <a:solidFill>
                  <a:schemeClr val="dk1"/>
                </a:solidFill>
              </a:rPr>
              <a:t>y = </a:t>
            </a:r>
            <a:r>
              <a:rPr lang="en" sz="1100">
                <a:solidFill>
                  <a:srgbClr val="A52A2A"/>
                </a:solidFill>
              </a:rPr>
              <a:t>"John"</a:t>
            </a:r>
            <a:endParaRPr sz="1100">
              <a:solidFill>
                <a:srgbClr val="A52A2A"/>
              </a:solidFill>
            </a:endParaRPr>
          </a:p>
          <a:p>
            <a:pPr indent="0" lvl="0" marL="0" rtl="0" algn="l">
              <a:spcBef>
                <a:spcPts val="1200"/>
              </a:spcBef>
              <a:spcAft>
                <a:spcPts val="0"/>
              </a:spcAft>
              <a:buClr>
                <a:schemeClr val="dk1"/>
              </a:buClr>
              <a:buSzPts val="1100"/>
              <a:buFont typeface="Arial"/>
              <a:buNone/>
            </a:pPr>
            <a:r>
              <a:rPr lang="en" sz="1100">
                <a:solidFill>
                  <a:srgbClr val="0000CD"/>
                </a:solidFill>
              </a:rPr>
              <a:t>print</a:t>
            </a:r>
            <a:r>
              <a:rPr lang="en" sz="1100">
                <a:solidFill>
                  <a:schemeClr val="dk1"/>
                </a:solidFill>
              </a:rPr>
              <a:t>(</a:t>
            </a:r>
            <a:r>
              <a:rPr lang="en" sz="1100">
                <a:solidFill>
                  <a:srgbClr val="0000CD"/>
                </a:solidFill>
              </a:rPr>
              <a:t>type</a:t>
            </a:r>
            <a:r>
              <a:rPr lang="en" sz="1100">
                <a:solidFill>
                  <a:schemeClr val="dk1"/>
                </a:solidFill>
              </a:rPr>
              <a:t>(x))</a:t>
            </a:r>
            <a:endParaRPr sz="1100">
              <a:solidFill>
                <a:schemeClr val="dk1"/>
              </a:solidFill>
            </a:endParaRPr>
          </a:p>
          <a:p>
            <a:pPr indent="0" lvl="0" marL="0" rtl="0" algn="l">
              <a:spcBef>
                <a:spcPts val="1200"/>
              </a:spcBef>
              <a:spcAft>
                <a:spcPts val="1200"/>
              </a:spcAft>
              <a:buNone/>
            </a:pPr>
            <a:r>
              <a:rPr lang="en" sz="1100">
                <a:solidFill>
                  <a:srgbClr val="0000CD"/>
                </a:solidFill>
              </a:rPr>
              <a:t>print</a:t>
            </a:r>
            <a:r>
              <a:rPr lang="en" sz="1100">
                <a:solidFill>
                  <a:schemeClr val="dk1"/>
                </a:solidFill>
              </a:rPr>
              <a:t>(</a:t>
            </a:r>
            <a:r>
              <a:rPr lang="en" sz="1100">
                <a:solidFill>
                  <a:srgbClr val="0000CD"/>
                </a:solidFill>
              </a:rPr>
              <a:t>type</a:t>
            </a:r>
            <a:r>
              <a:rPr lang="en" sz="1100">
                <a:solidFill>
                  <a:schemeClr val="dk1"/>
                </a:solidFill>
              </a:rPr>
              <a:t>(y)) </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None/>
            </a:pPr>
            <a:r>
              <a:rPr b="1" lang="en" sz="1700"/>
              <a:t>Standard Data Types</a:t>
            </a:r>
            <a:endParaRPr/>
          </a:p>
        </p:txBody>
      </p:sp>
      <p:sp>
        <p:nvSpPr>
          <p:cNvPr id="72" name="Google Shape;72;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rPr lang="en">
                <a:solidFill>
                  <a:schemeClr val="dk1"/>
                </a:solidFill>
              </a:rPr>
              <a:t>T</a:t>
            </a:r>
            <a:r>
              <a:rPr lang="en">
                <a:solidFill>
                  <a:schemeClr val="dk1"/>
                </a:solidFill>
              </a:rPr>
              <a:t>he data stored in memory can be of many types. For example, a person's age is stored as a numeric value and his or her address is stored as alphanumeric characters. Python has various standard data types that are used to define the operations possible on them and the storage method for each of them.</a:t>
            </a:r>
            <a:endParaRPr>
              <a:solidFill>
                <a:schemeClr val="dk1"/>
              </a:solidFill>
            </a:endParaRPr>
          </a:p>
          <a:p>
            <a:pPr indent="0" lvl="0" marL="0" rtl="0" algn="l">
              <a:spcBef>
                <a:spcPts val="1200"/>
              </a:spcBef>
              <a:spcAft>
                <a:spcPts val="0"/>
              </a:spcAft>
              <a:buClr>
                <a:schemeClr val="dk1"/>
              </a:buClr>
              <a:buSzPct val="61111"/>
              <a:buFont typeface="Arial"/>
              <a:buNone/>
            </a:pPr>
            <a:r>
              <a:rPr lang="en">
                <a:solidFill>
                  <a:schemeClr val="dk1"/>
                </a:solidFill>
              </a:rPr>
              <a:t>Python has five standard data types −</a:t>
            </a:r>
            <a:endParaRPr>
              <a:solidFill>
                <a:schemeClr val="dk1"/>
              </a:solidFill>
            </a:endParaRPr>
          </a:p>
          <a:p>
            <a:pPr indent="-293211" lvl="0" marL="457200" rtl="0" algn="l">
              <a:spcBef>
                <a:spcPts val="1200"/>
              </a:spcBef>
              <a:spcAft>
                <a:spcPts val="0"/>
              </a:spcAft>
              <a:buClr>
                <a:schemeClr val="dk1"/>
              </a:buClr>
              <a:buSzPct val="61111"/>
              <a:buChar char="●"/>
            </a:pPr>
            <a:r>
              <a:rPr lang="en">
                <a:solidFill>
                  <a:schemeClr val="dk1"/>
                </a:solidFill>
              </a:rPr>
              <a:t>Numbers</a:t>
            </a:r>
            <a:endParaRPr>
              <a:solidFill>
                <a:schemeClr val="dk1"/>
              </a:solidFill>
            </a:endParaRPr>
          </a:p>
          <a:p>
            <a:pPr indent="-293211" lvl="0" marL="457200" rtl="0" algn="l">
              <a:spcBef>
                <a:spcPts val="0"/>
              </a:spcBef>
              <a:spcAft>
                <a:spcPts val="0"/>
              </a:spcAft>
              <a:buClr>
                <a:schemeClr val="dk1"/>
              </a:buClr>
              <a:buSzPct val="61111"/>
              <a:buChar char="●"/>
            </a:pPr>
            <a:r>
              <a:rPr lang="en">
                <a:solidFill>
                  <a:schemeClr val="dk1"/>
                </a:solidFill>
              </a:rPr>
              <a:t>String</a:t>
            </a:r>
            <a:endParaRPr>
              <a:solidFill>
                <a:schemeClr val="dk1"/>
              </a:solidFill>
            </a:endParaRPr>
          </a:p>
          <a:p>
            <a:pPr indent="-293211" lvl="0" marL="457200" rtl="0" algn="l">
              <a:spcBef>
                <a:spcPts val="0"/>
              </a:spcBef>
              <a:spcAft>
                <a:spcPts val="0"/>
              </a:spcAft>
              <a:buClr>
                <a:schemeClr val="dk1"/>
              </a:buClr>
              <a:buSzPct val="61111"/>
              <a:buChar char="●"/>
            </a:pPr>
            <a:r>
              <a:rPr lang="en">
                <a:solidFill>
                  <a:schemeClr val="dk1"/>
                </a:solidFill>
              </a:rPr>
              <a:t>List</a:t>
            </a:r>
            <a:endParaRPr>
              <a:solidFill>
                <a:schemeClr val="dk1"/>
              </a:solidFill>
            </a:endParaRPr>
          </a:p>
          <a:p>
            <a:pPr indent="-293211" lvl="0" marL="457200" rtl="0" algn="l">
              <a:spcBef>
                <a:spcPts val="0"/>
              </a:spcBef>
              <a:spcAft>
                <a:spcPts val="0"/>
              </a:spcAft>
              <a:buClr>
                <a:schemeClr val="dk1"/>
              </a:buClr>
              <a:buSzPct val="61111"/>
              <a:buChar char="●"/>
            </a:pPr>
            <a:r>
              <a:rPr lang="en">
                <a:solidFill>
                  <a:schemeClr val="dk1"/>
                </a:solidFill>
              </a:rPr>
              <a:t>Tuple</a:t>
            </a:r>
            <a:endParaRPr>
              <a:solidFill>
                <a:schemeClr val="dk1"/>
              </a:solidFill>
            </a:endParaRPr>
          </a:p>
          <a:p>
            <a:pPr indent="-293211" lvl="0" marL="457200" rtl="0" algn="l">
              <a:spcBef>
                <a:spcPts val="0"/>
              </a:spcBef>
              <a:spcAft>
                <a:spcPts val="0"/>
              </a:spcAft>
              <a:buClr>
                <a:schemeClr val="dk1"/>
              </a:buClr>
              <a:buSzPct val="61111"/>
              <a:buChar char="●"/>
            </a:pPr>
            <a:r>
              <a:rPr lang="en">
                <a:solidFill>
                  <a:schemeClr val="dk1"/>
                </a:solidFill>
              </a:rPr>
              <a:t>Dictionary</a:t>
            </a:r>
            <a:endParaRPr>
              <a:solidFill>
                <a:schemeClr val="dk1"/>
              </a:solidFill>
            </a:endParaRPr>
          </a:p>
          <a:p>
            <a:pPr indent="0" lvl="0" marL="0" rtl="0" algn="l">
              <a:spcBef>
                <a:spcPts val="1200"/>
              </a:spcBef>
              <a:spcAft>
                <a:spcPts val="1200"/>
              </a:spcAft>
              <a:buNone/>
            </a:pPr>
            <a:r>
              <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t/>
            </a:r>
            <a:endParaRPr/>
          </a:p>
        </p:txBody>
      </p:sp>
      <p:sp>
        <p:nvSpPr>
          <p:cNvPr id="78" name="Google Shape;78;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Python supports four different numerical types −</a:t>
            </a:r>
            <a:endParaRPr>
              <a:solidFill>
                <a:schemeClr val="dk1"/>
              </a:solidFill>
            </a:endParaRPr>
          </a:p>
          <a:p>
            <a:pPr indent="-298450" lvl="0" marL="457200" rtl="0" algn="l">
              <a:spcBef>
                <a:spcPts val="1200"/>
              </a:spcBef>
              <a:spcAft>
                <a:spcPts val="0"/>
              </a:spcAft>
              <a:buClr>
                <a:schemeClr val="dk1"/>
              </a:buClr>
              <a:buSzPts val="1100"/>
              <a:buChar char="●"/>
            </a:pPr>
            <a:r>
              <a:rPr lang="en">
                <a:solidFill>
                  <a:schemeClr val="dk1"/>
                </a:solidFill>
              </a:rPr>
              <a:t>int (signed integers)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long (long integers, they can also be represented in octal and hexadecimal)</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float (floating point real values)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complex (complex numbers)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None/>
            </a:pPr>
            <a:r>
              <a:rPr b="1" lang="en" sz="1700"/>
              <a:t>Casting</a:t>
            </a:r>
            <a:endParaRPr/>
          </a:p>
        </p:txBody>
      </p:sp>
      <p:sp>
        <p:nvSpPr>
          <p:cNvPr id="84" name="Google Shape;84;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solidFill>
                  <a:schemeClr val="dk1"/>
                </a:solidFill>
              </a:rPr>
              <a:t>If you want to specify the data type of a variable, this can be done with casting.</a:t>
            </a:r>
            <a:endParaRPr sz="1100">
              <a:solidFill>
                <a:schemeClr val="dk1"/>
              </a:solidFill>
            </a:endParaRPr>
          </a:p>
          <a:p>
            <a:pPr indent="0" lvl="0" marL="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ts val="1100"/>
              <a:buFont typeface="Arial"/>
              <a:buNone/>
            </a:pPr>
            <a:r>
              <a:rPr lang="en" sz="1100">
                <a:solidFill>
                  <a:schemeClr val="dk1"/>
                </a:solidFill>
              </a:rPr>
              <a:t>x = </a:t>
            </a:r>
            <a:r>
              <a:rPr lang="en" sz="1100">
                <a:solidFill>
                  <a:srgbClr val="0000CD"/>
                </a:solidFill>
              </a:rPr>
              <a:t>str</a:t>
            </a:r>
            <a:r>
              <a:rPr lang="en" sz="1100">
                <a:solidFill>
                  <a:schemeClr val="dk1"/>
                </a:solidFill>
              </a:rPr>
              <a:t>(</a:t>
            </a:r>
            <a:r>
              <a:rPr lang="en" sz="1100">
                <a:solidFill>
                  <a:srgbClr val="FF0000"/>
                </a:solidFill>
              </a:rPr>
              <a:t>3</a:t>
            </a:r>
            <a:r>
              <a:rPr lang="en" sz="1100">
                <a:solidFill>
                  <a:schemeClr val="dk1"/>
                </a:solidFill>
              </a:rPr>
              <a:t>)	</a:t>
            </a:r>
            <a:r>
              <a:rPr lang="en" sz="1100">
                <a:solidFill>
                  <a:srgbClr val="008000"/>
                </a:solidFill>
              </a:rPr>
              <a:t># x will be '3'</a:t>
            </a:r>
            <a:endParaRPr sz="1100">
              <a:solidFill>
                <a:srgbClr val="008000"/>
              </a:solidFill>
            </a:endParaRPr>
          </a:p>
          <a:p>
            <a:pPr indent="0" lvl="0" marL="0" rtl="0" algn="l">
              <a:spcBef>
                <a:spcPts val="1200"/>
              </a:spcBef>
              <a:spcAft>
                <a:spcPts val="0"/>
              </a:spcAft>
              <a:buClr>
                <a:schemeClr val="dk1"/>
              </a:buClr>
              <a:buSzPts val="1100"/>
              <a:buFont typeface="Arial"/>
              <a:buNone/>
            </a:pPr>
            <a:r>
              <a:rPr lang="en" sz="1100">
                <a:solidFill>
                  <a:schemeClr val="dk1"/>
                </a:solidFill>
              </a:rPr>
              <a:t>y = </a:t>
            </a:r>
            <a:r>
              <a:rPr lang="en" sz="1100">
                <a:solidFill>
                  <a:srgbClr val="0000CD"/>
                </a:solidFill>
              </a:rPr>
              <a:t>int</a:t>
            </a:r>
            <a:r>
              <a:rPr lang="en" sz="1100">
                <a:solidFill>
                  <a:schemeClr val="dk1"/>
                </a:solidFill>
              </a:rPr>
              <a:t>(</a:t>
            </a:r>
            <a:r>
              <a:rPr lang="en" sz="1100">
                <a:solidFill>
                  <a:srgbClr val="FF0000"/>
                </a:solidFill>
              </a:rPr>
              <a:t>3</a:t>
            </a:r>
            <a:r>
              <a:rPr lang="en" sz="1100">
                <a:solidFill>
                  <a:schemeClr val="dk1"/>
                </a:solidFill>
              </a:rPr>
              <a:t>)	</a:t>
            </a:r>
            <a:r>
              <a:rPr lang="en" sz="1100">
                <a:solidFill>
                  <a:srgbClr val="008000"/>
                </a:solidFill>
              </a:rPr>
              <a:t># y will be 3</a:t>
            </a:r>
            <a:endParaRPr sz="1100">
              <a:solidFill>
                <a:srgbClr val="008000"/>
              </a:solidFill>
            </a:endParaRPr>
          </a:p>
          <a:p>
            <a:pPr indent="0" lvl="0" marL="0" rtl="0" algn="l">
              <a:spcBef>
                <a:spcPts val="1200"/>
              </a:spcBef>
              <a:spcAft>
                <a:spcPts val="1200"/>
              </a:spcAft>
              <a:buNone/>
            </a:pPr>
            <a:r>
              <a:rPr lang="en" sz="1100">
                <a:solidFill>
                  <a:schemeClr val="dk1"/>
                </a:solidFill>
              </a:rPr>
              <a:t>z = </a:t>
            </a:r>
            <a:r>
              <a:rPr lang="en" sz="1100">
                <a:solidFill>
                  <a:srgbClr val="0000CD"/>
                </a:solidFill>
              </a:rPr>
              <a:t>float</a:t>
            </a:r>
            <a:r>
              <a:rPr lang="en" sz="1100">
                <a:solidFill>
                  <a:schemeClr val="dk1"/>
                </a:solidFill>
              </a:rPr>
              <a:t>(</a:t>
            </a:r>
            <a:r>
              <a:rPr lang="en" sz="1100">
                <a:solidFill>
                  <a:srgbClr val="FF0000"/>
                </a:solidFill>
              </a:rPr>
              <a:t>3</a:t>
            </a:r>
            <a:r>
              <a:rPr lang="en" sz="1100">
                <a:solidFill>
                  <a:schemeClr val="dk1"/>
                </a:solidFill>
              </a:rPr>
              <a:t>)  </a:t>
            </a:r>
            <a:r>
              <a:rPr lang="en" sz="1100">
                <a:solidFill>
                  <a:srgbClr val="008000"/>
                </a:solidFill>
              </a:rPr>
              <a:t># z will be 3.0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None/>
            </a:pPr>
            <a:r>
              <a:rPr b="1" lang="en" sz="1700"/>
              <a:t>Single or Double Quotes?</a:t>
            </a:r>
            <a:endParaRPr/>
          </a:p>
        </p:txBody>
      </p:sp>
      <p:sp>
        <p:nvSpPr>
          <p:cNvPr id="90" name="Google Shape;90;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dk1"/>
                </a:solidFill>
              </a:rPr>
              <a:t>String variables can be declared either by using single or double quotes:</a:t>
            </a:r>
            <a:endParaRPr>
              <a:solidFill>
                <a:schemeClr val="dk1"/>
              </a:solidFill>
            </a:endParaRPr>
          </a:p>
          <a:p>
            <a:pPr indent="0" lvl="0" marL="0" rtl="0" algn="l">
              <a:spcBef>
                <a:spcPts val="1200"/>
              </a:spcBef>
              <a:spcAft>
                <a:spcPts val="0"/>
              </a:spcAft>
              <a:buNone/>
            </a:pPr>
            <a:r>
              <a:t/>
            </a:r>
            <a:endParaRPr/>
          </a:p>
          <a:p>
            <a:pPr indent="0" lvl="0" marL="0" rtl="0" algn="l">
              <a:spcBef>
                <a:spcPts val="1200"/>
              </a:spcBef>
              <a:spcAft>
                <a:spcPts val="0"/>
              </a:spcAft>
              <a:buClr>
                <a:schemeClr val="dk1"/>
              </a:buClr>
              <a:buSzPts val="1100"/>
              <a:buFont typeface="Arial"/>
              <a:buNone/>
            </a:pPr>
            <a:r>
              <a:rPr lang="en" sz="1100">
                <a:solidFill>
                  <a:schemeClr val="dk1"/>
                </a:solidFill>
              </a:rPr>
              <a:t>x = </a:t>
            </a:r>
            <a:r>
              <a:rPr lang="en" sz="1100">
                <a:solidFill>
                  <a:srgbClr val="A52A2A"/>
                </a:solidFill>
              </a:rPr>
              <a:t>"John"</a:t>
            </a:r>
            <a:endParaRPr sz="1100">
              <a:solidFill>
                <a:srgbClr val="A52A2A"/>
              </a:solidFill>
            </a:endParaRPr>
          </a:p>
          <a:p>
            <a:pPr indent="0" lvl="0" marL="0" rtl="0" algn="l">
              <a:spcBef>
                <a:spcPts val="1200"/>
              </a:spcBef>
              <a:spcAft>
                <a:spcPts val="0"/>
              </a:spcAft>
              <a:buClr>
                <a:schemeClr val="dk1"/>
              </a:buClr>
              <a:buSzPts val="1100"/>
              <a:buFont typeface="Arial"/>
              <a:buNone/>
            </a:pPr>
            <a:r>
              <a:rPr lang="en" sz="1100">
                <a:solidFill>
                  <a:srgbClr val="008000"/>
                </a:solidFill>
              </a:rPr>
              <a:t># is the same as</a:t>
            </a:r>
            <a:endParaRPr sz="1100">
              <a:solidFill>
                <a:srgbClr val="008000"/>
              </a:solidFill>
            </a:endParaRPr>
          </a:p>
          <a:p>
            <a:pPr indent="0" lvl="0" marL="0" rtl="0" algn="l">
              <a:spcBef>
                <a:spcPts val="1200"/>
              </a:spcBef>
              <a:spcAft>
                <a:spcPts val="1200"/>
              </a:spcAft>
              <a:buNone/>
            </a:pPr>
            <a:r>
              <a:rPr lang="en" sz="1100">
                <a:solidFill>
                  <a:schemeClr val="dk1"/>
                </a:solidFill>
              </a:rPr>
              <a:t>x = </a:t>
            </a:r>
            <a:r>
              <a:rPr lang="en" sz="1100">
                <a:solidFill>
                  <a:srgbClr val="A52A2A"/>
                </a:solidFill>
              </a:rPr>
              <a:t>'John'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Python divides the operators in the following groups:</a:t>
            </a:r>
            <a:endParaRPr/>
          </a:p>
        </p:txBody>
      </p:sp>
      <p:sp>
        <p:nvSpPr>
          <p:cNvPr id="96" name="Google Shape;96;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Char char="●"/>
            </a:pPr>
            <a:r>
              <a:rPr lang="en">
                <a:solidFill>
                  <a:schemeClr val="dk1"/>
                </a:solidFill>
              </a:rPr>
              <a:t>Arithmetic operators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Assignment operators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Comparison operators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Logical operators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Identity operators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Membership operators</a:t>
            </a:r>
            <a:endParaRPr>
              <a:solidFill>
                <a:schemeClr val="dk1"/>
              </a:solidFill>
            </a:endParaRPr>
          </a:p>
          <a:p>
            <a:pPr indent="-298450" lvl="0" marL="457200" rtl="0" algn="l">
              <a:spcBef>
                <a:spcPts val="0"/>
              </a:spcBef>
              <a:spcAft>
                <a:spcPts val="0"/>
              </a:spcAft>
              <a:buClr>
                <a:schemeClr val="dk1"/>
              </a:buClr>
              <a:buSzPts val="1100"/>
              <a:buChar char="●"/>
            </a:pPr>
            <a:r>
              <a:rPr lang="en">
                <a:solidFill>
                  <a:schemeClr val="dk1"/>
                </a:solidFill>
              </a:rPr>
              <a:t>Bitwise operators</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1800"/>
              </a:spcBef>
              <a:spcAft>
                <a:spcPts val="400"/>
              </a:spcAft>
              <a:buNone/>
            </a:pPr>
            <a:r>
              <a:rPr b="1" lang="en" sz="1700"/>
              <a:t>Arithmetic Operators</a:t>
            </a:r>
            <a:endParaRPr/>
          </a:p>
        </p:txBody>
      </p:sp>
      <p:sp>
        <p:nvSpPr>
          <p:cNvPr id="102" name="Google Shape;102;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103" name="Google Shape;103;p21"/>
          <p:cNvPicPr preferRelativeResize="0"/>
          <p:nvPr/>
        </p:nvPicPr>
        <p:blipFill>
          <a:blip r:embed="rId3">
            <a:alphaModFix/>
          </a:blip>
          <a:stretch>
            <a:fillRect/>
          </a:stretch>
        </p:blipFill>
        <p:spPr>
          <a:xfrm>
            <a:off x="871350" y="1188650"/>
            <a:ext cx="7181351" cy="371337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