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9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6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6687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7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1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3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77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6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4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2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6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291C78-93A2-4E39-8035-4059223C78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AD977-2419-4C63-BFDE-FE7C561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79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789A-1AEA-6D6A-A1F4-510B2A2AD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a-GE" sz="6600" dirty="0"/>
              <a:t>ქართული დამწერლობის წარმოშობის საკითხი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06235-2009-04B7-0839-EB8B1F281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a-GE" sz="4800" dirty="0"/>
              <a:t>ლექცია 2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5832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9297-D6D6-5FB3-EF90-99418826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ისტორიულ წყაროებში დაცული ცნობები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DFE2-4E1C-321A-1662-F21975C2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a-GE" sz="3200" dirty="0"/>
              <a:t>თეიმურაზ ბაგრატიონის ნაშრომში „ქართული ანბანის წარმოშობის შესახებ“ შემონახულია ინფორმაცია იმის შესახებ, რომ ქართველებს მეფე ფარნავაზამდეც ჰქონიათ დამწერლობა. </a:t>
            </a:r>
          </a:p>
          <a:p>
            <a:r>
              <a:rPr lang="ka-GE" sz="3200" dirty="0"/>
              <a:t>ესდამწერლობა შეუდგენიათ ქართველ ქურუმებს ებრაულ და ქალდეურ დამწერლობათა საფუძველზე.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928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F298-7308-00EB-F2D2-978CFBDF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ისტორიულ წყაროებში დაცული ცნობები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E83-D0E8-2AF2-75FF-8F21F4EA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XI </a:t>
            </a:r>
            <a:r>
              <a:rPr lang="ka-GE" sz="2800" dirty="0"/>
              <a:t>საუკუნის ქართველი მემატიანის, ლეონტი მროველის გადმოცემით, ქართული ანბანის შექმნა მიეწერება მეფე ფარნავაზს ( ჩვ. წ. აღ-მდე </a:t>
            </a:r>
            <a:r>
              <a:rPr lang="en-US" sz="2800" dirty="0"/>
              <a:t>IV-III </a:t>
            </a:r>
            <a:r>
              <a:rPr lang="ka-GE" sz="2800" dirty="0"/>
              <a:t>სს);</a:t>
            </a:r>
          </a:p>
          <a:p>
            <a:r>
              <a:rPr lang="ka-GE" sz="2800" dirty="0"/>
              <a:t>ლეონტი მროველი თავის ისტორიულ ტექსტში „მეფეთა ცხოვრება“ (ეს წიგნი შედის „ქართლის ცხოვრებაში“) ამბობს: „ესე ფარნავაზ იყო პირველი მეფე ქართლსა შინა... და ამან განავრცო ენაი ქართული... და ამან შექმნა მწიგნობრობაი ქართული...“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695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58BA-2BE2-F22B-BA01-C9C5EB30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ისტორიულ წყაროებში დაცული ცნობები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0DA8-DB58-CB0F-687C-6922921D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 </a:t>
            </a:r>
            <a:r>
              <a:rPr lang="ka-GE" sz="3200" dirty="0"/>
              <a:t>საუკუნის სომეხი ისტორიკოსის, კორიუნის თხზულებაში „მაშტოცის ცხოვრება და მოღვაწეობა“ დაცულია ცნობა, რომ სომხური ანბანი შექმნა მესროპ მაშტოცმა (361-440 წლები);</a:t>
            </a:r>
          </a:p>
          <a:p>
            <a:r>
              <a:rPr lang="ka-GE" sz="3200" dirty="0"/>
              <a:t>ამავე წყაროს მიხედვით, მესროპ მაშტოცმა გამოიგონა ქართული და ალბანური ანბანები.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512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D891-8095-275D-91D5-5E7610B9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ივანე ჯავახიშვილის მოსაზრება კორიუნის ცნობასთან დაკავშირებით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084E-732F-6559-DF28-19AA6E2C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56297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a-GE" sz="2400" dirty="0"/>
              <a:t>ივანე ჯავახიშვილმა დაწვრილებით შეისწავლა კორიუნის თხზულება და დაასკვნა, რომ მესროპ მაშტოცის მიერ ქართული ანბანის შექმნის შესახებ ჩანაწერი ამ თხზულებაში გაჩნდა მოგვიანებით, მე-6 საუკუნეში;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400" dirty="0"/>
              <a:t>ამას მოწმობს ის ფაქტიც, რომ </a:t>
            </a:r>
            <a:r>
              <a:rPr lang="en-US" sz="2400" dirty="0"/>
              <a:t>V </a:t>
            </a:r>
            <a:r>
              <a:rPr lang="ka-GE" sz="2400" dirty="0"/>
              <a:t>საუკუნის სომეხი ისტორიკოსი ლაზარ ფარპელი, რომელიც კარგად იცნობდა კორიუნის თხზულებას, მესროპ მაშტოცს მიიჩნევდა მხოლოდ სომხური ანბანის შემქმნელად.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400" dirty="0"/>
              <a:t>მესროპ მაშტოცის მიერ ქართული ანბანის შექმნის შესახებ არაფერია ნათქვამი არც სხვა სომეხი ისტორიკოსების ნაშრომებში, ერთ-ერთი კი, მე-13 საუკუნის ისტორიკოსი, მხითარ აირივანელი, ქართული ანბანის შემქმნელად ფარნავაზს ასახელებს.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829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4DC7-20CE-BEBB-0E6F-25FCA251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z="3600" dirty="0"/>
              <a:t>სომხური ცნობის სიყალბის დამადასტურებელი სხვა მტკიცებულებები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D3A9-B1A1-6997-58A5-A805B427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92772" cy="4195481"/>
          </a:xfrm>
        </p:spPr>
        <p:txBody>
          <a:bodyPr>
            <a:normAutofit/>
          </a:bodyPr>
          <a:lstStyle/>
          <a:p>
            <a:r>
              <a:rPr lang="ka-GE" sz="2400" dirty="0"/>
              <a:t>ქართველმა მეცნიერმა ზაზა ალექსიძემ სომხურიდან თარგმნა და გამოიკვლია „ეპისტოლეთა წიგნი“, რომელშიც თავმოყრილია სომხეთის მესვეურთა მიმოწერა სხვა ქვეყნების ეკლესიების მესვეურებთან </a:t>
            </a:r>
            <a:r>
              <a:rPr lang="en-US" sz="2400" dirty="0"/>
              <a:t>V-XIII </a:t>
            </a:r>
            <a:r>
              <a:rPr lang="ka-GE" sz="2400" dirty="0"/>
              <a:t>საუკუნეების მანძილზე;</a:t>
            </a:r>
          </a:p>
          <a:p>
            <a:r>
              <a:rPr lang="ka-GE" sz="2400" dirty="0"/>
              <a:t>ამ წიგნიდანაც ჩანს, რომ მოგვიანო პერიოდის გადამწერებმა საკუთარი სურვილისამებრ გადააკეთეს ძველი ტექსტები, მათ შორის - „მესროპ მაშტოცის ცხოვრება“, სადაც ჩაწერეს, რომ მაშტოცმა ქართული ანბანიც შექმნა;</a:t>
            </a:r>
          </a:p>
          <a:p>
            <a:r>
              <a:rPr lang="ka-GE" sz="2400" dirty="0"/>
              <a:t>სომეხი გადამწერები ასე იმიტომ მოიქცნენ, რომ რეგიონში პირველობის სურვილი ჰქონდათ.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047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282A-12E4-4874-4D39-BB90B7F5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a-GE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Sylfaen" panose="010A0502050306030303" pitchFamily="18" charset="0"/>
                <a:ea typeface="+mj-ea"/>
                <a:cs typeface="+mj-cs"/>
              </a:rPr>
              <a:t>სომხური ცნობის სიყალბის დამადასტურებელი სხვა მტკიცებულებები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1745-770F-9BF5-CED9-F8C64B03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a-GE" sz="2400" dirty="0"/>
              <a:t>მაშტოცის მიერ ქართული ანბანის შექმნა დაუჯერებელია იმიტომაც, რომ მას ქართული და ალბანური არ სცოდნია, ამ ენების ცოდნის გარეშე კი ანბანებს ვერ შექმნიდა;</a:t>
            </a:r>
          </a:p>
          <a:p>
            <a:r>
              <a:rPr lang="ka-GE" sz="2400" dirty="0"/>
              <a:t>უკანასკნელ ხანებში ისიც გაირკვა, რომ სომხური ანბანის ავტორი ნიმუშად იყენებდა სირიულ, ბერძნულ და ქართულ დამწერლობებს.</a:t>
            </a:r>
          </a:p>
          <a:p>
            <a:pPr marL="0" indent="0">
              <a:buNone/>
            </a:pPr>
            <a:r>
              <a:rPr lang="ka-GE" sz="2400" dirty="0"/>
              <a:t> დასკვანა: ქართული ანბანის სომურიდან წარმომავლობის ვერსია დღეს სერიოზულად აღარც განიხილება, ამ ვერსიის სიყალბე საფუძვლიანადაა დასაბუთებული.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C88A-AB4A-0FBA-9187-590370AA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ქართული ანბანის წარმომავლობის თეორიები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E49D-B6AF-1EB5-7902-75E417B40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521311" cy="4563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a-GE" sz="4800" u="sng" dirty="0">
                <a:solidFill>
                  <a:srgbClr val="FF0000"/>
                </a:solidFill>
              </a:rPr>
              <a:t>ბერძნული თეორია</a:t>
            </a:r>
          </a:p>
          <a:p>
            <a:pPr marL="0" indent="0">
              <a:buNone/>
            </a:pPr>
            <a:r>
              <a:rPr lang="ka-GE" sz="2000" dirty="0"/>
              <a:t>.</a:t>
            </a:r>
            <a:r>
              <a:rPr lang="ka-GE" sz="2400" dirty="0"/>
              <a:t>ზოგიერთი ქართველი მეცნიერი მიიჩნევს, რომ ქართული ანბანი შეიქმნა ძველი ბერძნული ალფავიტის მიხედვით, ზოგიერთის აზრით კი, ახალი ბერძნული ანბანის საფუძველზე.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CDF0D-88AE-2218-CA36-04C912475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60575"/>
            <a:ext cx="4396341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a-GE" sz="4800" u="sng" dirty="0">
                <a:solidFill>
                  <a:srgbClr val="FF0000"/>
                </a:solidFill>
              </a:rPr>
              <a:t>სემური თეორია</a:t>
            </a:r>
          </a:p>
          <a:p>
            <a:pPr marL="0" indent="0">
              <a:buNone/>
            </a:pPr>
            <a:r>
              <a:rPr lang="ka-GE" sz="3200" dirty="0"/>
              <a:t>მეცნიერთა ერთი ნაწილი მიიჩნევს, რომ ქართულ ანბანს საფუძვლად დაედო ფინიკიურ-სემური.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863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E71B-E8BE-B749-2FAC-4C8021A2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ქართული ანბანის წარმოშობის დრო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C7FC-3E1B-882A-6491-7CC5C311F5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a-GE" sz="2400" dirty="0"/>
              <a:t>მეცნიერთა ის ნაწილი, რომელიც ქართულ ანბანის ბერძნულობის თეორიას უჭერს მხარს, მიიჩნევს, რომ ქართული ანბანი შეიქმნა </a:t>
            </a:r>
            <a:r>
              <a:rPr lang="en-US" sz="2400" dirty="0"/>
              <a:t>IV-V </a:t>
            </a:r>
            <a:r>
              <a:rPr lang="ka-GE" sz="2400" dirty="0"/>
              <a:t>საუკუნეებში.</a:t>
            </a:r>
          </a:p>
          <a:p>
            <a:pPr marL="0" indent="0">
              <a:buNone/>
            </a:pPr>
            <a:r>
              <a:rPr lang="ka-GE" sz="2400" dirty="0"/>
              <a:t>არგუმენტი: არ მოგვეპოვება უფრო ადრინდელი, კერძოდ, ქრისტიანობამდელი, წერილობითი ძეგლები.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91555-01F5-189A-657C-A4CE7510BE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a-GE" sz="2400" dirty="0"/>
              <a:t>ივანე ჯავახიშვილის აზრით, ქართული ანბანი შეიქმნა ჩვ. წ. აღ-მდე </a:t>
            </a:r>
            <a:r>
              <a:rPr lang="en-US" sz="2400" dirty="0"/>
              <a:t>VII </a:t>
            </a:r>
            <a:r>
              <a:rPr lang="ka-GE" sz="2400" dirty="0"/>
              <a:t>საუკუნეში.</a:t>
            </a:r>
          </a:p>
          <a:p>
            <a:pPr marL="0" indent="0">
              <a:buNone/>
            </a:pPr>
            <a:r>
              <a:rPr lang="ka-GE" sz="2400" dirty="0"/>
              <a:t>მან თავის მოსაზრებას უწოდა ჰიპოთეზა და გამოთქვა ვარაუდი, რომ არქეოლოგიური გათხრების შედეგად აღმოჩნდება წერილობითი ძეგლები, რომლებიც მისი ჰიპოთეზის ნამდვილობას დაამტკიცებს.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55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D0D7-4038-0EB7-EF42-04B435E5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უძველესი წერილობითი ძეგლები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65A0-D2E5-F107-F93E-4CFB0CAF9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5722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ka-GE" sz="2400" dirty="0"/>
              <a:t>პალესტინის ქართული მონასტრის წარწერები - 430-433 წლები.</a:t>
            </a:r>
          </a:p>
          <a:p>
            <a:pPr marL="0" indent="0">
              <a:buNone/>
            </a:pPr>
            <a:endParaRPr lang="ka-GE" sz="2400" dirty="0"/>
          </a:p>
          <a:p>
            <a:pPr marL="0" indent="0">
              <a:buNone/>
            </a:pPr>
            <a:endParaRPr lang="ka-GE" dirty="0"/>
          </a:p>
          <a:p>
            <a:pPr marL="0" indent="0">
              <a:buNone/>
            </a:pPr>
            <a:endParaRPr lang="ka-G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12F10-F353-958C-683A-A1EA5B26A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05" y="2648451"/>
            <a:ext cx="8144539" cy="36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11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2A20-4BF5-9946-AC05-A506D0F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უძველესი ქართული წარწერები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24475-7120-6A19-636F-8457F795D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a-GE" dirty="0"/>
              <a:t>   </a:t>
            </a:r>
            <a:r>
              <a:rPr lang="ka-GE" sz="2800" dirty="0"/>
              <a:t>ბოლნისის სიონის წარწერები - 492-493 წლები</a:t>
            </a:r>
          </a:p>
          <a:p>
            <a:pPr marL="0" indent="0">
              <a:buNone/>
            </a:pPr>
            <a:endParaRPr lang="ka-GE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719C3-7BAE-859A-730F-9936EB76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98" y="2892056"/>
            <a:ext cx="5454502" cy="32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8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42AC-0263-70F3-628E-5E07F10F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z="7200" dirty="0"/>
              <a:t>რა არის დამწერლობა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F8D4-1D79-BC7F-DEC6-6F340E6E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a-GE" sz="2800" dirty="0"/>
              <a:t>დამწერლობა არის მეტყველების ნაკადის დოკუმენტირება გრაფიკულ ნიშანთა სისტემის მეშვეობით.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a-GE" sz="2800" dirty="0"/>
              <a:t>დამწერლობის მიზანია სამეტყველო ინფორმაციის გადაცემა და შენახვა;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a-GE" sz="2800" dirty="0"/>
              <a:t>დამწერლობაში გრაფიკული ნიშანი წარმოადგენს მეტყველების ამა თუ იმ ელემენტის (მთელი გამონათქვამის, სიტყვის, მარცვლის, ბგერის) სიმბოლოს.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8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89BB-53FB-53B1-933F-756E8F3D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უძველესი ქართული წარწერები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994C-AF9A-4896-6890-F7787AC0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1088"/>
            <a:ext cx="8946541" cy="4874194"/>
          </a:xfrm>
        </p:spPr>
        <p:txBody>
          <a:bodyPr/>
          <a:lstStyle/>
          <a:p>
            <a:pPr marL="0" indent="0" algn="ctr">
              <a:buNone/>
            </a:pPr>
            <a:r>
              <a:rPr lang="ka-GE" dirty="0"/>
              <a:t> </a:t>
            </a:r>
            <a:r>
              <a:rPr lang="ka-GE" sz="2800" dirty="0"/>
              <a:t>დავათის სტელა - 361-382 წლები (ეს სტელა აღმოჩნდა 1984 წელს)</a:t>
            </a:r>
          </a:p>
          <a:p>
            <a:pPr marL="0" indent="0" algn="ctr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2763-8B8A-3958-84BC-8F19490E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563" y="2753833"/>
            <a:ext cx="4635795" cy="35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93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D0C-52E6-9100-A354-F6863B11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 უძველესი ქართული წარწერები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34BE-8868-6EC6-DC25-8B1A64A4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a-GE" dirty="0"/>
              <a:t>ნეკრესის სამონასტრო კომპლექსში, საფლავის ქვებზე აღმოჩენილი წარწერები - თარიღდება, დაახლოებით, ძვ. წ.აღ-ით </a:t>
            </a:r>
            <a:r>
              <a:rPr lang="en-US" dirty="0"/>
              <a:t>IV - </a:t>
            </a:r>
            <a:r>
              <a:rPr lang="ka-GE" dirty="0"/>
              <a:t>ახ. წ. აღ-ით </a:t>
            </a:r>
            <a:r>
              <a:rPr lang="en-US" dirty="0"/>
              <a:t>II-III </a:t>
            </a:r>
            <a:r>
              <a:rPr lang="ka-GE" dirty="0"/>
              <a:t>საუკუნეებით.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E9CCF-6BE1-6851-3E77-750D6129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647" y="3062177"/>
            <a:ext cx="6018027" cy="338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4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2CBC-FD12-6ED0-B556-61B657F3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ქართული ანბანის განვითარების საფეხურები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6013-5D9F-1BBD-71F3-EDBFF5FA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a-GE" sz="3200" dirty="0"/>
              <a:t>ასომთავრული, ანუ მრგვლოვანი - გამოიყენებოდა </a:t>
            </a:r>
            <a:r>
              <a:rPr lang="en-US" sz="3200" dirty="0"/>
              <a:t>IX </a:t>
            </a:r>
            <a:r>
              <a:rPr lang="ka-GE" sz="3200" dirty="0"/>
              <a:t>საუკუნემდე;</a:t>
            </a:r>
          </a:p>
          <a:p>
            <a:pPr marL="457200" indent="-457200">
              <a:buAutoNum type="arabicPeriod"/>
            </a:pPr>
            <a:r>
              <a:rPr lang="ka-GE" sz="3200"/>
              <a:t>ნუსხური, ანუ ნუსხა-ხუცური </a:t>
            </a:r>
            <a:r>
              <a:rPr lang="ka-GE" sz="3200" dirty="0"/>
              <a:t>- მკვიდრდება </a:t>
            </a:r>
            <a:r>
              <a:rPr lang="en-US" sz="3200" dirty="0"/>
              <a:t>IX </a:t>
            </a:r>
            <a:r>
              <a:rPr lang="ka-GE" sz="3200" dirty="0"/>
              <a:t>საუკუნიდან და გაბატონებული ხდება </a:t>
            </a:r>
            <a:r>
              <a:rPr lang="en-US" sz="3200" dirty="0"/>
              <a:t>X-XI </a:t>
            </a:r>
            <a:r>
              <a:rPr lang="ka-GE" sz="3200" dirty="0"/>
              <a:t>საუკუნეებში;</a:t>
            </a:r>
          </a:p>
          <a:p>
            <a:pPr marL="457200" indent="-457200">
              <a:buAutoNum type="arabicPeriod"/>
            </a:pPr>
            <a:r>
              <a:rPr lang="ka-GE" sz="3200" dirty="0"/>
              <a:t>მხედრული - გაბატონდა </a:t>
            </a:r>
            <a:r>
              <a:rPr lang="en-US" sz="3200" dirty="0"/>
              <a:t>XII </a:t>
            </a:r>
            <a:r>
              <a:rPr lang="ka-GE" sz="3200" dirty="0"/>
              <a:t>საუკუნიდან, დღევანდელი სახე მიიღო </a:t>
            </a:r>
            <a:r>
              <a:rPr lang="en-US" sz="3200" dirty="0"/>
              <a:t>XIV </a:t>
            </a:r>
            <a:r>
              <a:rPr lang="ka-GE" sz="3200" dirty="0"/>
              <a:t>საუკუნიდან.</a:t>
            </a:r>
          </a:p>
          <a:p>
            <a:pPr marL="457200" indent="-457200">
              <a:buAutoNum type="arabicPeriod"/>
            </a:pP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64019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FD60-13DD-7061-73AB-96789FBE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z="6000" dirty="0"/>
              <a:t>დამწერლობის ტიპები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8044-5F56-9A38-02D9-D13C31EBE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a-GE" sz="3600" dirty="0"/>
              <a:t>პიქტოგრაფიული - აზრი გადმოიცემა ნახატებით;</a:t>
            </a:r>
          </a:p>
          <a:p>
            <a:r>
              <a:rPr lang="ka-GE" sz="3600" dirty="0"/>
              <a:t>იდეოგრაფიული, ანუ იეროგრიფული - სიტყვებით გადმოიცემა ნიშნებით);</a:t>
            </a:r>
          </a:p>
          <a:p>
            <a:r>
              <a:rPr lang="ka-GE" sz="3600" dirty="0"/>
              <a:t>ანბანური - ნიშნებით გადმოიცემა ბგერები.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519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2FFE-0DED-0ADF-66DB-CB5DED07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sz="4400" dirty="0"/>
              <a:t>ანბანური დამწერლობის შექმნის ისტორია - პირველი ანბანი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E792-3195-B923-1A38-74E3B699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58586" cy="4195481"/>
          </a:xfrm>
        </p:spPr>
        <p:txBody>
          <a:bodyPr>
            <a:normAutofit/>
          </a:bodyPr>
          <a:lstStyle/>
          <a:p>
            <a:r>
              <a:rPr lang="ka-GE" sz="3200" dirty="0"/>
              <a:t>კაცობრიობის ისტორიაში პირველი ანბანური დამწერლობა შექმნეს ფინიკიელებმა ძვ. წ. აღ-ით </a:t>
            </a:r>
            <a:r>
              <a:rPr lang="en-US" sz="3200" dirty="0"/>
              <a:t>XV-XIV </a:t>
            </a:r>
            <a:r>
              <a:rPr lang="ka-GE" sz="3200" dirty="0"/>
              <a:t>საუკუნეებში; </a:t>
            </a:r>
          </a:p>
          <a:p>
            <a:r>
              <a:rPr lang="ka-GE" sz="3200" dirty="0"/>
              <a:t>ფინიკიური ანბანი შედგებოდა 22 ასო-ნიშნისაგან, მხოლოდ თანხმოვნებისაგან; </a:t>
            </a:r>
          </a:p>
          <a:p>
            <a:r>
              <a:rPr lang="ka-GE" sz="3200" dirty="0"/>
              <a:t>წერდნენ მარჯვნიდან მარცხნივ; </a:t>
            </a:r>
          </a:p>
          <a:p>
            <a:r>
              <a:rPr lang="ka-GE" sz="3200" dirty="0"/>
              <a:t>ანბანის შემქმნელად ითვლება ვინმე პალამიდე.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0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0496-FFAF-E606-8174-A06DFC94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sz="4800" dirty="0"/>
              <a:t>ანაბანური დამწერლობის შექმნის ისტორია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9A74-9DC0-37BB-DA64-B64F31E6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00940"/>
            <a:ext cx="10241628" cy="4047459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ka-GE" sz="3600" dirty="0"/>
              <a:t>ჩვ. წ. აღ-მდე </a:t>
            </a:r>
            <a:r>
              <a:rPr lang="en-US" sz="3600" dirty="0"/>
              <a:t>X-IX </a:t>
            </a:r>
            <a:r>
              <a:rPr lang="ka-GE" sz="3600" dirty="0"/>
              <a:t>საუკუნეებში ფინიკიური დამწერლობისგან წარმოიშვა 2 ახალი დამწერლობა: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4000" dirty="0"/>
              <a:t>არქაული ბერძნული, საიდანაც წარმოიქმნა დასავლური ანბანები;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4000" dirty="0"/>
              <a:t>სემურ-არამეული, საიდანაც წარმოიქმნა აღმოსავლური ანბანები.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1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E9C2-B18A-7DD7-3E8B-04881315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ანბანური დამწერლობის შექმნის ისტორია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10DE-7028-3E48-6882-5D36C4248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a-GE" sz="4000" dirty="0"/>
              <a:t>ძვ. წ. აღ-ით </a:t>
            </a:r>
            <a:r>
              <a:rPr lang="ka-GE" sz="4000" u="sng" dirty="0"/>
              <a:t>403 წელს </a:t>
            </a:r>
            <a:r>
              <a:rPr lang="ka-GE" sz="4000" dirty="0"/>
              <a:t>არქაული ბერძნულისგან შეიქმნა კლასიკური ბერძნული დამწერლობა, რომელშიც, გარდა თანხმოვნებისა, შეიტანეს ხმოვნებიც.</a:t>
            </a:r>
          </a:p>
          <a:p>
            <a:pPr marL="0" indent="0">
              <a:buNone/>
            </a:pPr>
            <a:r>
              <a:rPr lang="ka-GE" sz="4000" dirty="0"/>
              <a:t>ბერძნებმა შეცვალეს წერის მიმართულებაც - მარცხნიდან მარჯვნივ.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2431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8BCA-03D3-C2EE-72A0-323C3AFB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91385"/>
            <a:ext cx="9404723" cy="1424763"/>
          </a:xfrm>
        </p:spPr>
        <p:txBody>
          <a:bodyPr/>
          <a:lstStyle/>
          <a:p>
            <a:pPr algn="ctr"/>
            <a:r>
              <a:rPr lang="ka-GE" sz="4000" dirty="0"/>
              <a:t>რამდენი ორიგინალური დამწერლობაა თანამედროვე მსოფლიოში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61FB-B2CA-9607-8F23-696FFF22A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28" y="1722474"/>
            <a:ext cx="10590028" cy="4944141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ka-GE" sz="9800" dirty="0"/>
              <a:t>დღეს მსოფლიოში არსებობს 14 ორიგინალური დამწერლობა: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a-GE" sz="8000" dirty="0"/>
              <a:t>ლათინურის საფუძველზე შედგენილი ანბანები;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a-GE" sz="8000" dirty="0"/>
              <a:t>სლავურ-კირილურის საფუძველზე შედგენილი ანბანები;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a-GE" sz="8000" dirty="0"/>
              <a:t>არაბულის საფუძველზე შედგენილი ანბანები;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a-GE" sz="8000" dirty="0"/>
              <a:t>ინდური მარცვლოვანი დამწერლობის საფუძველზე შედგენილი ანბანები;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a-GE" sz="8000" dirty="0"/>
              <a:t>ჩინეთის ლოგოგრაფიული (იდეოგრაფიული) დამწერლობა;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a-GE" sz="8000" dirty="0"/>
              <a:t>იაპონური იდეოგრაფიული დამწერლობა;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a-GE" sz="8000" dirty="0"/>
              <a:t>კორეული ბგერობრივი დამწერლობა;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a-GE" sz="8000" dirty="0"/>
              <a:t>ეთიოპური მარცვლოვანი დამწერლობა; </a:t>
            </a:r>
          </a:p>
        </p:txBody>
      </p:sp>
    </p:spTree>
    <p:extLst>
      <p:ext uri="{BB962C8B-B14F-4D97-AF65-F5344CB8AC3E}">
        <p14:creationId xmlns:p14="http://schemas.microsoft.com/office/powerpoint/2010/main" val="306315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617A-D955-6338-4246-B0928E87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z="4000" dirty="0"/>
              <a:t>რამდენი ორიგინალური დამწერლობა არსებობს თანამედროვე მსოფლიოში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9C55-19E1-9BD7-6496-FE09966ED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sz="3600" dirty="0"/>
              <a:t>ბერძნული;</a:t>
            </a:r>
          </a:p>
          <a:p>
            <a:r>
              <a:rPr lang="ka-GE" sz="3600" dirty="0"/>
              <a:t>ქართული;</a:t>
            </a:r>
          </a:p>
          <a:p>
            <a:r>
              <a:rPr lang="ka-GE" sz="3600" dirty="0"/>
              <a:t>სომხური;</a:t>
            </a:r>
          </a:p>
          <a:p>
            <a:r>
              <a:rPr lang="ka-GE" sz="3600" dirty="0"/>
              <a:t>ებრაული;</a:t>
            </a:r>
          </a:p>
          <a:p>
            <a:r>
              <a:rPr lang="ka-GE" sz="3600" dirty="0"/>
              <a:t>სირიული; </a:t>
            </a:r>
          </a:p>
          <a:p>
            <a:r>
              <a:rPr lang="ka-GE" sz="3600" dirty="0"/>
              <a:t>მონღოლური.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5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3A4D-67DA-1EF1-3A54-867C9E16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ისტორიული ცნობები ქართული ანბანის წარმოშობის შესახებ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DB6D-4448-45DF-89AD-F1595DBE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a-GE" sz="2400" dirty="0"/>
              <a:t>ანტიკური წყაროების მიხედვით, ისტორიული კოლხეთის საზღვრები მოიცავდა ისტორიულ საქართველოს მთლიანად და ჩრდილოეთ კავკასიის ნაწილს.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dirty="0"/>
              <a:t>თანამედროვე ქართველების უშუალო წინაპრებს, კოლხებს, ჯერ კიდევ ძვ. წ. აღ-ით </a:t>
            </a:r>
            <a:r>
              <a:rPr lang="en-US" dirty="0"/>
              <a:t>II </a:t>
            </a:r>
            <a:r>
              <a:rPr lang="ka-GE" dirty="0"/>
              <a:t>ათასწლეულის მეორე ნახევარში, მეფე აიეტის ეპოქაში, ჰქონიათ კვირბები - მყარ საგანზე ამოკვეთილი ნიშნები (თანამედროვე რუკის მსგავსი);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dirty="0"/>
              <a:t>კოლხეთში ინახებოდა ტყავზე ნაწერი წიგნი, ოქროს საწმისი, რომელშიც აღწერილი იყო ოქროს მოპოვების ხერხები.</a:t>
            </a:r>
          </a:p>
          <a:p>
            <a:pPr marL="0" indent="0">
              <a:buNone/>
            </a:pPr>
            <a:r>
              <a:rPr lang="ka-GE" sz="2800" dirty="0"/>
              <a:t>ჩვენთვის უცნობია, როგორი იყო ეს დამწერლობა.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8838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937</Words>
  <Application>Microsoft Office PowerPoint</Application>
  <PresentationFormat>Widescreen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Century Gothic</vt:lpstr>
      <vt:lpstr>Sylfaen</vt:lpstr>
      <vt:lpstr>Wingdings</vt:lpstr>
      <vt:lpstr>Wingdings 3</vt:lpstr>
      <vt:lpstr>Ion</vt:lpstr>
      <vt:lpstr>ქართული დამწერლობის წარმოშობის საკითხი</vt:lpstr>
      <vt:lpstr>რა არის დამწერლობა</vt:lpstr>
      <vt:lpstr>დამწერლობის ტიპები</vt:lpstr>
      <vt:lpstr>ანბანური დამწერლობის შექმნის ისტორია - პირველი ანბანი</vt:lpstr>
      <vt:lpstr>ანაბანური დამწერლობის შექმნის ისტორია</vt:lpstr>
      <vt:lpstr>ანბანური დამწერლობის შექმნის ისტორია</vt:lpstr>
      <vt:lpstr>რამდენი ორიგინალური დამწერლობაა თანამედროვე მსოფლიოში</vt:lpstr>
      <vt:lpstr>რამდენი ორიგინალური დამწერლობა არსებობს თანამედროვე მსოფლიოში</vt:lpstr>
      <vt:lpstr>ისტორიული ცნობები ქართული ანბანის წარმოშობის შესახებ</vt:lpstr>
      <vt:lpstr>ისტორიულ წყაროებში დაცული ცნობები</vt:lpstr>
      <vt:lpstr>ისტორიულ წყაროებში დაცული ცნობები</vt:lpstr>
      <vt:lpstr>ისტორიულ წყაროებში დაცული ცნობები</vt:lpstr>
      <vt:lpstr>ივანე ჯავახიშვილის მოსაზრება კორიუნის ცნობასთან დაკავშირებით</vt:lpstr>
      <vt:lpstr>სომხური ცნობის სიყალბის დამადასტურებელი სხვა მტკიცებულებები</vt:lpstr>
      <vt:lpstr>სომხური ცნობის სიყალბის დამადასტურებელი სხვა მტკიცებულებები</vt:lpstr>
      <vt:lpstr>ქართული ანბანის წარმომავლობის თეორიები</vt:lpstr>
      <vt:lpstr>ქართული ანბანის წარმოშობის დრო</vt:lpstr>
      <vt:lpstr>უძველესი წერილობითი ძეგლები</vt:lpstr>
      <vt:lpstr>უძველესი ქართული წარწერები</vt:lpstr>
      <vt:lpstr>უძველესი ქართული წარწერები</vt:lpstr>
      <vt:lpstr> უძველესი ქართული წარწერები</vt:lpstr>
      <vt:lpstr>ქართული ანბანის განვითარების საფეხურები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2025-09-23T18:26:37Z</dcterms:created>
  <dcterms:modified xsi:type="dcterms:W3CDTF">2025-09-23T21:00:40Z</dcterms:modified>
</cp:coreProperties>
</file>