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50000"/>
              <a:lumOff val="5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10/1/2023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20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8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6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tabLst>
          <a:tab pos="1143000" algn="l"/>
        </a:tabLst>
        <a:defRPr sz="1400" kern="1200">
          <a:solidFill>
            <a:schemeClr val="bg2">
              <a:lumMod val="20000"/>
              <a:lumOff val="80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0D69A-4A48-7641-D67B-2A0A0BEE7F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a-GE" sz="6000" dirty="0"/>
              <a:t>რა არის სტილი და როგორ იქმნება იგი</a:t>
            </a:r>
            <a:endParaRPr lang="en-US" sz="6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EE28C-DB0F-81CD-FF56-B247037110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ka-GE" sz="4000" dirty="0"/>
              <a:t>ლექცია 2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1357564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8D8A2-EDD7-0E8F-9E3A-E0551540D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775253"/>
            <a:ext cx="3616349" cy="5120640"/>
          </a:xfrm>
        </p:spPr>
        <p:txBody>
          <a:bodyPr>
            <a:normAutofit/>
          </a:bodyPr>
          <a:lstStyle/>
          <a:p>
            <a:r>
              <a:rPr lang="ka-GE" sz="4000" dirty="0"/>
              <a:t>პუბლიცისტური </a:t>
            </a:r>
            <a:br>
              <a:rPr lang="ka-GE" sz="4000" dirty="0"/>
            </a:br>
            <a:r>
              <a:rPr lang="ka-GE" sz="4000" dirty="0"/>
              <a:t>სტილი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4FB76-621A-35E4-690F-A1E2A9694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5164" y="864108"/>
            <a:ext cx="7335079" cy="51206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a-GE" sz="3600" dirty="0"/>
              <a:t>გამიზნულია ფართო აუდიტორიისათვის;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3600" dirty="0"/>
              <a:t>გამოიყენება, ძირითადად, მასმედიაში;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3600" dirty="0"/>
              <a:t>მიზანი: არა ინფორმაციის მიწოდება, არამედ პოზიციის დაფიქსირება, აგიტაცია, საზოგადოებრივი აზრის შექმნა.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50558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8EE4E-EE61-E011-A513-BEB7B123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526774"/>
            <a:ext cx="3553769" cy="5575852"/>
          </a:xfrm>
        </p:spPr>
        <p:txBody>
          <a:bodyPr/>
          <a:lstStyle/>
          <a:p>
            <a:r>
              <a:rPr lang="ka-GE" dirty="0"/>
              <a:t>პუბლიცისტური</a:t>
            </a:r>
            <a:br>
              <a:rPr lang="ka-GE" dirty="0"/>
            </a:br>
            <a:r>
              <a:rPr lang="ka-GE" dirty="0"/>
              <a:t>სტილის</a:t>
            </a:r>
            <a:br>
              <a:rPr lang="ka-GE" dirty="0"/>
            </a:br>
            <a:r>
              <a:rPr lang="ka-GE" dirty="0"/>
              <a:t>მახასიათებლები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C9EC7-6FC9-1307-E244-1F8AC7F55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130" y="318052"/>
            <a:ext cx="6960338" cy="6192078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ემოციურობა;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ექსპრესიულობა;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ლოგიკურობა;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ოფიციალურობა;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საჯაროობა;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სტანდარტულობა;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აზრობრივი და ენობრივი სიცხადე;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ავტორის ინდივიდუალური სტილის რეალიზება;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დასაშვებია როგორც სამეტყველო ენისთვის დამახასიათებელი, ისე მწიგნობრული ენის ნიშნები.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761694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D64BE-B0FA-FB51-8420-8E846A378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ოფიციალურ-საქმიანი სტილი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B18C9B-C772-9959-EAFD-7B7A0D5C8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3600" dirty="0"/>
              <a:t>გამოიყენება სამართლებრივი ურთიერთობისას მოქალაქესა და სახელმწიფოს შორის;</a:t>
            </a:r>
          </a:p>
          <a:p>
            <a:r>
              <a:rPr lang="ka-GE" sz="3600" dirty="0"/>
              <a:t>მისი გამოყენების სფერო: კანონები, დადგენილებები, ბრძანებები, ხელშეკრულებები, განცხადებები, ხელშეკრულებები.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18575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2A44-5121-697C-0A18-C78B1D8C2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/>
              <a:t>ოფიციალურ-საქმიანი</a:t>
            </a:r>
            <a:br>
              <a:rPr lang="ka-GE" dirty="0"/>
            </a:br>
            <a:r>
              <a:rPr lang="ka-GE" dirty="0"/>
              <a:t>სტილის</a:t>
            </a:r>
            <a:br>
              <a:rPr lang="ka-GE" dirty="0"/>
            </a:br>
            <a:r>
              <a:rPr lang="ka-GE" dirty="0"/>
              <a:t>მახასიათებლები: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2A5E3-AF00-AB53-9319-20BF03F5E3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536713"/>
            <a:ext cx="7315200" cy="575475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ka-GE" dirty="0"/>
              <a:t> </a:t>
            </a:r>
            <a:r>
              <a:rPr lang="ka-GE" sz="2800" dirty="0"/>
              <a:t>სტანდარტულობა;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აზრის ფორმირების სიზუსტე;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ლაკონიურობა;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კონკრეტულობა;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არაექსპრესიულობა;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ობიექტურობა;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მარტივი კონსტრუქციები;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აღწერითი ფორმები: დანიშნულ იქნა, მიღებულ იქნა...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მკაცრად განსაზღვრული ფორმატი: დასახელება, თარიღი, ხელმოწერა.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595941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661BB-7265-4778-BCA9-277D546D6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4000" dirty="0"/>
              <a:t>მხატვრული</a:t>
            </a:r>
            <a:br>
              <a:rPr lang="ka-GE" sz="4000" dirty="0"/>
            </a:br>
            <a:r>
              <a:rPr lang="ka-GE" sz="4000" dirty="0"/>
              <a:t>სტილის</a:t>
            </a:r>
            <a:br>
              <a:rPr lang="ka-GE" sz="4000" dirty="0"/>
            </a:br>
            <a:r>
              <a:rPr lang="ka-GE" sz="4000" dirty="0"/>
              <a:t>მახასიათებლები: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03D8A1-3A1E-DE05-783E-8950C2FE8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ka-GE" dirty="0"/>
              <a:t> </a:t>
            </a:r>
            <a:r>
              <a:rPr lang="ka-GE" sz="2800" dirty="0"/>
              <a:t>ემოციურობა;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ექსპრესიულობა;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ავტორის მაქსიმალური ინდივიდუალიზმი;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მხატვრული ხერხების სიმრავლე;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მხატვრული სახეებით აზროვნება;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საჭიროების შემთხვევაში სასაუბრო მეტყველების ელემენტების გამოყენება;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სიტყვადქმნადობა;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800" dirty="0"/>
              <a:t> სტილის მრავალგვარობა.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90548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9DA71-08AA-6F9B-B066-4F7C71520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6000" dirty="0"/>
              <a:t>სტილი</a:t>
            </a:r>
            <a:endParaRPr lang="en-US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AFD81-2FBE-C14C-2CCC-C022C0C25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5400" dirty="0"/>
              <a:t>მეტყველების ნაირსახეობა;</a:t>
            </a:r>
          </a:p>
          <a:p>
            <a:r>
              <a:rPr lang="ka-GE" sz="5400" dirty="0"/>
              <a:t>ახასიათებს სიტყვიერი </a:t>
            </a:r>
            <a:r>
              <a:rPr lang="ka-GE" sz="5400"/>
              <a:t>გამოხატვის თავისებურებები.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333350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293FE-4DE2-A6EB-EA64-7288B2850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ka-GE" sz="6600" dirty="0"/>
              <a:t>მეტყველება ორგვარია:</a:t>
            </a:r>
            <a:endParaRPr lang="en-US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2A9BA3-3146-6EB3-1CEB-4A51AD33F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867912" y="437322"/>
            <a:ext cx="3474720" cy="60529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I. </a:t>
            </a:r>
            <a:r>
              <a:rPr lang="ka-GE" sz="2800" dirty="0">
                <a:solidFill>
                  <a:srgbClr val="FF0000"/>
                </a:solidFill>
              </a:rPr>
              <a:t>სასაუბრო მეტყველება </a:t>
            </a:r>
            <a:r>
              <a:rPr lang="ka-GE" sz="2800" dirty="0"/>
              <a:t>- არაფორმალურ გარემოში ნაცნობ ადამიანთა შორის აგებული მეტყველების ისეთი ფორმა, რომელიც ინფორმაციის გადაცემას გულისხმობს უშუალო გზით. </a:t>
            </a:r>
            <a:endParaRPr lang="en-US" sz="28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44020-16CA-3D4F-156F-2403972764B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000" dirty="0">
                <a:solidFill>
                  <a:srgbClr val="FF0000"/>
                </a:solidFill>
              </a:rPr>
              <a:t>II.</a:t>
            </a:r>
            <a:r>
              <a:rPr lang="ka-GE" sz="4000" dirty="0">
                <a:solidFill>
                  <a:srgbClr val="FF0000"/>
                </a:solidFill>
              </a:rPr>
              <a:t>მწიგნობრული მეტყველების </a:t>
            </a:r>
            <a:r>
              <a:rPr lang="ka-GE" sz="4000" dirty="0"/>
              <a:t>უმთავრესი ნიშანია აზრის წერილობით გადმოცემა.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302788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EA6AD-B2C4-4020-E3B6-29E6EAA75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4400" dirty="0"/>
              <a:t>სასაუბრო მეტყველების მახასიათებლები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3C64B-60BD-CE81-14D1-68E12460C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278295"/>
            <a:ext cx="7315200" cy="6062869"/>
          </a:xfrm>
        </p:spPr>
        <p:txBody>
          <a:bodyPr>
            <a:noAutofit/>
          </a:bodyPr>
          <a:lstStyle/>
          <a:p>
            <a:r>
              <a:rPr lang="ka-GE" sz="2400" dirty="0"/>
              <a:t>არაოფიციალურობა;</a:t>
            </a:r>
          </a:p>
          <a:p>
            <a:r>
              <a:rPr lang="ka-GE" sz="2400" dirty="0"/>
              <a:t>უშუალობა, ემოციურობა;</a:t>
            </a:r>
          </a:p>
          <a:p>
            <a:r>
              <a:rPr lang="ka-GE" sz="2400" dirty="0"/>
              <a:t>ბუნებრივობა;</a:t>
            </a:r>
          </a:p>
          <a:p>
            <a:r>
              <a:rPr lang="ka-GE" sz="2400" dirty="0"/>
              <a:t>მეტყველების ავტომატიზმი (დაუგეგმავია და სიტუაციის შესაბამისად სპონტანურად იქმნება);</a:t>
            </a:r>
          </a:p>
          <a:p>
            <a:r>
              <a:rPr lang="ka-GE" sz="2400" dirty="0"/>
              <a:t>დიალოგური ან პოლილოგური ფორმა;</a:t>
            </a:r>
          </a:p>
          <a:p>
            <a:r>
              <a:rPr lang="ka-GE" sz="2400" dirty="0"/>
              <a:t>ახასიათებს ეკონომიურობა;</a:t>
            </a:r>
          </a:p>
          <a:p>
            <a:r>
              <a:rPr lang="ka-GE" sz="2400" dirty="0"/>
              <a:t>არანორმირებულია (იგუებს სალიტერატურო ენის ნორმების დარღვევას);</a:t>
            </a:r>
          </a:p>
          <a:p>
            <a:r>
              <a:rPr lang="ka-GE" sz="2400" dirty="0"/>
              <a:t>ახასიათებს ექსპრესიულ-ემოციური ლექსიკა (ფამილარული ფორმები, ფრაზეოლოგიზმები, სლენგი, ჟარგონი);</a:t>
            </a:r>
          </a:p>
          <a:p>
            <a:r>
              <a:rPr lang="ka-GE" sz="2400" dirty="0"/>
              <a:t>დამახასიათებელია უსრული წინადადებები.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55672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23D8-5DCE-A953-6857-3C37B3154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5400" dirty="0"/>
              <a:t>მწიგნობრული ენის მახასიათებლები:</a:t>
            </a:r>
            <a:endParaRPr lang="en-US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B5D1C-3B15-AEBF-8BFB-4B336FA62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397565"/>
            <a:ext cx="7630306" cy="6072809"/>
          </a:xfrm>
        </p:spPr>
        <p:txBody>
          <a:bodyPr>
            <a:noAutofit/>
          </a:bodyPr>
          <a:lstStyle/>
          <a:p>
            <a:r>
              <a:rPr lang="ka-GE" sz="2800" dirty="0"/>
              <a:t>სალიტერატურო ენის ნორმების მკაცრი დაცვა;</a:t>
            </a:r>
          </a:p>
          <a:p>
            <a:r>
              <a:rPr lang="ka-GE" sz="2800" dirty="0"/>
              <a:t>საყოველთაო გამოყენების ნეიტრალური ლექსიკა;</a:t>
            </a:r>
          </a:p>
          <a:p>
            <a:r>
              <a:rPr lang="ka-GE" sz="2800" dirty="0"/>
              <a:t>ნეიტრალურობა (ნაკლებად ექსპრესიულობა);</a:t>
            </a:r>
          </a:p>
          <a:p>
            <a:r>
              <a:rPr lang="ka-GE" sz="2800" dirty="0"/>
              <a:t>წინასწარ დაგეგმილია;</a:t>
            </a:r>
          </a:p>
          <a:p>
            <a:r>
              <a:rPr lang="ka-GE" sz="2800" dirty="0"/>
              <a:t>ლოგიკურად განვითარებულია;</a:t>
            </a:r>
          </a:p>
          <a:p>
            <a:r>
              <a:rPr lang="ka-GE" sz="2800" dirty="0"/>
              <a:t>აქვს საზოგადოებრივი დანიშნულების შინაარსი;</a:t>
            </a:r>
          </a:p>
          <a:p>
            <a:r>
              <a:rPr lang="ka-GE" sz="2800" dirty="0"/>
              <a:t>ახასიათებს მსჯელობის მოცულობითობა;</a:t>
            </a:r>
          </a:p>
          <a:p>
            <a:r>
              <a:rPr lang="ka-GE" sz="2800" dirty="0"/>
              <a:t>ძირითადად, მონოლოგური ხასიათისაა.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7961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1606-27D4-C891-0143-CA26B912E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026" y="864109"/>
            <a:ext cx="3468757" cy="4860912"/>
          </a:xfrm>
        </p:spPr>
        <p:txBody>
          <a:bodyPr>
            <a:noAutofit/>
          </a:bodyPr>
          <a:lstStyle/>
          <a:p>
            <a:r>
              <a:rPr lang="ka-GE" sz="4000" dirty="0"/>
              <a:t>მწიგნობრულ მეტყველებაში გამოიყოფა რამდენიმე სტილის ტექსტი: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76F03-5C67-5D79-1A96-3E9F43E03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sz="4400" dirty="0"/>
              <a:t>სამეცნიერო სტილი;</a:t>
            </a:r>
          </a:p>
          <a:p>
            <a:r>
              <a:rPr lang="ka-GE" sz="4400" dirty="0"/>
              <a:t>პუბლიცისტური სტილი;</a:t>
            </a:r>
          </a:p>
          <a:p>
            <a:r>
              <a:rPr lang="ka-GE" sz="4400" dirty="0"/>
              <a:t>ოფიციალურ-საქმიანი სტილი;</a:t>
            </a:r>
          </a:p>
          <a:p>
            <a:r>
              <a:rPr lang="ka-GE" sz="4400" dirty="0"/>
              <a:t>მხატვრული სტილი.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943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37DA-AA22-B208-8F5E-42E52526F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a-GE" sz="4000" dirty="0"/>
              <a:t>სამეცნიერო</a:t>
            </a:r>
            <a:br>
              <a:rPr lang="ka-GE" sz="4000" dirty="0"/>
            </a:br>
            <a:r>
              <a:rPr lang="ka-GE" sz="4000" dirty="0"/>
              <a:t>სტილის</a:t>
            </a:r>
            <a:br>
              <a:rPr lang="ka-GE" sz="4000" dirty="0"/>
            </a:br>
            <a:r>
              <a:rPr lang="ka-GE" sz="4000" dirty="0"/>
              <a:t>მახასიათებლები: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7A57C-9C09-CA6B-17B0-81C4A3302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2400" dirty="0"/>
              <a:t>სამეცნიერო სტილი არის მწიგნობრული მეტყველების ერთ-ერთი გამოკვეთილი სახე;</a:t>
            </a:r>
          </a:p>
          <a:p>
            <a:r>
              <a:rPr lang="ka-GE" sz="2400" dirty="0"/>
              <a:t>სამცნიერო სტილს ახასიათებს მწიგნობული მეტყველების ყველა ნიშანი, ამავე დროს, მისთვის დამახასიათებელია ინფორმაციის მიწოდების თავისებური ფორმა, კერძოდ: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400" dirty="0"/>
              <a:t> საკითხის შესახებ არსებული მონაცემების მიმოხილვა;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400" dirty="0"/>
              <a:t>საკითხის ირგვლივ ჩატარებული მუშაობის ანალიზი;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400" dirty="0"/>
              <a:t>ინფორმაციის შეჯერება;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ka-GE" sz="2400" dirty="0"/>
              <a:t>შეფასება და ლოგიკური დასკვნა.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418270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C0185-1EB3-6AC7-8E0C-B7278BF1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103244"/>
            <a:ext cx="7315200" cy="1898374"/>
          </a:xfrm>
        </p:spPr>
        <p:txBody>
          <a:bodyPr>
            <a:normAutofit/>
          </a:bodyPr>
          <a:lstStyle/>
          <a:p>
            <a:r>
              <a:rPr lang="ka-GE" dirty="0"/>
              <a:t>სამეცნიერო სტილი წარმოდგენილია: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ED126-C109-DFEF-3971-5C5B2277CF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150704"/>
            <a:ext cx="7315200" cy="2433942"/>
          </a:xfrm>
        </p:spPr>
        <p:txBody>
          <a:bodyPr>
            <a:noAutofit/>
          </a:bodyPr>
          <a:lstStyle/>
          <a:p>
            <a:r>
              <a:rPr lang="ka-GE" sz="3200" dirty="0"/>
              <a:t>მონოგრაფიებში, სადოქტორო დისერტაციებში, საკურსო ნაშრომებში, რეფერატებში, საბაკალავრო და სამაგისტრო ნაშრომებში, რეცენზიებში, სპეციალურ სახელმძღვანელოებში.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2760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2F6F9-92A4-1F38-1C76-D9691F8BFB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6165" y="1381539"/>
            <a:ext cx="8100392" cy="1759226"/>
          </a:xfrm>
        </p:spPr>
        <p:txBody>
          <a:bodyPr>
            <a:normAutofit/>
          </a:bodyPr>
          <a:lstStyle/>
          <a:p>
            <a:r>
              <a:rPr lang="ka-GE" sz="4800" dirty="0"/>
              <a:t>სამეცნიერო სტილს სხვა სტილთაგან განასხვავებს: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65C41A-A2F5-B283-E50C-82278FD0A4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3429001"/>
            <a:ext cx="7315200" cy="2256182"/>
          </a:xfrm>
        </p:spPr>
        <p:txBody>
          <a:bodyPr>
            <a:normAutofit/>
          </a:bodyPr>
          <a:lstStyle/>
          <a:p>
            <a:r>
              <a:rPr lang="ka-GE" dirty="0"/>
              <a:t>ზოგადმეცნიერული ლექსიკა (კვლევა, არგუმენტი, ფაქტი, მსჯელობა, ანალიზი);</a:t>
            </a:r>
          </a:p>
          <a:p>
            <a:r>
              <a:rPr lang="ka-GE" dirty="0"/>
              <a:t>სპეციალურ სამეცნიერო ტერმინთა სიუხვე;</a:t>
            </a:r>
          </a:p>
          <a:p>
            <a:r>
              <a:rPr lang="ka-GE" dirty="0"/>
              <a:t>მსჯელობის ლაკონიურობა;</a:t>
            </a:r>
          </a:p>
          <a:p>
            <a:r>
              <a:rPr lang="ka-GE" dirty="0"/>
              <a:t>მტკიცებითობა, შედეგობითობა.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001298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ysClr val="windowText" lastClr="000000"/>
      </a:dk1>
      <a:lt1>
        <a:sysClr val="window" lastClr="FFFFFF"/>
      </a:lt1>
      <a:dk2>
        <a:srgbClr val="4A3F38"/>
      </a:dk2>
      <a:lt2>
        <a:srgbClr val="EEEDCB"/>
      </a:lt2>
      <a:accent1>
        <a:srgbClr val="818E9F"/>
      </a:accent1>
      <a:accent2>
        <a:srgbClr val="D26400"/>
      </a:accent2>
      <a:accent3>
        <a:srgbClr val="C3BA45"/>
      </a:accent3>
      <a:accent4>
        <a:srgbClr val="8A8552"/>
      </a:accent4>
      <a:accent5>
        <a:srgbClr val="F3B843"/>
      </a:accent5>
      <a:accent6>
        <a:srgbClr val="786C71"/>
      </a:accent6>
      <a:hlink>
        <a:srgbClr val="46A7CA"/>
      </a:hlink>
      <a:folHlink>
        <a:srgbClr val="B2B2B2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TM03457475[[fn=Frame]]</Template>
  <TotalTime>102</TotalTime>
  <Words>461</Words>
  <Application>Microsoft Office PowerPoint</Application>
  <PresentationFormat>Widescreen</PresentationFormat>
  <Paragraphs>82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Corbel</vt:lpstr>
      <vt:lpstr>Sylfaen</vt:lpstr>
      <vt:lpstr>Wingdings</vt:lpstr>
      <vt:lpstr>Wingdings 2</vt:lpstr>
      <vt:lpstr>Frame</vt:lpstr>
      <vt:lpstr>რა არის სტილი და როგორ იქმნება იგი</vt:lpstr>
      <vt:lpstr>სტილი</vt:lpstr>
      <vt:lpstr>მეტყველება ორგვარია:</vt:lpstr>
      <vt:lpstr>სასაუბრო მეტყველების მახასიათებლები</vt:lpstr>
      <vt:lpstr>მწიგნობრული ენის მახასიათებლები:</vt:lpstr>
      <vt:lpstr>მწიგნობრულ მეტყველებაში გამოიყოფა რამდენიმე სტილის ტექსტი:</vt:lpstr>
      <vt:lpstr>სამეცნიერო სტილის მახასიათებლები:</vt:lpstr>
      <vt:lpstr>სამეცნიერო სტილი წარმოდგენილია:</vt:lpstr>
      <vt:lpstr>სამეცნიერო სტილს სხვა სტილთაგან განასხვავებს:</vt:lpstr>
      <vt:lpstr>პუბლიცისტური  სტილი</vt:lpstr>
      <vt:lpstr>პუბლიცისტური სტილის მახასიათებლები</vt:lpstr>
      <vt:lpstr>ოფიციალურ-საქმიანი სტილი</vt:lpstr>
      <vt:lpstr>ოფიციალურ-საქმიანი სტილის მახასიათებლები:</vt:lpstr>
      <vt:lpstr>მხატვრული სტილის მახასიათებლები: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რა არის სტილი და როგორ იქმნება იგი</dc:title>
  <dc:creator>Maia Papunashvili</dc:creator>
  <cp:lastModifiedBy>Maia Papunashvili</cp:lastModifiedBy>
  <cp:revision>1</cp:revision>
  <dcterms:created xsi:type="dcterms:W3CDTF">2023-10-01T19:30:58Z</dcterms:created>
  <dcterms:modified xsi:type="dcterms:W3CDTF">2023-10-01T21:13:45Z</dcterms:modified>
</cp:coreProperties>
</file>