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4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1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5100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86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3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8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6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0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0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0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3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5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AAA26C-7AFF-48D9-82C5-D7466317658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BA16B-78E3-4202-A179-D80056B8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89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39DE-106B-99D3-82C1-7C6D67EF2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754912"/>
            <a:ext cx="10200618" cy="4022469"/>
          </a:xfrm>
        </p:spPr>
        <p:txBody>
          <a:bodyPr/>
          <a:lstStyle/>
          <a:p>
            <a:r>
              <a:rPr lang="ka-GE" sz="6600" dirty="0"/>
              <a:t>ქართული ენის სწავლების პრაქტიკული ასპექტები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DAF14-C64F-DEEB-01A7-C32C70E68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33506"/>
            <a:ext cx="8825658" cy="705293"/>
          </a:xfrm>
        </p:spPr>
        <p:txBody>
          <a:bodyPr>
            <a:normAutofit/>
          </a:bodyPr>
          <a:lstStyle/>
          <a:p>
            <a:r>
              <a:rPr lang="en-US" sz="4000" dirty="0"/>
              <a:t>I </a:t>
            </a:r>
            <a:r>
              <a:rPr lang="ka-GE" sz="4000" dirty="0"/>
              <a:t>ლექცია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7648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5201-5557-FF80-BBBD-E8F5D064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ქართველური, ანუ იბერიული, ენები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18B2-55A3-324B-8223-4319C52D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a-GE" sz="5400" dirty="0"/>
              <a:t>ქართული;</a:t>
            </a:r>
          </a:p>
          <a:p>
            <a:r>
              <a:rPr lang="ka-GE" sz="5400" dirty="0"/>
              <a:t>სვანური;</a:t>
            </a:r>
          </a:p>
          <a:p>
            <a:r>
              <a:rPr lang="ka-GE" sz="5400" dirty="0"/>
              <a:t>მეგრულ-ჭანური, ანუ ზანური.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58902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AE44B-8E47-EBEC-557D-09BDFFA2E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677"/>
          </a:xfrm>
        </p:spPr>
        <p:txBody>
          <a:bodyPr/>
          <a:lstStyle/>
          <a:p>
            <a:r>
              <a:rPr lang="ka-GE" dirty="0"/>
              <a:t>ქართული ენის დიალექტები</a:t>
            </a:r>
            <a:br>
              <a:rPr lang="ka-GE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3FC9-B51A-AA5A-4738-82967B4B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a-GE" sz="4000" dirty="0"/>
              <a:t>ქართლური</a:t>
            </a:r>
          </a:p>
          <a:p>
            <a:r>
              <a:rPr lang="ka-GE" sz="4000" dirty="0"/>
              <a:t>კახური</a:t>
            </a:r>
          </a:p>
          <a:p>
            <a:r>
              <a:rPr lang="ka-GE" sz="4000" dirty="0"/>
              <a:t>გურული</a:t>
            </a:r>
          </a:p>
          <a:p>
            <a:r>
              <a:rPr lang="ka-GE" sz="4000" dirty="0"/>
              <a:t>იმერული</a:t>
            </a:r>
          </a:p>
          <a:p>
            <a:r>
              <a:rPr lang="ka-GE" sz="4000" dirty="0"/>
              <a:t>რაჭული</a:t>
            </a:r>
          </a:p>
          <a:p>
            <a:r>
              <a:rPr lang="ka-GE" sz="4000" dirty="0"/>
              <a:t>ლეჩხუმური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292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260D-A92B-3C15-60D6-733A9ADF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z="4800" dirty="0"/>
              <a:t>ქართული ენის დიალექტები</a:t>
            </a:r>
            <a:br>
              <a:rPr lang="ka-GE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3AD9-5EC0-F844-5686-411A9C171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24763"/>
            <a:ext cx="10188465" cy="5156789"/>
          </a:xfrm>
        </p:spPr>
        <p:txBody>
          <a:bodyPr>
            <a:noAutofit/>
          </a:bodyPr>
          <a:lstStyle/>
          <a:p>
            <a:r>
              <a:rPr lang="ka-GE" sz="3200" dirty="0"/>
              <a:t>ხევსურული</a:t>
            </a:r>
          </a:p>
          <a:p>
            <a:r>
              <a:rPr lang="ka-GE" sz="3200" dirty="0"/>
              <a:t>ფშაური</a:t>
            </a:r>
          </a:p>
          <a:p>
            <a:r>
              <a:rPr lang="ka-GE" sz="3200" dirty="0"/>
              <a:t>თუშური</a:t>
            </a:r>
          </a:p>
          <a:p>
            <a:r>
              <a:rPr lang="ka-GE" sz="3200" dirty="0"/>
              <a:t>მოხეური</a:t>
            </a:r>
          </a:p>
          <a:p>
            <a:r>
              <a:rPr lang="ka-GE" sz="3200" dirty="0"/>
              <a:t>მთიულურ-გუდამაყრული</a:t>
            </a:r>
          </a:p>
          <a:p>
            <a:r>
              <a:rPr lang="ka-GE" sz="3200" dirty="0"/>
              <a:t>აჭარული</a:t>
            </a:r>
          </a:p>
          <a:p>
            <a:r>
              <a:rPr lang="ka-GE" sz="3200" dirty="0"/>
              <a:t>სამცხური</a:t>
            </a:r>
          </a:p>
          <a:p>
            <a:r>
              <a:rPr lang="ka-GE" sz="3200" dirty="0"/>
              <a:t>ჯავახური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41841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07E3-AA57-A2DB-D26A-4C49846F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ქართული ენის დიალექტები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5F172-FA0C-5C20-088E-B1A1B8B7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/>
              <a:t>იმერხეული (შავშური) - დღევანდელი თურქეთის ტერიტორიაზე;</a:t>
            </a:r>
          </a:p>
          <a:p>
            <a:r>
              <a:rPr lang="ka-GE" dirty="0"/>
              <a:t>ტაოური  - დღევანდელი თურქეთის ტერიტორიაზე;</a:t>
            </a:r>
          </a:p>
          <a:p>
            <a:r>
              <a:rPr lang="ka-GE" dirty="0"/>
              <a:t>მაჭახლური - დღევანდელი თურქეთის ტერიტორიაზე;</a:t>
            </a:r>
          </a:p>
          <a:p>
            <a:r>
              <a:rPr lang="ka-GE" dirty="0"/>
              <a:t>ლივანური - დღევანდელი თურქეთის ტერიტორიაზე;</a:t>
            </a:r>
          </a:p>
          <a:p>
            <a:r>
              <a:rPr lang="ka-GE" dirty="0"/>
              <a:t>ინგილოური დიალექტი - დღევანდელი აზერბაიჯანის ტერიტორიაზე;</a:t>
            </a:r>
          </a:p>
          <a:p>
            <a:r>
              <a:rPr lang="ka-GE" dirty="0"/>
              <a:t>ფერეიდნული დიალექტი - დღევანდელი ირანის ტერიტორიაზე;</a:t>
            </a:r>
          </a:p>
          <a:p>
            <a:r>
              <a:rPr lang="ka-GE" dirty="0"/>
              <a:t>ყიზლარ-მოზდოკური და პლასტუნკური - დრევანდელი რუსეთის ტერიტორიაზე;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6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AC45-AF70-75AF-AF78-B48D025B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ლექციაზე განსახილველი საკითხები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B503F-9114-0754-F17F-001204C02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a-GE" sz="3600" dirty="0"/>
              <a:t>ქართულ ენასთან დაკავშირებული ზოგადი საკითხები;</a:t>
            </a:r>
          </a:p>
          <a:p>
            <a:r>
              <a:rPr lang="ka-GE" sz="3600" dirty="0"/>
              <a:t>აკადემიური წერის ძირითადი პრინციპები;</a:t>
            </a:r>
          </a:p>
          <a:p>
            <a:r>
              <a:rPr lang="ka-GE" sz="3600" dirty="0"/>
              <a:t>პლაგიატი;</a:t>
            </a:r>
          </a:p>
          <a:p>
            <a:r>
              <a:rPr lang="ka-GE" sz="3600" dirty="0"/>
              <a:t>ტექსტის დაფორმატება </a:t>
            </a:r>
            <a:r>
              <a:rPr lang="en-US" sz="3600" dirty="0"/>
              <a:t>MC Word-</a:t>
            </a:r>
            <a:r>
              <a:rPr lang="ka-GE" sz="3600" dirty="0"/>
              <a:t>ში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671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0505-D1C0-EF08-4CFB-2D9F53A5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ქართულ ენასთან დაკავშირებული ზოგადი საკითხები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ECE9-0C7B-12F3-BB5D-9B3683FF5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8" y="2052918"/>
            <a:ext cx="11493795" cy="4195481"/>
          </a:xfrm>
        </p:spPr>
        <p:txBody>
          <a:bodyPr>
            <a:noAutofit/>
          </a:bodyPr>
          <a:lstStyle/>
          <a:p>
            <a:r>
              <a:rPr lang="ka-GE" sz="2800" dirty="0"/>
              <a:t>ქართული, როგორც საქართველოს სახელმწიფო ენა;</a:t>
            </a:r>
          </a:p>
          <a:p>
            <a:r>
              <a:rPr lang="ka-GE" sz="2800" dirty="0"/>
              <a:t>ქართული, როგორც სამწიგნობრო ენა; </a:t>
            </a:r>
          </a:p>
          <a:p>
            <a:r>
              <a:rPr lang="ka-GE" sz="2800" dirty="0"/>
              <a:t>ქართული ენის ადგილი მსოფლიო ენებს შორის;</a:t>
            </a:r>
          </a:p>
          <a:p>
            <a:r>
              <a:rPr lang="ka-GE" sz="2800" dirty="0"/>
              <a:t>ქართველური ენები;</a:t>
            </a:r>
          </a:p>
          <a:p>
            <a:r>
              <a:rPr lang="ka-GE" sz="2800" dirty="0"/>
              <a:t>ქართველთა სამწიგნობრო ენისა და ქართველური ენა-</a:t>
            </a:r>
          </a:p>
          <a:p>
            <a:pPr marL="0" indent="0">
              <a:buNone/>
            </a:pPr>
            <a:r>
              <a:rPr lang="ka-GE" sz="2800" dirty="0"/>
              <a:t>კილოების მიმართების საკითხი;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    თანამედროვე     ქართველური დიალექტები; </a:t>
            </a:r>
          </a:p>
        </p:txBody>
      </p:sp>
    </p:spTree>
    <p:extLst>
      <p:ext uri="{BB962C8B-B14F-4D97-AF65-F5344CB8AC3E}">
        <p14:creationId xmlns:p14="http://schemas.microsoft.com/office/powerpoint/2010/main" val="269911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2F58-C3F8-4140-7C26-3C96F98F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z="4400" dirty="0"/>
              <a:t>ქართული, როგორც სახელმწიფო ენა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A2ADD-1812-CC0D-B817-D11CCC9A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sz="3200" dirty="0"/>
              <a:t>საქართველოს კონსტიტუციის მიხედვით, საქართველოს სახელმწიფო ენა არის ქართული, ხოლო აფხაზეთის ავტონომიურ რესპუბლიკაში - აგრეთვე აფხაზური. (საქართველოს კონსტიტუცია, მუხლი 2)</a:t>
            </a:r>
          </a:p>
          <a:p>
            <a:r>
              <a:rPr lang="ka-GE" sz="3200" dirty="0"/>
              <a:t>14 აპრილი საქართველოს სახელმწიფო ენის დღეა.</a:t>
            </a:r>
          </a:p>
          <a:p>
            <a:pPr marL="0" indent="0">
              <a:buNone/>
            </a:pPr>
            <a:endParaRPr lang="ka-GE" sz="3200" dirty="0"/>
          </a:p>
          <a:p>
            <a:pPr marL="0" indent="0">
              <a:buNone/>
            </a:pPr>
            <a:endParaRPr lang="ka-G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7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5A18-AEEA-7B54-0F7C-74BF66051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ქართული ენის ადგილი მსოფლიო ენათა შორის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FA58-81A7-6FAA-DDEF-9E6891C1B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a-GE" sz="2400" dirty="0"/>
              <a:t>დედამიწის მოსახლეობის ენათა რაოდენობა ზუსტად არ არის დადეგნილი, ასახელებენ  4000-დან 7000-მდე ენას;</a:t>
            </a:r>
          </a:p>
          <a:p>
            <a:r>
              <a:rPr lang="ka-GE" sz="2400" dirty="0"/>
              <a:t>ამის მიზეზია ამა თუ იმ ენის სტატუსის განსაზღვრასთან დაკავშირებული სირთულეები - იმის განსაზღვრა, ესა თუ ის ენა, მართლაც, ენაა, დიალექტია თუ კილოკავი;</a:t>
            </a:r>
          </a:p>
          <a:p>
            <a:r>
              <a:rPr lang="ka-GE" sz="2400" dirty="0"/>
              <a:t>არსებობს ცნება - მონათესავე ენები;</a:t>
            </a:r>
          </a:p>
          <a:p>
            <a:r>
              <a:rPr lang="ka-GE" sz="2400" dirty="0"/>
              <a:t>თანამედროვე მსოფლიოში , ძირითადად, დადგენილია მსგავსი სტრუქტურისა და ურთიერთმონათესავე ენათა ოჯახები.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715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DC8E-C473-85C6-1965-2DB1484C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38224"/>
            <a:ext cx="9404723" cy="956930"/>
          </a:xfrm>
        </p:spPr>
        <p:txBody>
          <a:bodyPr/>
          <a:lstStyle/>
          <a:p>
            <a:pPr algn="ctr"/>
            <a:r>
              <a:rPr lang="ka-GE" dirty="0"/>
              <a:t>ენათა ოჯახები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D0D7-E065-5596-51CE-4226415D2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10" y="1456660"/>
            <a:ext cx="11111024" cy="479173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a-GE" sz="3000" dirty="0"/>
              <a:t>ინდოევროპულ ენათა ოჯახი;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514350" indent="-514350">
              <a:buFont typeface="+mj-lt"/>
              <a:buAutoNum type="arabicPeriod"/>
            </a:pPr>
            <a:r>
              <a:rPr lang="ka-GE" sz="3000" dirty="0"/>
              <a:t>სემიტურ ენათა ოჯახი;</a:t>
            </a:r>
          </a:p>
          <a:p>
            <a:pPr marL="514350" indent="-514350">
              <a:buFont typeface="+mj-lt"/>
              <a:buAutoNum type="arabicPeriod"/>
            </a:pPr>
            <a:r>
              <a:rPr lang="ka-GE" sz="3000" dirty="0"/>
              <a:t>ფინურ-უნგრულ ენათა ოჯახი;</a:t>
            </a:r>
          </a:p>
          <a:p>
            <a:pPr marL="514350" indent="-514350">
              <a:buFont typeface="+mj-lt"/>
              <a:buAutoNum type="arabicPeriod"/>
            </a:pPr>
            <a:r>
              <a:rPr lang="ka-GE" sz="3000" dirty="0"/>
              <a:t>თურქულ ენათა ოჯახი;</a:t>
            </a:r>
          </a:p>
          <a:p>
            <a:pPr marL="514350" indent="-514350">
              <a:buFont typeface="+mj-lt"/>
              <a:buAutoNum type="arabicPeriod"/>
            </a:pPr>
            <a:r>
              <a:rPr lang="ka-GE" sz="3000" dirty="0"/>
              <a:t>იბერიულ-კავკასიურ ენათა ოჯახი;</a:t>
            </a:r>
          </a:p>
          <a:p>
            <a:pPr marL="514350" indent="-514350">
              <a:buFont typeface="+mj-lt"/>
              <a:buAutoNum type="arabicPeriod"/>
            </a:pPr>
            <a:r>
              <a:rPr lang="ka-GE" sz="3000" dirty="0"/>
              <a:t>სამოდიურ ენათა ოჯახი;</a:t>
            </a:r>
          </a:p>
          <a:p>
            <a:pPr marL="514350" indent="-514350">
              <a:buFont typeface="+mj-lt"/>
              <a:buAutoNum type="arabicPeriod"/>
            </a:pPr>
            <a:r>
              <a:rPr lang="ka-GE" sz="3000" dirty="0"/>
              <a:t>მონღოლურ ენატა ოჯახი;</a:t>
            </a:r>
          </a:p>
          <a:p>
            <a:pPr marL="514350" indent="-514350">
              <a:buFont typeface="+mj-lt"/>
              <a:buAutoNum type="arabicPeriod"/>
            </a:pPr>
            <a:r>
              <a:rPr lang="ka-GE" sz="3000" dirty="0"/>
              <a:t>ტუნგუსურ-მანჯურულ ენათა ოჯახი;</a:t>
            </a:r>
          </a:p>
          <a:p>
            <a:pPr marL="514350" indent="-514350">
              <a:buFont typeface="+mj-lt"/>
              <a:buAutoNum type="arabicPeriod"/>
            </a:pPr>
            <a:r>
              <a:rPr lang="ka-GE" sz="3000" dirty="0"/>
              <a:t>ჩინურ-ტიბეტურ ენათა ოჯახი;</a:t>
            </a:r>
          </a:p>
          <a:p>
            <a:pPr marL="514350" indent="-514350">
              <a:buFont typeface="+mj-lt"/>
              <a:buAutoNum type="arabicPeriod"/>
            </a:pPr>
            <a:r>
              <a:rPr lang="ka-GE" sz="3000" dirty="0"/>
              <a:t>დრავიდულ ენათა ოჯახი;                           </a:t>
            </a:r>
          </a:p>
          <a:p>
            <a:endParaRPr lang="ka-GE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60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A9562-94D2-E160-940E-08752E35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/>
              <a:t>ენათა ოჯახები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5130-0ED4-79A9-A00D-2DE22063E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99192"/>
            <a:ext cx="9784428" cy="4749208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None/>
              <a:tabLst/>
              <a:defRPr/>
            </a:pPr>
            <a:r>
              <a:rPr kumimoji="0" lang="ka-GE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ylfaen" panose="010A0502050306030303" pitchFamily="18" charset="0"/>
                <a:ea typeface="+mj-ea"/>
                <a:cs typeface="+mj-cs"/>
              </a:rPr>
              <a:t>11. მუნდა ენათა ოჯახი;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None/>
              <a:tabLst/>
              <a:defRPr/>
            </a:pPr>
            <a:r>
              <a:rPr kumimoji="0" lang="ka-GE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ylfaen" panose="010A0502050306030303" pitchFamily="18" charset="0"/>
                <a:ea typeface="+mj-ea"/>
                <a:cs typeface="+mj-cs"/>
              </a:rPr>
              <a:t>12. მალაიურ-პოლინეზიურ ენათა ოჯახი;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None/>
              <a:tabLst/>
              <a:defRPr/>
            </a:pPr>
            <a:r>
              <a:rPr kumimoji="0" lang="ka-GE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ylfaen" panose="010A0502050306030303" pitchFamily="18" charset="0"/>
                <a:ea typeface="+mj-ea"/>
                <a:cs typeface="+mj-cs"/>
              </a:rPr>
              <a:t>13. პალეოაზიურ ენათა ოჯახი;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None/>
              <a:tabLst/>
              <a:defRPr/>
            </a:pPr>
            <a:r>
              <a:rPr kumimoji="0" lang="ka-GE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ylfaen" panose="010A0502050306030303" pitchFamily="18" charset="0"/>
                <a:ea typeface="+mj-ea"/>
                <a:cs typeface="+mj-cs"/>
              </a:rPr>
              <a:t>14. ავსტრალიის ენათა ოჯახეი;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None/>
              <a:tabLst/>
              <a:defRPr/>
            </a:pPr>
            <a:r>
              <a:rPr kumimoji="0" lang="ka-GE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ylfaen" panose="010A0502050306030303" pitchFamily="18" charset="0"/>
                <a:ea typeface="+mj-ea"/>
                <a:cs typeface="+mj-cs"/>
              </a:rPr>
              <a:t>15. პაპუას ენათა ოჯახი;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None/>
              <a:tabLst/>
              <a:defRPr/>
            </a:pPr>
            <a:r>
              <a:rPr kumimoji="0" lang="ka-GE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ylfaen" panose="010A0502050306030303" pitchFamily="18" charset="0"/>
                <a:ea typeface="+mj-ea"/>
                <a:cs typeface="+mj-cs"/>
              </a:rPr>
              <a:t>16. აფრიკულ ენათა ოჯახი;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None/>
              <a:tabLst/>
              <a:defRPr/>
            </a:pPr>
            <a:r>
              <a:rPr kumimoji="0" lang="ka-GE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ylfaen" panose="010A0502050306030303" pitchFamily="18" charset="0"/>
                <a:ea typeface="+mj-ea"/>
                <a:cs typeface="+mj-cs"/>
              </a:rPr>
              <a:t>17. პალეოაფრიკულ ენათა ოჯახი;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None/>
              <a:tabLst/>
              <a:defRPr/>
            </a:pPr>
            <a:r>
              <a:rPr kumimoji="0" lang="ka-GE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ylfaen" panose="010A0502050306030303" pitchFamily="18" charset="0"/>
                <a:ea typeface="+mj-ea"/>
                <a:cs typeface="+mj-cs"/>
              </a:rPr>
              <a:t>18. ჩრდილოეთ აფრიკულ ენათა ოჯახი;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None/>
              <a:tabLst/>
              <a:defRPr/>
            </a:pPr>
            <a:r>
              <a:rPr kumimoji="0" lang="ka-GE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ylfaen" panose="010A0502050306030303" pitchFamily="18" charset="0"/>
                <a:ea typeface="+mj-ea"/>
                <a:cs typeface="+mj-cs"/>
              </a:rPr>
              <a:t>19. ცენტრალურ ამერიკულ ენატა ოჯახი;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CD433"/>
              </a:buClr>
              <a:buSzPct val="80000"/>
              <a:buNone/>
              <a:tabLst/>
              <a:defRPr/>
            </a:pPr>
            <a:r>
              <a:rPr kumimoji="0" lang="ka-GE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ylfaen" panose="010A0502050306030303" pitchFamily="18" charset="0"/>
                <a:ea typeface="+mj-ea"/>
                <a:cs typeface="+mj-cs"/>
              </a:rPr>
              <a:t>20. სამხრეთამერიკულ ენათა ოჯახი.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6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DE63-1123-D777-24A6-F13DF18E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ცალკე მდგარი ენები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AC2A-7D30-B314-5693-32CFF711B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a-GE" sz="3200" dirty="0"/>
              <a:t>იაპონური;</a:t>
            </a:r>
          </a:p>
          <a:p>
            <a:r>
              <a:rPr lang="ka-GE" sz="3200" dirty="0"/>
              <a:t>კორეული;</a:t>
            </a:r>
          </a:p>
          <a:p>
            <a:r>
              <a:rPr lang="ka-GE" sz="3200" dirty="0"/>
              <a:t>აინუური;</a:t>
            </a:r>
          </a:p>
          <a:p>
            <a:r>
              <a:rPr lang="ka-GE" sz="3200" dirty="0"/>
              <a:t>ბასკური.</a:t>
            </a:r>
          </a:p>
          <a:p>
            <a:pPr marL="0" indent="0">
              <a:buNone/>
            </a:pPr>
            <a:r>
              <a:rPr lang="ka-GE" sz="3200" dirty="0"/>
              <a:t>სპეციალისტთა ერთი ნაწილი ბასკურს იბერიულ-კავკასიურ ენათა ოჯახს მიაკუთვნებს.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7285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46D9-54E3-D4D1-1549-B5F2F1E9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sz="4400" dirty="0"/>
              <a:t>იბერიულ-კავკასიურ ენათა ოჯახი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4419-0CCD-FD7B-79CB-A9B99F489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ka-GE" sz="4400" dirty="0"/>
              <a:t>ქართველური, ანუ იბერიული, ენები;</a:t>
            </a:r>
          </a:p>
          <a:p>
            <a:pPr marL="457200" indent="-457200">
              <a:buAutoNum type="arabicPeriod"/>
            </a:pPr>
            <a:r>
              <a:rPr lang="ka-GE" sz="4400" dirty="0"/>
              <a:t>აფხაზურ-ჩერქეზული;</a:t>
            </a:r>
          </a:p>
          <a:p>
            <a:pPr marL="457200" indent="-457200">
              <a:buAutoNum type="arabicPeriod"/>
            </a:pPr>
            <a:r>
              <a:rPr lang="ka-GE" sz="4400" dirty="0"/>
              <a:t>ჩეჩნურ-ინგუშური;</a:t>
            </a:r>
          </a:p>
          <a:p>
            <a:pPr marL="457200" indent="-457200">
              <a:buAutoNum type="arabicPeriod"/>
            </a:pPr>
            <a:r>
              <a:rPr lang="ka-GE" sz="4400" dirty="0"/>
              <a:t>დაღესტნის ხალხთა ენები.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36462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407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Sylfaen</vt:lpstr>
      <vt:lpstr>Wingdings</vt:lpstr>
      <vt:lpstr>Wingdings 3</vt:lpstr>
      <vt:lpstr>Ion</vt:lpstr>
      <vt:lpstr>ქართული ენის სწავლების პრაქტიკული ასპექტები</vt:lpstr>
      <vt:lpstr>ლექციაზე განსახილველი საკითხები</vt:lpstr>
      <vt:lpstr>ქართულ ენასთან დაკავშირებული ზოგადი საკითხები</vt:lpstr>
      <vt:lpstr>ქართული, როგორც სახელმწიფო ენა</vt:lpstr>
      <vt:lpstr>ქართული ენის ადგილი მსოფლიო ენათა შორის</vt:lpstr>
      <vt:lpstr>ენათა ოჯახები</vt:lpstr>
      <vt:lpstr>ენათა ოჯახები</vt:lpstr>
      <vt:lpstr>ცალკე მდგარი ენები</vt:lpstr>
      <vt:lpstr>იბერიულ-კავკასიურ ენათა ოჯახი</vt:lpstr>
      <vt:lpstr>ქართველური, ანუ იბერიული, ენები</vt:lpstr>
      <vt:lpstr>ქართული ენის დიალექტები </vt:lpstr>
      <vt:lpstr>ქართული ენის დიალექტები </vt:lpstr>
      <vt:lpstr>ქართული ენის დიალექტები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2025-09-15T18:18:46Z</dcterms:created>
  <dcterms:modified xsi:type="dcterms:W3CDTF">2025-09-15T19:50:28Z</dcterms:modified>
</cp:coreProperties>
</file>