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7"/>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1E9E8B-24C7-48F6-9F12-41D0BD381B18}">
          <p14:sldIdLst>
            <p14:sldId id="256"/>
            <p14:sldId id="263"/>
            <p14:sldId id="264"/>
            <p14:sldId id="265"/>
            <p14:sldId id="266"/>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FB5"/>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83B1A-DF77-43FB-B6E1-EE14ECF2BC2F}"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EF42A-241B-44E8-B458-9E9D5647657C}" type="slidenum">
              <a:rPr lang="en-IN" smtClean="0"/>
              <a:t>‹#›</a:t>
            </a:fld>
            <a:endParaRPr lang="en-IN"/>
          </a:p>
        </p:txBody>
      </p:sp>
    </p:spTree>
    <p:extLst>
      <p:ext uri="{BB962C8B-B14F-4D97-AF65-F5344CB8AC3E}">
        <p14:creationId xmlns:p14="http://schemas.microsoft.com/office/powerpoint/2010/main" val="1401020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9C02853-B35B-455D-9EAF-74470DA67C58}"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2C15CF-5890-4B76-AADD-9B918851F14F}" type="slidenum">
              <a:rPr lang="en-IN" smtClean="0"/>
              <a:t>‹#›</a:t>
            </a:fld>
            <a:endParaRPr lang="en-IN"/>
          </a:p>
        </p:txBody>
      </p:sp>
    </p:spTree>
    <p:extLst>
      <p:ext uri="{BB962C8B-B14F-4D97-AF65-F5344CB8AC3E}">
        <p14:creationId xmlns:p14="http://schemas.microsoft.com/office/powerpoint/2010/main" val="1697996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C02853-B35B-455D-9EAF-74470DA67C58}"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C15CF-5890-4B76-AADD-9B918851F14F}" type="slidenum">
              <a:rPr lang="en-IN" smtClean="0"/>
              <a:t>‹#›</a:t>
            </a:fld>
            <a:endParaRPr lang="en-IN"/>
          </a:p>
        </p:txBody>
      </p:sp>
    </p:spTree>
    <p:extLst>
      <p:ext uri="{BB962C8B-B14F-4D97-AF65-F5344CB8AC3E}">
        <p14:creationId xmlns:p14="http://schemas.microsoft.com/office/powerpoint/2010/main" val="2216914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C02853-B35B-455D-9EAF-74470DA67C58}"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C15CF-5890-4B76-AADD-9B918851F14F}" type="slidenum">
              <a:rPr lang="en-IN" smtClean="0"/>
              <a:t>‹#›</a:t>
            </a:fld>
            <a:endParaRPr lang="en-IN"/>
          </a:p>
        </p:txBody>
      </p:sp>
    </p:spTree>
    <p:extLst>
      <p:ext uri="{BB962C8B-B14F-4D97-AF65-F5344CB8AC3E}">
        <p14:creationId xmlns:p14="http://schemas.microsoft.com/office/powerpoint/2010/main" val="236673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C02853-B35B-455D-9EAF-74470DA67C58}"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2C15CF-5890-4B76-AADD-9B918851F14F}" type="slidenum">
              <a:rPr lang="en-IN" smtClean="0"/>
              <a:t>‹#›</a:t>
            </a:fld>
            <a:endParaRPr lang="en-IN"/>
          </a:p>
        </p:txBody>
      </p:sp>
    </p:spTree>
    <p:extLst>
      <p:ext uri="{BB962C8B-B14F-4D97-AF65-F5344CB8AC3E}">
        <p14:creationId xmlns:p14="http://schemas.microsoft.com/office/powerpoint/2010/main" val="121173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9C02853-B35B-455D-9EAF-74470DA67C58}"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2C15CF-5890-4B76-AADD-9B918851F14F}" type="slidenum">
              <a:rPr lang="en-IN" smtClean="0"/>
              <a:t>‹#›</a:t>
            </a:fld>
            <a:endParaRPr lang="en-IN"/>
          </a:p>
        </p:txBody>
      </p:sp>
    </p:spTree>
    <p:extLst>
      <p:ext uri="{BB962C8B-B14F-4D97-AF65-F5344CB8AC3E}">
        <p14:creationId xmlns:p14="http://schemas.microsoft.com/office/powerpoint/2010/main" val="18831057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9C02853-B35B-455D-9EAF-74470DA67C58}" type="datetimeFigureOut">
              <a:rPr lang="en-IN" smtClean="0"/>
              <a:t>09-04-2024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F2C15CF-5890-4B76-AADD-9B918851F14F}" type="slidenum">
              <a:rPr lang="en-IN" smtClean="0"/>
              <a:t>‹#›</a:t>
            </a:fld>
            <a:endParaRPr lang="en-IN"/>
          </a:p>
        </p:txBody>
      </p:sp>
    </p:spTree>
    <p:extLst>
      <p:ext uri="{BB962C8B-B14F-4D97-AF65-F5344CB8AC3E}">
        <p14:creationId xmlns:p14="http://schemas.microsoft.com/office/powerpoint/2010/main" val="779303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9C02853-B35B-455D-9EAF-74470DA67C58}"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2C15CF-5890-4B76-AADD-9B918851F14F}"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8081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C02853-B35B-455D-9EAF-74470DA67C58}"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2C15CF-5890-4B76-AADD-9B918851F14F}" type="slidenum">
              <a:rPr lang="en-IN" smtClean="0"/>
              <a:t>‹#›</a:t>
            </a:fld>
            <a:endParaRPr lang="en-IN"/>
          </a:p>
        </p:txBody>
      </p:sp>
    </p:spTree>
    <p:extLst>
      <p:ext uri="{BB962C8B-B14F-4D97-AF65-F5344CB8AC3E}">
        <p14:creationId xmlns:p14="http://schemas.microsoft.com/office/powerpoint/2010/main" val="318702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C02853-B35B-455D-9EAF-74470DA67C58}" type="datetimeFigureOut">
              <a:rPr lang="en-IN" smtClean="0"/>
              <a:t>09-04-2024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2C15CF-5890-4B76-AADD-9B918851F14F}" type="slidenum">
              <a:rPr lang="en-IN" smtClean="0"/>
              <a:t>‹#›</a:t>
            </a:fld>
            <a:endParaRPr lang="en-IN"/>
          </a:p>
        </p:txBody>
      </p:sp>
    </p:spTree>
    <p:extLst>
      <p:ext uri="{BB962C8B-B14F-4D97-AF65-F5344CB8AC3E}">
        <p14:creationId xmlns:p14="http://schemas.microsoft.com/office/powerpoint/2010/main" val="171343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9C02853-B35B-455D-9EAF-74470DA67C58}" type="datetimeFigureOut">
              <a:rPr lang="en-IN" smtClean="0"/>
              <a:t>09-04-2024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7F2C15CF-5890-4B76-AADD-9B918851F14F}" type="slidenum">
              <a:rPr lang="en-IN" smtClean="0"/>
              <a:t>‹#›</a:t>
            </a:fld>
            <a:endParaRPr lang="en-IN"/>
          </a:p>
        </p:txBody>
      </p:sp>
    </p:spTree>
    <p:extLst>
      <p:ext uri="{BB962C8B-B14F-4D97-AF65-F5344CB8AC3E}">
        <p14:creationId xmlns:p14="http://schemas.microsoft.com/office/powerpoint/2010/main" val="178437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9C02853-B35B-455D-9EAF-74470DA67C58}" type="datetimeFigureOut">
              <a:rPr lang="en-IN" smtClean="0"/>
              <a:t>09-04-2024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7F2C15CF-5890-4B76-AADD-9B918851F14F}" type="slidenum">
              <a:rPr lang="en-IN" smtClean="0"/>
              <a:t>‹#›</a:t>
            </a:fld>
            <a:endParaRPr lang="en-IN"/>
          </a:p>
        </p:txBody>
      </p:sp>
    </p:spTree>
    <p:extLst>
      <p:ext uri="{BB962C8B-B14F-4D97-AF65-F5344CB8AC3E}">
        <p14:creationId xmlns:p14="http://schemas.microsoft.com/office/powerpoint/2010/main" val="3183892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9C02853-B35B-455D-9EAF-74470DA67C58}" type="datetimeFigureOut">
              <a:rPr lang="en-IN" smtClean="0"/>
              <a:t>09-04-2024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F2C15CF-5890-4B76-AADD-9B918851F14F}" type="slidenum">
              <a:rPr lang="en-IN" smtClean="0"/>
              <a:t>‹#›</a:t>
            </a:fld>
            <a:endParaRPr lang="en-IN"/>
          </a:p>
        </p:txBody>
      </p:sp>
    </p:spTree>
    <p:extLst>
      <p:ext uri="{BB962C8B-B14F-4D97-AF65-F5344CB8AC3E}">
        <p14:creationId xmlns:p14="http://schemas.microsoft.com/office/powerpoint/2010/main" val="704083873"/>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CE8B-E2B7-2C16-2CA1-A2620D41DF2F}"/>
              </a:ext>
            </a:extLst>
          </p:cNvPr>
          <p:cNvSpPr>
            <a:spLocks noGrp="1"/>
          </p:cNvSpPr>
          <p:nvPr>
            <p:ph type="ctrTitle"/>
          </p:nvPr>
        </p:nvSpPr>
        <p:spPr>
          <a:xfrm>
            <a:off x="0" y="359790"/>
            <a:ext cx="12192000" cy="837414"/>
          </a:xfrm>
        </p:spPr>
        <p:txBody>
          <a:bodyPr>
            <a:normAutofit fontScale="90000"/>
          </a:bodyPr>
          <a:lstStyle/>
          <a:p>
            <a:r>
              <a:rPr lang="en-IN" dirty="0"/>
              <a:t>Bank loan of customers ANALYSIS</a:t>
            </a:r>
          </a:p>
        </p:txBody>
      </p:sp>
      <p:sp>
        <p:nvSpPr>
          <p:cNvPr id="3" name="Subtitle 2">
            <a:extLst>
              <a:ext uri="{FF2B5EF4-FFF2-40B4-BE49-F238E27FC236}">
                <a16:creationId xmlns:a16="http://schemas.microsoft.com/office/drawing/2014/main" id="{7B61279A-68B8-1D28-2983-BACFF7B466AF}"/>
              </a:ext>
            </a:extLst>
          </p:cNvPr>
          <p:cNvSpPr>
            <a:spLocks noGrp="1"/>
          </p:cNvSpPr>
          <p:nvPr>
            <p:ph type="subTitle" idx="1"/>
          </p:nvPr>
        </p:nvSpPr>
        <p:spPr>
          <a:xfrm>
            <a:off x="1249821" y="2489550"/>
            <a:ext cx="6400800" cy="3326788"/>
          </a:xfrm>
        </p:spPr>
        <p:txBody>
          <a:bodyPr>
            <a:normAutofit/>
          </a:bodyPr>
          <a:lstStyle/>
          <a:p>
            <a:pPr algn="ctr"/>
            <a:r>
              <a:rPr lang="en-IN" b="1" dirty="0"/>
              <a:t>Group – 5 ( Project Team Members )</a:t>
            </a:r>
          </a:p>
          <a:p>
            <a:pPr algn="ctr"/>
            <a:endParaRPr lang="en-IN" dirty="0"/>
          </a:p>
          <a:p>
            <a:pPr algn="l"/>
            <a:r>
              <a:rPr lang="en-IN" b="1" dirty="0"/>
              <a:t>1.Prashobh</a:t>
            </a:r>
          </a:p>
          <a:p>
            <a:pPr algn="l"/>
            <a:r>
              <a:rPr lang="en-IN" b="1" dirty="0"/>
              <a:t>2.Ziyadh Ahmad</a:t>
            </a:r>
          </a:p>
          <a:p>
            <a:pPr algn="l"/>
            <a:r>
              <a:rPr lang="en-IN" b="1" dirty="0"/>
              <a:t>3.Mohammed Wahaj</a:t>
            </a:r>
          </a:p>
          <a:p>
            <a:pPr algn="l"/>
            <a:r>
              <a:rPr lang="en-IN" b="1" dirty="0"/>
              <a:t>4.Gavish</a:t>
            </a:r>
          </a:p>
          <a:p>
            <a:pPr algn="l"/>
            <a:r>
              <a:rPr lang="en-IN" b="1" dirty="0"/>
              <a:t>5.Rayan Afthab</a:t>
            </a:r>
          </a:p>
          <a:p>
            <a:pPr algn="l"/>
            <a:endParaRPr lang="en-IN" dirty="0"/>
          </a:p>
        </p:txBody>
      </p:sp>
    </p:spTree>
    <p:extLst>
      <p:ext uri="{BB962C8B-B14F-4D97-AF65-F5344CB8AC3E}">
        <p14:creationId xmlns:p14="http://schemas.microsoft.com/office/powerpoint/2010/main" val="1780724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B07810-F450-53CF-4FD9-670BBFD63F61}"/>
              </a:ext>
            </a:extLst>
          </p:cNvPr>
          <p:cNvSpPr>
            <a:spLocks noGrp="1"/>
          </p:cNvSpPr>
          <p:nvPr>
            <p:ph type="ctrTitle"/>
          </p:nvPr>
        </p:nvSpPr>
        <p:spPr>
          <a:xfrm>
            <a:off x="0" y="246861"/>
            <a:ext cx="12192000" cy="695821"/>
          </a:xfrm>
        </p:spPr>
        <p:txBody>
          <a:bodyPr>
            <a:normAutofit/>
          </a:bodyPr>
          <a:lstStyle/>
          <a:p>
            <a:r>
              <a:rPr lang="en-IN" sz="2400" b="1" dirty="0"/>
              <a:t>POWER BI DASHBOARD</a:t>
            </a:r>
          </a:p>
        </p:txBody>
      </p:sp>
      <p:pic>
        <p:nvPicPr>
          <p:cNvPr id="3" name="Picture 2">
            <a:extLst>
              <a:ext uri="{FF2B5EF4-FFF2-40B4-BE49-F238E27FC236}">
                <a16:creationId xmlns:a16="http://schemas.microsoft.com/office/drawing/2014/main" id="{77853888-215A-EDD1-4907-BF9C6AF7F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41" y="1150071"/>
            <a:ext cx="11293312" cy="5326144"/>
          </a:xfrm>
          <a:prstGeom prst="rect">
            <a:avLst/>
          </a:prstGeom>
          <a:ln w="38100">
            <a:solidFill>
              <a:schemeClr val="bg1"/>
            </a:solidFill>
          </a:ln>
        </p:spPr>
      </p:pic>
    </p:spTree>
    <p:extLst>
      <p:ext uri="{BB962C8B-B14F-4D97-AF65-F5344CB8AC3E}">
        <p14:creationId xmlns:p14="http://schemas.microsoft.com/office/powerpoint/2010/main" val="2606277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4D5C6B-2544-8234-C688-958F2DC6378B}"/>
              </a:ext>
            </a:extLst>
          </p:cNvPr>
          <p:cNvSpPr>
            <a:spLocks noGrp="1"/>
          </p:cNvSpPr>
          <p:nvPr>
            <p:ph type="ctrTitle"/>
          </p:nvPr>
        </p:nvSpPr>
        <p:spPr>
          <a:xfrm>
            <a:off x="0" y="256286"/>
            <a:ext cx="12192000" cy="667541"/>
          </a:xfrm>
        </p:spPr>
        <p:txBody>
          <a:bodyPr>
            <a:normAutofit fontScale="90000"/>
          </a:bodyPr>
          <a:lstStyle/>
          <a:p>
            <a:r>
              <a:rPr lang="en-IN" dirty="0"/>
              <a:t>SQL</a:t>
            </a:r>
          </a:p>
        </p:txBody>
      </p:sp>
      <p:sp>
        <p:nvSpPr>
          <p:cNvPr id="6" name="TextBox 5">
            <a:extLst>
              <a:ext uri="{FF2B5EF4-FFF2-40B4-BE49-F238E27FC236}">
                <a16:creationId xmlns:a16="http://schemas.microsoft.com/office/drawing/2014/main" id="{9D00035B-10BB-A3A1-5484-06C17231D827}"/>
              </a:ext>
            </a:extLst>
          </p:cNvPr>
          <p:cNvSpPr txBox="1"/>
          <p:nvPr/>
        </p:nvSpPr>
        <p:spPr>
          <a:xfrm>
            <a:off x="857839" y="1069587"/>
            <a:ext cx="1046375" cy="369332"/>
          </a:xfrm>
          <a:prstGeom prst="rect">
            <a:avLst/>
          </a:prstGeom>
          <a:noFill/>
        </p:spPr>
        <p:txBody>
          <a:bodyPr wrap="square" rtlCol="0">
            <a:spAutoFit/>
          </a:bodyPr>
          <a:lstStyle/>
          <a:p>
            <a:r>
              <a:rPr lang="en-IN" dirty="0"/>
              <a:t>KPI - 1</a:t>
            </a:r>
          </a:p>
        </p:txBody>
      </p:sp>
      <p:pic>
        <p:nvPicPr>
          <p:cNvPr id="8" name="Picture 7">
            <a:extLst>
              <a:ext uri="{FF2B5EF4-FFF2-40B4-BE49-F238E27FC236}">
                <a16:creationId xmlns:a16="http://schemas.microsoft.com/office/drawing/2014/main" id="{5BF2454C-4A75-BAFF-DA5C-DD9DDBDBE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143" y="1422728"/>
            <a:ext cx="10755226" cy="1995820"/>
          </a:xfrm>
          <a:prstGeom prst="rect">
            <a:avLst/>
          </a:prstGeom>
          <a:ln w="38100">
            <a:solidFill>
              <a:schemeClr val="bg1"/>
            </a:solidFill>
          </a:ln>
        </p:spPr>
      </p:pic>
      <p:sp>
        <p:nvSpPr>
          <p:cNvPr id="10" name="TextBox 9">
            <a:extLst>
              <a:ext uri="{FF2B5EF4-FFF2-40B4-BE49-F238E27FC236}">
                <a16:creationId xmlns:a16="http://schemas.microsoft.com/office/drawing/2014/main" id="{FE75647A-F3CD-DEA1-AADB-0D5C2F251C15}"/>
              </a:ext>
            </a:extLst>
          </p:cNvPr>
          <p:cNvSpPr txBox="1"/>
          <p:nvPr/>
        </p:nvSpPr>
        <p:spPr>
          <a:xfrm>
            <a:off x="857838" y="3548117"/>
            <a:ext cx="1046375" cy="369332"/>
          </a:xfrm>
          <a:prstGeom prst="rect">
            <a:avLst/>
          </a:prstGeom>
          <a:noFill/>
        </p:spPr>
        <p:txBody>
          <a:bodyPr wrap="square" rtlCol="0">
            <a:spAutoFit/>
          </a:bodyPr>
          <a:lstStyle/>
          <a:p>
            <a:r>
              <a:rPr lang="en-IN" dirty="0"/>
              <a:t>KPI - 2</a:t>
            </a:r>
          </a:p>
        </p:txBody>
      </p:sp>
      <p:pic>
        <p:nvPicPr>
          <p:cNvPr id="12" name="Picture 11">
            <a:extLst>
              <a:ext uri="{FF2B5EF4-FFF2-40B4-BE49-F238E27FC236}">
                <a16:creationId xmlns:a16="http://schemas.microsoft.com/office/drawing/2014/main" id="{0EFE640C-DB92-876F-C03E-97B4E6EB62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43" y="4047018"/>
            <a:ext cx="10755225" cy="2693147"/>
          </a:xfrm>
          <a:prstGeom prst="rect">
            <a:avLst/>
          </a:prstGeom>
          <a:ln w="38100">
            <a:solidFill>
              <a:srgbClr val="090909"/>
            </a:solidFill>
          </a:ln>
        </p:spPr>
      </p:pic>
    </p:spTree>
    <p:extLst>
      <p:ext uri="{BB962C8B-B14F-4D97-AF65-F5344CB8AC3E}">
        <p14:creationId xmlns:p14="http://schemas.microsoft.com/office/powerpoint/2010/main" val="239149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98B4F4-F154-E870-F17F-53E7C8222893}"/>
              </a:ext>
            </a:extLst>
          </p:cNvPr>
          <p:cNvSpPr txBox="1"/>
          <p:nvPr/>
        </p:nvSpPr>
        <p:spPr>
          <a:xfrm>
            <a:off x="537327" y="248735"/>
            <a:ext cx="1046375" cy="369332"/>
          </a:xfrm>
          <a:prstGeom prst="rect">
            <a:avLst/>
          </a:prstGeom>
          <a:noFill/>
        </p:spPr>
        <p:txBody>
          <a:bodyPr wrap="square" rtlCol="0">
            <a:spAutoFit/>
          </a:bodyPr>
          <a:lstStyle/>
          <a:p>
            <a:r>
              <a:rPr lang="en-IN" dirty="0"/>
              <a:t>KPI - 3</a:t>
            </a:r>
          </a:p>
        </p:txBody>
      </p:sp>
      <p:pic>
        <p:nvPicPr>
          <p:cNvPr id="6" name="Picture 5">
            <a:extLst>
              <a:ext uri="{FF2B5EF4-FFF2-40B4-BE49-F238E27FC236}">
                <a16:creationId xmlns:a16="http://schemas.microsoft.com/office/drawing/2014/main" id="{C17CA57D-4F94-FC03-62BE-0763CB39D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26" y="770115"/>
            <a:ext cx="11227325" cy="1624293"/>
          </a:xfrm>
          <a:prstGeom prst="rect">
            <a:avLst/>
          </a:prstGeom>
          <a:ln w="38100">
            <a:solidFill>
              <a:schemeClr val="bg1"/>
            </a:solidFill>
          </a:ln>
        </p:spPr>
      </p:pic>
      <p:sp>
        <p:nvSpPr>
          <p:cNvPr id="12" name="TextBox 11">
            <a:extLst>
              <a:ext uri="{FF2B5EF4-FFF2-40B4-BE49-F238E27FC236}">
                <a16:creationId xmlns:a16="http://schemas.microsoft.com/office/drawing/2014/main" id="{87BA4EA4-68BF-78F3-D125-5D41542CAA99}"/>
              </a:ext>
            </a:extLst>
          </p:cNvPr>
          <p:cNvSpPr txBox="1"/>
          <p:nvPr/>
        </p:nvSpPr>
        <p:spPr>
          <a:xfrm>
            <a:off x="537326" y="2633947"/>
            <a:ext cx="6094428" cy="369332"/>
          </a:xfrm>
          <a:prstGeom prst="rect">
            <a:avLst/>
          </a:prstGeom>
          <a:noFill/>
        </p:spPr>
        <p:txBody>
          <a:bodyPr wrap="square">
            <a:spAutoFit/>
          </a:bodyPr>
          <a:lstStyle/>
          <a:p>
            <a:r>
              <a:rPr lang="en-IN" dirty="0"/>
              <a:t>KPI - 4</a:t>
            </a:r>
          </a:p>
        </p:txBody>
      </p:sp>
      <p:pic>
        <p:nvPicPr>
          <p:cNvPr id="14" name="Picture 13">
            <a:extLst>
              <a:ext uri="{FF2B5EF4-FFF2-40B4-BE49-F238E27FC236}">
                <a16:creationId xmlns:a16="http://schemas.microsoft.com/office/drawing/2014/main" id="{C13F26FE-C5BF-2793-9DCA-302FEBF54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325" y="3129699"/>
            <a:ext cx="11227325" cy="3479566"/>
          </a:xfrm>
          <a:prstGeom prst="rect">
            <a:avLst/>
          </a:prstGeom>
          <a:ln w="38100">
            <a:solidFill>
              <a:schemeClr val="bg1"/>
            </a:solidFill>
          </a:ln>
        </p:spPr>
      </p:pic>
    </p:spTree>
    <p:extLst>
      <p:ext uri="{BB962C8B-B14F-4D97-AF65-F5344CB8AC3E}">
        <p14:creationId xmlns:p14="http://schemas.microsoft.com/office/powerpoint/2010/main" val="2622397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98B4F4-F154-E870-F17F-53E7C8222893}"/>
              </a:ext>
            </a:extLst>
          </p:cNvPr>
          <p:cNvSpPr txBox="1"/>
          <p:nvPr/>
        </p:nvSpPr>
        <p:spPr>
          <a:xfrm>
            <a:off x="537327" y="248735"/>
            <a:ext cx="1046375" cy="369332"/>
          </a:xfrm>
          <a:prstGeom prst="rect">
            <a:avLst/>
          </a:prstGeom>
          <a:noFill/>
        </p:spPr>
        <p:txBody>
          <a:bodyPr wrap="square" rtlCol="0">
            <a:spAutoFit/>
          </a:bodyPr>
          <a:lstStyle/>
          <a:p>
            <a:r>
              <a:rPr lang="en-IN" dirty="0"/>
              <a:t>KPI - 5</a:t>
            </a:r>
          </a:p>
        </p:txBody>
      </p:sp>
      <p:pic>
        <p:nvPicPr>
          <p:cNvPr id="3" name="Picture 2">
            <a:extLst>
              <a:ext uri="{FF2B5EF4-FFF2-40B4-BE49-F238E27FC236}">
                <a16:creationId xmlns:a16="http://schemas.microsoft.com/office/drawing/2014/main" id="{CA23F61B-8C06-7791-5CDD-10C3BF067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26" y="747366"/>
            <a:ext cx="11142483" cy="3553321"/>
          </a:xfrm>
          <a:prstGeom prst="rect">
            <a:avLst/>
          </a:prstGeom>
          <a:ln w="38100">
            <a:solidFill>
              <a:schemeClr val="bg1"/>
            </a:solidFill>
          </a:ln>
        </p:spPr>
      </p:pic>
    </p:spTree>
    <p:extLst>
      <p:ext uri="{BB962C8B-B14F-4D97-AF65-F5344CB8AC3E}">
        <p14:creationId xmlns:p14="http://schemas.microsoft.com/office/powerpoint/2010/main" val="1984745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C6F21D-F1BF-459E-1CF0-CDA5272EF345}"/>
              </a:ext>
            </a:extLst>
          </p:cNvPr>
          <p:cNvSpPr>
            <a:spLocks noGrp="1"/>
          </p:cNvSpPr>
          <p:nvPr>
            <p:ph type="ctrTitle"/>
          </p:nvPr>
        </p:nvSpPr>
        <p:spPr>
          <a:xfrm>
            <a:off x="0" y="256287"/>
            <a:ext cx="12192000" cy="639260"/>
          </a:xfrm>
        </p:spPr>
        <p:txBody>
          <a:bodyPr>
            <a:noAutofit/>
          </a:bodyPr>
          <a:lstStyle/>
          <a:p>
            <a:r>
              <a:rPr lang="en-IN" sz="2400" b="1" dirty="0"/>
              <a:t> CHALLENGES FACED </a:t>
            </a:r>
            <a:endParaRPr lang="en-IN" sz="2400" dirty="0"/>
          </a:p>
        </p:txBody>
      </p:sp>
      <p:sp>
        <p:nvSpPr>
          <p:cNvPr id="2" name="TextBox 1">
            <a:extLst>
              <a:ext uri="{FF2B5EF4-FFF2-40B4-BE49-F238E27FC236}">
                <a16:creationId xmlns:a16="http://schemas.microsoft.com/office/drawing/2014/main" id="{7822D610-7BD2-5A35-BF4F-7005F5D5EDA4}"/>
              </a:ext>
            </a:extLst>
          </p:cNvPr>
          <p:cNvSpPr txBox="1"/>
          <p:nvPr/>
        </p:nvSpPr>
        <p:spPr>
          <a:xfrm>
            <a:off x="179109" y="1527142"/>
            <a:ext cx="11594969" cy="4440025"/>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è"/>
            </a:pPr>
            <a:r>
              <a:rPr lang="en-US" sz="2000" b="1" u="sng" dirty="0">
                <a:solidFill>
                  <a:schemeClr val="bg1"/>
                </a:solidFill>
              </a:rPr>
              <a:t>NULL VALUES</a:t>
            </a:r>
            <a:r>
              <a:rPr lang="en-US" sz="2000" b="1" dirty="0">
                <a:solidFill>
                  <a:schemeClr val="bg1"/>
                </a:solidFill>
              </a:rPr>
              <a:t> </a:t>
            </a:r>
            <a:r>
              <a:rPr lang="en-US" dirty="0"/>
              <a:t>:  </a:t>
            </a:r>
            <a:r>
              <a:rPr lang="en-US" sz="1800" dirty="0"/>
              <a:t>In Order (data column) and Review dataset (review score) has Null values ,they are replaced by correct  numerical values or strings.</a:t>
            </a:r>
          </a:p>
          <a:p>
            <a:pPr>
              <a:buClr>
                <a:schemeClr val="accent1"/>
              </a:buClr>
            </a:pPr>
            <a:endParaRPr lang="en-US" b="1" dirty="0"/>
          </a:p>
          <a:p>
            <a:pPr>
              <a:buClr>
                <a:schemeClr val="accent1"/>
              </a:buClr>
            </a:pPr>
            <a:endParaRPr lang="en-US" b="1" dirty="0"/>
          </a:p>
          <a:p>
            <a:pPr marL="342900" indent="-342900">
              <a:lnSpc>
                <a:spcPct val="150000"/>
              </a:lnSpc>
              <a:buClr>
                <a:schemeClr val="bg1"/>
              </a:buClr>
              <a:buFont typeface="Wingdings" panose="05000000000000000000" pitchFamily="2" charset="2"/>
              <a:buChar char="è"/>
            </a:pPr>
            <a:r>
              <a:rPr lang="en-US" sz="1800" b="1" dirty="0"/>
              <a:t> </a:t>
            </a:r>
            <a:r>
              <a:rPr lang="en-US" sz="2000" b="1" u="sng" dirty="0">
                <a:solidFill>
                  <a:schemeClr val="bg1"/>
                </a:solidFill>
              </a:rPr>
              <a:t>DUPLICATE</a:t>
            </a:r>
            <a:r>
              <a:rPr lang="en-US" sz="1800" b="1" u="sng" dirty="0">
                <a:solidFill>
                  <a:schemeClr val="bg1"/>
                </a:solidFill>
              </a:rPr>
              <a:t> </a:t>
            </a:r>
            <a:r>
              <a:rPr lang="en-US" sz="2000" b="1" u="sng" dirty="0">
                <a:solidFill>
                  <a:schemeClr val="bg1"/>
                </a:solidFill>
              </a:rPr>
              <a:t>VALUES</a:t>
            </a:r>
            <a:r>
              <a:rPr lang="en-US" sz="1800" dirty="0">
                <a:solidFill>
                  <a:schemeClr val="bg1"/>
                </a:solidFill>
              </a:rPr>
              <a:t> </a:t>
            </a:r>
            <a:r>
              <a:rPr lang="en-US" sz="1800" dirty="0"/>
              <a:t>: The duplicate  in geolocation dataset are dropped through the “Remove duplicates” option in power query.</a:t>
            </a:r>
          </a:p>
          <a:p>
            <a:pPr>
              <a:lnSpc>
                <a:spcPct val="150000"/>
              </a:lnSpc>
              <a:buClr>
                <a:schemeClr val="accent1"/>
              </a:buClr>
            </a:pPr>
            <a:endParaRPr lang="en-US" sz="1800" dirty="0"/>
          </a:p>
          <a:p>
            <a:pPr marL="342900" indent="-342900">
              <a:lnSpc>
                <a:spcPct val="150000"/>
              </a:lnSpc>
              <a:buClr>
                <a:schemeClr val="bg1"/>
              </a:buClr>
              <a:buFont typeface="Wingdings" panose="05000000000000000000" pitchFamily="2" charset="2"/>
              <a:buChar char="è"/>
            </a:pPr>
            <a:r>
              <a:rPr lang="en-US" sz="1800" b="1" dirty="0">
                <a:solidFill>
                  <a:schemeClr val="bg1"/>
                </a:solidFill>
              </a:rPr>
              <a:t> </a:t>
            </a:r>
            <a:r>
              <a:rPr lang="en-US" sz="2000" b="1" u="sng" dirty="0">
                <a:solidFill>
                  <a:schemeClr val="bg1"/>
                </a:solidFill>
              </a:rPr>
              <a:t>BUILD RELATIONSHIPS</a:t>
            </a:r>
            <a:r>
              <a:rPr lang="en-US" sz="1800" dirty="0">
                <a:solidFill>
                  <a:schemeClr val="bg1"/>
                </a:solidFill>
              </a:rPr>
              <a:t> </a:t>
            </a:r>
            <a:r>
              <a:rPr lang="en-US" sz="1800" dirty="0"/>
              <a:t>: For solving KPI’s we required data from two  or more tables ,where there is no common column between Order and Product dataset, we taken “Oder items” table as support table  to merge with other tables</a:t>
            </a:r>
            <a:endParaRPr lang="en-US" sz="1800" b="1" u="sng" dirty="0"/>
          </a:p>
          <a:p>
            <a:endParaRPr lang="en-IN" dirty="0"/>
          </a:p>
        </p:txBody>
      </p:sp>
    </p:spTree>
    <p:extLst>
      <p:ext uri="{BB962C8B-B14F-4D97-AF65-F5344CB8AC3E}">
        <p14:creationId xmlns:p14="http://schemas.microsoft.com/office/powerpoint/2010/main" val="2523662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34CC24-655E-777E-FE83-E694F5FC705E}"/>
              </a:ext>
            </a:extLst>
          </p:cNvPr>
          <p:cNvSpPr>
            <a:spLocks noGrp="1"/>
          </p:cNvSpPr>
          <p:nvPr>
            <p:ph type="ctrTitle"/>
          </p:nvPr>
        </p:nvSpPr>
        <p:spPr>
          <a:xfrm>
            <a:off x="1487078" y="2367891"/>
            <a:ext cx="8991600" cy="1645920"/>
          </a:xfrm>
        </p:spPr>
        <p:txBody>
          <a:bodyPr/>
          <a:lstStyle/>
          <a:p>
            <a:r>
              <a:rPr lang="en-IN" dirty="0"/>
              <a:t>THANK YOU</a:t>
            </a:r>
          </a:p>
        </p:txBody>
      </p:sp>
    </p:spTree>
    <p:extLst>
      <p:ext uri="{BB962C8B-B14F-4D97-AF65-F5344CB8AC3E}">
        <p14:creationId xmlns:p14="http://schemas.microsoft.com/office/powerpoint/2010/main" val="405794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2FF818-9D9D-8C0A-4B2B-837FAEA242C4}"/>
              </a:ext>
            </a:extLst>
          </p:cNvPr>
          <p:cNvSpPr txBox="1"/>
          <p:nvPr/>
        </p:nvSpPr>
        <p:spPr>
          <a:xfrm>
            <a:off x="933254" y="1150070"/>
            <a:ext cx="9125146" cy="5355312"/>
          </a:xfrm>
          <a:prstGeom prst="rect">
            <a:avLst/>
          </a:prstGeom>
          <a:noFill/>
        </p:spPr>
        <p:txBody>
          <a:bodyPr wrap="square" rtlCol="0">
            <a:spAutoFit/>
          </a:bodyPr>
          <a:lstStyle/>
          <a:p>
            <a:r>
              <a:rPr lang="en-IN" dirty="0"/>
              <a:t>KPI - 1 : Year wise loan amount Stats</a:t>
            </a:r>
          </a:p>
          <a:p>
            <a:endParaRPr lang="en-IN" dirty="0"/>
          </a:p>
          <a:p>
            <a:r>
              <a:rPr lang="en-IN" dirty="0"/>
              <a:t>KPI  - 2 : Grade and Sub-Grade wise Revol_bal</a:t>
            </a:r>
          </a:p>
          <a:p>
            <a:endParaRPr lang="en-IN" dirty="0"/>
          </a:p>
          <a:p>
            <a:r>
              <a:rPr lang="en-IN" dirty="0"/>
              <a:t>KPI - 3 : Total payment for Verified Status vs Total payment for Non Verified Status</a:t>
            </a:r>
          </a:p>
          <a:p>
            <a:endParaRPr lang="en-IN" dirty="0"/>
          </a:p>
          <a:p>
            <a:r>
              <a:rPr lang="en-IN" dirty="0"/>
              <a:t>KPI - 4 : State wise and Last_credit_pull_d wise Loan Status</a:t>
            </a:r>
          </a:p>
          <a:p>
            <a:endParaRPr lang="en-IN" dirty="0"/>
          </a:p>
          <a:p>
            <a:r>
              <a:rPr lang="en-IN" dirty="0"/>
              <a:t>KPI – 5 : Home Ownership vs Last Payment date stats</a:t>
            </a:r>
          </a:p>
          <a:p>
            <a:endParaRPr lang="en-IN" dirty="0"/>
          </a:p>
          <a:p>
            <a:r>
              <a:rPr lang="en-IN" dirty="0"/>
              <a:t> Excel Dashboard</a:t>
            </a:r>
          </a:p>
          <a:p>
            <a:endParaRPr lang="en-IN" dirty="0"/>
          </a:p>
          <a:p>
            <a:r>
              <a:rPr lang="en-IN" dirty="0"/>
              <a:t> Tableau Dashboard</a:t>
            </a:r>
          </a:p>
          <a:p>
            <a:endParaRPr lang="en-IN" dirty="0"/>
          </a:p>
          <a:p>
            <a:r>
              <a:rPr lang="en-IN" dirty="0"/>
              <a:t> Power BI Dashboard</a:t>
            </a:r>
          </a:p>
          <a:p>
            <a:endParaRPr lang="en-IN" dirty="0"/>
          </a:p>
          <a:p>
            <a:r>
              <a:rPr lang="en-IN" dirty="0"/>
              <a:t> SQL .</a:t>
            </a:r>
          </a:p>
          <a:p>
            <a:endParaRPr lang="en-IN" dirty="0"/>
          </a:p>
          <a:p>
            <a:r>
              <a:rPr lang="en-IN" dirty="0"/>
              <a:t> Challenges Faced</a:t>
            </a:r>
          </a:p>
        </p:txBody>
      </p:sp>
      <p:sp>
        <p:nvSpPr>
          <p:cNvPr id="6" name="Title 5">
            <a:extLst>
              <a:ext uri="{FF2B5EF4-FFF2-40B4-BE49-F238E27FC236}">
                <a16:creationId xmlns:a16="http://schemas.microsoft.com/office/drawing/2014/main" id="{9E7A3CFC-9955-04A8-58A6-0D331B353B86}"/>
              </a:ext>
            </a:extLst>
          </p:cNvPr>
          <p:cNvSpPr>
            <a:spLocks noGrp="1"/>
          </p:cNvSpPr>
          <p:nvPr>
            <p:ph type="ctrTitle"/>
          </p:nvPr>
        </p:nvSpPr>
        <p:spPr>
          <a:xfrm>
            <a:off x="0" y="230069"/>
            <a:ext cx="12192000" cy="610980"/>
          </a:xfrm>
        </p:spPr>
        <p:txBody>
          <a:bodyPr>
            <a:noAutofit/>
          </a:bodyPr>
          <a:lstStyle/>
          <a:p>
            <a:r>
              <a:rPr lang="en-IN" sz="2400" b="1" dirty="0">
                <a:latin typeface="+mj-lt"/>
              </a:rPr>
              <a:t>INDEX</a:t>
            </a:r>
            <a:endParaRPr lang="en-IN" sz="2400" dirty="0"/>
          </a:p>
        </p:txBody>
      </p:sp>
    </p:spTree>
    <p:extLst>
      <p:ext uri="{BB962C8B-B14F-4D97-AF65-F5344CB8AC3E}">
        <p14:creationId xmlns:p14="http://schemas.microsoft.com/office/powerpoint/2010/main" val="316651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C6F21D-F1BF-459E-1CF0-CDA5272EF345}"/>
              </a:ext>
            </a:extLst>
          </p:cNvPr>
          <p:cNvSpPr>
            <a:spLocks noGrp="1"/>
          </p:cNvSpPr>
          <p:nvPr>
            <p:ph type="ctrTitle"/>
          </p:nvPr>
        </p:nvSpPr>
        <p:spPr>
          <a:xfrm>
            <a:off x="0" y="256287"/>
            <a:ext cx="12192000" cy="639260"/>
          </a:xfrm>
        </p:spPr>
        <p:txBody>
          <a:bodyPr>
            <a:noAutofit/>
          </a:bodyPr>
          <a:lstStyle/>
          <a:p>
            <a:r>
              <a:rPr lang="en-IN" sz="2400" b="1" dirty="0"/>
              <a:t> 1</a:t>
            </a:r>
            <a:r>
              <a:rPr lang="en-IN" sz="2400" b="1" baseline="30000" dirty="0"/>
              <a:t>st</a:t>
            </a:r>
            <a:r>
              <a:rPr lang="en-IN" sz="2400" b="1" dirty="0"/>
              <a:t>  – KPI YEAR WISE LOAN AMOUNT STATS </a:t>
            </a:r>
            <a:endParaRPr lang="en-IN" sz="2400" dirty="0"/>
          </a:p>
        </p:txBody>
      </p:sp>
      <p:pic>
        <p:nvPicPr>
          <p:cNvPr id="4" name="Picture 3">
            <a:extLst>
              <a:ext uri="{FF2B5EF4-FFF2-40B4-BE49-F238E27FC236}">
                <a16:creationId xmlns:a16="http://schemas.microsoft.com/office/drawing/2014/main" id="{92914D60-D067-AEBE-D8BE-F87F375CE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29075"/>
            <a:ext cx="5519044" cy="3222413"/>
          </a:xfrm>
          <a:prstGeom prst="rect">
            <a:avLst/>
          </a:prstGeom>
        </p:spPr>
      </p:pic>
      <p:graphicFrame>
        <p:nvGraphicFramePr>
          <p:cNvPr id="5" name="Table 4">
            <a:extLst>
              <a:ext uri="{FF2B5EF4-FFF2-40B4-BE49-F238E27FC236}">
                <a16:creationId xmlns:a16="http://schemas.microsoft.com/office/drawing/2014/main" id="{BE2F9C8E-4F28-6144-F7B0-6790E45F9B7D}"/>
              </a:ext>
            </a:extLst>
          </p:cNvPr>
          <p:cNvGraphicFramePr>
            <a:graphicFrameLocks noGrp="1"/>
          </p:cNvGraphicFramePr>
          <p:nvPr>
            <p:extLst>
              <p:ext uri="{D42A27DB-BD31-4B8C-83A1-F6EECF244321}">
                <p14:modId xmlns:p14="http://schemas.microsoft.com/office/powerpoint/2010/main" val="423746104"/>
              </p:ext>
            </p:extLst>
          </p:nvPr>
        </p:nvGraphicFramePr>
        <p:xfrm>
          <a:off x="6693031" y="4317476"/>
          <a:ext cx="3846136" cy="2215297"/>
        </p:xfrm>
        <a:graphic>
          <a:graphicData uri="http://schemas.openxmlformats.org/drawingml/2006/table">
            <a:tbl>
              <a:tblPr>
                <a:tableStyleId>{5C22544A-7EE6-4342-B048-85BDC9FD1C3A}</a:tableStyleId>
              </a:tblPr>
              <a:tblGrid>
                <a:gridCol w="1648344">
                  <a:extLst>
                    <a:ext uri="{9D8B030D-6E8A-4147-A177-3AD203B41FA5}">
                      <a16:colId xmlns:a16="http://schemas.microsoft.com/office/drawing/2014/main" val="63106711"/>
                    </a:ext>
                  </a:extLst>
                </a:gridCol>
                <a:gridCol w="2197792">
                  <a:extLst>
                    <a:ext uri="{9D8B030D-6E8A-4147-A177-3AD203B41FA5}">
                      <a16:colId xmlns:a16="http://schemas.microsoft.com/office/drawing/2014/main" val="2590009452"/>
                    </a:ext>
                  </a:extLst>
                </a:gridCol>
              </a:tblGrid>
              <a:tr h="316471">
                <a:tc>
                  <a:txBody>
                    <a:bodyPr/>
                    <a:lstStyle/>
                    <a:p>
                      <a:pPr algn="l" fontAlgn="b"/>
                      <a:r>
                        <a:rPr lang="en-IN" sz="1100" u="none" strike="noStrike" dirty="0">
                          <a:solidFill>
                            <a:sysClr val="windowText" lastClr="000000"/>
                          </a:solidFill>
                          <a:effectLst/>
                          <a:highlight>
                            <a:srgbClr val="D9E1F2"/>
                          </a:highlight>
                        </a:rPr>
                        <a:t>Row Labels </a:t>
                      </a:r>
                      <a:endParaRPr lang="en-IN" sz="1100" b="1" i="0" u="none" strike="noStrike" dirty="0">
                        <a:solidFill>
                          <a:sysClr val="windowText" lastClr="000000"/>
                        </a:solidFill>
                        <a:effectLst/>
                        <a:highlight>
                          <a:srgbClr val="D9E1F2"/>
                        </a:highlight>
                        <a:latin typeface="Calibri" panose="020F0502020204030204" pitchFamily="34" charset="0"/>
                      </a:endParaRPr>
                    </a:p>
                  </a:txBody>
                  <a:tcPr marL="9525" marR="9525" marT="9525" marB="0" anchor="b">
                    <a:solidFill>
                      <a:srgbClr val="9BAFB5"/>
                    </a:solidFill>
                  </a:tcPr>
                </a:tc>
                <a:tc>
                  <a:txBody>
                    <a:bodyPr/>
                    <a:lstStyle/>
                    <a:p>
                      <a:pPr algn="l" fontAlgn="b"/>
                      <a:r>
                        <a:rPr lang="en-IN" sz="1100" u="none" strike="noStrike">
                          <a:solidFill>
                            <a:sysClr val="windowText" lastClr="000000"/>
                          </a:solidFill>
                          <a:effectLst/>
                          <a:highlight>
                            <a:srgbClr val="D9E1F2"/>
                          </a:highlight>
                        </a:rPr>
                        <a:t>Sum of loan_amnt</a:t>
                      </a:r>
                      <a:endParaRPr lang="en-IN" sz="1100" b="1" i="0" u="none" strike="noStrike">
                        <a:solidFill>
                          <a:sysClr val="windowText" lastClr="000000"/>
                        </a:solidFill>
                        <a:effectLst/>
                        <a:highlight>
                          <a:srgbClr val="D9E1F2"/>
                        </a:highlight>
                        <a:latin typeface="Calibri" panose="020F0502020204030204" pitchFamily="34" charset="0"/>
                      </a:endParaRPr>
                    </a:p>
                  </a:txBody>
                  <a:tcPr marL="9525" marR="9525" marT="9525" marB="0" anchor="b">
                    <a:solidFill>
                      <a:srgbClr val="9BAFB5"/>
                    </a:solidFill>
                  </a:tcPr>
                </a:tc>
                <a:extLst>
                  <a:ext uri="{0D108BD9-81ED-4DB2-BD59-A6C34878D82A}">
                    <a16:rowId xmlns:a16="http://schemas.microsoft.com/office/drawing/2014/main" val="1062263373"/>
                  </a:ext>
                </a:extLst>
              </a:tr>
              <a:tr h="316471">
                <a:tc>
                  <a:txBody>
                    <a:bodyPr/>
                    <a:lstStyle/>
                    <a:p>
                      <a:pPr algn="l" fontAlgn="b"/>
                      <a:r>
                        <a:rPr lang="en-IN" sz="1100" u="none" strike="noStrike" dirty="0">
                          <a:solidFill>
                            <a:sysClr val="windowText" lastClr="000000"/>
                          </a:solidFill>
                          <a:effectLst/>
                        </a:rPr>
                        <a:t>2007</a:t>
                      </a:r>
                      <a:endParaRPr lang="en-IN" sz="1100" b="0" i="0" u="none" strike="noStrike" dirty="0">
                        <a:solidFill>
                          <a:sysClr val="windowText" lastClr="000000"/>
                        </a:solidFill>
                        <a:effectLst/>
                        <a:latin typeface="Calibri" panose="020F0502020204030204" pitchFamily="34" charset="0"/>
                      </a:endParaRPr>
                    </a:p>
                  </a:txBody>
                  <a:tcPr marL="9525" marR="9525" marT="9525" marB="0" anchor="b">
                    <a:solidFill>
                      <a:srgbClr val="9BAFB5"/>
                    </a:solidFill>
                  </a:tcPr>
                </a:tc>
                <a:tc>
                  <a:txBody>
                    <a:bodyPr/>
                    <a:lstStyle/>
                    <a:p>
                      <a:pPr algn="r" fontAlgn="b"/>
                      <a:r>
                        <a:rPr lang="en-IN" sz="1100" u="none" strike="noStrike">
                          <a:solidFill>
                            <a:sysClr val="windowText" lastClr="000000"/>
                          </a:solidFill>
                          <a:effectLst/>
                        </a:rPr>
                        <a:t>$22,19,275</a:t>
                      </a:r>
                      <a:endParaRPr lang="en-IN" sz="1100" b="0" i="0" u="none" strike="noStrike">
                        <a:solidFill>
                          <a:sysClr val="windowText" lastClr="000000"/>
                        </a:solidFill>
                        <a:effectLst/>
                        <a:latin typeface="Calibri" panose="020F0502020204030204" pitchFamily="34" charset="0"/>
                      </a:endParaRPr>
                    </a:p>
                  </a:txBody>
                  <a:tcPr marL="9525" marR="9525" marT="9525" marB="0" anchor="b">
                    <a:solidFill>
                      <a:srgbClr val="9BAFB5"/>
                    </a:solidFill>
                  </a:tcPr>
                </a:tc>
                <a:extLst>
                  <a:ext uri="{0D108BD9-81ED-4DB2-BD59-A6C34878D82A}">
                    <a16:rowId xmlns:a16="http://schemas.microsoft.com/office/drawing/2014/main" val="560341926"/>
                  </a:ext>
                </a:extLst>
              </a:tr>
              <a:tr h="316471">
                <a:tc>
                  <a:txBody>
                    <a:bodyPr/>
                    <a:lstStyle/>
                    <a:p>
                      <a:pPr algn="l" fontAlgn="b"/>
                      <a:r>
                        <a:rPr lang="en-IN" sz="1100" u="none" strike="noStrike">
                          <a:solidFill>
                            <a:sysClr val="windowText" lastClr="000000"/>
                          </a:solidFill>
                          <a:effectLst/>
                        </a:rPr>
                        <a:t>2008</a:t>
                      </a:r>
                      <a:endParaRPr lang="en-IN" sz="1100" b="0" i="0" u="none" strike="noStrike">
                        <a:solidFill>
                          <a:sysClr val="windowText" lastClr="000000"/>
                        </a:solidFill>
                        <a:effectLst/>
                        <a:latin typeface="Calibri" panose="020F0502020204030204" pitchFamily="34" charset="0"/>
                      </a:endParaRPr>
                    </a:p>
                  </a:txBody>
                  <a:tcPr marL="9525" marR="9525" marT="9525" marB="0" anchor="b">
                    <a:solidFill>
                      <a:srgbClr val="9BAFB5"/>
                    </a:solidFill>
                  </a:tcPr>
                </a:tc>
                <a:tc>
                  <a:txBody>
                    <a:bodyPr/>
                    <a:lstStyle/>
                    <a:p>
                      <a:pPr algn="r" fontAlgn="b"/>
                      <a:r>
                        <a:rPr lang="en-IN" sz="1100" u="none" strike="noStrike">
                          <a:solidFill>
                            <a:sysClr val="windowText" lastClr="000000"/>
                          </a:solidFill>
                          <a:effectLst/>
                        </a:rPr>
                        <a:t>$1,43,90,275</a:t>
                      </a:r>
                      <a:endParaRPr lang="en-IN" sz="1100" b="0" i="0" u="none" strike="noStrike">
                        <a:solidFill>
                          <a:sysClr val="windowText" lastClr="000000"/>
                        </a:solidFill>
                        <a:effectLst/>
                        <a:latin typeface="Calibri" panose="020F0502020204030204" pitchFamily="34" charset="0"/>
                      </a:endParaRPr>
                    </a:p>
                  </a:txBody>
                  <a:tcPr marL="9525" marR="9525" marT="9525" marB="0" anchor="b">
                    <a:solidFill>
                      <a:srgbClr val="9BAFB5"/>
                    </a:solidFill>
                  </a:tcPr>
                </a:tc>
                <a:extLst>
                  <a:ext uri="{0D108BD9-81ED-4DB2-BD59-A6C34878D82A}">
                    <a16:rowId xmlns:a16="http://schemas.microsoft.com/office/drawing/2014/main" val="3358476981"/>
                  </a:ext>
                </a:extLst>
              </a:tr>
              <a:tr h="316471">
                <a:tc>
                  <a:txBody>
                    <a:bodyPr/>
                    <a:lstStyle/>
                    <a:p>
                      <a:pPr algn="l" fontAlgn="b"/>
                      <a:r>
                        <a:rPr lang="en-IN" sz="1100" u="none" strike="noStrike">
                          <a:solidFill>
                            <a:sysClr val="windowText" lastClr="000000"/>
                          </a:solidFill>
                          <a:effectLst/>
                        </a:rPr>
                        <a:t>2009</a:t>
                      </a:r>
                      <a:endParaRPr lang="en-IN" sz="1100" b="0" i="0" u="none" strike="noStrike">
                        <a:solidFill>
                          <a:sysClr val="windowText" lastClr="000000"/>
                        </a:solidFill>
                        <a:effectLst/>
                        <a:latin typeface="Calibri" panose="020F0502020204030204" pitchFamily="34" charset="0"/>
                      </a:endParaRPr>
                    </a:p>
                  </a:txBody>
                  <a:tcPr marL="9525" marR="9525" marT="9525" marB="0" anchor="b">
                    <a:solidFill>
                      <a:srgbClr val="9BAFB5"/>
                    </a:solidFill>
                  </a:tcPr>
                </a:tc>
                <a:tc>
                  <a:txBody>
                    <a:bodyPr/>
                    <a:lstStyle/>
                    <a:p>
                      <a:pPr algn="r" fontAlgn="b"/>
                      <a:r>
                        <a:rPr lang="en-IN" sz="1100" u="none" strike="noStrike">
                          <a:solidFill>
                            <a:sysClr val="windowText" lastClr="000000"/>
                          </a:solidFill>
                          <a:effectLst/>
                        </a:rPr>
                        <a:t>$4,64,36,325</a:t>
                      </a:r>
                      <a:endParaRPr lang="en-IN" sz="1100" b="0" i="0" u="none" strike="noStrike">
                        <a:solidFill>
                          <a:sysClr val="windowText" lastClr="000000"/>
                        </a:solidFill>
                        <a:effectLst/>
                        <a:latin typeface="Calibri" panose="020F0502020204030204" pitchFamily="34" charset="0"/>
                      </a:endParaRPr>
                    </a:p>
                  </a:txBody>
                  <a:tcPr marL="9525" marR="9525" marT="9525" marB="0" anchor="b">
                    <a:solidFill>
                      <a:srgbClr val="9BAFB5"/>
                    </a:solidFill>
                  </a:tcPr>
                </a:tc>
                <a:extLst>
                  <a:ext uri="{0D108BD9-81ED-4DB2-BD59-A6C34878D82A}">
                    <a16:rowId xmlns:a16="http://schemas.microsoft.com/office/drawing/2014/main" val="582493809"/>
                  </a:ext>
                </a:extLst>
              </a:tr>
              <a:tr h="316471">
                <a:tc>
                  <a:txBody>
                    <a:bodyPr/>
                    <a:lstStyle/>
                    <a:p>
                      <a:pPr algn="l" fontAlgn="b"/>
                      <a:r>
                        <a:rPr lang="en-IN" sz="1100" u="none" strike="noStrike">
                          <a:solidFill>
                            <a:sysClr val="windowText" lastClr="000000"/>
                          </a:solidFill>
                          <a:effectLst/>
                        </a:rPr>
                        <a:t>2010</a:t>
                      </a:r>
                      <a:endParaRPr lang="en-IN" sz="1100" b="0" i="0" u="none" strike="noStrike">
                        <a:solidFill>
                          <a:sysClr val="windowText" lastClr="000000"/>
                        </a:solidFill>
                        <a:effectLst/>
                        <a:latin typeface="Calibri" panose="020F0502020204030204" pitchFamily="34" charset="0"/>
                      </a:endParaRPr>
                    </a:p>
                  </a:txBody>
                  <a:tcPr marL="9525" marR="9525" marT="9525" marB="0" anchor="b">
                    <a:solidFill>
                      <a:srgbClr val="9BAFB5"/>
                    </a:solidFill>
                  </a:tcPr>
                </a:tc>
                <a:tc>
                  <a:txBody>
                    <a:bodyPr/>
                    <a:lstStyle/>
                    <a:p>
                      <a:pPr algn="r" fontAlgn="b"/>
                      <a:r>
                        <a:rPr lang="en-IN" sz="1100" u="none" strike="noStrike">
                          <a:solidFill>
                            <a:sysClr val="windowText" lastClr="000000"/>
                          </a:solidFill>
                          <a:effectLst/>
                        </a:rPr>
                        <a:t>$12,20,50,200</a:t>
                      </a:r>
                      <a:endParaRPr lang="en-IN" sz="1100" b="0" i="0" u="none" strike="noStrike">
                        <a:solidFill>
                          <a:sysClr val="windowText" lastClr="000000"/>
                        </a:solidFill>
                        <a:effectLst/>
                        <a:latin typeface="Calibri" panose="020F0502020204030204" pitchFamily="34" charset="0"/>
                      </a:endParaRPr>
                    </a:p>
                  </a:txBody>
                  <a:tcPr marL="9525" marR="9525" marT="9525" marB="0" anchor="b">
                    <a:solidFill>
                      <a:srgbClr val="9BAFB5"/>
                    </a:solidFill>
                  </a:tcPr>
                </a:tc>
                <a:extLst>
                  <a:ext uri="{0D108BD9-81ED-4DB2-BD59-A6C34878D82A}">
                    <a16:rowId xmlns:a16="http://schemas.microsoft.com/office/drawing/2014/main" val="3338360725"/>
                  </a:ext>
                </a:extLst>
              </a:tr>
              <a:tr h="316471">
                <a:tc>
                  <a:txBody>
                    <a:bodyPr/>
                    <a:lstStyle/>
                    <a:p>
                      <a:pPr algn="l" fontAlgn="b"/>
                      <a:r>
                        <a:rPr lang="en-IN" sz="1100" u="none" strike="noStrike">
                          <a:solidFill>
                            <a:sysClr val="windowText" lastClr="000000"/>
                          </a:solidFill>
                          <a:effectLst/>
                        </a:rPr>
                        <a:t>2011</a:t>
                      </a:r>
                      <a:endParaRPr lang="en-IN" sz="1100" b="0" i="0" u="none" strike="noStrike">
                        <a:solidFill>
                          <a:sysClr val="windowText" lastClr="000000"/>
                        </a:solidFill>
                        <a:effectLst/>
                        <a:latin typeface="Calibri" panose="020F0502020204030204" pitchFamily="34" charset="0"/>
                      </a:endParaRPr>
                    </a:p>
                  </a:txBody>
                  <a:tcPr marL="9525" marR="9525" marT="9525" marB="0" anchor="b">
                    <a:solidFill>
                      <a:srgbClr val="9BAFB5"/>
                    </a:solidFill>
                  </a:tcPr>
                </a:tc>
                <a:tc>
                  <a:txBody>
                    <a:bodyPr/>
                    <a:lstStyle/>
                    <a:p>
                      <a:pPr algn="r" fontAlgn="b"/>
                      <a:r>
                        <a:rPr lang="en-IN" sz="1100" u="none" strike="noStrike">
                          <a:solidFill>
                            <a:sysClr val="windowText" lastClr="000000"/>
                          </a:solidFill>
                          <a:effectLst/>
                        </a:rPr>
                        <a:t>$26,05,06,575</a:t>
                      </a:r>
                      <a:endParaRPr lang="en-IN" sz="1100" b="0" i="0" u="none" strike="noStrike">
                        <a:solidFill>
                          <a:sysClr val="windowText" lastClr="000000"/>
                        </a:solidFill>
                        <a:effectLst/>
                        <a:latin typeface="Calibri" panose="020F0502020204030204" pitchFamily="34" charset="0"/>
                      </a:endParaRPr>
                    </a:p>
                  </a:txBody>
                  <a:tcPr marL="9525" marR="9525" marT="9525" marB="0" anchor="b">
                    <a:solidFill>
                      <a:srgbClr val="9BAFB5"/>
                    </a:solidFill>
                  </a:tcPr>
                </a:tc>
                <a:extLst>
                  <a:ext uri="{0D108BD9-81ED-4DB2-BD59-A6C34878D82A}">
                    <a16:rowId xmlns:a16="http://schemas.microsoft.com/office/drawing/2014/main" val="4291153206"/>
                  </a:ext>
                </a:extLst>
              </a:tr>
              <a:tr h="316471">
                <a:tc>
                  <a:txBody>
                    <a:bodyPr/>
                    <a:lstStyle/>
                    <a:p>
                      <a:pPr algn="l" fontAlgn="b"/>
                      <a:r>
                        <a:rPr lang="en-IN" sz="1100" u="none" strike="noStrike">
                          <a:solidFill>
                            <a:sysClr val="windowText" lastClr="000000"/>
                          </a:solidFill>
                          <a:effectLst/>
                          <a:highlight>
                            <a:srgbClr val="D9E1F2"/>
                          </a:highlight>
                        </a:rPr>
                        <a:t>Grand Total</a:t>
                      </a:r>
                      <a:endParaRPr lang="en-IN" sz="1100" b="1" i="0" u="none" strike="noStrike">
                        <a:solidFill>
                          <a:sysClr val="windowText" lastClr="000000"/>
                        </a:solidFill>
                        <a:effectLst/>
                        <a:highlight>
                          <a:srgbClr val="D9E1F2"/>
                        </a:highlight>
                        <a:latin typeface="Calibri" panose="020F0502020204030204" pitchFamily="34" charset="0"/>
                      </a:endParaRPr>
                    </a:p>
                  </a:txBody>
                  <a:tcPr marL="9525" marR="9525" marT="9525" marB="0" anchor="b">
                    <a:solidFill>
                      <a:srgbClr val="9BAFB5"/>
                    </a:solidFill>
                  </a:tcPr>
                </a:tc>
                <a:tc>
                  <a:txBody>
                    <a:bodyPr/>
                    <a:lstStyle/>
                    <a:p>
                      <a:pPr algn="r" fontAlgn="b"/>
                      <a:r>
                        <a:rPr lang="en-IN" sz="1100" u="none" strike="noStrike" dirty="0">
                          <a:solidFill>
                            <a:sysClr val="windowText" lastClr="000000"/>
                          </a:solidFill>
                          <a:effectLst/>
                          <a:highlight>
                            <a:srgbClr val="D9E1F2"/>
                          </a:highlight>
                        </a:rPr>
                        <a:t>$44,56,02,650</a:t>
                      </a:r>
                      <a:endParaRPr lang="en-IN" sz="1100" b="1" i="0" u="none" strike="noStrike" dirty="0">
                        <a:solidFill>
                          <a:sysClr val="windowText" lastClr="000000"/>
                        </a:solidFill>
                        <a:effectLst/>
                        <a:highlight>
                          <a:srgbClr val="D9E1F2"/>
                        </a:highlight>
                        <a:latin typeface="Calibri" panose="020F0502020204030204" pitchFamily="34" charset="0"/>
                      </a:endParaRPr>
                    </a:p>
                  </a:txBody>
                  <a:tcPr marL="9525" marR="9525" marT="9525" marB="0" anchor="b">
                    <a:solidFill>
                      <a:srgbClr val="9BAFB5"/>
                    </a:solidFill>
                  </a:tcPr>
                </a:tc>
                <a:extLst>
                  <a:ext uri="{0D108BD9-81ED-4DB2-BD59-A6C34878D82A}">
                    <a16:rowId xmlns:a16="http://schemas.microsoft.com/office/drawing/2014/main" val="11848526"/>
                  </a:ext>
                </a:extLst>
              </a:tr>
            </a:tbl>
          </a:graphicData>
        </a:graphic>
      </p:graphicFrame>
      <p:sp>
        <p:nvSpPr>
          <p:cNvPr id="6" name="TextBox 5">
            <a:extLst>
              <a:ext uri="{FF2B5EF4-FFF2-40B4-BE49-F238E27FC236}">
                <a16:creationId xmlns:a16="http://schemas.microsoft.com/office/drawing/2014/main" id="{12D021FB-41A5-F547-8753-76D440387367}"/>
              </a:ext>
            </a:extLst>
          </p:cNvPr>
          <p:cNvSpPr txBox="1"/>
          <p:nvPr/>
        </p:nvSpPr>
        <p:spPr>
          <a:xfrm>
            <a:off x="367645" y="1555420"/>
            <a:ext cx="5291580" cy="4801314"/>
          </a:xfrm>
          <a:prstGeom prst="rect">
            <a:avLst/>
          </a:prstGeom>
          <a:noFill/>
        </p:spPr>
        <p:txBody>
          <a:bodyPr wrap="square" rtlCol="0">
            <a:spAutoFit/>
          </a:bodyPr>
          <a:lstStyle/>
          <a:p>
            <a:pPr marL="36900" indent="0">
              <a:lnSpc>
                <a:spcPct val="150000"/>
              </a:lnSpc>
              <a:buNone/>
            </a:pPr>
            <a:r>
              <a:rPr lang="en-IN" sz="2400" dirty="0">
                <a:latin typeface="Gloucester MT Extra Condensed" panose="02030808020601010101" pitchFamily="18" charset="0"/>
              </a:rPr>
              <a:t>By observing the chart we can see how Loan Amount is increasing by year.</a:t>
            </a:r>
          </a:p>
          <a:p>
            <a:pPr marL="36900" indent="0">
              <a:lnSpc>
                <a:spcPct val="150000"/>
              </a:lnSpc>
              <a:buNone/>
            </a:pPr>
            <a:r>
              <a:rPr lang="en-IN" sz="2400" dirty="0">
                <a:latin typeface="Gloucester MT Extra Condensed" panose="02030808020601010101" pitchFamily="18" charset="0"/>
              </a:rPr>
              <a:t>Starts from 2007 the loan amount is 22,19,275 and in the 2011 the loan amount is 26,05,06,575. We can subtract the new value to the old value to see the difference </a:t>
            </a:r>
          </a:p>
          <a:p>
            <a:pPr marL="36900" indent="0">
              <a:lnSpc>
                <a:spcPct val="150000"/>
              </a:lnSpc>
              <a:buNone/>
            </a:pPr>
            <a:r>
              <a:rPr lang="en-IN" sz="2400" dirty="0">
                <a:latin typeface="Gloucester MT Extra Condensed" panose="02030808020601010101" pitchFamily="18" charset="0"/>
              </a:rPr>
              <a:t>26,05,06,575 - 22,19,275 =</a:t>
            </a:r>
            <a:r>
              <a:rPr lang="en-IN" sz="2400" b="0" i="0" u="none" strike="noStrike" dirty="0">
                <a:solidFill>
                  <a:srgbClr val="000000"/>
                </a:solidFill>
                <a:effectLst/>
                <a:latin typeface="Gloucester MT Extra Condensed" panose="02030808020601010101" pitchFamily="18" charset="0"/>
              </a:rPr>
              <a:t> </a:t>
            </a:r>
            <a:r>
              <a:rPr lang="en-IN" sz="2400" dirty="0">
                <a:latin typeface="Gloucester MT Extra Condensed" panose="02030808020601010101" pitchFamily="18" charset="0"/>
              </a:rPr>
              <a:t>258287300</a:t>
            </a:r>
          </a:p>
          <a:p>
            <a:pPr marL="36900" indent="0">
              <a:lnSpc>
                <a:spcPct val="150000"/>
              </a:lnSpc>
              <a:buNone/>
            </a:pPr>
            <a:r>
              <a:rPr lang="en-IN" sz="2400" dirty="0">
                <a:solidFill>
                  <a:schemeClr val="bg1"/>
                </a:solidFill>
                <a:latin typeface="Gloucester MT Extra Condensed" panose="02030808020601010101" pitchFamily="18" charset="0"/>
              </a:rPr>
              <a:t>258287300 increased </a:t>
            </a:r>
            <a:r>
              <a:rPr lang="en-IN" sz="2400" dirty="0">
                <a:latin typeface="Gloucester MT Extra Condensed" panose="02030808020601010101" pitchFamily="18" charset="0"/>
              </a:rPr>
              <a:t>in the duration of </a:t>
            </a:r>
            <a:r>
              <a:rPr lang="en-IN" sz="2400" dirty="0">
                <a:solidFill>
                  <a:schemeClr val="bg1"/>
                </a:solidFill>
                <a:latin typeface="Gloucester MT Extra Condensed" panose="02030808020601010101" pitchFamily="18" charset="0"/>
              </a:rPr>
              <a:t>4 years</a:t>
            </a:r>
          </a:p>
          <a:p>
            <a:pPr marL="36900" indent="0">
              <a:lnSpc>
                <a:spcPct val="150000"/>
              </a:lnSpc>
              <a:buNone/>
            </a:pPr>
            <a:r>
              <a:rPr lang="en-IN" sz="2400" dirty="0">
                <a:latin typeface="Gloucester MT Extra Condensed" panose="02030808020601010101" pitchFamily="18" charset="0"/>
              </a:rPr>
              <a:t>And Grand Total of all years is </a:t>
            </a:r>
            <a:r>
              <a:rPr lang="en-IN" sz="2400" b="1" i="0" u="none" strike="noStrike" dirty="0">
                <a:solidFill>
                  <a:srgbClr val="000000"/>
                </a:solidFill>
                <a:effectLst/>
                <a:latin typeface="Gloucester MT Extra Condensed" panose="02030808020601010101" pitchFamily="18" charset="0"/>
              </a:rPr>
              <a:t> </a:t>
            </a:r>
            <a:r>
              <a:rPr lang="en-IN" sz="2400" i="0" u="none" strike="noStrike" dirty="0">
                <a:solidFill>
                  <a:schemeClr val="bg1"/>
                </a:solidFill>
                <a:effectLst/>
                <a:latin typeface="Gloucester MT Extra Condensed" panose="02030808020601010101" pitchFamily="18" charset="0"/>
              </a:rPr>
              <a:t>44,56,02,650.00</a:t>
            </a:r>
            <a:r>
              <a:rPr lang="en-IN" sz="2400" b="1" i="0" u="none" strike="noStrike" dirty="0">
                <a:solidFill>
                  <a:srgbClr val="000000"/>
                </a:solidFill>
                <a:effectLst/>
                <a:latin typeface="Gloucester MT Extra Condensed" panose="02030808020601010101" pitchFamily="18" charset="0"/>
              </a:rPr>
              <a:t> </a:t>
            </a:r>
            <a:endParaRPr lang="en-IN" sz="2400" dirty="0">
              <a:latin typeface="Gloucester MT Extra Condensed" panose="02030808020601010101" pitchFamily="18" charset="0"/>
            </a:endParaRPr>
          </a:p>
          <a:p>
            <a:endParaRPr lang="en-IN" dirty="0"/>
          </a:p>
        </p:txBody>
      </p:sp>
    </p:spTree>
    <p:extLst>
      <p:ext uri="{BB962C8B-B14F-4D97-AF65-F5344CB8AC3E}">
        <p14:creationId xmlns:p14="http://schemas.microsoft.com/office/powerpoint/2010/main" val="2037326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0FB95B-040B-C6DD-387C-D93A56FB3702}"/>
              </a:ext>
            </a:extLst>
          </p:cNvPr>
          <p:cNvSpPr>
            <a:spLocks noGrp="1"/>
          </p:cNvSpPr>
          <p:nvPr>
            <p:ph type="ctrTitle"/>
          </p:nvPr>
        </p:nvSpPr>
        <p:spPr>
          <a:xfrm>
            <a:off x="0" y="242740"/>
            <a:ext cx="12192000" cy="603664"/>
          </a:xfrm>
        </p:spPr>
        <p:txBody>
          <a:bodyPr>
            <a:noAutofit/>
          </a:bodyPr>
          <a:lstStyle/>
          <a:p>
            <a:r>
              <a:rPr lang="en-IN" sz="2400" b="1" dirty="0"/>
              <a:t> 2</a:t>
            </a:r>
            <a:r>
              <a:rPr lang="en-IN" sz="2400" b="1" baseline="30000" dirty="0"/>
              <a:t>nd</a:t>
            </a:r>
            <a:r>
              <a:rPr lang="en-IN" sz="2400" b="1" dirty="0"/>
              <a:t>  – GRADE AND SUB-GRADE WISE REVOL_BAL</a:t>
            </a:r>
            <a:endParaRPr lang="en-IN" sz="2400" dirty="0"/>
          </a:p>
        </p:txBody>
      </p:sp>
      <p:pic>
        <p:nvPicPr>
          <p:cNvPr id="3" name="Picture 2">
            <a:extLst>
              <a:ext uri="{FF2B5EF4-FFF2-40B4-BE49-F238E27FC236}">
                <a16:creationId xmlns:a16="http://schemas.microsoft.com/office/drawing/2014/main" id="{BD453CF5-3932-7D5E-BBD1-5B5EABF14E35}"/>
              </a:ext>
            </a:extLst>
          </p:cNvPr>
          <p:cNvPicPr>
            <a:picLocks noChangeAspect="1"/>
          </p:cNvPicPr>
          <p:nvPr/>
        </p:nvPicPr>
        <p:blipFill>
          <a:blip r:embed="rId2"/>
          <a:stretch>
            <a:fillRect/>
          </a:stretch>
        </p:blipFill>
        <p:spPr>
          <a:xfrm>
            <a:off x="5740591" y="914400"/>
            <a:ext cx="6320529" cy="3761899"/>
          </a:xfrm>
          <a:prstGeom prst="rect">
            <a:avLst/>
          </a:prstGeom>
        </p:spPr>
      </p:pic>
      <p:sp>
        <p:nvSpPr>
          <p:cNvPr id="8" name="TextBox 7">
            <a:extLst>
              <a:ext uri="{FF2B5EF4-FFF2-40B4-BE49-F238E27FC236}">
                <a16:creationId xmlns:a16="http://schemas.microsoft.com/office/drawing/2014/main" id="{7F9D8F14-57A4-4D95-4E2E-98341F5C82CF}"/>
              </a:ext>
            </a:extLst>
          </p:cNvPr>
          <p:cNvSpPr txBox="1"/>
          <p:nvPr/>
        </p:nvSpPr>
        <p:spPr>
          <a:xfrm>
            <a:off x="0" y="914400"/>
            <a:ext cx="5740591" cy="3293209"/>
          </a:xfrm>
          <a:prstGeom prst="rect">
            <a:avLst/>
          </a:prstGeom>
          <a:noFill/>
        </p:spPr>
        <p:txBody>
          <a:bodyPr wrap="square" rtlCol="0">
            <a:spAutoFit/>
          </a:bodyPr>
          <a:lstStyle/>
          <a:p>
            <a:pPr algn="just"/>
            <a:r>
              <a:rPr lang="en-IN" sz="1600" dirty="0"/>
              <a:t>Based on analysis of the column of the chart from  the image, it appears to illustrate the distribution of the sum of revolving balances across various sub-grades of loans. The chart highlights a few key performances</a:t>
            </a:r>
          </a:p>
          <a:p>
            <a:pPr algn="just"/>
            <a:endParaRPr lang="en-IN" sz="1600" dirty="0"/>
          </a:p>
          <a:p>
            <a:pPr marL="285750" indent="-285750" algn="just">
              <a:buFont typeface="Arial" panose="020B0604020202020204" pitchFamily="34" charset="0"/>
              <a:buChar char="•"/>
            </a:pPr>
            <a:r>
              <a:rPr lang="en-IN" sz="1600" b="1" u="sng" dirty="0"/>
              <a:t>Understanding Borrower Behaviour:</a:t>
            </a:r>
            <a:r>
              <a:rPr lang="en-IN" sz="1600" dirty="0"/>
              <a:t> </a:t>
            </a:r>
            <a:r>
              <a:rPr lang="en-US" sz="1600" dirty="0"/>
              <a:t>The distribution of revolving balances across different sub-grades and grades reveals patterns in borrowing behavior. For instance, the observation that mid-range sub-grades (B and C) have higher sums of revolving balances suggests that individuals in these categories might be more reliant on credit or have higher levels of debt. This can indicate a different risk profile compared to those in the highest (A) or lowest (G) grades.</a:t>
            </a:r>
          </a:p>
        </p:txBody>
      </p:sp>
      <p:sp>
        <p:nvSpPr>
          <p:cNvPr id="11" name="TextBox 10">
            <a:extLst>
              <a:ext uri="{FF2B5EF4-FFF2-40B4-BE49-F238E27FC236}">
                <a16:creationId xmlns:a16="http://schemas.microsoft.com/office/drawing/2014/main" id="{8B0D7D04-BD80-5652-3997-75A3771DA560}"/>
              </a:ext>
            </a:extLst>
          </p:cNvPr>
          <p:cNvSpPr txBox="1"/>
          <p:nvPr/>
        </p:nvSpPr>
        <p:spPr>
          <a:xfrm>
            <a:off x="0" y="4676299"/>
            <a:ext cx="12061120" cy="1815882"/>
          </a:xfrm>
          <a:prstGeom prst="rect">
            <a:avLst/>
          </a:prstGeom>
          <a:noFill/>
        </p:spPr>
        <p:txBody>
          <a:bodyPr wrap="square" rtlCol="0">
            <a:spAutoFit/>
          </a:bodyPr>
          <a:lstStyle/>
          <a:p>
            <a:pPr marL="285750" indent="-285750">
              <a:buFont typeface="Arial" panose="020B0604020202020204" pitchFamily="34" charset="0"/>
              <a:buChar char="•"/>
            </a:pPr>
            <a:r>
              <a:rPr lang="en-IN" sz="1600" b="1" u="sng" dirty="0"/>
              <a:t>Lending Strategy Development: </a:t>
            </a:r>
            <a:r>
              <a:rPr lang="en-US" sz="1600" b="0" i="0" dirty="0">
                <a:effectLst/>
                <a:latin typeface="__Inter_aaf875"/>
              </a:rPr>
              <a:t>By understanding the relationship between credit grades, sub-grades, and revolving balances, lenders can tailor their lending strategies. For example, they might offer different interest rates, loan amounts, or terms based on the borrower's grade and their level of revolving debt. This can help in managing risk while also providing competitive and customized loan products to borrowers.</a:t>
            </a:r>
          </a:p>
          <a:p>
            <a:pPr marL="285750" indent="-285750">
              <a:buFont typeface="Arial" panose="020B0604020202020204" pitchFamily="34" charset="0"/>
              <a:buChar char="•"/>
            </a:pPr>
            <a:r>
              <a:rPr lang="en-IN" sz="1600" b="1" u="sng" dirty="0"/>
              <a:t>Predictive </a:t>
            </a:r>
            <a:r>
              <a:rPr lang="en-IN" sz="1600" b="1" u="sng" dirty="0" err="1"/>
              <a:t>Modeling</a:t>
            </a:r>
            <a:r>
              <a:rPr lang="en-IN" sz="1600" b="1" u="sng" dirty="0"/>
              <a:t>:</a:t>
            </a:r>
            <a:r>
              <a:rPr lang="en-IN" sz="1600" dirty="0"/>
              <a:t> </a:t>
            </a:r>
            <a:r>
              <a:rPr lang="en-US" sz="1600" b="0" i="0" dirty="0">
                <a:effectLst/>
                <a:latin typeface="__Inter_aaf875"/>
              </a:rPr>
              <a:t>The relationship between revolving balances and credit grades can be incorporated into predictive models for loan performance. By analyzing historical data, lenders can identify patterns that predict default rates, allowing them to adjust their lending criteria and risk assessment models accordingly.</a:t>
            </a:r>
            <a:endParaRPr lang="en-IN" sz="1600" b="1" u="sng" dirty="0"/>
          </a:p>
        </p:txBody>
      </p:sp>
    </p:spTree>
    <p:extLst>
      <p:ext uri="{BB962C8B-B14F-4D97-AF65-F5344CB8AC3E}">
        <p14:creationId xmlns:p14="http://schemas.microsoft.com/office/powerpoint/2010/main" val="2794763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5E0B-CCDF-60A4-DD44-5649218A3F93}"/>
              </a:ext>
            </a:extLst>
          </p:cNvPr>
          <p:cNvSpPr>
            <a:spLocks noGrp="1"/>
          </p:cNvSpPr>
          <p:nvPr>
            <p:ph type="ctrTitle"/>
          </p:nvPr>
        </p:nvSpPr>
        <p:spPr>
          <a:xfrm>
            <a:off x="0" y="248386"/>
            <a:ext cx="12192000" cy="819213"/>
          </a:xfrm>
        </p:spPr>
        <p:txBody>
          <a:bodyPr>
            <a:noAutofit/>
          </a:bodyPr>
          <a:lstStyle/>
          <a:p>
            <a:r>
              <a:rPr lang="en-IN" sz="2400" b="1" dirty="0"/>
              <a:t> 3</a:t>
            </a:r>
            <a:r>
              <a:rPr lang="en-IN" sz="2400" b="1" baseline="30000" dirty="0"/>
              <a:t>rd</a:t>
            </a:r>
            <a:r>
              <a:rPr lang="en-IN" sz="2400" b="1" dirty="0"/>
              <a:t> – TOTAL PAYMENT FOR VERIFIED STATUS VS TOTAL PAYMENT FOR NON VERIFIED STATUS</a:t>
            </a:r>
            <a:endParaRPr lang="en-IN" sz="2400" dirty="0"/>
          </a:p>
        </p:txBody>
      </p:sp>
      <p:pic>
        <p:nvPicPr>
          <p:cNvPr id="4" name="Picture 3">
            <a:extLst>
              <a:ext uri="{FF2B5EF4-FFF2-40B4-BE49-F238E27FC236}">
                <a16:creationId xmlns:a16="http://schemas.microsoft.com/office/drawing/2014/main" id="{C50FC060-C8E0-AB0A-D6C5-419E1999E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128" y="1168545"/>
            <a:ext cx="4629796" cy="2621031"/>
          </a:xfrm>
          <a:prstGeom prst="rect">
            <a:avLst/>
          </a:prstGeom>
        </p:spPr>
      </p:pic>
      <p:pic>
        <p:nvPicPr>
          <p:cNvPr id="6" name="Picture 5">
            <a:extLst>
              <a:ext uri="{FF2B5EF4-FFF2-40B4-BE49-F238E27FC236}">
                <a16:creationId xmlns:a16="http://schemas.microsoft.com/office/drawing/2014/main" id="{7D87E2AB-1FEF-09E4-0EB5-1EB8A1D90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127" y="3978111"/>
            <a:ext cx="4629796" cy="2735290"/>
          </a:xfrm>
          <a:prstGeom prst="rect">
            <a:avLst/>
          </a:prstGeom>
        </p:spPr>
      </p:pic>
      <p:sp>
        <p:nvSpPr>
          <p:cNvPr id="7" name="TextBox 6">
            <a:extLst>
              <a:ext uri="{FF2B5EF4-FFF2-40B4-BE49-F238E27FC236}">
                <a16:creationId xmlns:a16="http://schemas.microsoft.com/office/drawing/2014/main" id="{C9DFF19D-E5B9-2728-1695-1834430CB0E1}"/>
              </a:ext>
            </a:extLst>
          </p:cNvPr>
          <p:cNvSpPr txBox="1"/>
          <p:nvPr/>
        </p:nvSpPr>
        <p:spPr>
          <a:xfrm>
            <a:off x="348792" y="1358089"/>
            <a:ext cx="6410227" cy="5355312"/>
          </a:xfrm>
          <a:prstGeom prst="rect">
            <a:avLst/>
          </a:prstGeom>
          <a:noFill/>
        </p:spPr>
        <p:txBody>
          <a:bodyPr wrap="square" rtlCol="0">
            <a:spAutoFit/>
          </a:bodyPr>
          <a:lstStyle/>
          <a:p>
            <a:pPr marL="36900" indent="0">
              <a:lnSpc>
                <a:spcPct val="150000"/>
              </a:lnSpc>
              <a:buNone/>
            </a:pPr>
            <a:r>
              <a:rPr lang="en-US" sz="2400" dirty="0">
                <a:latin typeface="Gloucester MT Extra Condensed" panose="02030808020601010101" pitchFamily="18" charset="0"/>
              </a:rPr>
              <a:t>This is the first stage of the verification process. The bank needs a loan application to initiate the document collection and verification process</a:t>
            </a:r>
          </a:p>
          <a:p>
            <a:pPr marL="36900" indent="0">
              <a:lnSpc>
                <a:spcPct val="150000"/>
              </a:lnSpc>
              <a:buNone/>
            </a:pPr>
            <a:endParaRPr lang="en-IN" sz="2400" dirty="0">
              <a:latin typeface="Gloucester MT Extra Condensed" panose="02030808020601010101" pitchFamily="18" charset="0"/>
            </a:endParaRPr>
          </a:p>
          <a:p>
            <a:pPr marL="36900" indent="0">
              <a:lnSpc>
                <a:spcPct val="150000"/>
              </a:lnSpc>
              <a:buNone/>
            </a:pPr>
            <a:r>
              <a:rPr lang="en-IN" sz="2400" dirty="0">
                <a:latin typeface="Gloucester MT Extra Condensed" panose="02030808020601010101" pitchFamily="18" charset="0"/>
              </a:rPr>
              <a:t>Looking at pie chart we can observe that verified status have </a:t>
            </a:r>
            <a:r>
              <a:rPr lang="en-IN" sz="2400" dirty="0">
                <a:solidFill>
                  <a:schemeClr val="bg1"/>
                </a:solidFill>
                <a:latin typeface="Gloucester MT Extra Condensed" panose="02030808020601010101" pitchFamily="18" charset="0"/>
              </a:rPr>
              <a:t>58.88%</a:t>
            </a:r>
            <a:r>
              <a:rPr lang="en-IN" sz="2400" dirty="0">
                <a:solidFill>
                  <a:srgbClr val="00B050"/>
                </a:solidFill>
                <a:latin typeface="Gloucester MT Extra Condensed" panose="02030808020601010101" pitchFamily="18" charset="0"/>
              </a:rPr>
              <a:t> </a:t>
            </a:r>
            <a:r>
              <a:rPr lang="en-IN" sz="2400" dirty="0">
                <a:latin typeface="Gloucester MT Extra Condensed" panose="02030808020601010101" pitchFamily="18" charset="0"/>
              </a:rPr>
              <a:t>of total payment and </a:t>
            </a:r>
            <a:r>
              <a:rPr lang="en-IN" sz="2400" dirty="0">
                <a:solidFill>
                  <a:schemeClr val="bg1"/>
                </a:solidFill>
                <a:latin typeface="Gloucester MT Extra Condensed" panose="02030808020601010101" pitchFamily="18" charset="0"/>
              </a:rPr>
              <a:t>41.12%</a:t>
            </a:r>
            <a:r>
              <a:rPr lang="en-IN" sz="2400" dirty="0">
                <a:latin typeface="Gloucester MT Extra Condensed" panose="02030808020601010101" pitchFamily="18" charset="0"/>
              </a:rPr>
              <a:t> of total payment which are Not Verified for the Loan Amount </a:t>
            </a:r>
          </a:p>
          <a:p>
            <a:pPr>
              <a:lnSpc>
                <a:spcPct val="150000"/>
              </a:lnSpc>
            </a:pPr>
            <a:endParaRPr lang="en-IN" sz="2400" dirty="0"/>
          </a:p>
          <a:p>
            <a:pPr>
              <a:lnSpc>
                <a:spcPct val="150000"/>
              </a:lnSpc>
            </a:pPr>
            <a:r>
              <a:rPr lang="en-IN" sz="2400" dirty="0">
                <a:latin typeface="Gloucester MT Extra Condensed" panose="02030808020601010101" pitchFamily="18" charset="0"/>
              </a:rPr>
              <a:t>This Ratio shows us how many people are non verified with there Total funded amount </a:t>
            </a:r>
            <a:r>
              <a:rPr lang="en-IN" sz="2400" dirty="0">
                <a:solidFill>
                  <a:schemeClr val="bg1"/>
                </a:solidFill>
                <a:latin typeface="Gloucester MT Extra Condensed" panose="02030808020601010101" pitchFamily="18" charset="0"/>
              </a:rPr>
              <a:t>14,03,38,873</a:t>
            </a:r>
            <a:r>
              <a:rPr lang="en-IN" sz="2400" dirty="0">
                <a:solidFill>
                  <a:srgbClr val="00B050"/>
                </a:solidFill>
                <a:latin typeface="Gloucester MT Extra Condensed" panose="02030808020601010101" pitchFamily="18" charset="0"/>
              </a:rPr>
              <a:t> </a:t>
            </a:r>
            <a:r>
              <a:rPr lang="en-IN" sz="2400" dirty="0">
                <a:latin typeface="Gloucester MT Extra Condensed" panose="02030808020601010101" pitchFamily="18" charset="0"/>
              </a:rPr>
              <a:t>similarly Verified with </a:t>
            </a:r>
            <a:r>
              <a:rPr lang="en-IN" sz="2400" dirty="0">
                <a:solidFill>
                  <a:schemeClr val="bg1"/>
                </a:solidFill>
                <a:latin typeface="Gloucester MT Extra Condensed" panose="02030808020601010101" pitchFamily="18" charset="0"/>
              </a:rPr>
              <a:t>19,57,99,725</a:t>
            </a:r>
            <a:r>
              <a:rPr lang="en-IN" sz="2400" dirty="0">
                <a:solidFill>
                  <a:srgbClr val="00B050"/>
                </a:solidFill>
                <a:latin typeface="Gloucester MT Extra Condensed" panose="02030808020601010101" pitchFamily="18" charset="0"/>
              </a:rPr>
              <a:t> </a:t>
            </a:r>
            <a:r>
              <a:rPr lang="en-IN" sz="2400" dirty="0">
                <a:latin typeface="Gloucester MT Extra Condensed" panose="02030808020601010101" pitchFamily="18" charset="0"/>
              </a:rPr>
              <a:t>total</a:t>
            </a:r>
            <a:endParaRPr lang="en-IN" sz="2400" dirty="0"/>
          </a:p>
          <a:p>
            <a:endParaRPr lang="en-IN" dirty="0"/>
          </a:p>
        </p:txBody>
      </p:sp>
    </p:spTree>
    <p:extLst>
      <p:ext uri="{BB962C8B-B14F-4D97-AF65-F5344CB8AC3E}">
        <p14:creationId xmlns:p14="http://schemas.microsoft.com/office/powerpoint/2010/main" val="3002499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D792-9F59-D9A2-FF04-FF789242AE04}"/>
              </a:ext>
            </a:extLst>
          </p:cNvPr>
          <p:cNvSpPr>
            <a:spLocks noGrp="1"/>
          </p:cNvSpPr>
          <p:nvPr>
            <p:ph type="ctrTitle"/>
          </p:nvPr>
        </p:nvSpPr>
        <p:spPr>
          <a:xfrm>
            <a:off x="0" y="245097"/>
            <a:ext cx="12192000" cy="933254"/>
          </a:xfrm>
        </p:spPr>
        <p:txBody>
          <a:bodyPr>
            <a:noAutofit/>
          </a:bodyPr>
          <a:lstStyle/>
          <a:p>
            <a:r>
              <a:rPr lang="en-IN" sz="2400" b="1" dirty="0"/>
              <a:t> 4</a:t>
            </a:r>
            <a:r>
              <a:rPr lang="en-IN" sz="2400" b="1" baseline="30000" dirty="0"/>
              <a:t>th</a:t>
            </a:r>
            <a:r>
              <a:rPr lang="en-IN" sz="2400" b="1" dirty="0"/>
              <a:t> – STATE WISE AND LAST_CREDIT_PULL_D WISE LOAN STATUS</a:t>
            </a:r>
            <a:endParaRPr lang="en-IN" sz="2400" dirty="0"/>
          </a:p>
        </p:txBody>
      </p:sp>
      <p:pic>
        <p:nvPicPr>
          <p:cNvPr id="7" name="Picture 6">
            <a:extLst>
              <a:ext uri="{FF2B5EF4-FFF2-40B4-BE49-F238E27FC236}">
                <a16:creationId xmlns:a16="http://schemas.microsoft.com/office/drawing/2014/main" id="{AF06AC4C-BD31-EB66-CB7D-76A7B2B5F58A}"/>
              </a:ext>
            </a:extLst>
          </p:cNvPr>
          <p:cNvPicPr>
            <a:picLocks noChangeAspect="1"/>
          </p:cNvPicPr>
          <p:nvPr/>
        </p:nvPicPr>
        <p:blipFill>
          <a:blip r:embed="rId2"/>
          <a:stretch>
            <a:fillRect/>
          </a:stretch>
        </p:blipFill>
        <p:spPr>
          <a:xfrm>
            <a:off x="7886700" y="1178351"/>
            <a:ext cx="4305300" cy="2590800"/>
          </a:xfrm>
          <a:prstGeom prst="rect">
            <a:avLst/>
          </a:prstGeom>
        </p:spPr>
      </p:pic>
      <p:sp>
        <p:nvSpPr>
          <p:cNvPr id="8" name="TextBox 7">
            <a:extLst>
              <a:ext uri="{FF2B5EF4-FFF2-40B4-BE49-F238E27FC236}">
                <a16:creationId xmlns:a16="http://schemas.microsoft.com/office/drawing/2014/main" id="{66C73F5E-6DA3-C35E-FDA5-28F6ADB17EA1}"/>
              </a:ext>
            </a:extLst>
          </p:cNvPr>
          <p:cNvSpPr txBox="1"/>
          <p:nvPr/>
        </p:nvSpPr>
        <p:spPr>
          <a:xfrm>
            <a:off x="0" y="1214209"/>
            <a:ext cx="7817224" cy="2308324"/>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FAFAF9"/>
                </a:solidFill>
                <a:effectLst/>
                <a:latin typeface="__Inter_aaf875"/>
              </a:rPr>
              <a:t>The image shows a line graph titled "State wise and </a:t>
            </a:r>
            <a:r>
              <a:rPr lang="en-US" b="0" i="0" dirty="0" err="1">
                <a:solidFill>
                  <a:srgbClr val="FAFAF9"/>
                </a:solidFill>
                <a:effectLst/>
                <a:latin typeface="__Inter_aaf875"/>
              </a:rPr>
              <a:t>last_credit_pull_d</a:t>
            </a:r>
            <a:r>
              <a:rPr lang="en-US" b="0" i="0" dirty="0">
                <a:solidFill>
                  <a:srgbClr val="FAFAF9"/>
                </a:solidFill>
                <a:effectLst/>
                <a:latin typeface="__Inter_aaf875"/>
              </a:rPr>
              <a:t> wise loan status." The graph is plotting the count of </a:t>
            </a:r>
            <a:r>
              <a:rPr lang="en-US" b="0" i="0" dirty="0" err="1">
                <a:solidFill>
                  <a:srgbClr val="FAFAF9"/>
                </a:solidFill>
                <a:effectLst/>
                <a:latin typeface="__Inter_aaf875"/>
              </a:rPr>
              <a:t>loan_status</a:t>
            </a:r>
            <a:r>
              <a:rPr lang="en-US" b="0" i="0" dirty="0">
                <a:solidFill>
                  <a:srgbClr val="FAFAF9"/>
                </a:solidFill>
                <a:effectLst/>
                <a:latin typeface="__Inter_aaf875"/>
              </a:rPr>
              <a:t> against different US states, which are represented on the x-axis (labeled as </a:t>
            </a:r>
            <a:r>
              <a:rPr lang="en-US" b="0" i="0" dirty="0" err="1">
                <a:solidFill>
                  <a:srgbClr val="FAFAF9"/>
                </a:solidFill>
                <a:effectLst/>
                <a:latin typeface="__Inter_aaf875"/>
              </a:rPr>
              <a:t>addr_state</a:t>
            </a:r>
            <a:r>
              <a:rPr lang="en-US" b="0" i="0" dirty="0">
                <a:solidFill>
                  <a:srgbClr val="FAFAF9"/>
                </a:solidFill>
                <a:effectLst/>
                <a:latin typeface="__Inter_aaf875"/>
              </a:rPr>
              <a:t>). The y-axis represents the count of </a:t>
            </a:r>
            <a:r>
              <a:rPr lang="en-US" b="0" i="0" dirty="0" err="1">
                <a:solidFill>
                  <a:srgbClr val="FAFAF9"/>
                </a:solidFill>
                <a:effectLst/>
                <a:latin typeface="__Inter_aaf875"/>
              </a:rPr>
              <a:t>loan_status</a:t>
            </a:r>
            <a:r>
              <a:rPr lang="en-US" b="0" i="0" dirty="0">
                <a:solidFill>
                  <a:srgbClr val="FAFAF9"/>
                </a:solidFill>
                <a:effectLst/>
                <a:latin typeface="__Inter_aaf875"/>
              </a:rPr>
              <a:t>, ranging from 0 to 8000.</a:t>
            </a:r>
          </a:p>
          <a:p>
            <a:pPr marL="285750" indent="-285750" algn="l">
              <a:buFont typeface="Arial" panose="020B0604020202020204" pitchFamily="34" charset="0"/>
              <a:buChar char="•"/>
            </a:pPr>
            <a:r>
              <a:rPr lang="en-US" b="0" i="0" dirty="0">
                <a:solidFill>
                  <a:srgbClr val="FAFAF9"/>
                </a:solidFill>
                <a:effectLst/>
                <a:latin typeface="__Inter_aaf875"/>
              </a:rPr>
              <a:t>The states are abbreviated with their standard two-letter postal codes, and they appear to be in alphabetical order, starting from AK (Alaska) and ending with WY (Wyoming). The line graph has peaks and troughs, indicating the variation in the count of loan statuses across different states.</a:t>
            </a:r>
          </a:p>
        </p:txBody>
      </p:sp>
      <p:sp>
        <p:nvSpPr>
          <p:cNvPr id="11" name="TextBox 10">
            <a:extLst>
              <a:ext uri="{FF2B5EF4-FFF2-40B4-BE49-F238E27FC236}">
                <a16:creationId xmlns:a16="http://schemas.microsoft.com/office/drawing/2014/main" id="{34ADCEBC-62FE-9DBB-E778-76560BD8757B}"/>
              </a:ext>
            </a:extLst>
          </p:cNvPr>
          <p:cNvSpPr txBox="1"/>
          <p:nvPr/>
        </p:nvSpPr>
        <p:spPr>
          <a:xfrm>
            <a:off x="34737" y="4007224"/>
            <a:ext cx="12040721" cy="2862322"/>
          </a:xfrm>
          <a:prstGeom prst="rect">
            <a:avLst/>
          </a:prstGeom>
          <a:noFill/>
        </p:spPr>
        <p:txBody>
          <a:bodyPr wrap="square" rtlCol="0">
            <a:spAutoFit/>
          </a:bodyPr>
          <a:lstStyle/>
          <a:p>
            <a:pPr algn="l"/>
            <a:r>
              <a:rPr lang="en-US" b="0" i="0" dirty="0">
                <a:solidFill>
                  <a:srgbClr val="FAFAF9"/>
                </a:solidFill>
                <a:effectLst/>
                <a:latin typeface="__Inter_aaf875"/>
              </a:rPr>
              <a:t>Here are some notable observations from the graph:</a:t>
            </a:r>
          </a:p>
          <a:p>
            <a:pPr algn="l">
              <a:buFont typeface="Arial" panose="020B0604020202020204" pitchFamily="34" charset="0"/>
              <a:buChar char="•"/>
            </a:pPr>
            <a:r>
              <a:rPr lang="en-US" b="0" i="0" dirty="0">
                <a:solidFill>
                  <a:srgbClr val="FAFAF9"/>
                </a:solidFill>
                <a:effectLst/>
                <a:latin typeface="__Inter_aaf875"/>
              </a:rPr>
              <a:t>The state with the highest count of </a:t>
            </a:r>
            <a:r>
              <a:rPr lang="en-US" b="0" i="0" dirty="0" err="1">
                <a:solidFill>
                  <a:srgbClr val="FAFAF9"/>
                </a:solidFill>
                <a:effectLst/>
                <a:latin typeface="__Inter_aaf875"/>
              </a:rPr>
              <a:t>loan_status</a:t>
            </a:r>
            <a:r>
              <a:rPr lang="en-US" b="0" i="0" dirty="0">
                <a:solidFill>
                  <a:srgbClr val="FAFAF9"/>
                </a:solidFill>
                <a:effectLst/>
                <a:latin typeface="__Inter_aaf875"/>
              </a:rPr>
              <a:t> is California (CA), with a peak that appears to be just over 7000.</a:t>
            </a:r>
          </a:p>
          <a:p>
            <a:pPr algn="l">
              <a:buFont typeface="Arial" panose="020B0604020202020204" pitchFamily="34" charset="0"/>
              <a:buChar char="•"/>
            </a:pPr>
            <a:r>
              <a:rPr lang="en-US" b="0" i="0" dirty="0">
                <a:solidFill>
                  <a:srgbClr val="FAFAF9"/>
                </a:solidFill>
                <a:effectLst/>
                <a:latin typeface="__Inter_aaf875"/>
              </a:rPr>
              <a:t>Other states with relatively high counts include FL (Florida), GA (Georgia), IL (Illinois), NJ (New Jersey), NY (New York), and TX   (Texas), all of which have peaks above 2000.</a:t>
            </a:r>
          </a:p>
          <a:p>
            <a:pPr algn="l">
              <a:buFont typeface="Arial" panose="020B0604020202020204" pitchFamily="34" charset="0"/>
              <a:buChar char="•"/>
            </a:pPr>
            <a:r>
              <a:rPr lang="en-US" b="0" i="0" dirty="0">
                <a:solidFill>
                  <a:srgbClr val="FAFAF9"/>
                </a:solidFill>
                <a:effectLst/>
                <a:latin typeface="__Inter_aaf875"/>
              </a:rPr>
              <a:t>Many states have counts below 1000, with some of the lowest being states like ND (North Dakota), SD (South Dakota), VT (Vermont), and WY (Wyoming), which have counts close to the baseline of the graph.</a:t>
            </a:r>
          </a:p>
          <a:p>
            <a:pPr algn="l"/>
            <a:r>
              <a:rPr lang="en-US" b="0" i="0" dirty="0">
                <a:solidFill>
                  <a:srgbClr val="FAFAF9"/>
                </a:solidFill>
                <a:effectLst/>
                <a:latin typeface="__Inter_aaf875"/>
              </a:rPr>
              <a:t>The graph provides a visual representation of the distribution of loan statuses across different states, which could be useful for identifying regional trends in lending or borrowing behavior. However, without additional context or data, it's difficult to draw specific conclusions or understand the underlying factors driving these patterns.</a:t>
            </a:r>
          </a:p>
          <a:p>
            <a:endParaRPr lang="en-IN" dirty="0"/>
          </a:p>
        </p:txBody>
      </p:sp>
    </p:spTree>
    <p:extLst>
      <p:ext uri="{BB962C8B-B14F-4D97-AF65-F5344CB8AC3E}">
        <p14:creationId xmlns:p14="http://schemas.microsoft.com/office/powerpoint/2010/main" val="219709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D426-9CE5-35BC-CBDE-CE9DA75FDD36}"/>
              </a:ext>
            </a:extLst>
          </p:cNvPr>
          <p:cNvSpPr>
            <a:spLocks noGrp="1"/>
          </p:cNvSpPr>
          <p:nvPr>
            <p:ph type="ctrTitle"/>
          </p:nvPr>
        </p:nvSpPr>
        <p:spPr>
          <a:xfrm>
            <a:off x="0" y="207391"/>
            <a:ext cx="12192000" cy="848411"/>
          </a:xfrm>
        </p:spPr>
        <p:txBody>
          <a:bodyPr>
            <a:noAutofit/>
          </a:bodyPr>
          <a:lstStyle/>
          <a:p>
            <a:r>
              <a:rPr lang="en-IN" sz="2400" b="1" dirty="0"/>
              <a:t> 5</a:t>
            </a:r>
            <a:r>
              <a:rPr lang="en-IN" sz="2400" b="1" baseline="30000" dirty="0"/>
              <a:t>th</a:t>
            </a:r>
            <a:r>
              <a:rPr lang="en-IN" sz="2400" b="1" dirty="0"/>
              <a:t> – HOMEOWNERSHIP VS LAST PAYMENT DATE STATS</a:t>
            </a:r>
            <a:endParaRPr lang="en-IN" sz="2400" dirty="0"/>
          </a:p>
        </p:txBody>
      </p:sp>
      <p:pic>
        <p:nvPicPr>
          <p:cNvPr id="4" name="Picture 3">
            <a:extLst>
              <a:ext uri="{FF2B5EF4-FFF2-40B4-BE49-F238E27FC236}">
                <a16:creationId xmlns:a16="http://schemas.microsoft.com/office/drawing/2014/main" id="{E61536F3-D7F8-2613-A738-BB3CD4FCA4F5}"/>
              </a:ext>
            </a:extLst>
          </p:cNvPr>
          <p:cNvPicPr>
            <a:picLocks noChangeAspect="1"/>
          </p:cNvPicPr>
          <p:nvPr/>
        </p:nvPicPr>
        <p:blipFill>
          <a:blip r:embed="rId2"/>
          <a:stretch>
            <a:fillRect/>
          </a:stretch>
        </p:blipFill>
        <p:spPr>
          <a:xfrm>
            <a:off x="8162363" y="1055802"/>
            <a:ext cx="4029637" cy="4394739"/>
          </a:xfrm>
          <a:prstGeom prst="rect">
            <a:avLst/>
          </a:prstGeom>
        </p:spPr>
      </p:pic>
      <p:sp>
        <p:nvSpPr>
          <p:cNvPr id="5" name="TextBox 4">
            <a:extLst>
              <a:ext uri="{FF2B5EF4-FFF2-40B4-BE49-F238E27FC236}">
                <a16:creationId xmlns:a16="http://schemas.microsoft.com/office/drawing/2014/main" id="{2D5FAB06-2653-82C3-7340-4225E3CEE426}"/>
              </a:ext>
            </a:extLst>
          </p:cNvPr>
          <p:cNvSpPr txBox="1"/>
          <p:nvPr/>
        </p:nvSpPr>
        <p:spPr>
          <a:xfrm>
            <a:off x="62753" y="1272988"/>
            <a:ext cx="7969623" cy="507831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FAFAF9"/>
                </a:solidFill>
                <a:effectLst/>
                <a:latin typeface="__Inter_aaf875"/>
              </a:rPr>
              <a:t>The image displays a column chart titled "Total no. of loans in Homeownership having last payment date." The chart shows the count of home ownership loans on the y-axis, ranging from 0 to 10,000, and the x-axis represents different time periods, specifically years and quarters within 2014.</a:t>
            </a:r>
          </a:p>
          <a:p>
            <a:pPr marL="285750" indent="-285750" algn="l">
              <a:buFont typeface="Arial" panose="020B0604020202020204" pitchFamily="34" charset="0"/>
              <a:buChar char="•"/>
            </a:pPr>
            <a:r>
              <a:rPr lang="en-US" b="0" i="0" dirty="0">
                <a:solidFill>
                  <a:srgbClr val="FAFAF9"/>
                </a:solidFill>
                <a:effectLst/>
                <a:latin typeface="__Inter_aaf875"/>
              </a:rPr>
              <a:t>The years included in the chart are 2008, 2009, 2010, 2011, 2012, 2013, and the quarters of 2014 (Qtr1, Qtr2, Qtr3, Qtr4). Each year or quarter is represented by a different color.</a:t>
            </a:r>
          </a:p>
          <a:p>
            <a:pPr marL="285750" indent="-285750" algn="l">
              <a:buFont typeface="Arial" panose="020B0604020202020204" pitchFamily="34" charset="0"/>
              <a:buChar char="•"/>
            </a:pPr>
            <a:r>
              <a:rPr lang="en-US" b="0" i="0" dirty="0">
                <a:solidFill>
                  <a:srgbClr val="FAFAF9"/>
                </a:solidFill>
                <a:effectLst/>
                <a:latin typeface="__Inter_aaf875"/>
              </a:rPr>
              <a:t>Here are the observed values for each year or quarter:</a:t>
            </a:r>
          </a:p>
          <a:p>
            <a:pPr lvl="1">
              <a:buFont typeface="Arial" panose="020B0604020202020204" pitchFamily="34" charset="0"/>
              <a:buChar char="•"/>
            </a:pPr>
            <a:r>
              <a:rPr lang="en-US" b="0" i="0" dirty="0">
                <a:solidFill>
                  <a:srgbClr val="FAFAF9"/>
                </a:solidFill>
                <a:effectLst/>
                <a:latin typeface="__Inter_aaf875"/>
              </a:rPr>
              <a:t>2008: 137 loans</a:t>
            </a:r>
          </a:p>
          <a:p>
            <a:pPr lvl="1">
              <a:buFont typeface="Arial" panose="020B0604020202020204" pitchFamily="34" charset="0"/>
              <a:buChar char="•"/>
            </a:pPr>
            <a:r>
              <a:rPr lang="en-US" b="0" i="0" dirty="0">
                <a:solidFill>
                  <a:srgbClr val="FAFAF9"/>
                </a:solidFill>
                <a:effectLst/>
                <a:latin typeface="__Inter_aaf875"/>
              </a:rPr>
              <a:t>2009: 559 loans</a:t>
            </a:r>
          </a:p>
          <a:p>
            <a:pPr lvl="1">
              <a:buFont typeface="Arial" panose="020B0604020202020204" pitchFamily="34" charset="0"/>
              <a:buChar char="•"/>
            </a:pPr>
            <a:r>
              <a:rPr lang="en-US" b="0" i="0" dirty="0">
                <a:solidFill>
                  <a:srgbClr val="FAFAF9"/>
                </a:solidFill>
                <a:effectLst/>
                <a:latin typeface="__Inter_aaf875"/>
              </a:rPr>
              <a:t>2010: 1848 loans</a:t>
            </a:r>
          </a:p>
          <a:p>
            <a:pPr lvl="1">
              <a:buFont typeface="Arial" panose="020B0604020202020204" pitchFamily="34" charset="0"/>
              <a:buChar char="•"/>
            </a:pPr>
            <a:r>
              <a:rPr lang="en-US" b="0" i="0" dirty="0">
                <a:solidFill>
                  <a:srgbClr val="FAFAF9"/>
                </a:solidFill>
                <a:effectLst/>
                <a:latin typeface="__Inter_aaf875"/>
              </a:rPr>
              <a:t>2011: 4996 loans</a:t>
            </a:r>
          </a:p>
          <a:p>
            <a:pPr lvl="1">
              <a:buFont typeface="Arial" panose="020B0604020202020204" pitchFamily="34" charset="0"/>
              <a:buChar char="•"/>
            </a:pPr>
            <a:r>
              <a:rPr lang="en-US" b="0" i="0" dirty="0">
                <a:solidFill>
                  <a:srgbClr val="FAFAF9"/>
                </a:solidFill>
                <a:effectLst/>
                <a:latin typeface="__Inter_aaf875"/>
              </a:rPr>
              <a:t>2012: 8904 loans</a:t>
            </a:r>
          </a:p>
          <a:p>
            <a:pPr lvl="1">
              <a:buFont typeface="Arial" panose="020B0604020202020204" pitchFamily="34" charset="0"/>
              <a:buChar char="•"/>
            </a:pPr>
            <a:r>
              <a:rPr lang="en-US" b="0" i="0" dirty="0">
                <a:solidFill>
                  <a:srgbClr val="FAFAF9"/>
                </a:solidFill>
                <a:effectLst/>
                <a:latin typeface="__Inter_aaf875"/>
              </a:rPr>
              <a:t>2013: 9458 loans</a:t>
            </a:r>
          </a:p>
          <a:p>
            <a:pPr lvl="1">
              <a:buFont typeface="Arial" panose="020B0604020202020204" pitchFamily="34" charset="0"/>
              <a:buChar char="•"/>
            </a:pPr>
            <a:r>
              <a:rPr lang="en-US" b="0" i="0" dirty="0">
                <a:solidFill>
                  <a:srgbClr val="FAFAF9"/>
                </a:solidFill>
                <a:effectLst/>
                <a:latin typeface="__Inter_aaf875"/>
              </a:rPr>
              <a:t>2014 - Qtr1: 2143 loans</a:t>
            </a:r>
          </a:p>
          <a:p>
            <a:pPr lvl="1">
              <a:buFont typeface="Arial" panose="020B0604020202020204" pitchFamily="34" charset="0"/>
              <a:buChar char="•"/>
            </a:pPr>
            <a:r>
              <a:rPr lang="en-US" b="0" i="0" dirty="0">
                <a:solidFill>
                  <a:srgbClr val="FAFAF9"/>
                </a:solidFill>
                <a:effectLst/>
                <a:latin typeface="__Inter_aaf875"/>
              </a:rPr>
              <a:t>2014 - Qtr2: 2343 loans</a:t>
            </a:r>
          </a:p>
          <a:p>
            <a:pPr lvl="1">
              <a:buFont typeface="Arial" panose="020B0604020202020204" pitchFamily="34" charset="0"/>
              <a:buChar char="•"/>
            </a:pPr>
            <a:r>
              <a:rPr lang="en-US" b="0" i="0" dirty="0">
                <a:solidFill>
                  <a:srgbClr val="FAFAF9"/>
                </a:solidFill>
                <a:effectLst/>
                <a:latin typeface="__Inter_aaf875"/>
              </a:rPr>
              <a:t>2014 - Qtr3: 2434 loans</a:t>
            </a:r>
          </a:p>
          <a:p>
            <a:pPr lvl="1">
              <a:buFont typeface="Arial" panose="020B0604020202020204" pitchFamily="34" charset="0"/>
              <a:buChar char="•"/>
            </a:pPr>
            <a:r>
              <a:rPr lang="en-US" b="0" i="0" dirty="0">
                <a:solidFill>
                  <a:srgbClr val="FAFAF9"/>
                </a:solidFill>
                <a:effectLst/>
                <a:latin typeface="__Inter_aaf875"/>
              </a:rPr>
              <a:t>2014 - Qtr4: 2044 loans</a:t>
            </a:r>
          </a:p>
        </p:txBody>
      </p:sp>
    </p:spTree>
    <p:extLst>
      <p:ext uri="{BB962C8B-B14F-4D97-AF65-F5344CB8AC3E}">
        <p14:creationId xmlns:p14="http://schemas.microsoft.com/office/powerpoint/2010/main" val="3770888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B07810-F450-53CF-4FD9-670BBFD63F61}"/>
              </a:ext>
            </a:extLst>
          </p:cNvPr>
          <p:cNvSpPr>
            <a:spLocks noGrp="1"/>
          </p:cNvSpPr>
          <p:nvPr>
            <p:ph type="ctrTitle"/>
          </p:nvPr>
        </p:nvSpPr>
        <p:spPr>
          <a:xfrm>
            <a:off x="0" y="246861"/>
            <a:ext cx="12192000" cy="695821"/>
          </a:xfrm>
        </p:spPr>
        <p:txBody>
          <a:bodyPr>
            <a:normAutofit/>
          </a:bodyPr>
          <a:lstStyle/>
          <a:p>
            <a:r>
              <a:rPr lang="en-IN" sz="2400" b="1" dirty="0"/>
              <a:t>EXCEL DASHBOARD</a:t>
            </a:r>
          </a:p>
        </p:txBody>
      </p:sp>
      <p:pic>
        <p:nvPicPr>
          <p:cNvPr id="7" name="Picture 6">
            <a:extLst>
              <a:ext uri="{FF2B5EF4-FFF2-40B4-BE49-F238E27FC236}">
                <a16:creationId xmlns:a16="http://schemas.microsoft.com/office/drawing/2014/main" id="{3D6C385F-EC68-99B7-0B45-F37989226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29" y="1103531"/>
            <a:ext cx="11472153" cy="5398224"/>
          </a:xfrm>
          <a:prstGeom prst="rect">
            <a:avLst/>
          </a:prstGeom>
          <a:ln w="38100">
            <a:solidFill>
              <a:schemeClr val="bg1"/>
            </a:solidFill>
          </a:ln>
        </p:spPr>
      </p:pic>
    </p:spTree>
    <p:extLst>
      <p:ext uri="{BB962C8B-B14F-4D97-AF65-F5344CB8AC3E}">
        <p14:creationId xmlns:p14="http://schemas.microsoft.com/office/powerpoint/2010/main" val="203921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B07810-F450-53CF-4FD9-670BBFD63F61}"/>
              </a:ext>
            </a:extLst>
          </p:cNvPr>
          <p:cNvSpPr>
            <a:spLocks noGrp="1"/>
          </p:cNvSpPr>
          <p:nvPr>
            <p:ph type="ctrTitle"/>
          </p:nvPr>
        </p:nvSpPr>
        <p:spPr>
          <a:xfrm>
            <a:off x="0" y="246861"/>
            <a:ext cx="12192000" cy="695821"/>
          </a:xfrm>
        </p:spPr>
        <p:txBody>
          <a:bodyPr>
            <a:normAutofit/>
          </a:bodyPr>
          <a:lstStyle/>
          <a:p>
            <a:r>
              <a:rPr lang="en-IN" sz="2400" b="1" dirty="0"/>
              <a:t>TABLEAU DASHBOARD</a:t>
            </a:r>
          </a:p>
        </p:txBody>
      </p:sp>
      <p:pic>
        <p:nvPicPr>
          <p:cNvPr id="3" name="Picture 2">
            <a:extLst>
              <a:ext uri="{FF2B5EF4-FFF2-40B4-BE49-F238E27FC236}">
                <a16:creationId xmlns:a16="http://schemas.microsoft.com/office/drawing/2014/main" id="{E6213F01-20D1-6628-EE00-433034730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68" y="1121787"/>
            <a:ext cx="11393863" cy="5489352"/>
          </a:xfrm>
          <a:prstGeom prst="rect">
            <a:avLst/>
          </a:prstGeom>
          <a:ln w="38100">
            <a:solidFill>
              <a:schemeClr val="bg1"/>
            </a:solidFill>
          </a:ln>
        </p:spPr>
      </p:pic>
    </p:spTree>
    <p:extLst>
      <p:ext uri="{BB962C8B-B14F-4D97-AF65-F5344CB8AC3E}">
        <p14:creationId xmlns:p14="http://schemas.microsoft.com/office/powerpoint/2010/main" val="363879707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622</TotalTime>
  <Words>1151</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__Inter_aaf875</vt:lpstr>
      <vt:lpstr>Arial</vt:lpstr>
      <vt:lpstr>Calibri</vt:lpstr>
      <vt:lpstr>Gill Sans MT</vt:lpstr>
      <vt:lpstr>Gloucester MT Extra Condensed</vt:lpstr>
      <vt:lpstr>Wingdings</vt:lpstr>
      <vt:lpstr>Parcel</vt:lpstr>
      <vt:lpstr>Bank loan of customers ANALYSIS</vt:lpstr>
      <vt:lpstr>INDEX</vt:lpstr>
      <vt:lpstr> 1st  – KPI YEAR WISE LOAN AMOUNT STATS </vt:lpstr>
      <vt:lpstr> 2nd  – GRADE AND SUB-GRADE WISE REVOL_BAL</vt:lpstr>
      <vt:lpstr> 3rd – TOTAL PAYMENT FOR VERIFIED STATUS VS TOTAL PAYMENT FOR NON VERIFIED STATUS</vt:lpstr>
      <vt:lpstr> 4th – STATE WISE AND LAST_CREDIT_PULL_D WISE LOAN STATUS</vt:lpstr>
      <vt:lpstr> 5th – HOMEOWNERSHIP VS LAST PAYMENT DATE STATS</vt:lpstr>
      <vt:lpstr>EXCEL DASHBOARD</vt:lpstr>
      <vt:lpstr>TABLEAU DASHBOARD</vt:lpstr>
      <vt:lpstr>POWER BI DASHBOARD</vt:lpstr>
      <vt:lpstr>SQL</vt:lpstr>
      <vt:lpstr>PowerPoint Presentation</vt:lpstr>
      <vt:lpstr>PowerPoint Presentation</vt:lpstr>
      <vt:lpstr> CHALLENGES FACED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- 5</dc:title>
  <dc:creator>Ziyadh Ahmad</dc:creator>
  <cp:lastModifiedBy>Gavish Manglore</cp:lastModifiedBy>
  <cp:revision>5</cp:revision>
  <dcterms:created xsi:type="dcterms:W3CDTF">2024-03-17T08:53:27Z</dcterms:created>
  <dcterms:modified xsi:type="dcterms:W3CDTF">2024-04-09T19:54:56Z</dcterms:modified>
</cp:coreProperties>
</file>