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3" r:id="rId3"/>
  </p:sldMasterIdLst>
  <p:notesMasterIdLst>
    <p:notesMasterId r:id="rId7"/>
  </p:notesMasterIdLst>
  <p:handoutMasterIdLst>
    <p:handoutMasterId r:id="rId27"/>
  </p:handoutMasterIdLst>
  <p:sldIdLst>
    <p:sldId id="256" r:id="rId4"/>
    <p:sldId id="257" r:id="rId5"/>
    <p:sldId id="264" r:id="rId6"/>
    <p:sldId id="263" r:id="rId8"/>
    <p:sldId id="262" r:id="rId9"/>
    <p:sldId id="259" r:id="rId10"/>
    <p:sldId id="261" r:id="rId11"/>
    <p:sldId id="258" r:id="rId12"/>
    <p:sldId id="265" r:id="rId13"/>
    <p:sldId id="266" r:id="rId14"/>
    <p:sldId id="267" r:id="rId15"/>
    <p:sldId id="260" r:id="rId16"/>
    <p:sldId id="268" r:id="rId17"/>
    <p:sldId id="269" r:id="rId18"/>
    <p:sldId id="270" r:id="rId19"/>
    <p:sldId id="271" r:id="rId20"/>
    <p:sldId id="288" r:id="rId21"/>
    <p:sldId id="275" r:id="rId22"/>
    <p:sldId id="289" r:id="rId23"/>
    <p:sldId id="285" r:id="rId24"/>
    <p:sldId id="286" r:id="rId25"/>
    <p:sldId id="274" r:id="rId2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840"/>
        <p:guide orient="horz" pos="2160"/>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1315" y="2992755"/>
            <a:ext cx="9290685" cy="1555750"/>
          </a:xfrm>
        </p:spPr>
        <p:txBody>
          <a:bodyPr vert="horz" lIns="91440" tIns="45720" rIns="91440" bIns="45720" rtlCol="0" anchor="b"/>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BALANCED TREE CLOTHING COMPANY</a:t>
            </a:r>
            <a:endParaRPr kumimoji="0" lang="en-IN" altLang="zh-CN" sz="44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7170" name="副标题 2"/>
          <p:cNvSpPr>
            <a:spLocks noGrp="1"/>
          </p:cNvSpPr>
          <p:nvPr>
            <p:ph type="subTitle" idx="1"/>
          </p:nvPr>
        </p:nvSpPr>
        <p:spPr>
          <a:xfrm>
            <a:off x="3255645" y="4448175"/>
            <a:ext cx="8623300" cy="438150"/>
          </a:xfrm>
        </p:spPr>
        <p:txBody>
          <a:bodyPr wrap="square" lIns="91440" tIns="45720" rIns="91440" bIns="45720" anchor="t" anchorCtr="0"/>
          <a:p>
            <a:pPr algn="ctr" defTabSz="914400">
              <a:buClrTx/>
              <a:buSzTx/>
            </a:pPr>
            <a:r>
              <a:rPr lang="en-IN" altLang="zh-CN" kern="1200" dirty="0">
                <a:latin typeface="+mn-lt"/>
                <a:ea typeface="Arial" panose="020B0604020202020204" pitchFamily="34" charset="0"/>
                <a:cs typeface="+mn-cs"/>
              </a:rPr>
              <a:t>Sales </a:t>
            </a:r>
            <a:r>
              <a:rPr lang="zh-CN" altLang="en-US" kern="1200" dirty="0">
                <a:latin typeface="+mn-lt"/>
                <a:ea typeface="Arial" panose="020B0604020202020204" pitchFamily="34" charset="0"/>
                <a:cs typeface="+mn-cs"/>
              </a:rPr>
              <a:t>Performance and Financial Report</a:t>
            </a:r>
            <a:endParaRPr lang="zh-CN" altLang="en-US" kern="1200" dirty="0">
              <a:latin typeface="+mn-lt"/>
              <a:ea typeface="Arial" panose="020B0604020202020204"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Text Box 2"/>
          <p:cNvSpPr txBox="1"/>
          <p:nvPr/>
        </p:nvSpPr>
        <p:spPr>
          <a:xfrm>
            <a:off x="335280" y="892810"/>
            <a:ext cx="11358880" cy="341503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2. Total Quantity, Revenue, and Discount for Each Segment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SELECT s.segment_name, SUM(t.qty) AS total_quantity,</a:t>
            </a:r>
            <a:endParaRPr lang="en-IN" altLang="en-US">
              <a:solidFill>
                <a:schemeClr val="bg1"/>
              </a:solidFill>
            </a:endParaRPr>
          </a:p>
          <a:p>
            <a:r>
              <a:rPr lang="en-IN" altLang="en-US">
                <a:solidFill>
                  <a:schemeClr val="bg1"/>
                </a:solidFill>
                <a:sym typeface="+mn-ea"/>
              </a:rPr>
              <a:t>SUM(t.price * t.qty) AS total_revenue, SUM(t.discount) AS total_discount FROM balanced_tree.sales t JOIN balanced_tree.product_details s ON t.prod_id = s.product_id</a:t>
            </a:r>
            <a:endParaRPr lang="en-IN" altLang="en-US">
              <a:solidFill>
                <a:schemeClr val="bg1"/>
              </a:solidFill>
            </a:endParaRPr>
          </a:p>
          <a:p>
            <a:r>
              <a:rPr lang="en-IN" altLang="en-US">
                <a:solidFill>
                  <a:schemeClr val="bg1"/>
                </a:solidFill>
                <a:sym typeface="+mn-ea"/>
              </a:rPr>
              <a:t>GROUP BY s.segment_name;</a:t>
            </a:r>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US">
                <a:solidFill>
                  <a:schemeClr val="bg1"/>
                </a:solidFill>
                <a:sym typeface="+mn-ea"/>
              </a:rPr>
              <a:t>It joins the balanced_tree.sales table (t) with the balanced_tree.product_details table (s) based on the product ID.</a:t>
            </a:r>
            <a:r>
              <a:rPr lang="en-IN" altLang="en-US">
                <a:solidFill>
                  <a:schemeClr val="bg1"/>
                </a:solidFill>
                <a:sym typeface="+mn-ea"/>
              </a:rPr>
              <a:t> </a:t>
            </a:r>
            <a:r>
              <a:rPr lang="en-US">
                <a:solidFill>
                  <a:schemeClr val="bg1"/>
                </a:solidFill>
                <a:sym typeface="+mn-ea"/>
              </a:rPr>
              <a:t>It groups the results by segment name (s.segment_name).</a:t>
            </a:r>
            <a:endParaRPr lang="en-US">
              <a:solidFill>
                <a:schemeClr val="bg1"/>
              </a:solidFill>
            </a:endParaRPr>
          </a:p>
          <a:p>
            <a:r>
              <a:rPr lang="en-US">
                <a:solidFill>
                  <a:schemeClr val="bg1"/>
                </a:solidFill>
                <a:sym typeface="+mn-ea"/>
              </a:rPr>
              <a:t>For each segment, it calculates:</a:t>
            </a:r>
            <a:r>
              <a:rPr lang="en-IN" altLang="en-US">
                <a:solidFill>
                  <a:schemeClr val="bg1"/>
                </a:solidFill>
                <a:sym typeface="+mn-ea"/>
              </a:rPr>
              <a:t> </a:t>
            </a:r>
            <a:r>
              <a:rPr lang="en-US">
                <a:solidFill>
                  <a:schemeClr val="bg1"/>
                </a:solidFill>
                <a:sym typeface="+mn-ea"/>
              </a:rPr>
              <a:t>Total quantity sold (SUM(t.qty)).</a:t>
            </a:r>
            <a:r>
              <a:rPr lang="en-IN" altLang="en-US">
                <a:solidFill>
                  <a:schemeClr val="bg1"/>
                </a:solidFill>
                <a:sym typeface="+mn-ea"/>
              </a:rPr>
              <a:t> </a:t>
            </a:r>
            <a:r>
              <a:rPr lang="en-US">
                <a:solidFill>
                  <a:schemeClr val="bg1"/>
                </a:solidFill>
                <a:sym typeface="+mn-ea"/>
              </a:rPr>
              <a:t>Total revenue generated (SUM(t.price * t.qty)).</a:t>
            </a:r>
            <a:r>
              <a:rPr lang="en-IN" altLang="en-US">
                <a:solidFill>
                  <a:schemeClr val="bg1"/>
                </a:solidFill>
                <a:sym typeface="+mn-ea"/>
              </a:rPr>
              <a:t> </a:t>
            </a:r>
            <a:r>
              <a:rPr lang="en-US">
                <a:solidFill>
                  <a:schemeClr val="bg1"/>
                </a:solidFill>
                <a:sym typeface="+mn-ea"/>
              </a:rPr>
              <a:t>Total discount applied (SUM(t.discount)).</a:t>
            </a:r>
            <a:endParaRPr lang="en-US"/>
          </a:p>
        </p:txBody>
      </p:sp>
      <p:graphicFrame>
        <p:nvGraphicFramePr>
          <p:cNvPr id="11" name="Table 10"/>
          <p:cNvGraphicFramePr/>
          <p:nvPr/>
        </p:nvGraphicFramePr>
        <p:xfrm>
          <a:off x="405765" y="4481830"/>
          <a:ext cx="8707120" cy="1700530"/>
        </p:xfrm>
        <a:graphic>
          <a:graphicData uri="http://schemas.openxmlformats.org/drawingml/2006/table">
            <a:tbl>
              <a:tblPr firstRow="1" bandRow="1">
                <a:tableStyleId>{5C22544A-7EE6-4342-B048-85BDC9FD1C3A}</a:tableStyleId>
              </a:tblPr>
              <a:tblGrid>
                <a:gridCol w="2176780"/>
                <a:gridCol w="2176780"/>
                <a:gridCol w="2176780"/>
                <a:gridCol w="2176780"/>
              </a:tblGrid>
              <a:tr h="361950">
                <a:tc>
                  <a:txBody>
                    <a:bodyPr/>
                    <a:p>
                      <a:pPr indent="0">
                        <a:buNone/>
                      </a:pPr>
                      <a:r>
                        <a:rPr lang="en-US" sz="1800" b="1">
                          <a:solidFill>
                            <a:schemeClr val="bg1"/>
                          </a:solidFill>
                          <a:cs typeface="+mn-lt"/>
                        </a:rPr>
                        <a:t>segment_name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12D86"/>
                        </a:gs>
                        <a:gs pos="100000">
                          <a:srgbClr val="0E2557"/>
                        </a:gs>
                      </a:gsLst>
                      <a:lin scaled="0"/>
                    </a:gradFill>
                  </a:tcPr>
                </a:tc>
                <a:tc>
                  <a:txBody>
                    <a:bodyPr/>
                    <a:p>
                      <a:pPr indent="0">
                        <a:buNone/>
                      </a:pPr>
                      <a:r>
                        <a:rPr lang="en-US" sz="1800" b="1">
                          <a:solidFill>
                            <a:schemeClr val="bg1"/>
                          </a:solidFill>
                          <a:cs typeface="+mn-lt"/>
                        </a:rPr>
                        <a:t>total_quantity</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12D86"/>
                        </a:gs>
                        <a:gs pos="100000">
                          <a:srgbClr val="0E2557"/>
                        </a:gs>
                      </a:gsLst>
                      <a:lin scaled="0"/>
                    </a:gradFill>
                  </a:tcPr>
                </a:tc>
                <a:tc>
                  <a:txBody>
                    <a:bodyPr/>
                    <a:p>
                      <a:pPr indent="0">
                        <a:buNone/>
                      </a:pPr>
                      <a:r>
                        <a:rPr lang="en-US" sz="1800" b="1">
                          <a:solidFill>
                            <a:schemeClr val="bg1"/>
                          </a:solidFill>
                          <a:cs typeface="+mn-lt"/>
                        </a:rPr>
                        <a:t>total_revenue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12D86"/>
                        </a:gs>
                        <a:gs pos="100000">
                          <a:srgbClr val="0E2557"/>
                        </a:gs>
                      </a:gsLst>
                      <a:lin scaled="0"/>
                    </a:gradFill>
                  </a:tcPr>
                </a:tc>
                <a:tc>
                  <a:txBody>
                    <a:bodyPr/>
                    <a:p>
                      <a:pPr indent="0">
                        <a:buNone/>
                      </a:pPr>
                      <a:r>
                        <a:rPr lang="en-US" sz="1800" b="1">
                          <a:solidFill>
                            <a:schemeClr val="bg1"/>
                          </a:solidFill>
                          <a:cs typeface="+mn-lt"/>
                        </a:rPr>
                        <a:t>total_discount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12D86"/>
                        </a:gs>
                        <a:gs pos="100000">
                          <a:srgbClr val="0E2557"/>
                        </a:gs>
                      </a:gsLst>
                      <a:lin scaled="0"/>
                    </a:gradFill>
                  </a:tcPr>
                </a:tc>
              </a:tr>
              <a:tr h="334645">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11265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46043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4645">
                <a:tc>
                  <a:txBody>
                    <a:bodyPr/>
                    <a:p>
                      <a:pPr indent="0">
                        <a:buNone/>
                      </a:pPr>
                      <a:r>
                        <a:rPr lang="en-US" sz="1800" b="0">
                          <a:solidFill>
                            <a:srgbClr val="4D4D4D"/>
                          </a:solidFill>
                          <a:cs typeface="+mn-lt"/>
                        </a:rPr>
                        <a:t>Jeans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11349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208350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45740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4645">
                <a:tc>
                  <a:txBody>
                    <a:bodyPr/>
                    <a:p>
                      <a:pPr indent="0">
                        <a:buNone/>
                      </a:pPr>
                      <a:r>
                        <a:rPr lang="en-US" sz="1800" b="0">
                          <a:solidFill>
                            <a:srgbClr val="4D4D4D"/>
                          </a:solidFill>
                          <a:cs typeface="+mn-lt"/>
                        </a:rPr>
                        <a:t>Jacket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11385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366983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45452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4645">
                <a:tc>
                  <a:txBody>
                    <a:bodyPr/>
                    <a:p>
                      <a:pPr indent="0">
                        <a:buNone/>
                      </a:pPr>
                      <a:r>
                        <a:rPr lang="en-US" sz="1800" b="0">
                          <a:solidFill>
                            <a:srgbClr val="4D4D4D"/>
                          </a:solidFill>
                          <a:cs typeface="+mn-lt"/>
                        </a:rPr>
                        <a:t>Socks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11217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307977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45465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Text Box 2"/>
          <p:cNvSpPr txBox="1"/>
          <p:nvPr/>
        </p:nvSpPr>
        <p:spPr>
          <a:xfrm>
            <a:off x="254000" y="370205"/>
            <a:ext cx="5915025" cy="590804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3. Top Selling Product for Each Segment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a:t>
            </a:r>
            <a:endParaRPr lang="en-IN" altLang="en-US">
              <a:solidFill>
                <a:schemeClr val="bg1"/>
              </a:solidFill>
            </a:endParaRPr>
          </a:p>
          <a:p>
            <a:r>
              <a:rPr lang="en-IN" altLang="en-US">
                <a:solidFill>
                  <a:schemeClr val="bg1"/>
                </a:solidFill>
              </a:rPr>
              <a:t>    s.product_name,</a:t>
            </a:r>
            <a:endParaRPr lang="en-IN" altLang="en-US">
              <a:solidFill>
                <a:schemeClr val="bg1"/>
              </a:solidFill>
            </a:endParaRPr>
          </a:p>
          <a:p>
            <a:r>
              <a:rPr lang="en-IN" altLang="en-US">
                <a:solidFill>
                  <a:schemeClr val="bg1"/>
                </a:solidFill>
              </a:rPr>
              <a:t>    s.segment_name,</a:t>
            </a:r>
            <a:endParaRPr lang="en-IN" altLang="en-US">
              <a:solidFill>
                <a:schemeClr val="bg1"/>
              </a:solidFill>
            </a:endParaRPr>
          </a:p>
          <a:p>
            <a:r>
              <a:rPr lang="en-IN" altLang="en-US">
                <a:solidFill>
                  <a:schemeClr val="bg1"/>
                </a:solidFill>
              </a:rPr>
              <a:t>    SUM(t.price * t.qty) AS top_selling</a:t>
            </a:r>
            <a:endParaRPr lang="en-IN" altLang="en-US">
              <a:solidFill>
                <a:schemeClr val="bg1"/>
              </a:solidFill>
            </a:endParaRPr>
          </a:p>
          <a:p>
            <a:r>
              <a:rPr lang="en-IN" altLang="en-US">
                <a:solidFill>
                  <a:schemeClr val="bg1"/>
                </a:solidFill>
              </a:rPr>
              <a:t>FROM balanced_tree.sales t</a:t>
            </a:r>
            <a:endParaRPr lang="en-IN" altLang="en-US">
              <a:solidFill>
                <a:schemeClr val="bg1"/>
              </a:solidFill>
            </a:endParaRPr>
          </a:p>
          <a:p>
            <a:r>
              <a:rPr lang="en-IN" altLang="en-US">
                <a:solidFill>
                  <a:schemeClr val="bg1"/>
                </a:solidFill>
              </a:rPr>
              <a:t>JOIN balanced_tree.product_details s ON t.prod_id = s.product_id</a:t>
            </a:r>
            <a:endParaRPr lang="en-IN" altLang="en-US">
              <a:solidFill>
                <a:schemeClr val="bg1"/>
              </a:solidFill>
            </a:endParaRPr>
          </a:p>
          <a:p>
            <a:r>
              <a:rPr lang="en-IN" altLang="en-US">
                <a:solidFill>
                  <a:schemeClr val="bg1"/>
                </a:solidFill>
              </a:rPr>
              <a:t>GROUP BY s.product_name, s.segment_name ORDER BY top_selling DESC;</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retrieves the names of products and their respective segments, along with the total sales amount for each product within each segment. It calculates the total sales amount by multiplying the price and quantity for each sale. The results are sorted by the highest total sales amount. This query helps identify the top-selling products within different segments, aiding in inventory management and marketing strategies.</a:t>
            </a:r>
            <a:endParaRPr lang="en-US">
              <a:solidFill>
                <a:schemeClr val="bg1"/>
              </a:solidFill>
            </a:endParaRPr>
          </a:p>
        </p:txBody>
      </p:sp>
      <p:graphicFrame>
        <p:nvGraphicFramePr>
          <p:cNvPr id="5" name="Table 4"/>
          <p:cNvGraphicFramePr/>
          <p:nvPr/>
        </p:nvGraphicFramePr>
        <p:xfrm>
          <a:off x="6169025" y="694055"/>
          <a:ext cx="5880735" cy="5469890"/>
        </p:xfrm>
        <a:graphic>
          <a:graphicData uri="http://schemas.openxmlformats.org/drawingml/2006/table">
            <a:tbl>
              <a:tblPr firstRow="1" bandRow="1">
                <a:tableStyleId>{5C22544A-7EE6-4342-B048-85BDC9FD1C3A}</a:tableStyleId>
              </a:tblPr>
              <a:tblGrid>
                <a:gridCol w="3025140"/>
                <a:gridCol w="1522730"/>
                <a:gridCol w="1332865"/>
              </a:tblGrid>
              <a:tr h="607060">
                <a:tc>
                  <a:txBody>
                    <a:bodyPr/>
                    <a:p>
                      <a:pPr indent="0">
                        <a:buNone/>
                      </a:pPr>
                      <a:r>
                        <a:rPr lang="en-US" sz="1800" b="1">
                          <a:solidFill>
                            <a:schemeClr val="bg1"/>
                          </a:solidFill>
                          <a:cs typeface="+mn-lt"/>
                        </a:rPr>
                        <a:t>product_name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07BD3"/>
                        </a:gs>
                        <a:gs pos="100000">
                          <a:srgbClr val="034373"/>
                        </a:gs>
                      </a:gsLst>
                      <a:lin scaled="0"/>
                    </a:gradFill>
                  </a:tcPr>
                </a:tc>
                <a:tc>
                  <a:txBody>
                    <a:bodyPr/>
                    <a:p>
                      <a:pPr indent="0">
                        <a:buNone/>
                      </a:pPr>
                      <a:r>
                        <a:rPr lang="en-US" sz="1800" b="1">
                          <a:solidFill>
                            <a:schemeClr val="bg1"/>
                          </a:solidFill>
                          <a:cs typeface="+mn-lt"/>
                        </a:rPr>
                        <a:t>segment_name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07BD3"/>
                        </a:gs>
                        <a:gs pos="100000">
                          <a:srgbClr val="034373"/>
                        </a:gs>
                      </a:gsLst>
                      <a:lin scaled="0"/>
                    </a:gradFill>
                  </a:tcPr>
                </a:tc>
                <a:tc>
                  <a:txBody>
                    <a:bodyPr/>
                    <a:p>
                      <a:pPr indent="0">
                        <a:buNone/>
                      </a:pPr>
                      <a:r>
                        <a:rPr lang="en-US" sz="1800" b="1">
                          <a:solidFill>
                            <a:schemeClr val="bg1"/>
                          </a:solidFill>
                          <a:cs typeface="+mn-lt"/>
                        </a:rPr>
                        <a:t>top_selling</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gradFill>
                      <a:gsLst>
                        <a:gs pos="0">
                          <a:srgbClr val="007BD3"/>
                        </a:gs>
                        <a:gs pos="100000">
                          <a:srgbClr val="034373"/>
                        </a:gs>
                      </a:gsLst>
                      <a:lin scaled="0"/>
                    </a:gradFill>
                  </a:tcPr>
                </a:tc>
              </a:tr>
              <a:tr h="337185">
                <a:tc>
                  <a:txBody>
                    <a:bodyPr/>
                    <a:p>
                      <a:pPr indent="0">
                        <a:buNone/>
                      </a:pPr>
                      <a:r>
                        <a:rPr lang="en-US" sz="1800" b="0">
                          <a:solidFill>
                            <a:srgbClr val="4D4D4D"/>
                          </a:solidFill>
                          <a:cs typeface="+mn-lt"/>
                        </a:rPr>
                        <a:t>Blue Polo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217683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7185">
                <a:tc>
                  <a:txBody>
                    <a:bodyPr/>
                    <a:p>
                      <a:pPr indent="0">
                        <a:buNone/>
                      </a:pPr>
                      <a:r>
                        <a:rPr lang="en-US" sz="1800" b="0">
                          <a:solidFill>
                            <a:srgbClr val="4D4D4D"/>
                          </a:solidFill>
                          <a:cs typeface="+mn-lt"/>
                        </a:rPr>
                        <a:t>Grey Fashion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Jacket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7185">
                <a:tc>
                  <a:txBody>
                    <a:bodyPr/>
                    <a:p>
                      <a:pPr indent="0">
                        <a:buNone/>
                      </a:pPr>
                      <a:r>
                        <a:rPr lang="en-US" sz="1800" b="0">
                          <a:solidFill>
                            <a:srgbClr val="4D4D4D"/>
                          </a:solidFill>
                          <a:cs typeface="+mn-lt"/>
                        </a:rPr>
                        <a:t>White Tee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6550">
                <a:tc>
                  <a:txBody>
                    <a:bodyPr/>
                    <a:p>
                      <a:pPr indent="0">
                        <a:buNone/>
                      </a:pPr>
                      <a:r>
                        <a:rPr lang="en-US" sz="1800" b="0">
                          <a:solidFill>
                            <a:srgbClr val="4D4D4D"/>
                          </a:solidFill>
                          <a:cs typeface="+mn-lt"/>
                        </a:rPr>
                        <a:t>Navy Solid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Socks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136512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7185">
                <a:tc>
                  <a:txBody>
                    <a:bodyPr/>
                    <a:p>
                      <a:pPr indent="0">
                        <a:buNone/>
                      </a:pPr>
                      <a:r>
                        <a:rPr lang="en-US" sz="1800" b="0">
                          <a:solidFill>
                            <a:srgbClr val="4D4D4D"/>
                          </a:solidFill>
                          <a:cs typeface="+mn-lt"/>
                        </a:rPr>
                        <a:t>Black Straight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Jeans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121152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14680">
                <a:tc>
                  <a:txBody>
                    <a:bodyPr/>
                    <a:p>
                      <a:pPr indent="0">
                        <a:buNone/>
                      </a:pPr>
                      <a:r>
                        <a:rPr lang="en-US" sz="1800" b="0">
                          <a:solidFill>
                            <a:srgbClr val="4D4D4D"/>
                          </a:solidFill>
                          <a:cs typeface="+mn-lt"/>
                        </a:rPr>
                        <a:t>Pink Fluro Polkadot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Socks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109330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7185">
                <a:tc>
                  <a:txBody>
                    <a:bodyPr/>
                    <a:p>
                      <a:pPr indent="0">
                        <a:buNone/>
                      </a:pPr>
                      <a:r>
                        <a:rPr lang="en-US" sz="1800" b="0">
                          <a:solidFill>
                            <a:srgbClr val="4D4D4D"/>
                          </a:solidFill>
                          <a:cs typeface="+mn-lt"/>
                        </a:rPr>
                        <a:t>Khaki Suit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Jacket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86296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7185">
                <a:tc>
                  <a:txBody>
                    <a:bodyPr/>
                    <a:p>
                      <a:pPr indent="0">
                        <a:buNone/>
                      </a:pPr>
                      <a:r>
                        <a:rPr lang="en-US" sz="1800" b="0">
                          <a:solidFill>
                            <a:srgbClr val="4D4D4D"/>
                          </a:solidFill>
                          <a:cs typeface="+mn-lt"/>
                        </a:rPr>
                        <a:t>Indigo Rain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Jacket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71383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7185">
                <a:tc>
                  <a:txBody>
                    <a:bodyPr/>
                    <a:p>
                      <a:pPr indent="0">
                        <a:buNone/>
                      </a:pPr>
                      <a:r>
                        <a:rPr lang="en-US" sz="1800" b="0">
                          <a:solidFill>
                            <a:srgbClr val="4D4D4D"/>
                          </a:solidFill>
                          <a:cs typeface="+mn-lt"/>
                        </a:rPr>
                        <a:t>White Striped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Socks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62135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Navy Oversized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Jeans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50128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07060">
                <a:tc>
                  <a:txBody>
                    <a:bodyPr/>
                    <a:p>
                      <a:pPr indent="0">
                        <a:buNone/>
                      </a:pPr>
                      <a:r>
                        <a:rPr lang="en-US" sz="1800" b="0">
                          <a:solidFill>
                            <a:srgbClr val="4D4D4D"/>
                          </a:solidFill>
                          <a:cs typeface="+mn-lt"/>
                        </a:rPr>
                        <a:t>Cream Relaxed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Jeans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37070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7185">
                <a:tc>
                  <a:txBody>
                    <a:bodyPr/>
                    <a:p>
                      <a:pPr indent="0">
                        <a:buNone/>
                      </a:pPr>
                      <a:r>
                        <a:rPr lang="en-US" sz="1800" b="0">
                          <a:solidFill>
                            <a:srgbClr val="4D4D4D"/>
                          </a:solidFill>
                          <a:cs typeface="+mn-lt"/>
                        </a:rPr>
                        <a:t>Teal Button Up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36460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 Box 12"/>
          <p:cNvSpPr txBox="1"/>
          <p:nvPr/>
        </p:nvSpPr>
        <p:spPr>
          <a:xfrm>
            <a:off x="294640" y="430530"/>
            <a:ext cx="10950575" cy="369252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4. Total Quantity, Revenue, and Discount for Each Category</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s.category_name, SUM(t.qty) AS total_quantity, SUM(t.price * t.qty) AS total_revenue, SUM(t.discount) AS total_discount</a:t>
            </a:r>
            <a:endParaRPr lang="en-IN" altLang="en-US">
              <a:solidFill>
                <a:schemeClr val="bg1"/>
              </a:solidFill>
            </a:endParaRPr>
          </a:p>
          <a:p>
            <a:r>
              <a:rPr lang="en-IN" altLang="en-US">
                <a:solidFill>
                  <a:schemeClr val="bg1"/>
                </a:solidFill>
              </a:rPr>
              <a:t>FROM balanced_tree.sales t</a:t>
            </a:r>
            <a:endParaRPr lang="en-IN" altLang="en-US">
              <a:solidFill>
                <a:schemeClr val="bg1"/>
              </a:solidFill>
            </a:endParaRPr>
          </a:p>
          <a:p>
            <a:r>
              <a:rPr lang="en-IN" altLang="en-US">
                <a:solidFill>
                  <a:schemeClr val="bg1"/>
                </a:solidFill>
              </a:rPr>
              <a:t>JOIN balanced_tree.product_details s ON t.prod_id = s.product_id</a:t>
            </a:r>
            <a:endParaRPr lang="en-IN" altLang="en-US">
              <a:solidFill>
                <a:schemeClr val="bg1"/>
              </a:solidFill>
            </a:endParaRPr>
          </a:p>
          <a:p>
            <a:r>
              <a:rPr lang="en-IN" altLang="en-US">
                <a:solidFill>
                  <a:schemeClr val="bg1"/>
                </a:solidFill>
              </a:rPr>
              <a:t>GROUP BY s.category_name;</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It calculates the total quantity sold, revenue generated, and discounts applied for each product category. It groups the data by category and summarizes the quantities, revenue, and discounts using the SUM() function. This analysis helps businesses understand the sales performance across different product categories.</a:t>
            </a:r>
            <a:endParaRPr lang="en-IN" altLang="en-US">
              <a:solidFill>
                <a:schemeClr val="bg1"/>
              </a:solidFill>
              <a:sym typeface="+mn-ea"/>
            </a:endParaRPr>
          </a:p>
        </p:txBody>
      </p:sp>
      <p:graphicFrame>
        <p:nvGraphicFramePr>
          <p:cNvPr id="14" name="Table 13"/>
          <p:cNvGraphicFramePr/>
          <p:nvPr/>
        </p:nvGraphicFramePr>
        <p:xfrm>
          <a:off x="436880" y="4363720"/>
          <a:ext cx="7823200" cy="1036320"/>
        </p:xfrm>
        <a:graphic>
          <a:graphicData uri="http://schemas.openxmlformats.org/drawingml/2006/table">
            <a:tbl>
              <a:tblPr firstRow="1" bandRow="1">
                <a:tableStyleId>{5C22544A-7EE6-4342-B048-85BDC9FD1C3A}</a:tableStyleId>
              </a:tblPr>
              <a:tblGrid>
                <a:gridCol w="1955800"/>
                <a:gridCol w="1955800"/>
                <a:gridCol w="1955800"/>
                <a:gridCol w="1955800"/>
              </a:tblGrid>
              <a:tr h="479425">
                <a:tc>
                  <a:txBody>
                    <a:bodyPr/>
                    <a:p>
                      <a:pPr indent="0">
                        <a:buNone/>
                      </a:pPr>
                      <a:r>
                        <a:rPr lang="en-US" sz="1800" b="1">
                          <a:solidFill>
                            <a:schemeClr val="bg1"/>
                          </a:solidFill>
                          <a:cs typeface="+mn-lt"/>
                        </a:rPr>
                        <a:t>category_name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total_quantity</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total_discount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278130">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22482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91508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278765">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22734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91192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7" name="Text Box 66"/>
          <p:cNvSpPr txBox="1"/>
          <p:nvPr/>
        </p:nvSpPr>
        <p:spPr>
          <a:xfrm>
            <a:off x="243840" y="544830"/>
            <a:ext cx="5343525" cy="507746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5. Top Selling Product for Each Category</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a:t>
            </a:r>
            <a:endParaRPr lang="en-IN" altLang="en-US">
              <a:solidFill>
                <a:schemeClr val="bg1"/>
              </a:solidFill>
            </a:endParaRPr>
          </a:p>
          <a:p>
            <a:r>
              <a:rPr lang="en-IN" altLang="en-US">
                <a:solidFill>
                  <a:schemeClr val="bg1"/>
                </a:solidFill>
              </a:rPr>
              <a:t>s.product_name, s.category_name, SUM(t.price * t.qty) AS top_selling</a:t>
            </a:r>
            <a:endParaRPr lang="en-IN" altLang="en-US">
              <a:solidFill>
                <a:schemeClr val="bg1"/>
              </a:solidFill>
            </a:endParaRPr>
          </a:p>
          <a:p>
            <a:r>
              <a:rPr lang="en-IN" altLang="en-US">
                <a:solidFill>
                  <a:schemeClr val="bg1"/>
                </a:solidFill>
              </a:rPr>
              <a:t>FROM balanced_tree.sales t</a:t>
            </a:r>
            <a:endParaRPr lang="en-IN" altLang="en-US">
              <a:solidFill>
                <a:schemeClr val="bg1"/>
              </a:solidFill>
            </a:endParaRPr>
          </a:p>
          <a:p>
            <a:r>
              <a:rPr lang="en-IN" altLang="en-US">
                <a:solidFill>
                  <a:schemeClr val="bg1"/>
                </a:solidFill>
              </a:rPr>
              <a:t>JOIN balanced_tree.product_details s ON </a:t>
            </a:r>
            <a:endParaRPr lang="en-IN" altLang="en-US">
              <a:solidFill>
                <a:schemeClr val="bg1"/>
              </a:solidFill>
            </a:endParaRPr>
          </a:p>
          <a:p>
            <a:r>
              <a:rPr lang="en-IN" altLang="en-US">
                <a:solidFill>
                  <a:schemeClr val="bg1"/>
                </a:solidFill>
              </a:rPr>
              <a:t>t.prod_id = s.product_id</a:t>
            </a:r>
            <a:endParaRPr lang="en-IN" altLang="en-US">
              <a:solidFill>
                <a:schemeClr val="bg1"/>
              </a:solidFill>
            </a:endParaRPr>
          </a:p>
          <a:p>
            <a:r>
              <a:rPr lang="en-IN" altLang="en-US">
                <a:solidFill>
                  <a:schemeClr val="bg1"/>
                </a:solidFill>
              </a:rPr>
              <a:t>GROUP BY s.product_name, s.category_name</a:t>
            </a:r>
            <a:endParaRPr lang="en-IN" altLang="en-US">
              <a:solidFill>
                <a:schemeClr val="bg1"/>
              </a:solidFill>
            </a:endParaRPr>
          </a:p>
          <a:p>
            <a:r>
              <a:rPr lang="en-IN" altLang="en-US">
                <a:solidFill>
                  <a:schemeClr val="bg1"/>
                </a:solidFill>
              </a:rPr>
              <a:t>ORDER BY top_selling DESC</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calculates the total sales amount for each product within its category. It groups the data by product name and category, then orders the results by the highest total sales amount. This analysis helps identify the top-selling products within each category.</a:t>
            </a:r>
            <a:endParaRPr lang="en-US">
              <a:solidFill>
                <a:schemeClr val="bg1"/>
              </a:solidFill>
            </a:endParaRPr>
          </a:p>
        </p:txBody>
      </p:sp>
      <p:graphicFrame>
        <p:nvGraphicFramePr>
          <p:cNvPr id="68" name="Table 67"/>
          <p:cNvGraphicFramePr/>
          <p:nvPr/>
        </p:nvGraphicFramePr>
        <p:xfrm>
          <a:off x="5871845" y="1050925"/>
          <a:ext cx="5986145" cy="4467860"/>
        </p:xfrm>
        <a:graphic>
          <a:graphicData uri="http://schemas.openxmlformats.org/drawingml/2006/table">
            <a:tbl>
              <a:tblPr firstRow="1" bandRow="1">
                <a:tableStyleId>{5C22544A-7EE6-4342-B048-85BDC9FD1C3A}</a:tableStyleId>
              </a:tblPr>
              <a:tblGrid>
                <a:gridCol w="3133725"/>
                <a:gridCol w="1683385"/>
                <a:gridCol w="1169035"/>
              </a:tblGrid>
              <a:tr h="474980">
                <a:tc>
                  <a:txBody>
                    <a:bodyPr/>
                    <a:p>
                      <a:pPr indent="0">
                        <a:buNone/>
                      </a:pPr>
                      <a:r>
                        <a:rPr lang="en-US" sz="1800" b="1">
                          <a:solidFill>
                            <a:schemeClr val="bg1"/>
                          </a:solidFill>
                          <a:cs typeface="+mn-lt"/>
                        </a:rPr>
                        <a:t>product_name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category_name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top_selling</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332740">
                <a:tc>
                  <a:txBody>
                    <a:bodyPr/>
                    <a:p>
                      <a:pPr indent="0">
                        <a:buNone/>
                      </a:pPr>
                      <a:r>
                        <a:rPr lang="en-US" sz="1800" b="0">
                          <a:solidFill>
                            <a:srgbClr val="4D4D4D"/>
                          </a:solidFill>
                          <a:cs typeface="+mn-lt"/>
                        </a:rPr>
                        <a:t>Blue Polo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217683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Grey Fashion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White Tee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Navy Solid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136512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Black Straight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121152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Pink Fluro Polkadot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109330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Khaki Suit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86296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Indigo Rain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71383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White Striped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62135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Navy Oversized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50128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Cream Relaxed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37070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Teal Button Up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36460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 Box 7"/>
          <p:cNvSpPr txBox="1"/>
          <p:nvPr/>
        </p:nvSpPr>
        <p:spPr>
          <a:xfrm>
            <a:off x="340995" y="656590"/>
            <a:ext cx="6278245" cy="563118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6. Revenue Split by Product for Each Segment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WITH category_total_revenue AS </a:t>
            </a:r>
            <a:endParaRPr lang="en-IN" altLang="en-US">
              <a:solidFill>
                <a:schemeClr val="bg1"/>
              </a:solidFill>
            </a:endParaRPr>
          </a:p>
          <a:p>
            <a:r>
              <a:rPr lang="en-IN" altLang="en-US">
                <a:solidFill>
                  <a:schemeClr val="bg1"/>
                </a:solidFill>
              </a:rPr>
              <a:t>(SELECT pd.category_name, </a:t>
            </a:r>
            <a:endParaRPr lang="en-IN" altLang="en-US">
              <a:solidFill>
                <a:schemeClr val="bg1"/>
              </a:solidFill>
            </a:endParaRPr>
          </a:p>
          <a:p>
            <a:r>
              <a:rPr lang="en-IN" altLang="en-US">
                <a:solidFill>
                  <a:schemeClr val="bg1"/>
                </a:solidFill>
              </a:rPr>
              <a:t>SUM(s.price * s.qty) AS total_revenue</a:t>
            </a:r>
            <a:endParaRPr lang="en-IN" altLang="en-US">
              <a:solidFill>
                <a:schemeClr val="bg1"/>
              </a:solidFill>
            </a:endParaRPr>
          </a:p>
          <a:p>
            <a:r>
              <a:rPr lang="en-IN" altLang="en-US">
                <a:solidFill>
                  <a:schemeClr val="bg1"/>
                </a:solidFill>
              </a:rPr>
              <a:t>FROM balanced_tree.sales s JOIN</a:t>
            </a:r>
            <a:endParaRPr lang="en-IN" altLang="en-US">
              <a:solidFill>
                <a:schemeClr val="bg1"/>
              </a:solidFill>
            </a:endParaRPr>
          </a:p>
          <a:p>
            <a:r>
              <a:rPr lang="en-IN" altLang="en-US">
                <a:solidFill>
                  <a:schemeClr val="bg1"/>
                </a:solidFill>
              </a:rPr>
              <a:t>balanced_tree.product_details pd ON s.prod_id = pd.product_id</a:t>
            </a:r>
            <a:endParaRPr lang="en-IN" altLang="en-US">
              <a:solidFill>
                <a:schemeClr val="bg1"/>
              </a:solidFill>
            </a:endParaRPr>
          </a:p>
          <a:p>
            <a:r>
              <a:rPr lang="en-IN" altLang="en-US">
                <a:solidFill>
                  <a:schemeClr val="bg1"/>
                </a:solidFill>
              </a:rPr>
              <a:t>GROUP BY pd.category_name)</a:t>
            </a:r>
            <a:endParaRPr lang="en-IN" altLang="en-US">
              <a:solidFill>
                <a:schemeClr val="bg1"/>
              </a:solidFill>
            </a:endParaRPr>
          </a:p>
          <a:p>
            <a:endParaRPr lang="en-IN" altLang="en-US">
              <a:solidFill>
                <a:schemeClr val="bg1"/>
              </a:solidFill>
            </a:endParaRPr>
          </a:p>
          <a:p>
            <a:r>
              <a:rPr lang="en-IN" altLang="en-US">
                <a:solidFill>
                  <a:schemeClr val="bg1"/>
                </a:solidFill>
              </a:rPr>
              <a:t>SELECT category_name, total_revenue, </a:t>
            </a:r>
            <a:endParaRPr lang="en-IN" altLang="en-US">
              <a:solidFill>
                <a:schemeClr val="bg1"/>
              </a:solidFill>
            </a:endParaRPr>
          </a:p>
          <a:p>
            <a:r>
              <a:rPr lang="en-IN" altLang="en-US">
                <a:solidFill>
                  <a:schemeClr val="bg1"/>
                </a:solidFill>
              </a:rPr>
              <a:t>(total_revenue * 100.0 / (SELECT SUM(total_revenue) </a:t>
            </a:r>
            <a:endParaRPr lang="en-IN" altLang="en-US">
              <a:solidFill>
                <a:schemeClr val="bg1"/>
              </a:solidFill>
            </a:endParaRPr>
          </a:p>
          <a:p>
            <a:r>
              <a:rPr lang="en-IN" altLang="en-US">
                <a:solidFill>
                  <a:schemeClr val="bg1"/>
                </a:solidFill>
              </a:rPr>
              <a:t>FROM category_total_revenue)) AS percentage_split</a:t>
            </a:r>
            <a:endParaRPr lang="en-IN" altLang="en-US">
              <a:solidFill>
                <a:schemeClr val="bg1"/>
              </a:solidFill>
            </a:endParaRPr>
          </a:p>
          <a:p>
            <a:r>
              <a:rPr lang="en-IN" altLang="en-US">
                <a:solidFill>
                  <a:schemeClr val="bg1"/>
                </a:solidFill>
              </a:rPr>
              <a:t>FROM category_total_revenue</a:t>
            </a:r>
            <a:endParaRPr lang="en-IN" altLang="en-US">
              <a:solidFill>
                <a:schemeClr val="bg1"/>
              </a:solidFill>
            </a:endParaRPr>
          </a:p>
          <a:p>
            <a:r>
              <a:rPr lang="en-IN" altLang="en-US">
                <a:solidFill>
                  <a:schemeClr val="bg1"/>
                </a:solidFill>
              </a:rPr>
              <a:t>ORDER BY total_revenue DESC;</a:t>
            </a:r>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calculates the total revenue for each product category and determines the percentage split of each category's revenue relative to the total revenue across all categories. It provides insights into the revenue distribution across categories.</a:t>
            </a:r>
            <a:endParaRPr lang="en-US"/>
          </a:p>
        </p:txBody>
      </p:sp>
      <p:graphicFrame>
        <p:nvGraphicFramePr>
          <p:cNvPr id="9" name="Table 8"/>
          <p:cNvGraphicFramePr/>
          <p:nvPr/>
        </p:nvGraphicFramePr>
        <p:xfrm>
          <a:off x="6294120" y="3197860"/>
          <a:ext cx="5408295" cy="1545590"/>
        </p:xfrm>
        <a:graphic>
          <a:graphicData uri="http://schemas.openxmlformats.org/drawingml/2006/table">
            <a:tbl>
              <a:tblPr firstRow="1" bandRow="1">
                <a:tableStyleId>{5C22544A-7EE6-4342-B048-85BDC9FD1C3A}</a:tableStyleId>
              </a:tblPr>
              <a:tblGrid>
                <a:gridCol w="1802765"/>
                <a:gridCol w="1802765"/>
                <a:gridCol w="1802765"/>
              </a:tblGrid>
              <a:tr h="536575">
                <a:tc>
                  <a:txBody>
                    <a:bodyPr/>
                    <a:p>
                      <a:pPr indent="0">
                        <a:buNone/>
                      </a:pPr>
                      <a:r>
                        <a:rPr lang="en-US" sz="1800" b="1">
                          <a:solidFill>
                            <a:schemeClr val="bg1"/>
                          </a:solidFill>
                          <a:cs typeface="+mn-lt"/>
                        </a:rPr>
                        <a:t>category_name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percentage_split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504190">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55.38162306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504825">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44.61837694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 Box 12"/>
          <p:cNvSpPr txBox="1"/>
          <p:nvPr/>
        </p:nvSpPr>
        <p:spPr>
          <a:xfrm>
            <a:off x="254000" y="210185"/>
            <a:ext cx="11169015" cy="424624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7. Revenue Split by Segment for Each Category:</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WITH category_total_revenue AS (SELECT pd.category_name, SUM(s.price * s.qty) AS total_revenue FROM balanced_tree.sales s </a:t>
            </a:r>
            <a:endParaRPr lang="en-IN" altLang="en-US">
              <a:solidFill>
                <a:schemeClr val="bg1"/>
              </a:solidFill>
            </a:endParaRPr>
          </a:p>
          <a:p>
            <a:r>
              <a:rPr lang="en-IN" altLang="en-US">
                <a:solidFill>
                  <a:schemeClr val="bg1"/>
                </a:solidFill>
              </a:rPr>
              <a:t>JOIN balanced_tree.product_details pd ON s.prod_id = pd.product_id GROUP BY pd.category_name)</a:t>
            </a:r>
            <a:endParaRPr lang="en-IN" altLang="en-US">
              <a:solidFill>
                <a:schemeClr val="bg1"/>
              </a:solidFill>
            </a:endParaRPr>
          </a:p>
          <a:p>
            <a:endParaRPr lang="en-IN" altLang="en-US">
              <a:solidFill>
                <a:schemeClr val="bg1"/>
              </a:solidFill>
            </a:endParaRPr>
          </a:p>
          <a:p>
            <a:r>
              <a:rPr lang="en-IN" altLang="en-US">
                <a:solidFill>
                  <a:schemeClr val="bg1"/>
                </a:solidFill>
              </a:rPr>
              <a:t>SELECT category_name, total_revenue, (total_revenue * 100.0 / (SELECT SUM(total_revenue) FROM category_total_revenue)) AS percentage_split FROM category_total_revenue</a:t>
            </a:r>
            <a:endParaRPr lang="en-IN" altLang="en-US">
              <a:solidFill>
                <a:schemeClr val="bg1"/>
              </a:solidFill>
            </a:endParaRPr>
          </a:p>
          <a:p>
            <a:r>
              <a:rPr lang="en-IN" altLang="en-US">
                <a:solidFill>
                  <a:schemeClr val="bg1"/>
                </a:solidFill>
              </a:rPr>
              <a:t>ORDER BY total_revenue DESC;</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calculates the percentage split of total revenue by category. It uses a Common Table Expression (CTE) to compute the total revenue for each category, then divides each category's revenue by the sum of all category revenues to get the percentage split. Finally, it orders the results by total revenue in descending order.</a:t>
            </a:r>
            <a:endParaRPr lang="en-US">
              <a:solidFill>
                <a:schemeClr val="bg1"/>
              </a:solidFill>
            </a:endParaRPr>
          </a:p>
        </p:txBody>
      </p:sp>
      <p:graphicFrame>
        <p:nvGraphicFramePr>
          <p:cNvPr id="3" name="Table 2"/>
          <p:cNvGraphicFramePr/>
          <p:nvPr/>
        </p:nvGraphicFramePr>
        <p:xfrm>
          <a:off x="424180" y="4650740"/>
          <a:ext cx="6985000" cy="1711325"/>
        </p:xfrm>
        <a:graphic>
          <a:graphicData uri="http://schemas.openxmlformats.org/drawingml/2006/table">
            <a:tbl>
              <a:tblPr firstRow="1" bandRow="1">
                <a:tableStyleId>{5C22544A-7EE6-4342-B048-85BDC9FD1C3A}</a:tableStyleId>
              </a:tblPr>
              <a:tblGrid>
                <a:gridCol w="1746250"/>
                <a:gridCol w="1746250"/>
                <a:gridCol w="1746250"/>
                <a:gridCol w="1746250"/>
              </a:tblGrid>
              <a:tr h="380365">
                <a:tc>
                  <a:txBody>
                    <a:bodyPr/>
                    <a:p>
                      <a:pPr indent="0">
                        <a:buNone/>
                      </a:pPr>
                      <a:r>
                        <a:rPr lang="en-US" sz="1800" b="1">
                          <a:solidFill>
                            <a:schemeClr val="bg1"/>
                          </a:solidFill>
                          <a:cs typeface="+mn-lt"/>
                        </a:rPr>
                        <a:t>category_name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segment_name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segment_revenue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percentage_split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r>
              <a:tr h="332740">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56.87321459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Socks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307977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43.12678541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Jacket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366983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63.78618991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Jeans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208350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36.21381009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 Box 4"/>
          <p:cNvSpPr txBox="1"/>
          <p:nvPr/>
        </p:nvSpPr>
        <p:spPr>
          <a:xfrm>
            <a:off x="385445" y="643890"/>
            <a:ext cx="11104245" cy="479996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8. Percentage Split of Total Revenue by Category</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WITH segment_category_total_revenue AS ( SELECT pd.category_name, pd.segment_name,</a:t>
            </a:r>
            <a:endParaRPr lang="en-IN" altLang="en-US">
              <a:solidFill>
                <a:schemeClr val="bg1"/>
              </a:solidFill>
            </a:endParaRPr>
          </a:p>
          <a:p>
            <a:r>
              <a:rPr lang="en-IN" altLang="en-US">
                <a:solidFill>
                  <a:schemeClr val="bg1"/>
                </a:solidFill>
              </a:rPr>
              <a:t>SUM(s.price * s.qty) AS segment_revenue FROM balanced_tree.sales s JOIN balanced_tree.product_details pd ON s.prod_id = pd.product_id GROUP BY pd.category_name, pd.segment_name), category_total_revenue AS (SELECT category_name, SUM(segment_revenue) AS total_revenue FROM segment_category_total_revenue</a:t>
            </a:r>
            <a:endParaRPr lang="en-IN" altLang="en-US">
              <a:solidFill>
                <a:schemeClr val="bg1"/>
              </a:solidFill>
            </a:endParaRPr>
          </a:p>
          <a:p>
            <a:r>
              <a:rPr lang="en-IN" altLang="en-US">
                <a:solidFill>
                  <a:schemeClr val="bg1"/>
                </a:solidFill>
              </a:rPr>
              <a:t>GROUP BY category_name)</a:t>
            </a:r>
            <a:endParaRPr lang="en-IN" altLang="en-US">
              <a:solidFill>
                <a:schemeClr val="bg1"/>
              </a:solidFill>
            </a:endParaRPr>
          </a:p>
          <a:p>
            <a:r>
              <a:rPr lang="en-IN" altLang="en-US">
                <a:solidFill>
                  <a:schemeClr val="bg1"/>
                </a:solidFill>
              </a:rPr>
              <a:t>SELECT scr.category_name, scr.segment_name, scr.segment_revenue, scr.segment_revenue * 100.0 / ctr.total_revenue AS percentage_split FROM segment_category_total_revenue scr JOIN category_total_revenue ctr ON scr.category_name = ctr.category_name ORDER BY scr.category_name, scr.segment_revenue LIMIT 10 DESC;</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calculates the percentage split of total revenue by segment for each category. It uses two Common Table Expressions (CTEs) to first compute the revenue for each segment within each category and then to calculate the total revenue for each category. Finally, it joins the results of the two CTEs and computes the percentage split for each segment within each category. The results are ordered by category name and segment revenue in descending order.</a:t>
            </a:r>
            <a:endParaRPr lang="en-IN" alt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ooter Placeholder 2"/>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5" name="Table 4"/>
          <p:cNvGraphicFramePr/>
          <p:nvPr/>
        </p:nvGraphicFramePr>
        <p:xfrm>
          <a:off x="131445" y="324485"/>
          <a:ext cx="11940540" cy="6403340"/>
        </p:xfrm>
        <a:graphic>
          <a:graphicData uri="http://schemas.openxmlformats.org/drawingml/2006/table">
            <a:tbl>
              <a:tblPr firstRow="1" bandRow="1">
                <a:tableStyleId>{5C22544A-7EE6-4342-B048-85BDC9FD1C3A}</a:tableStyleId>
              </a:tblPr>
              <a:tblGrid>
                <a:gridCol w="1425575"/>
                <a:gridCol w="1593215"/>
                <a:gridCol w="1814830"/>
                <a:gridCol w="2090420"/>
                <a:gridCol w="1666240"/>
                <a:gridCol w="1551305"/>
                <a:gridCol w="1798955"/>
              </a:tblGrid>
              <a:tr h="332740">
                <a:tc>
                  <a:txBody>
                    <a:bodyPr/>
                    <a:p>
                      <a:pPr indent="0">
                        <a:buNone/>
                      </a:pPr>
                      <a:r>
                        <a:rPr lang="en-US" sz="1800" b="1">
                          <a:solidFill>
                            <a:schemeClr val="bg1"/>
                          </a:solidFill>
                          <a:cs typeface="+mn-lt"/>
                        </a:rPr>
                        <a:t>total_revenue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segment_name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segment_revenue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product_name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product_revenue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category_name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category_revenue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White Tee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White Tee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Navy Solid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136512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Navy Solid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136512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Grey Fashion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Grey Fashion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Navy Oversized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50128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Navy Oversized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50128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Pink Fluro Polkadot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109330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714120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607060">
                <a:tc>
                  <a:txBody>
                    <a:bodyPr/>
                    <a:p>
                      <a:pPr indent="0">
                        <a:buNone/>
                      </a:pPr>
                      <a:r>
                        <a:rPr lang="en-US" sz="1800" b="0">
                          <a:solidFill>
                            <a:srgbClr val="4D4D4D"/>
                          </a:solidFill>
                          <a:cs typeface="+mn-lt"/>
                        </a:rPr>
                        <a:t>1289453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Shirt</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406143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Pink Fluro Polkadot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109330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575333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 Box 7"/>
          <p:cNvSpPr txBox="1"/>
          <p:nvPr/>
        </p:nvSpPr>
        <p:spPr>
          <a:xfrm>
            <a:off x="182880" y="819150"/>
            <a:ext cx="10999470" cy="507746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9. Transaction "Penetration" for Each Product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WITH product_penetration AS ( SELECT s.prod_id, COUNT(DISTINCT s.txn_id) AS product_transactions, COUNT(DISTINCT CASE WHEN s.qty &gt; 0 THEN s.txn_id END) AS penetrated_transactions, COUNT(DISTINCT s.txn_id) * 1.0 / COUNT(DISTINCT CASE WHEN s.qty &gt; 0 THEN s.txn_id END) AS penetration FROM balanced_tree.sales s GROUP BY s.prod_id)</a:t>
            </a:r>
            <a:endParaRPr lang="en-IN" altLang="en-US">
              <a:solidFill>
                <a:schemeClr val="bg1"/>
              </a:solidFill>
            </a:endParaRPr>
          </a:p>
          <a:p>
            <a:endParaRPr lang="en-IN" altLang="en-US">
              <a:solidFill>
                <a:schemeClr val="bg1"/>
              </a:solidFill>
            </a:endParaRPr>
          </a:p>
          <a:p>
            <a:r>
              <a:rPr lang="en-IN" altLang="en-US">
                <a:solidFill>
                  <a:schemeClr val="bg1"/>
                </a:solidFill>
              </a:rPr>
              <a:t>SELECT pd.product_name, pp.product_transactions, pp.penetrated_transactions, pp.penetration</a:t>
            </a:r>
            <a:endParaRPr lang="en-IN" altLang="en-US">
              <a:solidFill>
                <a:schemeClr val="bg1"/>
              </a:solidFill>
            </a:endParaRPr>
          </a:p>
          <a:p>
            <a:r>
              <a:rPr lang="en-IN" altLang="en-US">
                <a:solidFill>
                  <a:schemeClr val="bg1"/>
                </a:solidFill>
              </a:rPr>
              <a:t>FROM product_penetration pp JOIN balanced_tree.product_details pd ON pp.prod_id = pd.product_id;</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analyzes the penetration rate for each product, which shows the percentage of transactions where a product was purchased at least once.</a:t>
            </a:r>
            <a:endParaRPr lang="en-IN" altLang="en-US">
              <a:solidFill>
                <a:schemeClr val="bg1"/>
              </a:solidFill>
            </a:endParaRPr>
          </a:p>
          <a:p>
            <a:r>
              <a:rPr lang="en-IN" altLang="en-US">
                <a:solidFill>
                  <a:schemeClr val="bg1"/>
                </a:solidFill>
              </a:rPr>
              <a:t>It calculates metrics like total transactions, penetrated transactions, and penetration rate for each product using a Common Table Expression (CTE) called product_penetration.</a:t>
            </a:r>
            <a:endParaRPr lang="en-IN" altLang="en-US">
              <a:solidFill>
                <a:schemeClr val="bg1"/>
              </a:solidFill>
            </a:endParaRPr>
          </a:p>
          <a:p>
            <a:r>
              <a:rPr lang="en-IN" altLang="en-US">
                <a:solidFill>
                  <a:schemeClr val="bg1"/>
                </a:solidFill>
              </a:rPr>
              <a:t>The main query selects the product name along with the computed metrics by joining the product_penetration CTE with the balanced_tree.product_details table.</a:t>
            </a:r>
            <a:endParaRPr lang="en-I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ooter Placeholder 2"/>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4" name="Table 3"/>
          <p:cNvGraphicFramePr/>
          <p:nvPr/>
        </p:nvGraphicFramePr>
        <p:xfrm>
          <a:off x="609600" y="911860"/>
          <a:ext cx="11064875" cy="4679950"/>
        </p:xfrm>
        <a:graphic>
          <a:graphicData uri="http://schemas.openxmlformats.org/drawingml/2006/table">
            <a:tbl>
              <a:tblPr firstRow="1" bandRow="1">
                <a:tableStyleId>{5C22544A-7EE6-4342-B048-85BDC9FD1C3A}</a:tableStyleId>
              </a:tblPr>
              <a:tblGrid>
                <a:gridCol w="3359785"/>
                <a:gridCol w="2418080"/>
                <a:gridCol w="2870200"/>
                <a:gridCol w="2416810"/>
              </a:tblGrid>
              <a:tr h="511175">
                <a:tc>
                  <a:txBody>
                    <a:bodyPr/>
                    <a:p>
                      <a:pPr indent="0">
                        <a:buNone/>
                      </a:pPr>
                      <a:r>
                        <a:rPr lang="en-US" sz="1800" b="1">
                          <a:solidFill>
                            <a:schemeClr val="bg1"/>
                          </a:solidFill>
                          <a:cs typeface="+mn-lt"/>
                        </a:rPr>
                        <a:t>product_name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product_transactions</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penetrated_transactions</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cs typeface="+mn-lt"/>
                        </a:rPr>
                        <a:t>penetration</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r>
              <a:tr h="332740">
                <a:tc>
                  <a:txBody>
                    <a:bodyPr/>
                    <a:p>
                      <a:pPr indent="0">
                        <a:buNone/>
                      </a:pPr>
                      <a:r>
                        <a:rPr lang="en-US" sz="1800" b="0">
                          <a:solidFill>
                            <a:srgbClr val="4D4D4D"/>
                          </a:solidFill>
                          <a:cs typeface="+mn-lt"/>
                        </a:rPr>
                        <a:t>Navy Oversized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1274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1274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Black Straight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Cream Relaxed Jeans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Khaki Suit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Indigo Rain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1250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1250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Grey Fashion Jacket - Womens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1275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1275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White Tee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1268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1268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Teal Button Up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1242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Blue Polo Shirt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1268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1268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Navy Solid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1281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1281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White Striped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1243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508635">
                <a:tc>
                  <a:txBody>
                    <a:bodyPr/>
                    <a:p>
                      <a:pPr indent="0">
                        <a:buNone/>
                      </a:pPr>
                      <a:r>
                        <a:rPr lang="en-US" sz="1800" b="0">
                          <a:solidFill>
                            <a:srgbClr val="4D4D4D"/>
                          </a:solidFill>
                          <a:cs typeface="+mn-lt"/>
                        </a:rPr>
                        <a:t>Pink Fluro Polkadot Socks - Mens</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1258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1258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2"/>
          <p:cNvSpPr>
            <a:spLocks noGrp="1"/>
          </p:cNvSpPr>
          <p:nvPr>
            <p:ph type="body" idx="1"/>
          </p:nvPr>
        </p:nvSpPr>
        <p:spPr>
          <a:xfrm>
            <a:off x="4519295" y="4227830"/>
            <a:ext cx="4159885" cy="1115060"/>
          </a:xfrm>
        </p:spPr>
        <p:txBody>
          <a:bodyPr wrap="square" lIns="91440" tIns="45720" rIns="91440" bIns="45720" anchor="t" anchorCtr="0"/>
          <a:p>
            <a:pPr defTabSz="914400"/>
            <a:r>
              <a:rPr lang="en-IN" altLang="zh-CN" sz="2000" kern="1200" dirty="0">
                <a:latin typeface="+mn-lt"/>
                <a:ea typeface="Arial" panose="020B0604020202020204" pitchFamily="34" charset="0"/>
                <a:cs typeface="+mn-cs"/>
              </a:rPr>
              <a:t>1. High Level Sales Analysis</a:t>
            </a:r>
            <a:endParaRPr lang="en-IN" altLang="zh-CN" sz="2000" kern="1200" dirty="0">
              <a:latin typeface="+mn-lt"/>
              <a:ea typeface="Arial" panose="020B0604020202020204" pitchFamily="34" charset="0"/>
              <a:cs typeface="+mn-cs"/>
            </a:endParaRPr>
          </a:p>
          <a:p>
            <a:pPr defTabSz="914400"/>
            <a:r>
              <a:rPr lang="en-IN" altLang="zh-CN" sz="2000" kern="1200" dirty="0">
                <a:latin typeface="+mn-lt"/>
                <a:ea typeface="Arial" panose="020B0604020202020204" pitchFamily="34" charset="0"/>
                <a:cs typeface="+mn-cs"/>
              </a:rPr>
              <a:t>2. Transaction Analysis</a:t>
            </a:r>
            <a:endParaRPr lang="en-IN" altLang="zh-CN" sz="2000" kern="1200" dirty="0">
              <a:latin typeface="+mn-lt"/>
              <a:ea typeface="Arial" panose="020B0604020202020204" pitchFamily="34" charset="0"/>
              <a:cs typeface="+mn-cs"/>
            </a:endParaRPr>
          </a:p>
          <a:p>
            <a:pPr defTabSz="914400"/>
            <a:r>
              <a:rPr lang="en-IN" altLang="zh-CN" sz="2000" kern="1200" dirty="0">
                <a:latin typeface="+mn-lt"/>
                <a:ea typeface="Arial" panose="020B0604020202020204" pitchFamily="34" charset="0"/>
                <a:cs typeface="+mn-cs"/>
              </a:rPr>
              <a:t>3. </a:t>
            </a:r>
            <a:r>
              <a:rPr lang="en-IN" altLang="zh-CN" sz="2000" kern="1200" dirty="0">
                <a:latin typeface="+mn-lt"/>
                <a:ea typeface="Arial" panose="020B0604020202020204" pitchFamily="34" charset="0"/>
                <a:cs typeface="+mn-cs"/>
              </a:rPr>
              <a:t>Product Analysis</a:t>
            </a:r>
            <a:endParaRPr lang="en-IN" altLang="zh-CN" sz="2000" kern="1200" dirty="0">
              <a:latin typeface="+mn-lt"/>
              <a:ea typeface="Arial" panose="020B0604020202020204" pitchFamily="34" charset="0"/>
              <a:cs typeface="+mn-cs"/>
            </a:endParaRPr>
          </a:p>
        </p:txBody>
      </p:sp>
      <p:sp>
        <p:nvSpPr>
          <p:cNvPr id="3" name="Title 2"/>
          <p:cNvSpPr/>
          <p:nvPr>
            <p:ph type="title"/>
          </p:nvPr>
        </p:nvSpPr>
        <p:spPr>
          <a:xfrm>
            <a:off x="1721485" y="2793365"/>
            <a:ext cx="7843520" cy="1270635"/>
          </a:xfrm>
        </p:spPr>
        <p:txBody>
          <a:bodyPr/>
          <a:p>
            <a:pPr algn="ctr"/>
            <a:r>
              <a:rPr lang="en-IN" altLang="en-US"/>
              <a:t>Contents</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 Box 7"/>
          <p:cNvSpPr txBox="1"/>
          <p:nvPr/>
        </p:nvSpPr>
        <p:spPr>
          <a:xfrm>
            <a:off x="233045" y="220980"/>
            <a:ext cx="11619865" cy="5631180"/>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10. Most Common Combination of 3 Products in a Single Transaction</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WITH transaction_products AS (SELECT txn_id, ARRAY_AGG(prod_id) AS products FROM balanced_tree.sales GROUP BY txn_id), product_combinations AS (SELECT unnest(products) AS product1, unnest(products) AS product2, unnest(products) AS product3 FROM transaction_products WHERE array_length(products, 1) &gt;= 3)</a:t>
            </a:r>
            <a:endParaRPr lang="en-IN" altLang="en-US">
              <a:solidFill>
                <a:schemeClr val="bg1"/>
              </a:solidFill>
            </a:endParaRPr>
          </a:p>
          <a:p>
            <a:endParaRPr lang="en-IN" altLang="en-US">
              <a:solidFill>
                <a:schemeClr val="bg1"/>
              </a:solidFill>
            </a:endParaRPr>
          </a:p>
          <a:p>
            <a:r>
              <a:rPr lang="en-IN" altLang="en-US">
                <a:solidFill>
                  <a:schemeClr val="bg1"/>
                </a:solidFill>
              </a:rPr>
              <a:t>SELECT product1, product2, product3, COUNT(*) AS combination_count FROM product_combinations GROUP BY product1, product2, product3 ORDER BY combination_count DESC LIMIT 1;</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CTEs (Common Table Expressions): </a:t>
            </a:r>
            <a:endParaRPr lang="en-IN" altLang="en-US">
              <a:solidFill>
                <a:schemeClr val="bg1"/>
              </a:solidFill>
            </a:endParaRPr>
          </a:p>
          <a:p>
            <a:r>
              <a:rPr lang="en-IN" altLang="en-US">
                <a:solidFill>
                  <a:schemeClr val="bg1"/>
                </a:solidFill>
              </a:rPr>
              <a:t>transaction_products: Groups products by transaction ID, creating an array of product IDs for each transaction.</a:t>
            </a:r>
            <a:endParaRPr lang="en-IN" altLang="en-US">
              <a:solidFill>
                <a:schemeClr val="bg1"/>
              </a:solidFill>
            </a:endParaRPr>
          </a:p>
          <a:p>
            <a:r>
              <a:rPr lang="en-IN" altLang="en-US">
                <a:solidFill>
                  <a:schemeClr val="bg1"/>
                </a:solidFill>
              </a:rPr>
              <a:t>product_combinations: Generates all possible combinations of products within transactions where at least three products are present.</a:t>
            </a:r>
            <a:endParaRPr lang="en-IN" altLang="en-US">
              <a:solidFill>
                <a:schemeClr val="bg1"/>
              </a:solidFill>
            </a:endParaRPr>
          </a:p>
          <a:p>
            <a:endParaRPr lang="en-IN" altLang="en-US">
              <a:solidFill>
                <a:schemeClr val="bg1"/>
              </a:solidFill>
            </a:endParaRPr>
          </a:p>
          <a:p>
            <a:r>
              <a:rPr lang="en-IN" altLang="en-US">
                <a:solidFill>
                  <a:schemeClr val="bg1"/>
                </a:solidFill>
              </a:rPr>
              <a:t>Main Query:</a:t>
            </a:r>
            <a:endParaRPr lang="en-IN" altLang="en-US">
              <a:solidFill>
                <a:schemeClr val="bg1"/>
              </a:solidFill>
            </a:endParaRPr>
          </a:p>
          <a:p>
            <a:r>
              <a:rPr lang="en-IN" altLang="en-US">
                <a:solidFill>
                  <a:schemeClr val="bg1"/>
                </a:solidFill>
              </a:rPr>
              <a:t>Selects the three products in each combination and counts their occurrences.</a:t>
            </a:r>
            <a:endParaRPr lang="en-IN" altLang="en-US">
              <a:solidFill>
                <a:schemeClr val="bg1"/>
              </a:solidFill>
            </a:endParaRPr>
          </a:p>
          <a:p>
            <a:r>
              <a:rPr lang="en-IN" altLang="en-US">
                <a:solidFill>
                  <a:schemeClr val="bg1"/>
                </a:solidFill>
              </a:rPr>
              <a:t>Groups the combinations by product IDs and orders them by the count of combinations in descending order.</a:t>
            </a:r>
            <a:endParaRPr lang="en-IN" altLang="en-US">
              <a:solidFill>
                <a:schemeClr val="bg1"/>
              </a:solidFill>
            </a:endParaRPr>
          </a:p>
          <a:p>
            <a:r>
              <a:rPr lang="en-IN" altLang="en-US">
                <a:solidFill>
                  <a:schemeClr val="bg1"/>
                </a:solidFill>
              </a:rPr>
              <a:t>Limits the results to the most common combination with the highest count.</a:t>
            </a:r>
            <a:endParaRPr lang="en-IN" altLang="en-US">
              <a:solidFill>
                <a:schemeClr val="bg1"/>
              </a:solidFill>
            </a:endParaRPr>
          </a:p>
        </p:txBody>
      </p:sp>
      <p:graphicFrame>
        <p:nvGraphicFramePr>
          <p:cNvPr id="3" name="Table 2"/>
          <p:cNvGraphicFramePr/>
          <p:nvPr/>
        </p:nvGraphicFramePr>
        <p:xfrm>
          <a:off x="351790" y="5791200"/>
          <a:ext cx="10939780" cy="670560"/>
        </p:xfrm>
        <a:graphic>
          <a:graphicData uri="http://schemas.openxmlformats.org/drawingml/2006/table">
            <a:tbl>
              <a:tblPr firstRow="1" bandRow="1">
                <a:tableStyleId>{5C22544A-7EE6-4342-B048-85BDC9FD1C3A}</a:tableStyleId>
              </a:tblPr>
              <a:tblGrid>
                <a:gridCol w="2734945"/>
                <a:gridCol w="2734945"/>
                <a:gridCol w="2734945"/>
                <a:gridCol w="2734945"/>
              </a:tblGrid>
              <a:tr h="337820">
                <a:tc>
                  <a:txBody>
                    <a:bodyPr/>
                    <a:p>
                      <a:pPr indent="0">
                        <a:buNone/>
                      </a:pPr>
                      <a:r>
                        <a:rPr lang="en-US" sz="1800" b="1">
                          <a:solidFill>
                            <a:schemeClr val="bg1"/>
                          </a:solidFill>
                          <a:latin typeface="+mn-ea"/>
                          <a:cs typeface="+mn-ea"/>
                        </a:rPr>
                        <a:t>product1</a:t>
                      </a:r>
                      <a:endParaRPr lang="en-US" sz="1800" b="1">
                        <a:solidFill>
                          <a:schemeClr val="bg1"/>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latin typeface="+mn-ea"/>
                          <a:cs typeface="+mn-ea"/>
                        </a:rPr>
                        <a:t>product2</a:t>
                      </a:r>
                      <a:endParaRPr lang="en-US" sz="1800" b="1">
                        <a:solidFill>
                          <a:schemeClr val="bg1"/>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latin typeface="+mn-ea"/>
                          <a:cs typeface="+mn-ea"/>
                        </a:rPr>
                        <a:t>product3</a:t>
                      </a:r>
                      <a:endParaRPr lang="en-US" sz="1800" b="1">
                        <a:solidFill>
                          <a:schemeClr val="bg1"/>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c>
                  <a:txBody>
                    <a:bodyPr/>
                    <a:p>
                      <a:pPr indent="0">
                        <a:buNone/>
                      </a:pPr>
                      <a:r>
                        <a:rPr lang="en-US" sz="1800" b="1">
                          <a:solidFill>
                            <a:schemeClr val="bg1"/>
                          </a:solidFill>
                          <a:latin typeface="+mn-ea"/>
                          <a:cs typeface="+mn-ea"/>
                        </a:rPr>
                        <a:t>combination_count</a:t>
                      </a:r>
                      <a:endParaRPr lang="en-US" sz="1800" b="1">
                        <a:solidFill>
                          <a:schemeClr val="bg1"/>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0070C0"/>
                    </a:solidFill>
                  </a:tcPr>
                </a:tc>
              </a:tr>
              <a:tr h="332740">
                <a:tc>
                  <a:txBody>
                    <a:bodyPr/>
                    <a:p>
                      <a:pPr indent="0">
                        <a:buNone/>
                      </a:pPr>
                      <a:r>
                        <a:rPr lang="en-US" sz="1800" b="0">
                          <a:solidFill>
                            <a:srgbClr val="4D4D4D"/>
                          </a:solidFill>
                          <a:latin typeface="+mn-ea"/>
                          <a:cs typeface="+mn-ea"/>
                        </a:rPr>
                        <a:t>f084eb</a:t>
                      </a:r>
                      <a:endParaRPr lang="en-US" sz="1800" b="0">
                        <a:solidFill>
                          <a:srgbClr val="4D4D4D"/>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latin typeface="+mn-ea"/>
                          <a:cs typeface="+mn-ea"/>
                        </a:rPr>
                        <a:t>f084eb</a:t>
                      </a:r>
                      <a:endParaRPr lang="en-US" sz="1800" b="0">
                        <a:solidFill>
                          <a:srgbClr val="4D4D4D"/>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latin typeface="+mn-ea"/>
                          <a:cs typeface="+mn-ea"/>
                        </a:rPr>
                        <a:t>f084eb</a:t>
                      </a:r>
                      <a:endParaRPr lang="en-US" sz="1800" b="0">
                        <a:solidFill>
                          <a:srgbClr val="4D4D4D"/>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latin typeface="+mn-ea"/>
                          <a:cs typeface="+mn-ea"/>
                        </a:rPr>
                        <a:t>1276</a:t>
                      </a:r>
                      <a:endParaRPr lang="en-US" sz="1800" b="0">
                        <a:solidFill>
                          <a:srgbClr val="4D4D4D"/>
                        </a:solidFill>
                        <a:latin typeface="+mn-ea"/>
                        <a:cs typeface="+mn-ea"/>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 Box 7"/>
          <p:cNvSpPr txBox="1"/>
          <p:nvPr/>
        </p:nvSpPr>
        <p:spPr>
          <a:xfrm>
            <a:off x="833755" y="909955"/>
            <a:ext cx="9174480" cy="768350"/>
          </a:xfrm>
          <a:prstGeom prst="rect">
            <a:avLst/>
          </a:prstGeom>
          <a:noFill/>
        </p:spPr>
        <p:txBody>
          <a:bodyPr wrap="square" rtlCol="0" anchor="t">
            <a:spAutoFit/>
          </a:bodyPr>
          <a:p>
            <a:r>
              <a:rPr lang="en-IN" altLang="en-US" sz="4400">
                <a:solidFill>
                  <a:schemeClr val="bg1"/>
                </a:solidFill>
              </a:rPr>
              <a:t>Conclusion</a:t>
            </a:r>
            <a:endParaRPr lang="en-IN" altLang="en-US" sz="4400">
              <a:solidFill>
                <a:schemeClr val="bg1"/>
              </a:solidFill>
            </a:endParaRPr>
          </a:p>
        </p:txBody>
      </p:sp>
      <p:sp>
        <p:nvSpPr>
          <p:cNvPr id="3" name="Text Box 2"/>
          <p:cNvSpPr txBox="1"/>
          <p:nvPr/>
        </p:nvSpPr>
        <p:spPr>
          <a:xfrm>
            <a:off x="1013460" y="1796415"/>
            <a:ext cx="8266430" cy="1753235"/>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Our analysis shows where we're doing well and where we can improve.</a:t>
            </a:r>
            <a:endParaRPr lang="en-US">
              <a:solidFill>
                <a:schemeClr val="bg1"/>
              </a:solidFill>
            </a:endParaRPr>
          </a:p>
          <a:p>
            <a:pPr marL="285750" indent="-285750">
              <a:buFont typeface="Arial" panose="020B0604020202020204" pitchFamily="34" charset="0"/>
              <a:buChar char="•"/>
            </a:pPr>
            <a:r>
              <a:rPr lang="en-US">
                <a:solidFill>
                  <a:schemeClr val="bg1"/>
                </a:solidFill>
              </a:rPr>
              <a:t>We've seen strong sales across different areas and products, especially with our members.</a:t>
            </a:r>
            <a:endParaRPr lang="en-US">
              <a:solidFill>
                <a:schemeClr val="bg1"/>
              </a:solidFill>
            </a:endParaRPr>
          </a:p>
          <a:p>
            <a:pPr marL="285750" indent="-285750">
              <a:buFont typeface="Arial" panose="020B0604020202020204" pitchFamily="34" charset="0"/>
              <a:buChar char="•"/>
            </a:pPr>
            <a:r>
              <a:rPr lang="en-US">
                <a:solidFill>
                  <a:schemeClr val="bg1"/>
                </a:solidFill>
              </a:rPr>
              <a:t>Understanding what customers buy and how they shop helps us make better decisions.</a:t>
            </a:r>
            <a:endParaRPr lang="en-US">
              <a:solidFill>
                <a:schemeClr val="bg1"/>
              </a:solidFill>
            </a:endParaRPr>
          </a:p>
          <a:p>
            <a:pPr marL="285750" indent="-285750">
              <a:buFont typeface="Arial" panose="020B0604020202020204" pitchFamily="34" charset="0"/>
              <a:buChar char="•"/>
            </a:pPr>
            <a:r>
              <a:rPr lang="en-US">
                <a:solidFill>
                  <a:schemeClr val="bg1"/>
                </a:solidFill>
              </a:rPr>
              <a:t>We'll use these insights to keep growing and serving our customers better.</a:t>
            </a:r>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300" normalizeH="0" baseline="0" noProof="0" dirty="0">
                <a:ln>
                  <a:noFill/>
                </a:ln>
                <a:solidFill>
                  <a:schemeClr val="bg1"/>
                </a:solidFill>
                <a:effectLst/>
                <a:uLnTx/>
                <a:uFillTx/>
                <a:latin typeface="+mj-lt"/>
                <a:ea typeface="+mj-ea"/>
                <a:cs typeface="+mj-cs"/>
              </a:rPr>
              <a:t>Thank</a:t>
            </a:r>
            <a:r>
              <a:rPr kumimoji="0" lang="en-IN" altLang="en-US" sz="6000" b="1" i="0" u="none" strike="noStrike" kern="1200" cap="none" spc="300" normalizeH="0" baseline="0" noProof="0" dirty="0">
                <a:ln>
                  <a:noFill/>
                </a:ln>
                <a:solidFill>
                  <a:schemeClr val="bg1"/>
                </a:solidFill>
                <a:effectLst/>
                <a:uLnTx/>
                <a:uFillTx/>
                <a:latin typeface="+mj-lt"/>
                <a:ea typeface="+mj-ea"/>
                <a:cs typeface="+mj-cs"/>
              </a:rPr>
              <a:t> you</a:t>
            </a:r>
            <a:endParaRPr kumimoji="0" lang="en-IN" altLang="en-US" sz="6000" b="1" i="0" u="none" strike="noStrike" kern="1200" cap="none" spc="300" normalizeH="0" baseline="0" noProof="0" dirty="0">
              <a:ln>
                <a:noFill/>
              </a:ln>
              <a:solidFill>
                <a:schemeClr val="bg1"/>
              </a:solidFill>
              <a:effectLst/>
              <a:uLnTx/>
              <a:uFillTx/>
              <a:latin typeface="+mj-lt"/>
              <a:ea typeface="+mj-ea"/>
              <a:cs typeface="+mj-cs"/>
            </a:endParaRPr>
          </a:p>
        </p:txBody>
      </p:sp>
      <p:sp>
        <p:nvSpPr>
          <p:cNvPr id="26626" name="副标题 2"/>
          <p:cNvSpPr>
            <a:spLocks noGrp="1"/>
          </p:cNvSpPr>
          <p:nvPr>
            <p:ph type="subTitle" idx="1"/>
          </p:nvPr>
        </p:nvSpPr>
        <p:spPr>
          <a:xfrm>
            <a:off x="3438525" y="4741863"/>
            <a:ext cx="7913688" cy="1655762"/>
          </a:xfrm>
        </p:spPr>
        <p:txBody>
          <a:bodyPr wrap="square" lIns="91440" tIns="45720" rIns="91440" bIns="45720" anchor="t" anchorCtr="0"/>
          <a:p>
            <a:pPr defTabSz="914400">
              <a:buClrTx/>
              <a:buSzTx/>
            </a:pPr>
            <a:r>
              <a:rPr lang="en-IN" altLang="zh-CN" kern="1200" dirty="0">
                <a:latin typeface="+mn-lt"/>
                <a:ea typeface="Arial" panose="020B0604020202020204" pitchFamily="34" charset="0"/>
                <a:cs typeface="+mn-cs"/>
              </a:rPr>
              <a:t>presented by : MOHAMMED SIYAD K P </a:t>
            </a:r>
            <a:endParaRPr lang="en-IN" altLang="zh-CN" kern="1200" dirty="0">
              <a:latin typeface="+mn-lt"/>
              <a:ea typeface="Arial" panose="020B0604020202020204" pitchFamily="34" charset="0"/>
              <a:cs typeface="+mn-cs"/>
            </a:endParaRPr>
          </a:p>
          <a:p>
            <a:pPr defTabSz="914400">
              <a:buClrTx/>
              <a:buSzTx/>
            </a:pPr>
            <a:r>
              <a:rPr lang="en-IN" altLang="zh-CN" kern="1200" dirty="0">
                <a:latin typeface="+mn-lt"/>
                <a:ea typeface="Arial" panose="020B0604020202020204" pitchFamily="34" charset="0"/>
                <a:cs typeface="+mn-cs"/>
              </a:rPr>
              <a:t>on behalf of “Balanced Tree Clothing Company”</a:t>
            </a:r>
            <a:endParaRPr lang="en-IN" altLang="zh-CN" kern="1200" dirty="0">
              <a:latin typeface="+mn-lt"/>
              <a:ea typeface="Arial" panose="020B0604020202020204" pitchFamily="34" charset="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132840" y="334645"/>
            <a:ext cx="6452235" cy="534035"/>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solidFill>
                <a:effectLst/>
                <a:uLnTx/>
                <a:uFillTx/>
                <a:latin typeface="+mj-lt"/>
                <a:ea typeface="+mj-ea"/>
                <a:cs typeface="+mj-cs"/>
              </a:rPr>
              <a:t>High Level Sales Analysis</a:t>
            </a:r>
            <a:endParaRPr kumimoji="0" lang="en-IN" altLang="zh-C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ext Box 5"/>
          <p:cNvSpPr txBox="1"/>
          <p:nvPr/>
        </p:nvSpPr>
        <p:spPr>
          <a:xfrm>
            <a:off x="472440" y="1691005"/>
            <a:ext cx="3453765" cy="3969385"/>
          </a:xfrm>
          <a:prstGeom prst="rect">
            <a:avLst/>
          </a:prstGeom>
          <a:noFill/>
        </p:spPr>
        <p:txBody>
          <a:bodyPr wrap="square" rtlCol="0">
            <a:spAutoFit/>
          </a:bodyPr>
          <a:p>
            <a:r>
              <a:rPr lang="en-IN" altLang="en-US">
                <a:ln w="22225">
                  <a:solidFill>
                    <a:schemeClr val="accent2"/>
                  </a:solidFill>
                  <a:prstDash val="solid"/>
                </a:ln>
                <a:solidFill>
                  <a:schemeClr val="accent2">
                    <a:lumMod val="40000"/>
                    <a:lumOff val="60000"/>
                  </a:schemeClr>
                </a:solidFill>
              </a:rPr>
              <a:t>1.</a:t>
            </a:r>
            <a:r>
              <a:rPr lang="en-US">
                <a:ln w="22225">
                  <a:solidFill>
                    <a:schemeClr val="accent2"/>
                  </a:solidFill>
                  <a:prstDash val="solid"/>
                </a:ln>
                <a:solidFill>
                  <a:schemeClr val="accent2">
                    <a:lumMod val="40000"/>
                    <a:lumOff val="60000"/>
                  </a:schemeClr>
                </a:solidFill>
              </a:rPr>
              <a:t>Total </a:t>
            </a:r>
            <a:r>
              <a:rPr lang="en-IN" altLang="en-US">
                <a:ln w="22225">
                  <a:solidFill>
                    <a:schemeClr val="accent2"/>
                  </a:solidFill>
                  <a:prstDash val="solid"/>
                </a:ln>
                <a:solidFill>
                  <a:schemeClr val="accent2">
                    <a:lumMod val="40000"/>
                    <a:lumOff val="60000"/>
                  </a:schemeClr>
                </a:solidFill>
              </a:rPr>
              <a:t>q</a:t>
            </a:r>
            <a:r>
              <a:rPr lang="en-US">
                <a:ln w="22225">
                  <a:solidFill>
                    <a:schemeClr val="accent2"/>
                  </a:solidFill>
                  <a:prstDash val="solid"/>
                </a:ln>
                <a:solidFill>
                  <a:schemeClr val="accent2">
                    <a:lumMod val="40000"/>
                    <a:lumOff val="60000"/>
                  </a:schemeClr>
                </a:solidFill>
              </a:rPr>
              <a:t>uantity </a:t>
            </a:r>
            <a:r>
              <a:rPr lang="en-IN" altLang="en-US">
                <a:ln w="22225">
                  <a:solidFill>
                    <a:schemeClr val="accent2"/>
                  </a:solidFill>
                  <a:prstDash val="solid"/>
                </a:ln>
                <a:solidFill>
                  <a:schemeClr val="accent2">
                    <a:lumMod val="40000"/>
                    <a:lumOff val="60000"/>
                  </a:schemeClr>
                </a:solidFill>
              </a:rPr>
              <a:t>s</a:t>
            </a:r>
            <a:r>
              <a:rPr lang="en-US">
                <a:ln w="22225">
                  <a:solidFill>
                    <a:schemeClr val="accent2"/>
                  </a:solidFill>
                  <a:prstDash val="solid"/>
                </a:ln>
                <a:solidFill>
                  <a:schemeClr val="accent2">
                    <a:lumMod val="40000"/>
                    <a:lumOff val="60000"/>
                  </a:schemeClr>
                </a:solidFill>
              </a:rPr>
              <a:t>old</a:t>
            </a:r>
            <a:r>
              <a:rPr lang="en-IN" altLang="en-US">
                <a:ln w="22225">
                  <a:solidFill>
                    <a:schemeClr val="accent2"/>
                  </a:solidFill>
                  <a:prstDash val="solid"/>
                </a:ln>
                <a:solidFill>
                  <a:schemeClr val="accent2">
                    <a:lumMod val="40000"/>
                    <a:lumOff val="60000"/>
                  </a:schemeClr>
                </a:solidFill>
              </a:rPr>
              <a:t> for all products</a:t>
            </a:r>
            <a:endParaRPr lang="en-IN" altLang="en-US">
              <a:ln w="22225">
                <a:solidFill>
                  <a:schemeClr val="accent2"/>
                </a:solidFill>
                <a:prstDash val="solid"/>
              </a:ln>
              <a:solidFill>
                <a:schemeClr val="accent2">
                  <a:lumMod val="40000"/>
                  <a:lumOff val="60000"/>
                </a:schemeClr>
              </a:solidFill>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prod_id, SUM("qty") AS total_quantity_sold</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prod_id; </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It sums the quantity sold (qty) for each product (prod_id) in the balanced_tree.sales table, grouping the results by product ID.</a:t>
            </a:r>
            <a:endParaRPr lang="en-IN" altLang="en-US">
              <a:ln w="22225">
                <a:solidFill>
                  <a:schemeClr val="accent2"/>
                </a:solidFill>
                <a:prstDash val="solid"/>
              </a:ln>
              <a:solidFill>
                <a:schemeClr val="bg1"/>
              </a:solidFill>
            </a:endParaRPr>
          </a:p>
        </p:txBody>
      </p:sp>
      <p:graphicFrame>
        <p:nvGraphicFramePr>
          <p:cNvPr id="8" name="Table 7"/>
          <p:cNvGraphicFramePr/>
          <p:nvPr/>
        </p:nvGraphicFramePr>
        <p:xfrm>
          <a:off x="3926205" y="1552575"/>
          <a:ext cx="2250440" cy="4599940"/>
        </p:xfrm>
        <a:graphic>
          <a:graphicData uri="http://schemas.openxmlformats.org/drawingml/2006/table">
            <a:tbl>
              <a:tblPr firstRow="1" bandRow="1">
                <a:tableStyleId>{5C22544A-7EE6-4342-B048-85BDC9FD1C3A}</a:tableStyleId>
              </a:tblPr>
              <a:tblGrid>
                <a:gridCol w="848360"/>
                <a:gridCol w="1402080"/>
              </a:tblGrid>
              <a:tr h="607060">
                <a:tc>
                  <a:txBody>
                    <a:bodyPr/>
                    <a:p>
                      <a:pPr indent="0">
                        <a:buNone/>
                      </a:pPr>
                      <a:r>
                        <a:rPr lang="en-US" sz="1800" b="1">
                          <a:solidFill>
                            <a:schemeClr val="bg1"/>
                          </a:solidFill>
                          <a:cs typeface="+mn-lt"/>
                        </a:rPr>
                        <a:t>Product ID</a:t>
                      </a:r>
                      <a:endParaRPr lang="en-US" sz="1800" b="1">
                        <a:solidFill>
                          <a:schemeClr val="bg1"/>
                        </a:solidFill>
                        <a:cs typeface="+mn-lt"/>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 Quantity Sold</a:t>
                      </a:r>
                      <a:endParaRPr lang="en-US" sz="1800" b="1">
                        <a:solidFill>
                          <a:schemeClr val="bg1"/>
                        </a:solidFill>
                        <a:cs typeface="+mn-lt"/>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332740">
                <a:tc>
                  <a:txBody>
                    <a:bodyPr/>
                    <a:p>
                      <a:pPr indent="0">
                        <a:buNone/>
                      </a:pPr>
                      <a:r>
                        <a:rPr lang="en-US" sz="1800" b="0">
                          <a:solidFill>
                            <a:srgbClr val="4D4D4D"/>
                          </a:solidFill>
                          <a:cs typeface="+mn-lt"/>
                        </a:rPr>
                        <a:t>c4a632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3856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f084eb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3792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9ec847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3876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e83aa3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3786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c8d436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3646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e31d39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3707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b9a74d</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3655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2a2353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3819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d5e9a6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3752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72f5d4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3757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2feb6b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3770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5d267b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3800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
        <p:nvSpPr>
          <p:cNvPr id="10" name="Text Box 9"/>
          <p:cNvSpPr txBox="1"/>
          <p:nvPr/>
        </p:nvSpPr>
        <p:spPr>
          <a:xfrm>
            <a:off x="6594475" y="1552575"/>
            <a:ext cx="3149600" cy="479996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rPr>
              <a:t>2. Total generated revenue(before discount)</a:t>
            </a:r>
            <a:endParaRPr lang="en-IN" altLang="en-US">
              <a:ln w="22225">
                <a:solidFill>
                  <a:schemeClr val="accent2"/>
                </a:solidFill>
                <a:prstDash val="solid"/>
              </a:ln>
              <a:solidFill>
                <a:schemeClr val="accent2">
                  <a:lumMod val="40000"/>
                  <a:lumOff val="60000"/>
                </a:schemeClr>
              </a:solidFill>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prod_id, SUM(price * qty) AS total_revenue_before_discounts</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prod_id;</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It sums the quantity sold (qty) for each product (prod_id) in the balanced_tree.sales table, grouping the results by product ID.</a:t>
            </a:r>
            <a:endParaRPr lang="en-US"/>
          </a:p>
        </p:txBody>
      </p:sp>
      <p:graphicFrame>
        <p:nvGraphicFramePr>
          <p:cNvPr id="12" name="Table 11"/>
          <p:cNvGraphicFramePr/>
          <p:nvPr/>
        </p:nvGraphicFramePr>
        <p:xfrm>
          <a:off x="9744075" y="1415415"/>
          <a:ext cx="2253615" cy="4874260"/>
        </p:xfrm>
        <a:graphic>
          <a:graphicData uri="http://schemas.openxmlformats.org/drawingml/2006/table">
            <a:tbl>
              <a:tblPr firstRow="1" bandRow="1">
                <a:tableStyleId>{5C22544A-7EE6-4342-B048-85BDC9FD1C3A}</a:tableStyleId>
              </a:tblPr>
              <a:tblGrid>
                <a:gridCol w="768350"/>
                <a:gridCol w="1485265"/>
              </a:tblGrid>
              <a:tr h="881380">
                <a:tc>
                  <a:txBody>
                    <a:bodyPr/>
                    <a:p>
                      <a:pPr indent="0">
                        <a:buNone/>
                      </a:pPr>
                      <a:r>
                        <a:rPr lang="en-US" sz="1800" b="1">
                          <a:solidFill>
                            <a:schemeClr val="bg1"/>
                          </a:solidFill>
                          <a:cs typeface="+mn-lt"/>
                        </a:rPr>
                        <a:t>prod_id</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total_revenue_before_discounts</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332740">
                <a:tc>
                  <a:txBody>
                    <a:bodyPr/>
                    <a:p>
                      <a:pPr indent="0">
                        <a:buNone/>
                      </a:pPr>
                      <a:r>
                        <a:rPr lang="en-US" sz="1800" b="0">
                          <a:solidFill>
                            <a:srgbClr val="4D4D4D"/>
                          </a:solidFill>
                          <a:cs typeface="+mn-lt"/>
                        </a:rPr>
                        <a:t>c4a632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50128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f084eb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136512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9ec847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e83aa3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121152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c8d436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36460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e31d39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37070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b9a74d</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62135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2a2353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217683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d5e9a6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86296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72f5d4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71383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2feb6b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109330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5d267b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 Box 4"/>
          <p:cNvSpPr txBox="1"/>
          <p:nvPr/>
        </p:nvSpPr>
        <p:spPr>
          <a:xfrm>
            <a:off x="558800" y="991870"/>
            <a:ext cx="5364480" cy="369252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3. Total Discount Amount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prod_id, SUM(discount) AS total_discount_amount</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prod_id;</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US">
                <a:solidFill>
                  <a:schemeClr val="bg1"/>
                </a:solidFill>
              </a:rPr>
              <a:t> </a:t>
            </a:r>
            <a:r>
              <a:rPr lang="en-IN" altLang="en-US">
                <a:solidFill>
                  <a:schemeClr val="bg1"/>
                </a:solidFill>
              </a:rPr>
              <a:t>T</a:t>
            </a:r>
            <a:r>
              <a:rPr lang="en-US">
                <a:solidFill>
                  <a:schemeClr val="bg1"/>
                </a:solidFill>
              </a:rPr>
              <a:t>he total discount amount for each product (prod_id) in the balanced_tree.sales table by summing the discounts applied to each product, grouped by product ID.</a:t>
            </a:r>
            <a:endParaRPr lang="en-US">
              <a:solidFill>
                <a:schemeClr val="bg1"/>
              </a:solidFill>
            </a:endParaRPr>
          </a:p>
        </p:txBody>
      </p:sp>
      <p:graphicFrame>
        <p:nvGraphicFramePr>
          <p:cNvPr id="6" name="Table 5"/>
          <p:cNvGraphicFramePr/>
          <p:nvPr/>
        </p:nvGraphicFramePr>
        <p:xfrm>
          <a:off x="6400800" y="991870"/>
          <a:ext cx="4683760" cy="4424680"/>
        </p:xfrm>
        <a:graphic>
          <a:graphicData uri="http://schemas.openxmlformats.org/drawingml/2006/table">
            <a:tbl>
              <a:tblPr firstRow="1" bandRow="1">
                <a:tableStyleId>{5C22544A-7EE6-4342-B048-85BDC9FD1C3A}</a:tableStyleId>
              </a:tblPr>
              <a:tblGrid>
                <a:gridCol w="2341880"/>
                <a:gridCol w="2341880"/>
              </a:tblGrid>
              <a:tr h="431800">
                <a:tc>
                  <a:txBody>
                    <a:bodyPr/>
                    <a:p>
                      <a:pPr indent="0">
                        <a:buNone/>
                      </a:pPr>
                      <a:r>
                        <a:rPr lang="en-US" sz="1800" b="1">
                          <a:solidFill>
                            <a:schemeClr val="bg1"/>
                          </a:solidFill>
                          <a:cs typeface="+mn-lt"/>
                        </a:rPr>
                        <a:t>prod_id</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total_discount_amount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332740">
                <a:tc>
                  <a:txBody>
                    <a:bodyPr/>
                    <a:p>
                      <a:pPr indent="0">
                        <a:buNone/>
                      </a:pPr>
                      <a:r>
                        <a:rPr lang="en-US" sz="1800" b="0">
                          <a:solidFill>
                            <a:srgbClr val="4D4D4D"/>
                          </a:solidFill>
                          <a:cs typeface="+mn-lt"/>
                        </a:rPr>
                        <a:t>c4a632</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15418</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f084eb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15646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9ec847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15500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e83aa3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15257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c8d436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15003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e31d39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15065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b9a74d</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14873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2a2353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15553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d5e9a6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14669</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72f5d4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15283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2feb6b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14946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5d267b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15487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82040" y="324485"/>
            <a:ext cx="5323840" cy="737870"/>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lt"/>
                <a:ea typeface="+mj-ea"/>
                <a:cs typeface="+mj-cs"/>
              </a:rPr>
              <a:t>Transaction Analysis</a:t>
            </a:r>
            <a:endParaRPr kumimoji="0" lang="zh-CN" alt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Text Box 10"/>
          <p:cNvSpPr txBox="1"/>
          <p:nvPr/>
        </p:nvSpPr>
        <p:spPr>
          <a:xfrm>
            <a:off x="440690" y="1168400"/>
            <a:ext cx="3769995" cy="369252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1. Unique Transactions</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COUNT(DISTINCT txn_id) AS unique_transactions_count</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It counts the number of distinct transaction IDs (txn_id) in the balanced_tree.sales table, representing the total count of unique transactions recorded in the dataset.</a:t>
            </a:r>
            <a:endParaRPr lang="en-US"/>
          </a:p>
        </p:txBody>
      </p:sp>
      <p:sp>
        <p:nvSpPr>
          <p:cNvPr id="12" name="Text Box 11"/>
          <p:cNvSpPr txBox="1"/>
          <p:nvPr/>
        </p:nvSpPr>
        <p:spPr>
          <a:xfrm>
            <a:off x="527050" y="5321300"/>
            <a:ext cx="3251200" cy="645160"/>
          </a:xfrm>
          <a:prstGeom prst="rect">
            <a:avLst/>
          </a:prstGeom>
          <a:gradFill>
            <a:gsLst>
              <a:gs pos="0">
                <a:srgbClr val="007BD3"/>
              </a:gs>
              <a:gs pos="100000">
                <a:srgbClr val="034373"/>
              </a:gs>
            </a:gsLst>
            <a:lin scaled="0"/>
          </a:gradFill>
        </p:spPr>
        <p:txBody>
          <a:bodyPr wrap="square" rtlCol="0" anchor="t">
            <a:spAutoFit/>
          </a:bodyPr>
          <a:p>
            <a:r>
              <a:rPr lang="en-US">
                <a:solidFill>
                  <a:schemeClr val="bg1"/>
                </a:solidFill>
              </a:rPr>
              <a:t>unique_transactions_count</a:t>
            </a:r>
            <a:endParaRPr lang="en-US">
              <a:solidFill>
                <a:schemeClr val="bg1"/>
              </a:solidFill>
            </a:endParaRPr>
          </a:p>
          <a:p>
            <a:r>
              <a:rPr lang="en-US">
                <a:solidFill>
                  <a:schemeClr val="bg1"/>
                </a:solidFill>
              </a:rPr>
              <a:t>2500</a:t>
            </a:r>
            <a:endParaRPr lang="en-US">
              <a:solidFill>
                <a:schemeClr val="bg1"/>
              </a:solidFill>
            </a:endParaRPr>
          </a:p>
        </p:txBody>
      </p:sp>
      <p:sp>
        <p:nvSpPr>
          <p:cNvPr id="13" name="Text Box 12"/>
          <p:cNvSpPr txBox="1"/>
          <p:nvPr/>
        </p:nvSpPr>
        <p:spPr>
          <a:xfrm>
            <a:off x="4348480" y="1062355"/>
            <a:ext cx="7666990" cy="424624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2. Average Unique Products per Transaction </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AVG("num_products") AS average_unique_products_per_transaction</a:t>
            </a:r>
            <a:endParaRPr lang="en-IN" altLang="en-US">
              <a:solidFill>
                <a:schemeClr val="bg1"/>
              </a:solidFill>
            </a:endParaRPr>
          </a:p>
          <a:p>
            <a:r>
              <a:rPr lang="en-IN" altLang="en-US">
                <a:solidFill>
                  <a:schemeClr val="bg1"/>
                </a:solidFill>
              </a:rPr>
              <a:t>FROM </a:t>
            </a:r>
            <a:endParaRPr lang="en-IN" altLang="en-US">
              <a:solidFill>
                <a:schemeClr val="bg1"/>
              </a:solidFill>
            </a:endParaRPr>
          </a:p>
          <a:p>
            <a:r>
              <a:rPr lang="en-IN" altLang="en-US">
                <a:solidFill>
                  <a:schemeClr val="bg1"/>
                </a:solidFill>
              </a:rPr>
              <a:t>    (SELECT txn_id, COUNT(DISTINCT prod_id) AS num_products</a:t>
            </a:r>
            <a:endParaRPr lang="en-IN" altLang="en-US">
              <a:solidFill>
                <a:schemeClr val="bg1"/>
              </a:solidFill>
            </a:endParaRPr>
          </a:p>
          <a:p>
            <a:r>
              <a:rPr lang="en-IN" altLang="en-US">
                <a:solidFill>
                  <a:schemeClr val="bg1"/>
                </a:solidFill>
              </a:rPr>
              <a:t>    FROM balanced_tree.sales</a:t>
            </a:r>
            <a:endParaRPr lang="en-IN" altLang="en-US">
              <a:solidFill>
                <a:schemeClr val="bg1"/>
              </a:solidFill>
            </a:endParaRPr>
          </a:p>
          <a:p>
            <a:r>
              <a:rPr lang="en-IN" altLang="en-US">
                <a:solidFill>
                  <a:schemeClr val="bg1"/>
                </a:solidFill>
              </a:rPr>
              <a:t>    GROUP BY txn_id) </a:t>
            </a:r>
            <a:endParaRPr lang="en-IN" altLang="en-US">
              <a:solidFill>
                <a:schemeClr val="bg1"/>
              </a:solidFill>
            </a:endParaRPr>
          </a:p>
          <a:p>
            <a:r>
              <a:rPr lang="en-IN" altLang="en-US">
                <a:solidFill>
                  <a:schemeClr val="bg1"/>
                </a:solidFill>
              </a:rPr>
              <a:t>    AS transaction_product_counts;</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US">
                <a:solidFill>
                  <a:schemeClr val="bg1"/>
                </a:solidFill>
              </a:rPr>
              <a:t>First, it computes the count of distinct products (prod_id) for each transaction (txn_id) in the balanced_tree.sales table by using a subquery.</a:t>
            </a:r>
            <a:endParaRPr lang="en-US">
              <a:solidFill>
                <a:schemeClr val="bg1"/>
              </a:solidFill>
            </a:endParaRPr>
          </a:p>
          <a:p>
            <a:r>
              <a:rPr lang="en-US">
                <a:solidFill>
                  <a:schemeClr val="bg1"/>
                </a:solidFill>
              </a:rPr>
              <a:t>Then, it calculates the average of these counts across all transactions to find the average unique products per transaction.</a:t>
            </a:r>
            <a:endParaRPr lang="en-US">
              <a:solidFill>
                <a:schemeClr val="bg1"/>
              </a:solidFill>
            </a:endParaRPr>
          </a:p>
        </p:txBody>
      </p:sp>
      <p:sp>
        <p:nvSpPr>
          <p:cNvPr id="14" name="Text Box 13"/>
          <p:cNvSpPr txBox="1"/>
          <p:nvPr/>
        </p:nvSpPr>
        <p:spPr>
          <a:xfrm>
            <a:off x="4348480" y="5321300"/>
            <a:ext cx="6156960" cy="645160"/>
          </a:xfrm>
          <a:prstGeom prst="rect">
            <a:avLst/>
          </a:prstGeom>
          <a:gradFill>
            <a:gsLst>
              <a:gs pos="0">
                <a:srgbClr val="007BD3"/>
              </a:gs>
              <a:gs pos="100000">
                <a:srgbClr val="034373"/>
              </a:gs>
            </a:gsLst>
            <a:lin scaled="0"/>
          </a:gradFill>
        </p:spPr>
        <p:txBody>
          <a:bodyPr wrap="square" rtlCol="0" anchor="t">
            <a:spAutoFit/>
          </a:bodyPr>
          <a:p>
            <a:r>
              <a:rPr lang="en-US">
                <a:solidFill>
                  <a:schemeClr val="bg1"/>
                </a:solidFill>
              </a:rPr>
              <a:t>average_unique_products_per_transaction</a:t>
            </a:r>
            <a:endParaRPr lang="en-US">
              <a:solidFill>
                <a:schemeClr val="bg1"/>
              </a:solidFill>
            </a:endParaRPr>
          </a:p>
          <a:p>
            <a:r>
              <a:rPr lang="en-US">
                <a:solidFill>
                  <a:schemeClr val="bg1"/>
                </a:solidFill>
              </a:rPr>
              <a:t>6.0380000000000000</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Text Box 2"/>
          <p:cNvSpPr txBox="1"/>
          <p:nvPr/>
        </p:nvSpPr>
        <p:spPr>
          <a:xfrm>
            <a:off x="264160" y="1016000"/>
            <a:ext cx="10899140" cy="424624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3. Percentile Values for Revenue per Transaction</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PERCENTILE_CONT(0.25) WITHIN GROUP (ORDER BY revenue_per_transaction) AS percentile_25,</a:t>
            </a:r>
            <a:endParaRPr lang="en-IN" altLang="en-US">
              <a:solidFill>
                <a:schemeClr val="bg1"/>
              </a:solidFill>
            </a:endParaRPr>
          </a:p>
          <a:p>
            <a:r>
              <a:rPr lang="en-IN" altLang="en-US">
                <a:solidFill>
                  <a:schemeClr val="bg1"/>
                </a:solidFill>
              </a:rPr>
              <a:t>PERCENTILE_CONT(0.5) WITHIN GROUP (ORDER BY revenue_per_transaction) AS percentile_50,</a:t>
            </a:r>
            <a:endParaRPr lang="en-IN" altLang="en-US">
              <a:solidFill>
                <a:schemeClr val="bg1"/>
              </a:solidFill>
            </a:endParaRPr>
          </a:p>
          <a:p>
            <a:r>
              <a:rPr lang="en-IN" altLang="en-US">
                <a:solidFill>
                  <a:schemeClr val="bg1"/>
                </a:solidFill>
              </a:rPr>
              <a:t>PERCENTILE_CONT(0.75) WITHIN GROUP (ORDER BY revenue_per_transaction) AS percentile_75</a:t>
            </a:r>
            <a:endParaRPr lang="en-IN" altLang="en-US">
              <a:solidFill>
                <a:schemeClr val="bg1"/>
              </a:solidFill>
            </a:endParaRPr>
          </a:p>
          <a:p>
            <a:r>
              <a:rPr lang="en-IN" altLang="en-US">
                <a:solidFill>
                  <a:schemeClr val="bg1"/>
                </a:solidFill>
              </a:rPr>
              <a:t>FROM (</a:t>
            </a:r>
            <a:endParaRPr lang="en-IN" altLang="en-US">
              <a:solidFill>
                <a:schemeClr val="bg1"/>
              </a:solidFill>
            </a:endParaRPr>
          </a:p>
          <a:p>
            <a:r>
              <a:rPr lang="en-IN" altLang="en-US">
                <a:solidFill>
                  <a:schemeClr val="bg1"/>
                </a:solidFill>
              </a:rPr>
              <a:t>    SELECT txn_id, SUM(price * qty) AS revenue_per_transaction</a:t>
            </a:r>
            <a:endParaRPr lang="en-IN" altLang="en-US">
              <a:solidFill>
                <a:schemeClr val="bg1"/>
              </a:solidFill>
            </a:endParaRPr>
          </a:p>
          <a:p>
            <a:r>
              <a:rPr lang="en-IN" altLang="en-US">
                <a:solidFill>
                  <a:schemeClr val="bg1"/>
                </a:solidFill>
              </a:rPr>
              <a:t>    FROM balanced_tree.sales</a:t>
            </a:r>
            <a:endParaRPr lang="en-IN" altLang="en-US">
              <a:solidFill>
                <a:schemeClr val="bg1"/>
              </a:solidFill>
            </a:endParaRPr>
          </a:p>
          <a:p>
            <a:r>
              <a:rPr lang="en-IN" altLang="en-US">
                <a:solidFill>
                  <a:schemeClr val="bg1"/>
                </a:solidFill>
              </a:rPr>
              <a:t>    GROUP BY txn_id) </a:t>
            </a:r>
            <a:endParaRPr lang="en-IN" altLang="en-US">
              <a:solidFill>
                <a:schemeClr val="bg1"/>
              </a:solidFill>
            </a:endParaRPr>
          </a:p>
          <a:p>
            <a:r>
              <a:rPr lang="en-IN" altLang="en-US">
                <a:solidFill>
                  <a:schemeClr val="bg1"/>
                </a:solidFill>
              </a:rPr>
              <a:t>    AS transaction_revenues;</a:t>
            </a:r>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US">
                <a:solidFill>
                  <a:schemeClr val="bg1"/>
                </a:solidFill>
              </a:rPr>
              <a:t>It first computes the revenue per transaction by summing the product of price and quantity sold for each transaction in the balanced_tree.sales table.</a:t>
            </a:r>
            <a:r>
              <a:rPr lang="en-IN" altLang="en-US">
                <a:solidFill>
                  <a:schemeClr val="bg1"/>
                </a:solidFill>
              </a:rPr>
              <a:t> </a:t>
            </a:r>
            <a:r>
              <a:rPr lang="en-US">
                <a:solidFill>
                  <a:schemeClr val="bg1"/>
                </a:solidFill>
              </a:rPr>
              <a:t>Then, it uses the PERCENTILE_CONT function with the specified percentiles (0.25, 0.5, and 0.75) within the group of transaction revenues to find the corresponding revenue values.</a:t>
            </a:r>
            <a:endParaRPr lang="en-US">
              <a:solidFill>
                <a:schemeClr val="bg1"/>
              </a:solidFill>
            </a:endParaRPr>
          </a:p>
        </p:txBody>
      </p:sp>
      <p:sp>
        <p:nvSpPr>
          <p:cNvPr id="6" name="Text Box 5"/>
          <p:cNvSpPr txBox="1"/>
          <p:nvPr/>
        </p:nvSpPr>
        <p:spPr>
          <a:xfrm>
            <a:off x="396240" y="5430520"/>
            <a:ext cx="5170805" cy="645160"/>
          </a:xfrm>
          <a:prstGeom prst="rect">
            <a:avLst/>
          </a:prstGeom>
          <a:gradFill>
            <a:gsLst>
              <a:gs pos="0">
                <a:srgbClr val="007BD3"/>
              </a:gs>
              <a:gs pos="100000">
                <a:srgbClr val="034373"/>
              </a:gs>
            </a:gsLst>
            <a:lin scaled="0"/>
          </a:gradFill>
        </p:spPr>
        <p:txBody>
          <a:bodyPr wrap="square" rtlCol="0" anchor="t">
            <a:spAutoFit/>
          </a:bodyPr>
          <a:p>
            <a:r>
              <a:rPr lang="en-US">
                <a:solidFill>
                  <a:schemeClr val="bg1"/>
                </a:solidFill>
              </a:rPr>
              <a:t>percentile_25	percentile_50	percentile_75</a:t>
            </a:r>
            <a:endParaRPr lang="en-US">
              <a:solidFill>
                <a:schemeClr val="bg1"/>
              </a:solidFill>
            </a:endParaRPr>
          </a:p>
          <a:p>
            <a:r>
              <a:rPr lang="en-US">
                <a:solidFill>
                  <a:schemeClr val="bg1"/>
                </a:solidFill>
              </a:rPr>
              <a:t>375.75	</a:t>
            </a:r>
            <a:r>
              <a:rPr lang="en-IN" altLang="en-US">
                <a:solidFill>
                  <a:schemeClr val="bg1"/>
                </a:solidFill>
              </a:rPr>
              <a:t>                  </a:t>
            </a:r>
            <a:r>
              <a:rPr lang="en-US">
                <a:solidFill>
                  <a:schemeClr val="bg1"/>
                </a:solidFill>
              </a:rPr>
              <a:t>509.5	</a:t>
            </a:r>
            <a:r>
              <a:rPr lang="en-IN" altLang="en-US">
                <a:solidFill>
                  <a:schemeClr val="bg1"/>
                </a:solidFill>
              </a:rPr>
              <a:t>                  </a:t>
            </a:r>
            <a:r>
              <a:rPr lang="en-US">
                <a:solidFill>
                  <a:schemeClr val="bg1"/>
                </a:solidFill>
              </a:rPr>
              <a:t>647</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 Box 6"/>
          <p:cNvSpPr txBox="1"/>
          <p:nvPr/>
        </p:nvSpPr>
        <p:spPr>
          <a:xfrm>
            <a:off x="203200" y="517525"/>
            <a:ext cx="5720080" cy="396938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4. Average Discount Value per Transaction</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sym typeface="+mn-ea"/>
              </a:rPr>
              <a:t>SELECT AVG(discount_value) AS average_discount_per_transaction</a:t>
            </a:r>
            <a:endParaRPr lang="en-IN" altLang="en-US">
              <a:solidFill>
                <a:schemeClr val="bg1"/>
              </a:solidFill>
              <a:sym typeface="+mn-ea"/>
            </a:endParaRPr>
          </a:p>
          <a:p>
            <a:r>
              <a:rPr lang="en-IN" altLang="en-US">
                <a:solidFill>
                  <a:schemeClr val="bg1"/>
                </a:solidFill>
                <a:sym typeface="+mn-ea"/>
              </a:rPr>
              <a:t>FROM (SELECT txn_id, SUM(discount) AS discount_value</a:t>
            </a:r>
            <a:endParaRPr lang="en-IN" altLang="en-US">
              <a:solidFill>
                <a:schemeClr val="bg1"/>
              </a:solidFill>
              <a:sym typeface="+mn-ea"/>
            </a:endParaRPr>
          </a:p>
          <a:p>
            <a:r>
              <a:rPr lang="en-IN" altLang="en-US">
                <a:solidFill>
                  <a:schemeClr val="bg1"/>
                </a:solidFill>
                <a:sym typeface="+mn-ea"/>
              </a:rPr>
              <a:t>    FROM balanced_tree.sales</a:t>
            </a:r>
            <a:endParaRPr lang="en-IN" altLang="en-US">
              <a:solidFill>
                <a:schemeClr val="bg1"/>
              </a:solidFill>
              <a:sym typeface="+mn-ea"/>
            </a:endParaRPr>
          </a:p>
          <a:p>
            <a:r>
              <a:rPr lang="en-IN" altLang="en-US">
                <a:solidFill>
                  <a:schemeClr val="bg1"/>
                </a:solidFill>
                <a:sym typeface="+mn-ea"/>
              </a:rPr>
              <a:t>    GROUP BY txn_id) </a:t>
            </a:r>
            <a:endParaRPr lang="en-IN" altLang="en-US">
              <a:solidFill>
                <a:schemeClr val="bg1"/>
              </a:solidFill>
              <a:sym typeface="+mn-ea"/>
            </a:endParaRPr>
          </a:p>
          <a:p>
            <a:r>
              <a:rPr lang="en-IN" altLang="en-US">
                <a:solidFill>
                  <a:schemeClr val="bg1"/>
                </a:solidFill>
                <a:sym typeface="+mn-ea"/>
              </a:rPr>
              <a:t>    AS transaction_discounts;</a:t>
            </a:r>
            <a:endParaRPr lang="en-IN" altLang="en-US">
              <a:solidFill>
                <a:schemeClr val="bg1"/>
              </a:solidFill>
              <a:sym typeface="+mn-ea"/>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computes the average discount value per transaction by first summing the discounts for each transaction and then averaging these values across all transactions.</a:t>
            </a:r>
            <a:endParaRPr lang="en-US">
              <a:solidFill>
                <a:schemeClr val="bg1"/>
              </a:solidFill>
            </a:endParaRPr>
          </a:p>
        </p:txBody>
      </p:sp>
      <p:sp>
        <p:nvSpPr>
          <p:cNvPr id="10" name="Text Box 9"/>
          <p:cNvSpPr txBox="1"/>
          <p:nvPr/>
        </p:nvSpPr>
        <p:spPr>
          <a:xfrm>
            <a:off x="193040" y="5030470"/>
            <a:ext cx="4977765" cy="645160"/>
          </a:xfrm>
          <a:prstGeom prst="rect">
            <a:avLst/>
          </a:prstGeom>
          <a:gradFill>
            <a:gsLst>
              <a:gs pos="0">
                <a:srgbClr val="007BD3"/>
              </a:gs>
              <a:gs pos="100000">
                <a:srgbClr val="034373"/>
              </a:gs>
            </a:gsLst>
            <a:lin scaled="0"/>
          </a:gradFill>
        </p:spPr>
        <p:txBody>
          <a:bodyPr wrap="square" rtlCol="0" anchor="t">
            <a:spAutoFit/>
          </a:bodyPr>
          <a:p>
            <a:r>
              <a:rPr lang="en-US">
                <a:solidFill>
                  <a:schemeClr val="bg1"/>
                </a:solidFill>
              </a:rPr>
              <a:t>average_discount_per_transaction</a:t>
            </a:r>
            <a:endParaRPr lang="en-US">
              <a:solidFill>
                <a:schemeClr val="bg1"/>
              </a:solidFill>
            </a:endParaRPr>
          </a:p>
          <a:p>
            <a:r>
              <a:rPr lang="en-US">
                <a:solidFill>
                  <a:schemeClr val="bg1"/>
                </a:solidFill>
              </a:rPr>
              <a:t>73.0800000000000000</a:t>
            </a:r>
            <a:endParaRPr lang="en-US">
              <a:solidFill>
                <a:schemeClr val="bg1"/>
              </a:solidFill>
            </a:endParaRPr>
          </a:p>
        </p:txBody>
      </p:sp>
      <p:sp>
        <p:nvSpPr>
          <p:cNvPr id="11" name="Text Box 10"/>
          <p:cNvSpPr txBox="1"/>
          <p:nvPr/>
        </p:nvSpPr>
        <p:spPr>
          <a:xfrm>
            <a:off x="5923280" y="517525"/>
            <a:ext cx="6064885" cy="479996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5. Percentage Split of Transactions (Members vs Non-members)</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CASE </a:t>
            </a:r>
            <a:endParaRPr lang="en-IN" altLang="en-US">
              <a:solidFill>
                <a:schemeClr val="bg1"/>
              </a:solidFill>
            </a:endParaRPr>
          </a:p>
          <a:p>
            <a:r>
              <a:rPr lang="en-IN" altLang="en-US">
                <a:solidFill>
                  <a:schemeClr val="bg1"/>
                </a:solidFill>
              </a:rPr>
              <a:t>         WHEN member = true THEN 'Member'</a:t>
            </a:r>
            <a:endParaRPr lang="en-IN" altLang="en-US">
              <a:solidFill>
                <a:schemeClr val="bg1"/>
              </a:solidFill>
            </a:endParaRPr>
          </a:p>
          <a:p>
            <a:r>
              <a:rPr lang="en-IN" altLang="en-US">
                <a:solidFill>
                  <a:schemeClr val="bg1"/>
                </a:solidFill>
              </a:rPr>
              <a:t>        ELSE 'Non-Member'</a:t>
            </a:r>
            <a:endParaRPr lang="en-IN" altLang="en-US">
              <a:solidFill>
                <a:schemeClr val="bg1"/>
              </a:solidFill>
            </a:endParaRPr>
          </a:p>
          <a:p>
            <a:r>
              <a:rPr lang="en-IN" altLang="en-US">
                <a:solidFill>
                  <a:schemeClr val="bg1"/>
                </a:solidFill>
              </a:rPr>
              <a:t>    END AS membership_type,</a:t>
            </a:r>
            <a:endParaRPr lang="en-IN" altLang="en-US">
              <a:solidFill>
                <a:schemeClr val="bg1"/>
              </a:solidFill>
            </a:endParaRPr>
          </a:p>
          <a:p>
            <a:r>
              <a:rPr lang="en-IN" altLang="en-US">
                <a:solidFill>
                  <a:schemeClr val="bg1"/>
                </a:solidFill>
              </a:rPr>
              <a:t>    COUNT(*) AS transaction_count, COUNT(*) * 100.0 / SUM(COUNT(*)) OVER() AS percentage</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member;</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US">
                <a:solidFill>
                  <a:schemeClr val="bg1"/>
                </a:solidFill>
              </a:rPr>
              <a:t>This SQL query groups transactions into two categories: "Member" and "Non-Member". It then counts the number of transactions in each category and calculates the percentage of transactions relative to the total.</a:t>
            </a:r>
            <a:endParaRPr lang="en-US">
              <a:solidFill>
                <a:schemeClr val="bg1"/>
              </a:solidFill>
            </a:endParaRPr>
          </a:p>
        </p:txBody>
      </p:sp>
      <p:graphicFrame>
        <p:nvGraphicFramePr>
          <p:cNvPr id="14" name="Table 13"/>
          <p:cNvGraphicFramePr/>
          <p:nvPr/>
        </p:nvGraphicFramePr>
        <p:xfrm>
          <a:off x="5994400" y="5317490"/>
          <a:ext cx="5995035" cy="998220"/>
        </p:xfrm>
        <a:graphic>
          <a:graphicData uri="http://schemas.openxmlformats.org/drawingml/2006/table">
            <a:tbl>
              <a:tblPr firstRow="1" bandRow="1">
                <a:tableStyleId>{5C22544A-7EE6-4342-B048-85BDC9FD1C3A}</a:tableStyleId>
              </a:tblPr>
              <a:tblGrid>
                <a:gridCol w="1998345"/>
                <a:gridCol w="1998345"/>
                <a:gridCol w="1998345"/>
              </a:tblGrid>
              <a:tr h="332740">
                <a:tc>
                  <a:txBody>
                    <a:bodyPr/>
                    <a:p>
                      <a:pPr indent="0">
                        <a:buNone/>
                      </a:pPr>
                      <a:r>
                        <a:rPr lang="en-US" sz="1800" b="1">
                          <a:solidFill>
                            <a:schemeClr val="bg1"/>
                          </a:solidFill>
                          <a:cs typeface="+mn-lt"/>
                        </a:rPr>
                        <a:t>membership_type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tx1">
                        <a:lumMod val="75000"/>
                        <a:lumOff val="25000"/>
                      </a:schemeClr>
                    </a:solidFill>
                  </a:tcPr>
                </a:tc>
                <a:tc>
                  <a:txBody>
                    <a:bodyPr/>
                    <a:p>
                      <a:pPr indent="0">
                        <a:buNone/>
                      </a:pPr>
                      <a:r>
                        <a:rPr lang="en-US" sz="1800" b="1">
                          <a:solidFill>
                            <a:schemeClr val="bg1"/>
                          </a:solidFill>
                          <a:cs typeface="+mn-lt"/>
                        </a:rPr>
                        <a:t>transaction_count</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tx1">
                        <a:lumMod val="75000"/>
                        <a:lumOff val="25000"/>
                      </a:schemeClr>
                    </a:solidFill>
                  </a:tcPr>
                </a:tc>
                <a:tc>
                  <a:txBody>
                    <a:bodyPr/>
                    <a:p>
                      <a:pPr indent="0">
                        <a:buNone/>
                      </a:pPr>
                      <a:r>
                        <a:rPr lang="en-US" sz="1800" b="1">
                          <a:solidFill>
                            <a:schemeClr val="bg1"/>
                          </a:solidFill>
                          <a:cs typeface="+mn-lt"/>
                        </a:rPr>
                        <a:t>percentage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tx1">
                        <a:lumMod val="75000"/>
                        <a:lumOff val="25000"/>
                      </a:schemeClr>
                    </a:solidFill>
                  </a:tcPr>
                </a:tc>
              </a:tr>
              <a:tr h="332740">
                <a:tc>
                  <a:txBody>
                    <a:bodyPr/>
                    <a:p>
                      <a:pPr indent="0">
                        <a:buNone/>
                      </a:pPr>
                      <a:r>
                        <a:rPr lang="en-US" sz="1800" b="0">
                          <a:solidFill>
                            <a:srgbClr val="4D4D4D"/>
                          </a:solidFill>
                          <a:cs typeface="+mn-lt"/>
                        </a:rPr>
                        <a:t>Non-Member</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c>
                  <a:txBody>
                    <a:bodyPr/>
                    <a:p>
                      <a:pPr indent="0">
                        <a:buNone/>
                      </a:pPr>
                      <a:r>
                        <a:rPr lang="en-US" sz="1800" b="0">
                          <a:solidFill>
                            <a:srgbClr val="4D4D4D"/>
                          </a:solidFill>
                          <a:cs typeface="+mn-lt"/>
                        </a:rPr>
                        <a:t>6034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c>
                  <a:txBody>
                    <a:bodyPr/>
                    <a:p>
                      <a:pPr indent="0">
                        <a:buNone/>
                      </a:pPr>
                      <a:r>
                        <a:rPr lang="en-US" sz="1800" b="0">
                          <a:solidFill>
                            <a:srgbClr val="4D4D4D"/>
                          </a:solidFill>
                          <a:cs typeface="+mn-lt"/>
                        </a:rPr>
                        <a:t>39.97350116</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r>
              <a:tr h="332740">
                <a:tc>
                  <a:txBody>
                    <a:bodyPr/>
                    <a:p>
                      <a:pPr indent="0">
                        <a:buNone/>
                      </a:pPr>
                      <a:r>
                        <a:rPr lang="en-US" sz="1800" b="0">
                          <a:solidFill>
                            <a:srgbClr val="4D4D4D"/>
                          </a:solidFill>
                          <a:cs typeface="+mn-lt"/>
                        </a:rPr>
                        <a:t>Member</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c>
                  <a:txBody>
                    <a:bodyPr/>
                    <a:p>
                      <a:pPr indent="0">
                        <a:buNone/>
                      </a:pPr>
                      <a:r>
                        <a:rPr lang="en-US" sz="1800" b="0">
                          <a:solidFill>
                            <a:srgbClr val="4D4D4D"/>
                          </a:solidFill>
                          <a:cs typeface="+mn-lt"/>
                        </a:rPr>
                        <a:t>9061</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c>
                  <a:txBody>
                    <a:bodyPr/>
                    <a:p>
                      <a:pPr indent="0">
                        <a:buNone/>
                      </a:pPr>
                      <a:r>
                        <a:rPr lang="en-US" sz="1800" b="0">
                          <a:solidFill>
                            <a:srgbClr val="4D4D4D"/>
                          </a:solidFill>
                          <a:cs typeface="+mn-lt"/>
                        </a:rPr>
                        <a:t>60.02649884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 Box 12"/>
          <p:cNvSpPr txBox="1"/>
          <p:nvPr/>
        </p:nvSpPr>
        <p:spPr>
          <a:xfrm>
            <a:off x="477520" y="1061720"/>
            <a:ext cx="9314815" cy="424624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6. Average Revenue for Member Transactions (member and Non-member)</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CASE</a:t>
            </a:r>
            <a:endParaRPr lang="en-IN" altLang="en-US">
              <a:solidFill>
                <a:schemeClr val="bg1"/>
              </a:solidFill>
            </a:endParaRPr>
          </a:p>
          <a:p>
            <a:r>
              <a:rPr lang="en-IN" altLang="en-US">
                <a:solidFill>
                  <a:schemeClr val="bg1"/>
                </a:solidFill>
              </a:rPr>
              <a:t>        WHEN member = true THEN 'Member'</a:t>
            </a:r>
            <a:endParaRPr lang="en-IN" altLang="en-US">
              <a:solidFill>
                <a:schemeClr val="bg1"/>
              </a:solidFill>
            </a:endParaRPr>
          </a:p>
          <a:p>
            <a:r>
              <a:rPr lang="en-IN" altLang="en-US">
                <a:solidFill>
                  <a:schemeClr val="bg1"/>
                </a:solidFill>
              </a:rPr>
              <a:t>        ELSE 'Non-Member'</a:t>
            </a:r>
            <a:endParaRPr lang="en-IN" altLang="en-US">
              <a:solidFill>
                <a:schemeClr val="bg1"/>
              </a:solidFill>
            </a:endParaRPr>
          </a:p>
          <a:p>
            <a:r>
              <a:rPr lang="en-IN" altLang="en-US">
                <a:solidFill>
                  <a:schemeClr val="bg1"/>
                </a:solidFill>
              </a:rPr>
              <a:t>    END AS membership_type,</a:t>
            </a:r>
            <a:endParaRPr lang="en-IN" altLang="en-US">
              <a:solidFill>
                <a:schemeClr val="bg1"/>
              </a:solidFill>
            </a:endParaRPr>
          </a:p>
          <a:p>
            <a:r>
              <a:rPr lang="en-IN" altLang="en-US">
                <a:solidFill>
                  <a:schemeClr val="bg1"/>
                </a:solidFill>
              </a:rPr>
              <a:t>    SUM(price*qty)/COUNT(qty) AS average_revenue</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member;</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computes the average revenue per transaction for each membership type by categorizing transactions as "Member" or "Non-Member" and then calculating the average revenue for each group.</a:t>
            </a:r>
            <a:endParaRPr lang="en-US">
              <a:solidFill>
                <a:schemeClr val="bg1"/>
              </a:solidFill>
            </a:endParaRPr>
          </a:p>
        </p:txBody>
      </p:sp>
      <p:graphicFrame>
        <p:nvGraphicFramePr>
          <p:cNvPr id="14" name="Table 13"/>
          <p:cNvGraphicFramePr/>
          <p:nvPr/>
        </p:nvGraphicFramePr>
        <p:xfrm>
          <a:off x="558800" y="5307965"/>
          <a:ext cx="8808720" cy="1085215"/>
        </p:xfrm>
        <a:graphic>
          <a:graphicData uri="http://schemas.openxmlformats.org/drawingml/2006/table">
            <a:tbl>
              <a:tblPr firstRow="1" bandRow="1">
                <a:tableStyleId>{5C22544A-7EE6-4342-B048-85BDC9FD1C3A}</a:tableStyleId>
              </a:tblPr>
              <a:tblGrid>
                <a:gridCol w="4404360"/>
                <a:gridCol w="4404360"/>
              </a:tblGrid>
              <a:tr h="376555">
                <a:tc>
                  <a:txBody>
                    <a:bodyPr/>
                    <a:p>
                      <a:pPr indent="0">
                        <a:buNone/>
                      </a:pPr>
                      <a:r>
                        <a:rPr lang="en-US" sz="1800" b="1">
                          <a:solidFill>
                            <a:schemeClr val="bg1"/>
                          </a:solidFill>
                          <a:cs typeface="+mn-lt"/>
                        </a:rPr>
                        <a:t>membership_type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tx2">
                        <a:lumMod val="75000"/>
                      </a:schemeClr>
                    </a:solidFill>
                  </a:tcPr>
                </a:tc>
                <a:tc>
                  <a:txBody>
                    <a:bodyPr/>
                    <a:p>
                      <a:pPr indent="0">
                        <a:buNone/>
                      </a:pPr>
                      <a:r>
                        <a:rPr lang="en-US" sz="1800" b="1">
                          <a:solidFill>
                            <a:schemeClr val="bg1"/>
                          </a:solidFill>
                          <a:cs typeface="+mn-lt"/>
                        </a:rPr>
                        <a:t>average_revenue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tx2">
                        <a:lumMod val="75000"/>
                      </a:schemeClr>
                    </a:solidFill>
                  </a:tcPr>
                </a:tc>
              </a:tr>
              <a:tr h="375920">
                <a:tc>
                  <a:txBody>
                    <a:bodyPr/>
                    <a:p>
                      <a:pPr indent="0">
                        <a:buNone/>
                      </a:pPr>
                      <a:r>
                        <a:rPr lang="en-US" sz="1800" b="0">
                          <a:solidFill>
                            <a:srgbClr val="4D4D4D"/>
                          </a:solidFill>
                          <a:cs typeface="+mn-lt"/>
                        </a:rPr>
                        <a:t>Non-Member</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84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219075">
                <a:tc>
                  <a:txBody>
                    <a:bodyPr/>
                    <a:p>
                      <a:pPr indent="0">
                        <a:buNone/>
                      </a:pPr>
                      <a:r>
                        <a:rPr lang="en-US" sz="1800" b="0">
                          <a:solidFill>
                            <a:srgbClr val="4D4D4D"/>
                          </a:solidFill>
                          <a:cs typeface="+mn-lt"/>
                        </a:rPr>
                        <a:t>Member</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85</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41400" y="165735"/>
            <a:ext cx="5008880" cy="565150"/>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solidFill>
                <a:effectLst/>
                <a:uLnTx/>
                <a:uFillTx/>
                <a:latin typeface="+mj-lt"/>
                <a:ea typeface="+mj-ea"/>
                <a:cs typeface="+mj-cs"/>
              </a:rPr>
              <a:t>Product Analysis</a:t>
            </a:r>
            <a:endParaRPr kumimoji="0" lang="en-IN" altLang="zh-C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 name="Footer Placeholder 1"/>
          <p:cNvSpPr>
            <a:spLocks noGrp="1"/>
          </p:cNvSpPr>
          <p:nvPr>
            <p:ph type="ftr" sz="quarter" idx="3"/>
          </p:nvPr>
        </p:nvSpPr>
        <p:spPr>
          <a:xfrm>
            <a:off x="4038600" y="6498590"/>
            <a:ext cx="4114800" cy="365125"/>
          </a:xfrm>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BALANCED TREE CLOTHING COMPANY</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 Box 6"/>
          <p:cNvSpPr txBox="1"/>
          <p:nvPr/>
        </p:nvSpPr>
        <p:spPr>
          <a:xfrm>
            <a:off x="264160" y="1149985"/>
            <a:ext cx="11215370" cy="3692525"/>
          </a:xfrm>
          <a:prstGeom prst="rect">
            <a:avLst/>
          </a:prstGeom>
          <a:noFill/>
        </p:spPr>
        <p:txBody>
          <a:bodyPr wrap="square" rtlCol="0" anchor="t">
            <a:spAutoFit/>
          </a:bodyPr>
          <a:p>
            <a:r>
              <a:rPr lang="en-IN" altLang="en-US">
                <a:ln w="22225">
                  <a:solidFill>
                    <a:schemeClr val="accent2"/>
                  </a:solidFill>
                  <a:prstDash val="solid"/>
                </a:ln>
                <a:solidFill>
                  <a:schemeClr val="accent2">
                    <a:lumMod val="40000"/>
                    <a:lumOff val="60000"/>
                  </a:schemeClr>
                </a:solidFill>
                <a:sym typeface="+mn-ea"/>
              </a:rPr>
              <a:t>1. Top 3 Products by Total Revenue Before Discount</a:t>
            </a:r>
            <a:endParaRPr lang="en-IN" altLang="en-US">
              <a:ln w="22225">
                <a:solidFill>
                  <a:schemeClr val="accent2"/>
                </a:solidFill>
                <a:prstDash val="solid"/>
              </a:ln>
              <a:solidFill>
                <a:schemeClr val="accent2">
                  <a:lumMod val="40000"/>
                  <a:lumOff val="60000"/>
                </a:schemeClr>
              </a:solidFill>
              <a:sym typeface="+mn-ea"/>
            </a:endParaRPr>
          </a:p>
          <a:p>
            <a:endParaRPr lang="en-IN" altLang="en-US">
              <a:ln w="22225">
                <a:solidFill>
                  <a:schemeClr val="accent2"/>
                </a:solidFill>
                <a:prstDash val="solid"/>
              </a:ln>
              <a:solidFill>
                <a:schemeClr val="accent2">
                  <a:lumMod val="40000"/>
                  <a:lumOff val="60000"/>
                </a:schemeClr>
              </a:solidFill>
            </a:endParaRPr>
          </a:p>
          <a:p>
            <a:r>
              <a:rPr lang="en-IN" altLang="en-US">
                <a:ln w="22225">
                  <a:solidFill>
                    <a:schemeClr val="accent2"/>
                  </a:solidFill>
                  <a:prstDash val="solid"/>
                </a:ln>
                <a:solidFill>
                  <a:schemeClr val="accent2">
                    <a:lumMod val="40000"/>
                    <a:lumOff val="60000"/>
                  </a:schemeClr>
                </a:solidFill>
                <a:sym typeface="+mn-ea"/>
              </a:rPr>
              <a:t>Query</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SELECT prod_id, SUM(price * qty) AS total_revenue</a:t>
            </a:r>
            <a:endParaRPr lang="en-IN" altLang="en-US">
              <a:solidFill>
                <a:schemeClr val="bg1"/>
              </a:solidFill>
            </a:endParaRPr>
          </a:p>
          <a:p>
            <a:r>
              <a:rPr lang="en-IN" altLang="en-US">
                <a:solidFill>
                  <a:schemeClr val="bg1"/>
                </a:solidFill>
              </a:rPr>
              <a:t>FROM balanced_tree.sales</a:t>
            </a:r>
            <a:endParaRPr lang="en-IN" altLang="en-US">
              <a:solidFill>
                <a:schemeClr val="bg1"/>
              </a:solidFill>
            </a:endParaRPr>
          </a:p>
          <a:p>
            <a:r>
              <a:rPr lang="en-IN" altLang="en-US">
                <a:solidFill>
                  <a:schemeClr val="bg1"/>
                </a:solidFill>
              </a:rPr>
              <a:t>GROUP BY prod_id</a:t>
            </a:r>
            <a:endParaRPr lang="en-IN" altLang="en-US">
              <a:solidFill>
                <a:schemeClr val="bg1"/>
              </a:solidFill>
            </a:endParaRPr>
          </a:p>
          <a:p>
            <a:r>
              <a:rPr lang="en-IN" altLang="en-US">
                <a:solidFill>
                  <a:schemeClr val="bg1"/>
                </a:solidFill>
              </a:rPr>
              <a:t>ORDER BY total_revenue DESC</a:t>
            </a:r>
            <a:endParaRPr lang="en-IN" altLang="en-US">
              <a:solidFill>
                <a:schemeClr val="bg1"/>
              </a:solidFill>
            </a:endParaRPr>
          </a:p>
          <a:p>
            <a:r>
              <a:rPr lang="en-IN" altLang="en-US">
                <a:solidFill>
                  <a:schemeClr val="bg1"/>
                </a:solidFill>
              </a:rPr>
              <a:t>LIMIT 3;</a:t>
            </a:r>
            <a:endParaRPr lang="en-IN" altLang="en-US">
              <a:solidFill>
                <a:schemeClr val="bg1"/>
              </a:solidFill>
            </a:endParaRPr>
          </a:p>
          <a:p>
            <a:endParaRPr lang="en-IN" altLang="en-US">
              <a:solidFill>
                <a:schemeClr val="bg1"/>
              </a:solidFill>
            </a:endParaRPr>
          </a:p>
          <a:p>
            <a:r>
              <a:rPr lang="en-IN" altLang="en-US">
                <a:ln w="22225">
                  <a:solidFill>
                    <a:schemeClr val="accent2"/>
                  </a:solidFill>
                  <a:prstDash val="solid"/>
                </a:ln>
                <a:solidFill>
                  <a:schemeClr val="accent2">
                    <a:lumMod val="40000"/>
                    <a:lumOff val="60000"/>
                  </a:schemeClr>
                </a:solidFill>
                <a:sym typeface="+mn-ea"/>
              </a:rPr>
              <a:t>Explanation</a:t>
            </a:r>
            <a:endParaRPr lang="en-IN" altLang="en-US">
              <a:ln w="22225">
                <a:solidFill>
                  <a:schemeClr val="accent2"/>
                </a:solidFill>
                <a:prstDash val="solid"/>
              </a:ln>
              <a:solidFill>
                <a:schemeClr val="accent2">
                  <a:lumMod val="40000"/>
                  <a:lumOff val="60000"/>
                </a:schemeClr>
              </a:solidFill>
            </a:endParaRPr>
          </a:p>
          <a:p>
            <a:r>
              <a:rPr lang="en-IN" altLang="en-US">
                <a:solidFill>
                  <a:schemeClr val="bg1"/>
                </a:solidFill>
              </a:rPr>
              <a:t>It </a:t>
            </a:r>
            <a:r>
              <a:rPr lang="en-US">
                <a:solidFill>
                  <a:schemeClr val="bg1"/>
                </a:solidFill>
              </a:rPr>
              <a:t>selects the top 3 products with the highest total revenue from the `balanced_tree.sales` table. It calculates the total revenue for each product by summing the product of price and quantity sold, groups the results by product ID, sorts them in descending order based on total revenue, and limits the output to the top 3 results.</a:t>
            </a:r>
            <a:endParaRPr lang="en-US">
              <a:solidFill>
                <a:schemeClr val="bg1"/>
              </a:solidFill>
            </a:endParaRPr>
          </a:p>
        </p:txBody>
      </p:sp>
      <p:graphicFrame>
        <p:nvGraphicFramePr>
          <p:cNvPr id="13" name="Table 12"/>
          <p:cNvGraphicFramePr/>
          <p:nvPr/>
        </p:nvGraphicFramePr>
        <p:xfrm>
          <a:off x="375920" y="4922520"/>
          <a:ext cx="8749030" cy="1330960"/>
        </p:xfrm>
        <a:graphic>
          <a:graphicData uri="http://schemas.openxmlformats.org/drawingml/2006/table">
            <a:tbl>
              <a:tblPr firstRow="1" bandRow="1">
                <a:tableStyleId>{5C22544A-7EE6-4342-B048-85BDC9FD1C3A}</a:tableStyleId>
              </a:tblPr>
              <a:tblGrid>
                <a:gridCol w="4374515"/>
                <a:gridCol w="4374515"/>
              </a:tblGrid>
              <a:tr h="332740">
                <a:tc>
                  <a:txBody>
                    <a:bodyPr/>
                    <a:p>
                      <a:pPr indent="0">
                        <a:buNone/>
                      </a:pPr>
                      <a:r>
                        <a:rPr lang="en-US" sz="1800" b="1">
                          <a:solidFill>
                            <a:schemeClr val="bg1"/>
                          </a:solidFill>
                          <a:cs typeface="+mn-lt"/>
                        </a:rPr>
                        <a:t>prod_id</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c>
                  <a:txBody>
                    <a:bodyPr/>
                    <a:p>
                      <a:pPr indent="0">
                        <a:buNone/>
                      </a:pPr>
                      <a:r>
                        <a:rPr lang="en-US" sz="1800" b="1">
                          <a:solidFill>
                            <a:schemeClr val="bg1"/>
                          </a:solidFill>
                          <a:cs typeface="+mn-lt"/>
                        </a:rPr>
                        <a:t>total_revenue</a:t>
                      </a:r>
                      <a:endParaRPr lang="en-US" sz="1800" b="1">
                        <a:solidFill>
                          <a:schemeClr val="bg1"/>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chemeClr val="accent1">
                        <a:lumMod val="50000"/>
                      </a:schemeClr>
                    </a:solidFill>
                  </a:tcPr>
                </a:tc>
              </a:tr>
              <a:tr h="332740">
                <a:tc>
                  <a:txBody>
                    <a:bodyPr/>
                    <a:p>
                      <a:pPr indent="0">
                        <a:buNone/>
                      </a:pPr>
                      <a:r>
                        <a:rPr lang="en-US" sz="1800" b="0">
                          <a:solidFill>
                            <a:srgbClr val="4D4D4D"/>
                          </a:solidFill>
                          <a:cs typeface="+mn-lt"/>
                        </a:rPr>
                        <a:t>2a2353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217683</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r h="332740">
                <a:tc>
                  <a:txBody>
                    <a:bodyPr/>
                    <a:p>
                      <a:pPr indent="0">
                        <a:buNone/>
                      </a:pPr>
                      <a:r>
                        <a:rPr lang="en-US" sz="1800" b="0">
                          <a:solidFill>
                            <a:srgbClr val="4D4D4D"/>
                          </a:solidFill>
                          <a:cs typeface="+mn-lt"/>
                        </a:rPr>
                        <a:t>9ec847</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4D4D4D"/>
                          </a:solidFill>
                          <a:cs typeface="+mn-lt"/>
                        </a:rPr>
                        <a:t>209304</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sz="1800" b="0">
                          <a:solidFill>
                            <a:srgbClr val="4D4D4D"/>
                          </a:solidFill>
                          <a:cs typeface="+mn-lt"/>
                        </a:rPr>
                        <a:t>5d267b</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c>
                  <a:txBody>
                    <a:bodyPr/>
                    <a:p>
                      <a:pPr indent="0">
                        <a:buNone/>
                      </a:pPr>
                      <a:r>
                        <a:rPr lang="en-US" sz="1800" b="0">
                          <a:solidFill>
                            <a:srgbClr val="4D4D4D"/>
                          </a:solidFill>
                          <a:cs typeface="+mn-lt"/>
                        </a:rPr>
                        <a:t>152000</a:t>
                      </a:r>
                      <a:endParaRPr lang="en-US" sz="1800" b="0">
                        <a:solidFill>
                          <a:srgbClr val="4D4D4D"/>
                        </a:solidFill>
                        <a:cs typeface="+mn-lt"/>
                      </a:endParaRPr>
                    </a:p>
                  </a:txBody>
                  <a:tcPr marL="12700" marR="12700" marT="12700" vert="horz" anchor="ctr"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5F5F5"/>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16623</Words>
  <Application>WPS Presentation</Application>
  <PresentationFormat>宽屏</PresentationFormat>
  <Paragraphs>1071</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Arial</vt:lpstr>
      <vt:lpstr>SimSun</vt:lpstr>
      <vt:lpstr>Wingdings</vt:lpstr>
      <vt:lpstr>Calibri</vt:lpstr>
      <vt:lpstr>Microsoft YaHei Light</vt:lpstr>
      <vt:lpstr>Microsoft YaHei</vt:lpstr>
      <vt:lpstr>Arial Unicode MS</vt:lpstr>
      <vt:lpstr>Calibri Light</vt:lpstr>
      <vt:lpstr>Helvetica</vt:lpstr>
      <vt:lpstr>Office Theme</vt:lpstr>
      <vt:lpstr>1_Office Theme</vt:lpstr>
      <vt:lpstr>BALANCED TREE CLOTHING COMPANY</vt:lpstr>
      <vt:lpstr>Contents</vt:lpstr>
      <vt:lpstr>High Level Sales Analysis</vt:lpstr>
      <vt:lpstr>PowerPoint 演示文稿</vt:lpstr>
      <vt:lpstr>Transaction Analysis</vt:lpstr>
      <vt:lpstr>PowerPoint 演示文稿</vt:lpstr>
      <vt:lpstr>PowerPoint 演示文稿</vt:lpstr>
      <vt:lpstr>PowerPoint 演示文稿</vt:lpstr>
      <vt:lpstr>Product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siyad</cp:lastModifiedBy>
  <cp:revision>33</cp:revision>
  <dcterms:created xsi:type="dcterms:W3CDTF">2015-10-06T12:45:00Z</dcterms:created>
  <dcterms:modified xsi:type="dcterms:W3CDTF">2024-02-07T16:19:03Z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8213C59FA92A45CD82FABBC996924EBB</vt:lpwstr>
  </property>
</Properties>
</file>