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320" r:id="rId5"/>
    <p:sldId id="321" r:id="rId6"/>
    <p:sldId id="258" r:id="rId7"/>
    <p:sldId id="263" r:id="rId8"/>
    <p:sldId id="305" r:id="rId9"/>
    <p:sldId id="264" r:id="rId10"/>
    <p:sldId id="322" r:id="rId11"/>
    <p:sldId id="268" r:id="rId12"/>
    <p:sldId id="269" r:id="rId13"/>
    <p:sldId id="270" r:id="rId14"/>
    <p:sldId id="271" r:id="rId15"/>
    <p:sldId id="306" r:id="rId16"/>
    <p:sldId id="307" r:id="rId17"/>
    <p:sldId id="308" r:id="rId18"/>
    <p:sldId id="309" r:id="rId19"/>
    <p:sldId id="310" r:id="rId20"/>
    <p:sldId id="311" r:id="rId21"/>
    <p:sldId id="312" r:id="rId22"/>
    <p:sldId id="313" r:id="rId23"/>
    <p:sldId id="314" r:id="rId24"/>
    <p:sldId id="315" r:id="rId25"/>
    <p:sldId id="282" r:id="rId26"/>
    <p:sldId id="348" r:id="rId27"/>
    <p:sldId id="350" r:id="rId28"/>
    <p:sldId id="351" r:id="rId29"/>
    <p:sldId id="352" r:id="rId30"/>
    <p:sldId id="283" r:id="rId31"/>
    <p:sldId id="343" r:id="rId32"/>
    <p:sldId id="288" r:id="rId33"/>
    <p:sldId id="344" r:id="rId34"/>
    <p:sldId id="293" r:id="rId35"/>
    <p:sldId id="353" r:id="rId36"/>
    <p:sldId id="299" r:id="rId37"/>
    <p:sldId id="354" r:id="rId38"/>
    <p:sldId id="355" r:id="rId39"/>
    <p:sldId id="356" r:id="rId40"/>
    <p:sldId id="319" r:id="rId41"/>
    <p:sldId id="318" r:id="rId42"/>
    <p:sldId id="296" r:id="rId43"/>
    <p:sldId id="297" r:id="rId44"/>
    <p:sldId id="298" r:id="rId45"/>
  </p:sldIdLst>
  <p:sldSz cx="9144000" cy="5143500" type="screen16x9"/>
  <p:notesSz cx="6858000" cy="9144000"/>
  <p:embeddedFontLst>
    <p:embeddedFont>
      <p:font typeface="Helvetica Neue" panose="020B0604020202020204" charset="0"/>
      <p:regular r:id="rId47"/>
      <p:bold r:id="rId48"/>
      <p:italic r:id="rId49"/>
      <p:boldItalic r:id="rId50"/>
    </p:embeddedFont>
    <p:embeddedFont>
      <p:font typeface="Proxima Nova" panose="020B0604020202020204" charset="0"/>
      <p:regular r:id="rId51"/>
      <p:bold r:id="rId52"/>
      <p:italic r:id="rId53"/>
      <p:boldItalic r:id="rId54"/>
    </p:embeddedFon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90D02-3835-4B72-8218-93AF632B5842}" v="8" dt="2024-09-03T18:50:34.439"/>
    <p1510:client id="{4F177EF0-3B4C-25C9-4049-E22446B37CEA}" v="2" dt="2024-09-04T13:41:41.467"/>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75622" autoAdjust="0"/>
  </p:normalViewPr>
  <p:slideViewPr>
    <p:cSldViewPr snapToGrid="0">
      <p:cViewPr varScale="1">
        <p:scale>
          <a:sx n="63" d="100"/>
          <a:sy n="63" d="100"/>
        </p:scale>
        <p:origin x="147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viewProps" Target="viewProp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dutt, ziyana (240607)" userId="de3d45d6-dacc-4745-b13e-ccde3800fcd9" providerId="ADAL" clId="{4DA90D02-3835-4B72-8218-93AF632B5842}"/>
    <pc:docChg chg="custSel modSld">
      <pc:chgData name="Ramdutt, ziyana (240607)" userId="de3d45d6-dacc-4745-b13e-ccde3800fcd9" providerId="ADAL" clId="{4DA90D02-3835-4B72-8218-93AF632B5842}" dt="2024-09-03T18:50:52.743" v="1423" actId="14100"/>
      <pc:docMkLst>
        <pc:docMk/>
      </pc:docMkLst>
      <pc:sldChg chg="modSp mod">
        <pc:chgData name="Ramdutt, ziyana (240607)" userId="de3d45d6-dacc-4745-b13e-ccde3800fcd9" providerId="ADAL" clId="{4DA90D02-3835-4B72-8218-93AF632B5842}" dt="2024-09-03T16:57:51.210" v="1405" actId="255"/>
        <pc:sldMkLst>
          <pc:docMk/>
          <pc:sldMk cId="0" sldId="264"/>
        </pc:sldMkLst>
        <pc:spChg chg="mod">
          <ac:chgData name="Ramdutt, ziyana (240607)" userId="de3d45d6-dacc-4745-b13e-ccde3800fcd9" providerId="ADAL" clId="{4DA90D02-3835-4B72-8218-93AF632B5842}" dt="2024-09-03T16:57:51.210" v="1405" actId="255"/>
          <ac:spMkLst>
            <pc:docMk/>
            <pc:sldMk cId="0" sldId="264"/>
            <ac:spMk id="163" creationId="{00000000-0000-0000-0000-000000000000}"/>
          </ac:spMkLst>
        </pc:spChg>
      </pc:sldChg>
      <pc:sldChg chg="addSp delSp modSp mod">
        <pc:chgData name="Ramdutt, ziyana (240607)" userId="de3d45d6-dacc-4745-b13e-ccde3800fcd9" providerId="ADAL" clId="{4DA90D02-3835-4B72-8218-93AF632B5842}" dt="2024-09-03T18:50:52.743" v="1423" actId="14100"/>
        <pc:sldMkLst>
          <pc:docMk/>
          <pc:sldMk cId="0" sldId="320"/>
        </pc:sldMkLst>
        <pc:spChg chg="add del mod">
          <ac:chgData name="Ramdutt, ziyana (240607)" userId="de3d45d6-dacc-4745-b13e-ccde3800fcd9" providerId="ADAL" clId="{4DA90D02-3835-4B72-8218-93AF632B5842}" dt="2024-09-03T18:49:27.966" v="1411" actId="478"/>
          <ac:spMkLst>
            <pc:docMk/>
            <pc:sldMk cId="0" sldId="320"/>
            <ac:spMk id="2" creationId="{BDBAB850-0961-C84C-61B8-D976E2DCD065}"/>
          </ac:spMkLst>
        </pc:spChg>
        <pc:spChg chg="add del mod">
          <ac:chgData name="Ramdutt, ziyana (240607)" userId="de3d45d6-dacc-4745-b13e-ccde3800fcd9" providerId="ADAL" clId="{4DA90D02-3835-4B72-8218-93AF632B5842}" dt="2024-09-03T18:49:44.031" v="1414" actId="478"/>
          <ac:spMkLst>
            <pc:docMk/>
            <pc:sldMk cId="0" sldId="320"/>
            <ac:spMk id="3" creationId="{874BCC25-1E47-7E42-1725-A49CCC87A1FF}"/>
          </ac:spMkLst>
        </pc:spChg>
        <pc:spChg chg="mod">
          <ac:chgData name="Ramdutt, ziyana (240607)" userId="de3d45d6-dacc-4745-b13e-ccde3800fcd9" providerId="ADAL" clId="{4DA90D02-3835-4B72-8218-93AF632B5842}" dt="2024-09-03T18:45:10.895" v="1407" actId="20577"/>
          <ac:spMkLst>
            <pc:docMk/>
            <pc:sldMk cId="0" sldId="320"/>
            <ac:spMk id="93" creationId="{00000000-0000-0000-0000-000000000000}"/>
          </ac:spMkLst>
        </pc:spChg>
        <pc:spChg chg="del mod">
          <ac:chgData name="Ramdutt, ziyana (240607)" userId="de3d45d6-dacc-4745-b13e-ccde3800fcd9" providerId="ADAL" clId="{4DA90D02-3835-4B72-8218-93AF632B5842}" dt="2024-09-03T18:49:27.966" v="1411" actId="478"/>
          <ac:spMkLst>
            <pc:docMk/>
            <pc:sldMk cId="0" sldId="320"/>
            <ac:spMk id="94" creationId="{00000000-0000-0000-0000-000000000000}"/>
          </ac:spMkLst>
        </pc:spChg>
        <pc:spChg chg="mod">
          <ac:chgData name="Ramdutt, ziyana (240607)" userId="de3d45d6-dacc-4745-b13e-ccde3800fcd9" providerId="ADAL" clId="{4DA90D02-3835-4B72-8218-93AF632B5842}" dt="2024-09-03T16:47:33.819" v="84" actId="20577"/>
          <ac:spMkLst>
            <pc:docMk/>
            <pc:sldMk cId="0" sldId="320"/>
            <ac:spMk id="95" creationId="{00000000-0000-0000-0000-000000000000}"/>
          </ac:spMkLst>
        </pc:spChg>
        <pc:picChg chg="add mod">
          <ac:chgData name="Ramdutt, ziyana (240607)" userId="de3d45d6-dacc-4745-b13e-ccde3800fcd9" providerId="ADAL" clId="{4DA90D02-3835-4B72-8218-93AF632B5842}" dt="2024-09-03T18:50:52.743" v="1423" actId="14100"/>
          <ac:picMkLst>
            <pc:docMk/>
            <pc:sldMk cId="0" sldId="320"/>
            <ac:picMk id="6" creationId="{A9C63137-C51E-81F4-2DE8-345AA590A0A3}"/>
          </ac:picMkLst>
        </pc:picChg>
      </pc:sldChg>
    </pc:docChg>
  </pc:docChgLst>
  <pc:docChgLst>
    <pc:chgData name="Ramdutt, ziyana (240607)" userId="S::240607@buas.nl::de3d45d6-dacc-4745-b13e-ccde3800fcd9" providerId="AD" clId="Web-{4F177EF0-3B4C-25C9-4049-E22446B37CEA}"/>
    <pc:docChg chg="modSld">
      <pc:chgData name="Ramdutt, ziyana (240607)" userId="S::240607@buas.nl::de3d45d6-dacc-4745-b13e-ccde3800fcd9" providerId="AD" clId="Web-{4F177EF0-3B4C-25C9-4049-E22446B37CEA}" dt="2024-09-04T13:41:41.467" v="1" actId="20577"/>
      <pc:docMkLst>
        <pc:docMk/>
      </pc:docMkLst>
      <pc:sldChg chg="modSp">
        <pc:chgData name="Ramdutt, ziyana (240607)" userId="S::240607@buas.nl::de3d45d6-dacc-4745-b13e-ccde3800fcd9" providerId="AD" clId="Web-{4F177EF0-3B4C-25C9-4049-E22446B37CEA}" dt="2024-09-04T13:41:41.467" v="1" actId="20577"/>
        <pc:sldMkLst>
          <pc:docMk/>
          <pc:sldMk cId="0" sldId="264"/>
        </pc:sldMkLst>
        <pc:spChg chg="mod">
          <ac:chgData name="Ramdutt, ziyana (240607)" userId="S::240607@buas.nl::de3d45d6-dacc-4745-b13e-ccde3800fcd9" providerId="AD" clId="Web-{4F177EF0-3B4C-25C9-4049-E22446B37CEA}" dt="2024-09-04T13:41:41.467" v="1" actId="20577"/>
          <ac:spMkLst>
            <pc:docMk/>
            <pc:sldMk cId="0" sldId="264"/>
            <ac:spMk id="1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B85DEB1A-6FA7-A1CE-E2A4-AC46AF33F0E6}"/>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B0B1C836-CD14-98ED-E7FE-333C7BF47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7052119-252F-F9C6-92DC-3E5E32FC74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1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08F5683-B67D-2CBD-C81A-708B8497270C}"/>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3C52C5B8-4638-4170-DF38-C28390DFF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1DBD52B1-D403-449A-6E21-A9D87A3D7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75AA9B3-F89E-5B70-571A-16B161965AB7}"/>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A189C570-8A9F-8ABB-1A35-974096EF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1737BC3-72A0-1A69-E468-6E07AE7ACF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603F9865-F1A8-DE5D-9767-61C160AB0BC1}"/>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180F8DAD-B5A2-73B2-B3F3-FBC034B29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6C82408E-333F-6781-F756-BC7B9F8CC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9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EAF3E3B-EE88-7241-24FA-FB0FDA70EE3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79417FF5-9EEA-D677-CD87-C8A1B0E66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C9FE7F3B-9941-0491-4949-652B2BFED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70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4909CAE-3F3F-4B21-89DE-29BDFB70850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A9C3E4AA-5379-E430-ECCB-3BBBF9E93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936EFC2A-F76A-1E45-68C9-3619C7370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33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a:extLst>
            <a:ext uri="{FF2B5EF4-FFF2-40B4-BE49-F238E27FC236}">
              <a16:creationId xmlns:a16="http://schemas.microsoft.com/office/drawing/2014/main" id="{A7A64B75-D80D-FB27-17E5-BE946B3BF93E}"/>
            </a:ext>
          </a:extLst>
        </p:cNvPr>
        <p:cNvGrpSpPr/>
        <p:nvPr/>
      </p:nvGrpSpPr>
      <p:grpSpPr>
        <a:xfrm>
          <a:off x="0" y="0"/>
          <a:ext cx="0" cy="0"/>
          <a:chOff x="0" y="0"/>
          <a:chExt cx="0" cy="0"/>
        </a:xfrm>
      </p:grpSpPr>
      <p:sp>
        <p:nvSpPr>
          <p:cNvPr id="464" name="Google Shape;464;g6b4f495656_0_721:notes">
            <a:extLst>
              <a:ext uri="{FF2B5EF4-FFF2-40B4-BE49-F238E27FC236}">
                <a16:creationId xmlns:a16="http://schemas.microsoft.com/office/drawing/2014/main" id="{D076FC7A-6A3D-0B34-3BE4-B93661BC4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a:extLst>
              <a:ext uri="{FF2B5EF4-FFF2-40B4-BE49-F238E27FC236}">
                <a16:creationId xmlns:a16="http://schemas.microsoft.com/office/drawing/2014/main" id="{61ADC1B1-4197-B29F-6D7F-66DD2DAD2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43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9DD389EE-8348-CF6B-B706-CFF2E6EDEBFA}"/>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08A77F27-E30E-ED0A-8C66-489034E8B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7CEA6612-6363-2031-513D-430EEA777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08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US" sz="700" b="1" dirty="0">
                <a:latin typeface="Helvetica Neue"/>
                <a:ea typeface="Helvetica Neue"/>
                <a:cs typeface="Helvetica Neue"/>
                <a:sym typeface="Helvetica Neue"/>
              </a:rPr>
              <a:t>FAI1.P1-01 Project 1A ADS&amp;AI 2024-25</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LO's" userDrawn="1">
  <p:cSld name="1_ILO's">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extLst>
      <p:ext uri="{BB962C8B-B14F-4D97-AF65-F5344CB8AC3E}">
        <p14:creationId xmlns:p14="http://schemas.microsoft.com/office/powerpoint/2010/main" val="2532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adsai.buas.nl/"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«Ziyana Ramdutt»</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«240607»</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US" dirty="0">
                <a:latin typeface="Roboto"/>
                <a:ea typeface="Roboto"/>
                <a:cs typeface="Roboto"/>
                <a:sym typeface="Roboto"/>
              </a:rPr>
              <a:t>Data science and AI</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5" name="Google Shape;95;p12"/>
          <p:cNvSpPr txBox="1">
            <a:spLocks noGrp="1"/>
          </p:cNvSpPr>
          <p:nvPr>
            <p:ph type="subTitle" idx="1"/>
          </p:nvPr>
        </p:nvSpPr>
        <p:spPr>
          <a:xfrm>
            <a:off x="548650" y="2571750"/>
            <a:ext cx="2011800" cy="1406525"/>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dirty="0">
              <a:solidFill>
                <a:srgbClr val="434343"/>
              </a:solidFill>
            </a:endParaRPr>
          </a:p>
          <a:p>
            <a:pPr marL="0" indent="0">
              <a:lnSpc>
                <a:spcPct val="104000"/>
              </a:lnSpc>
              <a:spcBef>
                <a:spcPts val="800"/>
              </a:spcBef>
              <a:spcAft>
                <a:spcPts val="800"/>
              </a:spcAft>
            </a:pPr>
            <a:r>
              <a:rPr lang="en" dirty="0">
                <a:solidFill>
                  <a:srgbClr val="434343"/>
                </a:solidFill>
              </a:rPr>
              <a:t>Year  </a:t>
            </a:r>
            <a:r>
              <a:rPr lang="en-US" dirty="0">
                <a:solidFill>
                  <a:srgbClr val="434343"/>
                </a:solidFill>
              </a:rPr>
              <a:t>1</a:t>
            </a:r>
            <a:endParaRPr lang="en" dirty="0">
              <a:solidFill>
                <a:srgbClr val="434343"/>
              </a:solidFill>
            </a:endParaRPr>
          </a:p>
          <a:p>
            <a:pPr marL="0" indent="0">
              <a:lnSpc>
                <a:spcPct val="104000"/>
              </a:lnSpc>
              <a:spcBef>
                <a:spcPts val="800"/>
              </a:spcBef>
              <a:spcAft>
                <a:spcPts val="800"/>
              </a:spcAft>
            </a:pPr>
            <a:r>
              <a:rPr lang="en" dirty="0">
                <a:solidFill>
                  <a:srgbClr val="434343"/>
                </a:solidFill>
              </a:rPr>
              <a:t>Block  </a:t>
            </a:r>
            <a:r>
              <a:rPr lang="en-US" dirty="0">
                <a:solidFill>
                  <a:srgbClr val="434343"/>
                </a:solidFill>
              </a:rPr>
              <a:t>A</a:t>
            </a:r>
            <a:endParaRPr sz="1800" dirty="0">
              <a:solidFill>
                <a:srgbClr val="434343"/>
              </a:solidFill>
            </a:endParaRPr>
          </a:p>
        </p:txBody>
      </p:sp>
      <p:sp>
        <p:nvSpPr>
          <p:cNvPr id="4" name="Google Shape;16;p2">
            <a:extLst>
              <a:ext uri="{FF2B5EF4-FFF2-40B4-BE49-F238E27FC236}">
                <a16:creationId xmlns:a16="http://schemas.microsoft.com/office/drawing/2014/main" id="{8758BBB5-F7B4-27C5-E103-E7FBDED4DBC2}"/>
              </a:ext>
            </a:extLst>
          </p:cNvPr>
          <p:cNvSpPr txBox="1"/>
          <p:nvPr/>
        </p:nvSpPr>
        <p:spPr>
          <a:xfrm>
            <a:off x="2560450" y="4535699"/>
            <a:ext cx="5944414" cy="2322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b="1">
                <a:solidFill>
                  <a:srgbClr val="999999"/>
                </a:solidFill>
                <a:latin typeface="Helvetica Neue"/>
                <a:ea typeface="Roboto"/>
                <a:cs typeface="Roboto"/>
                <a:sym typeface="Helvetica Neue"/>
              </a:rPr>
              <a:t>Hyperlink</a:t>
            </a:r>
            <a:endParaRPr dirty="0">
              <a:latin typeface="Roboto"/>
              <a:ea typeface="Roboto"/>
              <a:cs typeface="Roboto"/>
              <a:sym typeface="Roboto"/>
            </a:endParaRPr>
          </a:p>
        </p:txBody>
      </p:sp>
      <p:pic>
        <p:nvPicPr>
          <p:cNvPr id="6" name="Picture 5" descr="A person standing on a patio&#10;&#10;Description automatically generated">
            <a:extLst>
              <a:ext uri="{FF2B5EF4-FFF2-40B4-BE49-F238E27FC236}">
                <a16:creationId xmlns:a16="http://schemas.microsoft.com/office/drawing/2014/main" id="{A9C63137-C51E-81F4-2DE8-345AA590A0A3}"/>
              </a:ext>
            </a:extLst>
          </p:cNvPr>
          <p:cNvPicPr>
            <a:picLocks noChangeAspect="1"/>
          </p:cNvPicPr>
          <p:nvPr/>
        </p:nvPicPr>
        <p:blipFill>
          <a:blip r:embed="rId3"/>
          <a:stretch>
            <a:fillRect/>
          </a:stretch>
        </p:blipFill>
        <p:spPr>
          <a:xfrm>
            <a:off x="6837680" y="272888"/>
            <a:ext cx="1554480" cy="27635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 name="TextBox 1">
            <a:extLst>
              <a:ext uri="{FF2B5EF4-FFF2-40B4-BE49-F238E27FC236}">
                <a16:creationId xmlns:a16="http://schemas.microsoft.com/office/drawing/2014/main" id="{921731BA-FB23-96B8-7D5B-D22581CDAED5}"/>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 name="TextBox 1">
            <a:extLst>
              <a:ext uri="{FF2B5EF4-FFF2-40B4-BE49-F238E27FC236}">
                <a16:creationId xmlns:a16="http://schemas.microsoft.com/office/drawing/2014/main" id="{D4F2C1F4-CF58-BC86-92ED-7A05955F638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 name="TextBox 1">
            <a:extLst>
              <a:ext uri="{FF2B5EF4-FFF2-40B4-BE49-F238E27FC236}">
                <a16:creationId xmlns:a16="http://schemas.microsoft.com/office/drawing/2014/main" id="{9592EFFB-9B92-B2C5-0ACF-FDC0DE02C8F4}"/>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 name="TextBox 1">
            <a:extLst>
              <a:ext uri="{FF2B5EF4-FFF2-40B4-BE49-F238E27FC236}">
                <a16:creationId xmlns:a16="http://schemas.microsoft.com/office/drawing/2014/main" id="{DDFD7B23-1606-58BD-9C84-E92FE2A298B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 name="TextBox 1">
            <a:extLst>
              <a:ext uri="{FF2B5EF4-FFF2-40B4-BE49-F238E27FC236}">
                <a16:creationId xmlns:a16="http://schemas.microsoft.com/office/drawing/2014/main" id="{810859A9-4068-F942-37B5-F053552E2331}"/>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 name="TextBox 1">
            <a:extLst>
              <a:ext uri="{FF2B5EF4-FFF2-40B4-BE49-F238E27FC236}">
                <a16:creationId xmlns:a16="http://schemas.microsoft.com/office/drawing/2014/main" id="{A3F79454-97A0-D52B-1105-DCF3588B290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86110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FBC29FFC-E02F-47EC-294D-EA007A0D6272}"/>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E40A82D0-4EBE-D66F-712C-7F10132777E1}"/>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0.1</a:t>
            </a:r>
            <a:endParaRPr dirty="0"/>
          </a:p>
        </p:txBody>
      </p:sp>
      <p:sp>
        <p:nvSpPr>
          <p:cNvPr id="364" name="Google Shape;364;p39">
            <a:extLst>
              <a:ext uri="{FF2B5EF4-FFF2-40B4-BE49-F238E27FC236}">
                <a16:creationId xmlns:a16="http://schemas.microsoft.com/office/drawing/2014/main" id="{C2512A29-A3E9-45C4-7288-BD55C82BE3DB}"/>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Python</a:t>
            </a:r>
          </a:p>
        </p:txBody>
      </p:sp>
      <p:sp>
        <p:nvSpPr>
          <p:cNvPr id="365" name="Google Shape;365;p39">
            <a:extLst>
              <a:ext uri="{FF2B5EF4-FFF2-40B4-BE49-F238E27FC236}">
                <a16:creationId xmlns:a16="http://schemas.microsoft.com/office/drawing/2014/main" id="{3041B62F-2828-5E78-7ED1-F3C5C8F702F7}"/>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6E53608-DB1C-747D-1DAC-03FECAE94FFA}"/>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0.1</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3767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63A8C97-E95D-54EA-B8A4-99042E9BC20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11EFD98-8E6D-359F-8AEE-AE6FFF99FA6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431D8DB7-AB2B-1729-09D6-7A3F5C4EB07F}"/>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406007F9-0138-E41E-B977-E73C2663F6DB}"/>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F578301-4EF6-EF97-0A60-3995A25EBB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402A3C02-FEB8-7584-ABAA-EA8F489C3171}"/>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0.1</a:t>
            </a:r>
            <a:endParaRPr dirty="0"/>
          </a:p>
        </p:txBody>
      </p:sp>
      <p:sp>
        <p:nvSpPr>
          <p:cNvPr id="398" name="Google Shape;398;p42">
            <a:extLst>
              <a:ext uri="{FF2B5EF4-FFF2-40B4-BE49-F238E27FC236}">
                <a16:creationId xmlns:a16="http://schemas.microsoft.com/office/drawing/2014/main" id="{E8891FCB-0294-E750-8DAC-85B5664EEA03}"/>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Python. The student is able to write Python programs, to solve a wide range of introductory programming challenges and perform basic data analysis, using fundamental programming concepts.</a:t>
            </a:r>
            <a:endParaRPr lang="en-US" i="0" dirty="0"/>
          </a:p>
        </p:txBody>
      </p:sp>
      <p:sp>
        <p:nvSpPr>
          <p:cNvPr id="399" name="Google Shape;399;p42">
            <a:extLst>
              <a:ext uri="{FF2B5EF4-FFF2-40B4-BE49-F238E27FC236}">
                <a16:creationId xmlns:a16="http://schemas.microsoft.com/office/drawing/2014/main" id="{E7205601-D9AB-87C4-07B5-EC2DCE2FCC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D0F76162-544E-8312-73FC-48F1E6316FD1}"/>
              </a:ext>
            </a:extLst>
          </p:cNvPr>
          <p:cNvGraphicFramePr>
            <a:graphicFrameLocks noGrp="1"/>
          </p:cNvGraphicFramePr>
          <p:nvPr>
            <p:extLst>
              <p:ext uri="{D42A27DB-BD31-4B8C-83A1-F6EECF244321}">
                <p14:modId xmlns:p14="http://schemas.microsoft.com/office/powerpoint/2010/main" val="2717460831"/>
              </p:ext>
            </p:extLst>
          </p:nvPr>
        </p:nvGraphicFramePr>
        <p:xfrm>
          <a:off x="0" y="1102130"/>
          <a:ext cx="9144000" cy="344630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Python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demonstrates a solid understanding of Python fundamentals, including variables, conditionals, functions, loops, and data structures such as strings, lists, dictionaries, and tuples. The student is proficient in writing functions that use a wide range of conditional executions and can effectively utilize strings and lists to solve diverse problems. Additionally, the student can convert simple algorithms provided in English into Python, create and execute algorithms to solve various problems and combine loops with strings and lists in their solutions, showcasing strong algorithmic thinking.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52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C57C81CE-5EC2-DA8D-1717-F625803F5C6E}"/>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B9F370B9-EB14-C6C1-E7D2-1DF97E97333A}"/>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0.2</a:t>
            </a:r>
            <a:endParaRPr dirty="0"/>
          </a:p>
        </p:txBody>
      </p:sp>
      <p:sp>
        <p:nvSpPr>
          <p:cNvPr id="364" name="Google Shape;364;p39">
            <a:extLst>
              <a:ext uri="{FF2B5EF4-FFF2-40B4-BE49-F238E27FC236}">
                <a16:creationId xmlns:a16="http://schemas.microsoft.com/office/drawing/2014/main" id="{FE0F58E3-0188-6AB3-D8D7-C2038336D3B0}"/>
              </a:ext>
            </a:extLst>
          </p:cNvPr>
          <p:cNvSpPr txBox="1">
            <a:spLocks noGrp="1"/>
          </p:cNvSpPr>
          <p:nvPr>
            <p:ph type="subTitle" idx="1"/>
          </p:nvPr>
        </p:nvSpPr>
        <p:spPr>
          <a:xfrm>
            <a:off x="3083243" y="2514514"/>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a:t>
            </a:r>
            <a:r>
              <a:rPr lang="nl-NL" dirty="0" err="1"/>
              <a:t>Mathematics</a:t>
            </a:r>
            <a:endParaRPr lang="nl-NL" dirty="0"/>
          </a:p>
        </p:txBody>
      </p:sp>
      <p:sp>
        <p:nvSpPr>
          <p:cNvPr id="365" name="Google Shape;365;p39">
            <a:extLst>
              <a:ext uri="{FF2B5EF4-FFF2-40B4-BE49-F238E27FC236}">
                <a16:creationId xmlns:a16="http://schemas.microsoft.com/office/drawing/2014/main" id="{BE0159C6-DB27-54CA-6862-264BAC82D55D}"/>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BD64B0B-2DA8-3660-48FB-BB45D4DBFCA4}"/>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0.2</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1572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12ED845-C6F6-9036-ACDD-0617975C8963}"/>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4E02293-B601-AEDA-3DDC-9DF610C6D29F}"/>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AD1301A5-FFD9-E320-1B17-6556A9150D92}"/>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85D8D7D4-D306-ADCD-DF4F-35832C6BF0F3}"/>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CE2EDEFD-76EB-E649-9B77-EF0A43410F37}"/>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1FCE02C2-2EB4-1EB4-566A-700175D7EC8A}"/>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0.2</a:t>
            </a:r>
            <a:endParaRPr dirty="0"/>
          </a:p>
        </p:txBody>
      </p:sp>
      <p:sp>
        <p:nvSpPr>
          <p:cNvPr id="398" name="Google Shape;398;p42">
            <a:extLst>
              <a:ext uri="{FF2B5EF4-FFF2-40B4-BE49-F238E27FC236}">
                <a16:creationId xmlns:a16="http://schemas.microsoft.com/office/drawing/2014/main" id="{301F8C0A-6FDE-BC5F-9E32-E0FF9248B214}"/>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Mathematics. The student is able to perform elementary operations on matrices and understand the concepts of derivatives, gradients, optimization algorithms, and can implement a simple machine learning model from scratch. </a:t>
            </a:r>
            <a:endParaRPr lang="en-US" i="0" dirty="0"/>
          </a:p>
        </p:txBody>
      </p:sp>
      <p:sp>
        <p:nvSpPr>
          <p:cNvPr id="399" name="Google Shape;399;p42">
            <a:extLst>
              <a:ext uri="{FF2B5EF4-FFF2-40B4-BE49-F238E27FC236}">
                <a16:creationId xmlns:a16="http://schemas.microsoft.com/office/drawing/2014/main" id="{81794021-2B1F-AF94-F7C9-FBC8FE3F30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7883FDB9-865F-3BCA-30D0-628E24079D73}"/>
              </a:ext>
            </a:extLst>
          </p:cNvPr>
          <p:cNvGraphicFramePr>
            <a:graphicFrameLocks noGrp="1"/>
          </p:cNvGraphicFramePr>
          <p:nvPr>
            <p:extLst>
              <p:ext uri="{D42A27DB-BD31-4B8C-83A1-F6EECF244321}">
                <p14:modId xmlns:p14="http://schemas.microsoft.com/office/powerpoint/2010/main" val="1010986360"/>
              </p:ext>
            </p:extLst>
          </p:nvPr>
        </p:nvGraphicFramePr>
        <p:xfrm>
          <a:off x="0" y="1102130"/>
          <a:ext cx="9144000" cy="344630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Math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perform calculations using basic arithmetic operators, work with variables, solve linear equations and inequalities both analytically and graphically, and analyze power, exponential, logarithmic, and trigonometric functions, as well as their inverses. The student can interpret derivative functions, determine the derivative of common mathematical functions, find the minimum and maximum on a graph, and describe changes using differences, slopes, and rates of change. The student is able to use trigonometric ratios and the unit circle, and understands how to use sine, cosine, and tangent to solve real-world problems. Additionally, the student can summarize data in various ways, find common measures of center like mean and median, and measure spread or variability using standard deviation and interquartile range.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r>
                        <a:rPr lang="en-GB" sz="700" dirty="0">
                          <a:latin typeface="Roboto" panose="02000000000000000000" pitchFamily="2" charset="0"/>
                          <a:ea typeface="Roboto" panose="02000000000000000000" pitchFamily="2" charset="0"/>
                          <a:cs typeface="Roboto" panose="02000000000000000000" pitchFamily="2" charset="0"/>
                        </a:rPr>
                        <a:t>.</a:t>
                      </a:r>
                      <a:endParaRPr lang="en-NL" sz="70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200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087445"/>
            <a:ext cx="5486400" cy="1294816"/>
          </a:xfrm>
          <a:prstGeom prst="rect">
            <a:avLst/>
          </a:prstGeom>
        </p:spPr>
        <p:txBody>
          <a:bodyPr spcFirstLastPara="1" wrap="square" lIns="91425" tIns="91425" rIns="91425" bIns="91425" anchor="ctr" anchorCtr="0">
            <a:noAutofit/>
          </a:bodyPr>
          <a:lstStyle/>
          <a:p>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p>
          <a:p>
            <a:endParaRPr lang="en-GB"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63446" y="156393"/>
            <a:ext cx="6588929"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br>
              <a:rPr lang="en-GB" dirty="0"/>
            </a:b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adheres to professional standards, and submits work, adhering to defined guidelines and processes in the Creative Brief.</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endParaRPr sz="900" dirty="0"/>
          </a:p>
        </p:txBody>
      </p:sp>
      <p:graphicFrame>
        <p:nvGraphicFramePr>
          <p:cNvPr id="4" name="Table 3">
            <a:extLst>
              <a:ext uri="{FF2B5EF4-FFF2-40B4-BE49-F238E27FC236}">
                <a16:creationId xmlns:a16="http://schemas.microsoft.com/office/drawing/2014/main" id="{E43769FC-7EA1-C9ED-07CA-9C5724B9CD95}"/>
              </a:ext>
            </a:extLst>
          </p:cNvPr>
          <p:cNvGraphicFramePr>
            <a:graphicFrameLocks noGrp="1"/>
          </p:cNvGraphicFramePr>
          <p:nvPr>
            <p:extLst>
              <p:ext uri="{D42A27DB-BD31-4B8C-83A1-F6EECF244321}">
                <p14:modId xmlns:p14="http://schemas.microsoft.com/office/powerpoint/2010/main" val="3811197090"/>
              </p:ext>
            </p:extLst>
          </p:nvPr>
        </p:nvGraphicFramePr>
        <p:xfrm>
          <a:off x="0" y="1063425"/>
          <a:ext cx="9144000" cy="4075113"/>
        </p:xfrm>
        <a:graphic>
          <a:graphicData uri="http://schemas.openxmlformats.org/drawingml/2006/table">
            <a:tbl>
              <a:tblPr/>
              <a:tblGrid>
                <a:gridCol w="1702909">
                  <a:extLst>
                    <a:ext uri="{9D8B030D-6E8A-4147-A177-3AD203B41FA5}">
                      <a16:colId xmlns:a16="http://schemas.microsoft.com/office/drawing/2014/main" val="1563489774"/>
                    </a:ext>
                  </a:extLst>
                </a:gridCol>
                <a:gridCol w="2652715">
                  <a:extLst>
                    <a:ext uri="{9D8B030D-6E8A-4147-A177-3AD203B41FA5}">
                      <a16:colId xmlns:a16="http://schemas.microsoft.com/office/drawing/2014/main" val="604979593"/>
                    </a:ext>
                  </a:extLst>
                </a:gridCol>
                <a:gridCol w="1491216">
                  <a:extLst>
                    <a:ext uri="{9D8B030D-6E8A-4147-A177-3AD203B41FA5}">
                      <a16:colId xmlns:a16="http://schemas.microsoft.com/office/drawing/2014/main" val="2456996155"/>
                    </a:ext>
                  </a:extLst>
                </a:gridCol>
                <a:gridCol w="1648580">
                  <a:extLst>
                    <a:ext uri="{9D8B030D-6E8A-4147-A177-3AD203B41FA5}">
                      <a16:colId xmlns:a16="http://schemas.microsoft.com/office/drawing/2014/main" val="1908524195"/>
                    </a:ext>
                  </a:extLst>
                </a:gridCol>
                <a:gridCol w="1648580">
                  <a:extLst>
                    <a:ext uri="{9D8B030D-6E8A-4147-A177-3AD203B41FA5}">
                      <a16:colId xmlns:a16="http://schemas.microsoft.com/office/drawing/2014/main" val="1548998117"/>
                    </a:ext>
                  </a:extLst>
                </a:gridCol>
              </a:tblGrid>
              <a:tr h="174625">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129039445"/>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completed tasks are outlined in the learning log, with detailed comments provided where necessary.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fills out the learning log for each of the weeks.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All references to important resources used are included in the learning log for the listed tasks.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student's writing style in learning log is professional and free of spelling and grammar mistakes. The student comprehends what was completed and why individual and project feedback was given.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256007393"/>
                  </a:ext>
                </a:extLst>
              </a:tr>
              <a:tr h="990124">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769954004"/>
                  </a:ext>
                </a:extLst>
              </a:tr>
              <a:tr h="990124">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ctr"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3438072080"/>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 Development &amp; Academic Practice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endParaRPr lang="en-GB" dirty="0"/>
          </a:p>
          <a:p>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i="1" dirty="0"/>
              <a:t>Not required in this block</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312893" y="10758"/>
            <a:ext cx="6164133" cy="576000"/>
          </a:xfrm>
          <a:prstGeom prst="rect">
            <a:avLst/>
          </a:prstGeom>
        </p:spPr>
        <p:txBody>
          <a:bodyPr spcFirstLastPara="1" wrap="square" lIns="91425" tIns="91425" rIns="91425" bIns="91425" anchor="ctr" anchorCtr="0">
            <a:noAutofit/>
          </a:bodyPr>
          <a:lstStyle/>
          <a:p>
            <a:br>
              <a:rPr lang="en-GB" dirty="0"/>
            </a:br>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reports on learning progress and updates plans in a well-written, concise format with appropriate visual communication, guided by active engagement with feedback. </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Personal Development &amp; Academic Practice</a:t>
            </a:r>
            <a:endParaRPr sz="900" dirty="0"/>
          </a:p>
        </p:txBody>
      </p:sp>
      <p:graphicFrame>
        <p:nvGraphicFramePr>
          <p:cNvPr id="4" name="Table 3">
            <a:extLst>
              <a:ext uri="{FF2B5EF4-FFF2-40B4-BE49-F238E27FC236}">
                <a16:creationId xmlns:a16="http://schemas.microsoft.com/office/drawing/2014/main" id="{7A01F0FE-2D8B-B9BC-9747-96D60CCF6EBF}"/>
              </a:ext>
            </a:extLst>
          </p:cNvPr>
          <p:cNvGraphicFramePr>
            <a:graphicFrameLocks noGrp="1"/>
          </p:cNvGraphicFramePr>
          <p:nvPr>
            <p:extLst>
              <p:ext uri="{D42A27DB-BD31-4B8C-83A1-F6EECF244321}">
                <p14:modId xmlns:p14="http://schemas.microsoft.com/office/powerpoint/2010/main" val="100178859"/>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Weekly reflections have been completed in Section B of the learning 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 for the project and block (Section D of the learning log) has been completed.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have been written professionally and make sense given the context.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are critical wherever necessary and identify key lessons.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identified from the key lessons that make sense. There are steps applicable to future projects and your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0245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Ethical and Legal Responsibility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aware of legal and ethical aspects within the context of their professional work environment and is able to make substantiated considerations in this regard. They act with justice and integrity. </a:t>
            </a:r>
          </a:p>
          <a:p>
            <a:pPr marL="0" lvl="0" indent="0" algn="r" rtl="0">
              <a:spcBef>
                <a:spcPts val="0"/>
              </a:spcBef>
              <a:spcAft>
                <a:spcPts val="0"/>
              </a:spcAft>
              <a:buNone/>
            </a:pP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80C0D0F3-DF1D-25B7-09DD-B2B37CC317E2}"/>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30C4F663-5CDD-318C-84BA-F4D6A64EB2D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3</a:t>
            </a:r>
            <a:endParaRPr dirty="0"/>
          </a:p>
        </p:txBody>
      </p:sp>
      <p:sp>
        <p:nvSpPr>
          <p:cNvPr id="394" name="Google Shape;394;p42">
            <a:extLst>
              <a:ext uri="{FF2B5EF4-FFF2-40B4-BE49-F238E27FC236}">
                <a16:creationId xmlns:a16="http://schemas.microsoft.com/office/drawing/2014/main" id="{7B19FA19-8B28-1914-4D55-F57ACF80FC08}"/>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03BC4C0-E609-0645-FCEC-51019D8C02D6}"/>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223FA8A6-5B5E-D942-1BF7-77DFF37D885D}"/>
              </a:ext>
            </a:extLst>
          </p:cNvPr>
          <p:cNvSpPr txBox="1">
            <a:spLocks noGrp="1"/>
          </p:cNvSpPr>
          <p:nvPr>
            <p:ph type="title" idx="3"/>
          </p:nvPr>
        </p:nvSpPr>
        <p:spPr>
          <a:xfrm>
            <a:off x="2097740" y="73373"/>
            <a:ext cx="6422315"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t>The student is aware of legal and ethical aspects within the context of their professional work environment and is able to make substantiated considerations in this regard. They act with justice and integrity. </a:t>
            </a:r>
            <a:br>
              <a:rPr lang="en-US" sz="1100" dirty="0"/>
            </a:br>
            <a:endParaRPr lang="en-US" sz="1100" dirty="0"/>
          </a:p>
        </p:txBody>
      </p:sp>
      <p:sp>
        <p:nvSpPr>
          <p:cNvPr id="397" name="Google Shape;397;p42">
            <a:extLst>
              <a:ext uri="{FF2B5EF4-FFF2-40B4-BE49-F238E27FC236}">
                <a16:creationId xmlns:a16="http://schemas.microsoft.com/office/drawing/2014/main" id="{93A0B96A-7E99-21A6-1CB2-489FB08D48D2}"/>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r>
              <a:rPr lang="en" dirty="0"/>
              <a:t>.</a:t>
            </a:r>
            <a:r>
              <a:rPr lang="en-US" dirty="0"/>
              <a:t>1</a:t>
            </a:r>
            <a:endParaRPr dirty="0"/>
          </a:p>
        </p:txBody>
      </p:sp>
      <p:sp>
        <p:nvSpPr>
          <p:cNvPr id="398" name="Google Shape;398;p42">
            <a:extLst>
              <a:ext uri="{FF2B5EF4-FFF2-40B4-BE49-F238E27FC236}">
                <a16:creationId xmlns:a16="http://schemas.microsoft.com/office/drawing/2014/main" id="{CD5897FF-17FD-EC63-2380-4A022DEC54EE}"/>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identify, and analyze AI applications in fictional and real-life (business) scenarios by examining and applying relevant concepts from AI literature and theory.</a:t>
            </a:r>
            <a:endParaRPr lang="en-US" i="0" dirty="0"/>
          </a:p>
        </p:txBody>
      </p:sp>
      <p:sp>
        <p:nvSpPr>
          <p:cNvPr id="399" name="Google Shape;399;p42">
            <a:extLst>
              <a:ext uri="{FF2B5EF4-FFF2-40B4-BE49-F238E27FC236}">
                <a16:creationId xmlns:a16="http://schemas.microsoft.com/office/drawing/2014/main" id="{03F02E45-1D1B-3FAB-2EEA-97DE750035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Ethical and Legal Responsibility</a:t>
            </a:r>
          </a:p>
        </p:txBody>
      </p:sp>
      <p:graphicFrame>
        <p:nvGraphicFramePr>
          <p:cNvPr id="4" name="Table 3">
            <a:extLst>
              <a:ext uri="{FF2B5EF4-FFF2-40B4-BE49-F238E27FC236}">
                <a16:creationId xmlns:a16="http://schemas.microsoft.com/office/drawing/2014/main" id="{D8A919F8-2902-BD2D-CBE6-0378098CF9EB}"/>
              </a:ext>
            </a:extLst>
          </p:cNvPr>
          <p:cNvGraphicFramePr>
            <a:graphicFrameLocks noGrp="1"/>
          </p:cNvGraphicFramePr>
          <p:nvPr>
            <p:extLst>
              <p:ext uri="{D42A27DB-BD31-4B8C-83A1-F6EECF244321}">
                <p14:modId xmlns:p14="http://schemas.microsoft.com/office/powerpoint/2010/main" val="921087628"/>
              </p:ext>
            </p:extLst>
          </p:nvPr>
        </p:nvGraphicFramePr>
        <p:xfrm>
          <a:off x="0" y="1069800"/>
          <a:ext cx="9143999" cy="4073701"/>
        </p:xfrm>
        <a:graphic>
          <a:graphicData uri="http://schemas.openxmlformats.org/drawingml/2006/table">
            <a:tbl>
              <a:tblPr/>
              <a:tblGrid>
                <a:gridCol w="1676203">
                  <a:extLst>
                    <a:ext uri="{9D8B030D-6E8A-4147-A177-3AD203B41FA5}">
                      <a16:colId xmlns:a16="http://schemas.microsoft.com/office/drawing/2014/main" val="1946826867"/>
                    </a:ext>
                  </a:extLst>
                </a:gridCol>
                <a:gridCol w="1325144">
                  <a:extLst>
                    <a:ext uri="{9D8B030D-6E8A-4147-A177-3AD203B41FA5}">
                      <a16:colId xmlns:a16="http://schemas.microsoft.com/office/drawing/2014/main" val="2722072811"/>
                    </a:ext>
                  </a:extLst>
                </a:gridCol>
                <a:gridCol w="1338301">
                  <a:extLst>
                    <a:ext uri="{9D8B030D-6E8A-4147-A177-3AD203B41FA5}">
                      <a16:colId xmlns:a16="http://schemas.microsoft.com/office/drawing/2014/main" val="3290534058"/>
                    </a:ext>
                  </a:extLst>
                </a:gridCol>
                <a:gridCol w="1496191">
                  <a:extLst>
                    <a:ext uri="{9D8B030D-6E8A-4147-A177-3AD203B41FA5}">
                      <a16:colId xmlns:a16="http://schemas.microsoft.com/office/drawing/2014/main" val="749269228"/>
                    </a:ext>
                  </a:extLst>
                </a:gridCol>
                <a:gridCol w="1654080">
                  <a:extLst>
                    <a:ext uri="{9D8B030D-6E8A-4147-A177-3AD203B41FA5}">
                      <a16:colId xmlns:a16="http://schemas.microsoft.com/office/drawing/2014/main" val="3119643303"/>
                    </a:ext>
                  </a:extLst>
                </a:gridCol>
                <a:gridCol w="1654080">
                  <a:extLst>
                    <a:ext uri="{9D8B030D-6E8A-4147-A177-3AD203B41FA5}">
                      <a16:colId xmlns:a16="http://schemas.microsoft.com/office/drawing/2014/main" val="46269273"/>
                    </a:ext>
                  </a:extLst>
                </a:gridCol>
              </a:tblGrid>
              <a:tr h="142027">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1239127">
                <a:tc>
                  <a:txBody>
                    <a:bodyPr/>
                    <a:lstStyle/>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chosen Sci-Fi movie or (TV) series must receive approval from the mentor. Additionally, presentation slides should be uploaded through Brightspace Assignments, and the presentation itself should be no longer than 7 minutes. Finally, the student must complete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Preparation Quizzes available on Brightspace before the set deadline.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and describe an AI topic within a Sci-Fi movie or (TV) series, and connect it to the relevant domain(s), and subdomain(s) of the Taxonomy of 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provide one example of an AI application within a real-life (business) setting that is related to their chosen AI topic.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evaluate the technical feasibility of the AI topic by critically assessing its application within a real-life (business) setting.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articulate the potential ethical and/or legal consequences of implementing the chosen AI topic in a real-life (business) setting.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incorporate academic practices by including in-text citations and a reference list, and at least one scholarly source in the presentation.</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1744518">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48029">
                <a:tc>
                  <a:txBody>
                    <a:bodyPr/>
                    <a:lstStyle/>
                    <a:p>
                      <a:pPr algn="l" fontAlgn="ct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734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use analytical and statistical methods to </a:t>
            </a:r>
            <a:r>
              <a:rPr lang="en-GB" dirty="0" err="1"/>
              <a:t>analyze</a:t>
            </a:r>
            <a:r>
              <a:rPr lang="en-GB" dirty="0"/>
              <a:t> data to create value for individuals, organizations and domains. </a:t>
            </a:r>
          </a:p>
          <a:p>
            <a:pPr marL="0" lvl="0" indent="0" algn="r" rtl="0">
              <a:spcBef>
                <a:spcPts val="0"/>
              </a:spcBef>
              <a:spcAft>
                <a:spcPts val="0"/>
              </a:spcAft>
              <a:buNone/>
            </a:pPr>
            <a:endParaRPr lang="en-GB" dirty="0"/>
          </a:p>
          <a:p>
            <a:pPr marL="0" lvl="0" indent="0" algn="r" rtl="0">
              <a:spcBef>
                <a:spcPts val="0"/>
              </a:spcBef>
              <a:spcAft>
                <a:spcPts val="0"/>
              </a:spcAft>
              <a:buNone/>
            </a:pPr>
            <a:r>
              <a:rPr lang="en-GB" dirty="0"/>
              <a:t>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BE77DF4-C60B-E993-CFD5-E2C112F9740F}"/>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81AEB320-A954-A31B-7DDC-4B43AA6029D0}"/>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7</a:t>
            </a:r>
            <a:endParaRPr dirty="0"/>
          </a:p>
        </p:txBody>
      </p:sp>
      <p:sp>
        <p:nvSpPr>
          <p:cNvPr id="394" name="Google Shape;394;p42">
            <a:extLst>
              <a:ext uri="{FF2B5EF4-FFF2-40B4-BE49-F238E27FC236}">
                <a16:creationId xmlns:a16="http://schemas.microsoft.com/office/drawing/2014/main" id="{5D87170E-8D6D-6B0A-07CA-E696C6918887}"/>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281877C-76FA-DE5A-43FD-6B15ABC8FD81}"/>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75EBA52F-314E-ACB0-6E03-9455B6CFAC2E}"/>
              </a:ext>
            </a:extLst>
          </p:cNvPr>
          <p:cNvSpPr txBox="1">
            <a:spLocks noGrp="1"/>
          </p:cNvSpPr>
          <p:nvPr>
            <p:ph type="title" idx="3"/>
          </p:nvPr>
        </p:nvSpPr>
        <p:spPr>
          <a:xfrm>
            <a:off x="1840065" y="73373"/>
            <a:ext cx="609907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use analytical and statistical methods to </a:t>
            </a:r>
            <a:r>
              <a:rPr lang="en-GB" sz="1100" dirty="0" err="1"/>
              <a:t>analyze</a:t>
            </a:r>
            <a:r>
              <a:rPr lang="en-GB" sz="1100" dirty="0"/>
              <a:t> data to create value for individuals, organizations and domains. </a:t>
            </a:r>
            <a:br>
              <a:rPr lang="en-GB" sz="1100" dirty="0"/>
            </a:br>
            <a:br>
              <a:rPr lang="en-GB" sz="1100" dirty="0"/>
            </a:br>
            <a:r>
              <a:rPr lang="en-GB" sz="1100" dirty="0"/>
              <a:t> </a:t>
            </a:r>
          </a:p>
        </p:txBody>
      </p:sp>
      <p:sp>
        <p:nvSpPr>
          <p:cNvPr id="397" name="Google Shape;397;p42">
            <a:extLst>
              <a:ext uri="{FF2B5EF4-FFF2-40B4-BE49-F238E27FC236}">
                <a16:creationId xmlns:a16="http://schemas.microsoft.com/office/drawing/2014/main" id="{49B7DF98-47B8-582E-8191-1FCEC46A2407}"/>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7</a:t>
            </a:r>
            <a:r>
              <a:rPr lang="en" dirty="0"/>
              <a:t>.</a:t>
            </a:r>
            <a:r>
              <a:rPr lang="en-US" dirty="0"/>
              <a:t>1</a:t>
            </a:r>
            <a:endParaRPr dirty="0"/>
          </a:p>
        </p:txBody>
      </p:sp>
      <p:sp>
        <p:nvSpPr>
          <p:cNvPr id="398" name="Google Shape;398;p42">
            <a:extLst>
              <a:ext uri="{FF2B5EF4-FFF2-40B4-BE49-F238E27FC236}">
                <a16:creationId xmlns:a16="http://schemas.microsoft.com/office/drawing/2014/main" id="{61C84108-E431-4398-CFAC-362C1AB05A22}"/>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can use analytical and statistical methods to analyze data to create value for individuals, organizations and domains. </a:t>
            </a:r>
            <a:endParaRPr lang="en-US" i="0" dirty="0"/>
          </a:p>
        </p:txBody>
      </p:sp>
      <p:sp>
        <p:nvSpPr>
          <p:cNvPr id="399" name="Google Shape;399;p42">
            <a:extLst>
              <a:ext uri="{FF2B5EF4-FFF2-40B4-BE49-F238E27FC236}">
                <a16:creationId xmlns:a16="http://schemas.microsoft.com/office/drawing/2014/main" id="{5448309E-CE1F-C045-1F2A-BDC14DBA9656}"/>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Data Analysis</a:t>
            </a:r>
            <a:endParaRPr sz="900" dirty="0"/>
          </a:p>
        </p:txBody>
      </p:sp>
      <p:graphicFrame>
        <p:nvGraphicFramePr>
          <p:cNvPr id="4" name="Table 3">
            <a:extLst>
              <a:ext uri="{FF2B5EF4-FFF2-40B4-BE49-F238E27FC236}">
                <a16:creationId xmlns:a16="http://schemas.microsoft.com/office/drawing/2014/main" id="{122378BB-51B4-4D05-8565-EB0A18F2B9EE}"/>
              </a:ext>
            </a:extLst>
          </p:cNvPr>
          <p:cNvGraphicFramePr>
            <a:graphicFrameLocks noGrp="1"/>
          </p:cNvGraphicFramePr>
          <p:nvPr>
            <p:extLst>
              <p:ext uri="{D42A27DB-BD31-4B8C-83A1-F6EECF244321}">
                <p14:modId xmlns:p14="http://schemas.microsoft.com/office/powerpoint/2010/main" val="1355525040"/>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Both the raw data files and the processed data files before the visualizations are built must be provided. The document detailing the process is submitted.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can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calculate and interpret measures of association such as a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recognize the data science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lifecyle</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as an iterative process and can clearly distinguish between phases of CRISP-DM , documenting the process.</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2959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a:extLst>
            <a:ext uri="{FF2B5EF4-FFF2-40B4-BE49-F238E27FC236}">
              <a16:creationId xmlns:a16="http://schemas.microsoft.com/office/drawing/2014/main" id="{51806DED-7442-C571-EB12-DDF642A8A7D4}"/>
            </a:ext>
          </a:extLst>
        </p:cNvPr>
        <p:cNvGrpSpPr/>
        <p:nvPr/>
      </p:nvGrpSpPr>
      <p:grpSpPr>
        <a:xfrm>
          <a:off x="0" y="0"/>
          <a:ext cx="0" cy="0"/>
          <a:chOff x="0" y="0"/>
          <a:chExt cx="0" cy="0"/>
        </a:xfrm>
      </p:grpSpPr>
      <p:sp>
        <p:nvSpPr>
          <p:cNvPr id="467" name="Google Shape;467;p49">
            <a:extLst>
              <a:ext uri="{FF2B5EF4-FFF2-40B4-BE49-F238E27FC236}">
                <a16:creationId xmlns:a16="http://schemas.microsoft.com/office/drawing/2014/main" id="{DBC7FD91-1B30-EBB6-48D3-6E314B7456D4}"/>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10</a:t>
            </a:r>
            <a:endParaRPr dirty="0"/>
          </a:p>
        </p:txBody>
      </p:sp>
      <p:sp>
        <p:nvSpPr>
          <p:cNvPr id="468" name="Google Shape;468;p49">
            <a:extLst>
              <a:ext uri="{FF2B5EF4-FFF2-40B4-BE49-F238E27FC236}">
                <a16:creationId xmlns:a16="http://schemas.microsoft.com/office/drawing/2014/main" id="{18769213-B9C5-7707-3628-384D57212FD5}"/>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Visualization</a:t>
            </a:r>
            <a:endParaRPr dirty="0"/>
          </a:p>
        </p:txBody>
      </p:sp>
      <p:sp>
        <p:nvSpPr>
          <p:cNvPr id="469" name="Google Shape;469;p49">
            <a:extLst>
              <a:ext uri="{FF2B5EF4-FFF2-40B4-BE49-F238E27FC236}">
                <a16:creationId xmlns:a16="http://schemas.microsoft.com/office/drawing/2014/main" id="{5B112C09-34DB-0701-FCFD-094242A5A5BF}"/>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apply visualization and storytelling techniques and skills to effectively and accurately inform stakeholders about (interim) results of AI and DS approaches. </a:t>
            </a:r>
          </a:p>
          <a:p>
            <a:pPr marL="0" lvl="0" indent="0" algn="r" rtl="0">
              <a:spcBef>
                <a:spcPts val="0"/>
              </a:spcBef>
              <a:spcAft>
                <a:spcPts val="0"/>
              </a:spcAft>
              <a:buNone/>
            </a:pPr>
            <a:endParaRPr lang="en-GB" dirty="0"/>
          </a:p>
        </p:txBody>
      </p:sp>
      <p:sp>
        <p:nvSpPr>
          <p:cNvPr id="470" name="Google Shape;470;p49">
            <a:extLst>
              <a:ext uri="{FF2B5EF4-FFF2-40B4-BE49-F238E27FC236}">
                <a16:creationId xmlns:a16="http://schemas.microsoft.com/office/drawing/2014/main" id="{2D3C4998-4F9A-3ECB-2985-6A02526D2FBD}"/>
              </a:ext>
            </a:extLst>
          </p:cNvPr>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10</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3490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6CDF1C2-4699-9074-0496-4886C7EA0FC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08BAD8D4-7305-8598-3D8B-C44D6649AE36}"/>
              </a:ext>
            </a:extLst>
          </p:cNvPr>
          <p:cNvSpPr txBox="1">
            <a:spLocks noGrp="1"/>
          </p:cNvSpPr>
          <p:nvPr>
            <p:ph type="title"/>
          </p:nvPr>
        </p:nvSpPr>
        <p:spPr>
          <a:xfrm>
            <a:off x="68250" y="0"/>
            <a:ext cx="90795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10</a:t>
            </a:r>
            <a:endParaRPr dirty="0"/>
          </a:p>
        </p:txBody>
      </p:sp>
      <p:sp>
        <p:nvSpPr>
          <p:cNvPr id="394" name="Google Shape;394;p42">
            <a:extLst>
              <a:ext uri="{FF2B5EF4-FFF2-40B4-BE49-F238E27FC236}">
                <a16:creationId xmlns:a16="http://schemas.microsoft.com/office/drawing/2014/main" id="{48EA9C23-B60F-EFE2-1E4B-CA7988F4CC5A}"/>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383D5F96-501C-3E87-F575-ADBD2C02F66D}"/>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DFDD3B0-6830-4139-79BE-E425FE1FF777}"/>
              </a:ext>
            </a:extLst>
          </p:cNvPr>
          <p:cNvSpPr txBox="1">
            <a:spLocks noGrp="1"/>
          </p:cNvSpPr>
          <p:nvPr>
            <p:ph type="title" idx="3"/>
          </p:nvPr>
        </p:nvSpPr>
        <p:spPr>
          <a:xfrm>
            <a:off x="2054711" y="0"/>
            <a:ext cx="676656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apply visualization and storytelling techniques and skills to effectively and accurately inform stakeholders about (interim) results of AI and DS approaches. </a:t>
            </a:r>
          </a:p>
        </p:txBody>
      </p:sp>
      <p:sp>
        <p:nvSpPr>
          <p:cNvPr id="397" name="Google Shape;397;p42">
            <a:extLst>
              <a:ext uri="{FF2B5EF4-FFF2-40B4-BE49-F238E27FC236}">
                <a16:creationId xmlns:a16="http://schemas.microsoft.com/office/drawing/2014/main" id="{CF334CE0-EA72-3D6A-3110-3308FBE660EC}"/>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10</a:t>
            </a:r>
            <a:r>
              <a:rPr lang="en" sz="3000" dirty="0"/>
              <a:t>.</a:t>
            </a:r>
            <a:r>
              <a:rPr lang="en-US" sz="3000" dirty="0"/>
              <a:t>1</a:t>
            </a:r>
            <a:endParaRPr sz="3000" dirty="0"/>
          </a:p>
        </p:txBody>
      </p:sp>
      <p:sp>
        <p:nvSpPr>
          <p:cNvPr id="398" name="Google Shape;398;p42">
            <a:extLst>
              <a:ext uri="{FF2B5EF4-FFF2-40B4-BE49-F238E27FC236}">
                <a16:creationId xmlns:a16="http://schemas.microsoft.com/office/drawing/2014/main" id="{CD7A760C-CE82-B1F6-E059-9CEB41C5BADC}"/>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produce relevant and understandable data visualizations or reports for specific targets groups using industry standard tools.</a:t>
            </a:r>
            <a:endParaRPr lang="en-US" i="0" dirty="0"/>
          </a:p>
        </p:txBody>
      </p:sp>
      <p:sp>
        <p:nvSpPr>
          <p:cNvPr id="399" name="Google Shape;399;p42">
            <a:extLst>
              <a:ext uri="{FF2B5EF4-FFF2-40B4-BE49-F238E27FC236}">
                <a16:creationId xmlns:a16="http://schemas.microsoft.com/office/drawing/2014/main" id="{CAAB0FDC-F662-C148-6A44-75F8A457D0AD}"/>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Visualization</a:t>
            </a:r>
            <a:endParaRPr sz="900" dirty="0"/>
          </a:p>
        </p:txBody>
      </p:sp>
      <p:graphicFrame>
        <p:nvGraphicFramePr>
          <p:cNvPr id="4" name="Table 3">
            <a:extLst>
              <a:ext uri="{FF2B5EF4-FFF2-40B4-BE49-F238E27FC236}">
                <a16:creationId xmlns:a16="http://schemas.microsoft.com/office/drawing/2014/main" id="{B35F64D0-ACEE-1677-2E18-A0B2FEF33344}"/>
              </a:ext>
            </a:extLst>
          </p:cNvPr>
          <p:cNvGraphicFramePr>
            <a:graphicFrameLocks noGrp="1"/>
          </p:cNvGraphicFramePr>
          <p:nvPr>
            <p:extLst>
              <p:ext uri="{D42A27DB-BD31-4B8C-83A1-F6EECF244321}">
                <p14:modId xmlns:p14="http://schemas.microsoft.com/office/powerpoint/2010/main" val="1482078175"/>
              </p:ext>
            </p:extLst>
          </p:nvPr>
        </p:nvGraphicFramePr>
        <p:xfrm>
          <a:off x="0" y="1069801"/>
          <a:ext cx="9144000" cy="4195457"/>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should submit the dashboard and the document detailing the process, addressing the creative brief.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compose a clear data-driven research question and is able to import data from 'flat-file' format to the visualization tool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variable types in the chosen dataset, select, clean and/or transform an appropriate dataset to answer the data-driven research question.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generate appropriate visuals, effectively explain the generated visuals, link the explanations to the data driven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reasearch</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shortcomings of the current implementation and  propose next steps for future research.</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Provide a written justification supported with evidence as to why you qualify for a given ILO criteria. Here's </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hlinkClick r:id="rId3"/>
                        </a:rPr>
                        <a:t>an explainer on how to evidence</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well!</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Your evidence can be anything from graphs, pictures, descriptions but should mainly consist of links to material on version-controlled repositories owned by </a:t>
                      </a:r>
                      <a:r>
                        <a:rPr lang="en-GB"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BUas</a:t>
                      </a: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such as GitHub, One-drive, Perforce etc. Other repositories such as Google drive are not allowed! </a:t>
                      </a:r>
                    </a:p>
                    <a:p>
                      <a:pPr marL="0" lvl="0" indent="0" algn="l">
                        <a:lnSpc>
                          <a:spcPct val="100000"/>
                        </a:lnSpc>
                        <a:buNone/>
                      </a:pPr>
                      <a:endPar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endParaRPr>
                    </a:p>
                    <a:p>
                      <a:pPr lvl="0">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Consult your mentor if you’re unsure about how to evidence your work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3430823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What did you do?</a:t>
            </a:r>
            <a:endParaRPr dirty="0"/>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sz="1100" dirty="0"/>
              <a:t>My goals for this week are to learn my comunte routes a</a:t>
            </a:r>
            <a:r>
              <a:rPr lang="en-US" sz="1100" dirty="0" err="1"/>
              <a:t>nd</a:t>
            </a:r>
            <a:r>
              <a:rPr lang="en" sz="1100" dirty="0"/>
              <a:t> not get scared or nerouse when waiting on the train/trem/bus.</a:t>
            </a:r>
          </a:p>
          <a:p>
            <a:pPr marL="182880" lvl="0" indent="-154940" algn="l" rtl="0">
              <a:spcBef>
                <a:spcPts val="0"/>
              </a:spcBef>
              <a:spcAft>
                <a:spcPts val="0"/>
              </a:spcAft>
              <a:buSzPts val="1000"/>
              <a:buChar char="●"/>
            </a:pPr>
            <a:r>
              <a:rPr lang="en-US" sz="1100" dirty="0"/>
              <a:t>F</a:t>
            </a:r>
            <a:r>
              <a:rPr lang="en" sz="1100" dirty="0"/>
              <a:t>or school im hoping to finde some friends and network whit them and hopefully get some peapol that has the same intress as me and we can work on prodjects tgether. </a:t>
            </a:r>
          </a:p>
          <a:p>
            <a:pPr marL="182880" lvl="0" indent="-154940" algn="l" rtl="0">
              <a:spcBef>
                <a:spcPts val="0"/>
              </a:spcBef>
              <a:spcAft>
                <a:spcPts val="0"/>
              </a:spcAft>
              <a:buSzPts val="1000"/>
              <a:buChar char="●"/>
            </a:pPr>
            <a:r>
              <a:rPr lang="en-US" sz="1100" dirty="0"/>
              <a:t>A</a:t>
            </a:r>
            <a:r>
              <a:rPr lang="en" sz="1100" dirty="0"/>
              <a:t>nd </a:t>
            </a:r>
            <a:r>
              <a:rPr lang="en-US" sz="1100" dirty="0"/>
              <a:t>I</a:t>
            </a:r>
            <a:r>
              <a:rPr lang="en" sz="1100" dirty="0"/>
              <a:t> hope to get setteld in to my school rettem fast, so </a:t>
            </a:r>
            <a:r>
              <a:rPr lang="en-US" sz="1100" dirty="0"/>
              <a:t>I</a:t>
            </a:r>
            <a:r>
              <a:rPr lang="en" sz="1100" dirty="0"/>
              <a:t> can also work on my indifudual prodjects. </a:t>
            </a:r>
          </a:p>
          <a:p>
            <a:pPr marL="182880" lvl="0" indent="-154940" algn="l" rtl="0">
              <a:spcBef>
                <a:spcPts val="0"/>
              </a:spcBef>
              <a:spcAft>
                <a:spcPts val="0"/>
              </a:spcAft>
              <a:buSzPts val="1000"/>
              <a:buChar char="●"/>
            </a:pPr>
            <a:r>
              <a:rPr lang="en-US" sz="1100" dirty="0"/>
              <a:t>A</a:t>
            </a:r>
            <a:r>
              <a:rPr lang="en" sz="1100" dirty="0"/>
              <a:t>nd more importantly </a:t>
            </a:r>
            <a:r>
              <a:rPr lang="en-US" sz="1100" dirty="0"/>
              <a:t>I</a:t>
            </a:r>
            <a:r>
              <a:rPr lang="en" sz="1100" dirty="0"/>
              <a:t> hope to find a rythem for my school work and do my absolute best in my education.</a:t>
            </a:r>
          </a:p>
          <a:p>
            <a:pPr marL="182880" lvl="0" indent="-154940" algn="l" rtl="0">
              <a:spcBef>
                <a:spcPts val="0"/>
              </a:spcBef>
              <a:spcAft>
                <a:spcPts val="0"/>
              </a:spcAft>
              <a:buSzPts val="1000"/>
              <a:buChar char="●"/>
            </a:pPr>
            <a:r>
              <a:rPr lang="en-US" sz="1100" dirty="0"/>
              <a:t>As I have read </a:t>
            </a:r>
            <a:r>
              <a:rPr lang="en-US" sz="1100"/>
              <a:t>true</a:t>
            </a:r>
            <a:r>
              <a:rPr lang="en-US" sz="1100" dirty="0"/>
              <a:t> the study </a:t>
            </a:r>
            <a:r>
              <a:rPr lang="en-US" sz="1100" err="1"/>
              <a:t>metherials</a:t>
            </a:r>
            <a:r>
              <a:rPr lang="en-US" sz="1100" dirty="0"/>
              <a:t> I do hope I can get all my readings done in time and get a full marks on my </a:t>
            </a:r>
            <a:r>
              <a:rPr lang="en-US" sz="1100" err="1"/>
              <a:t>quize</a:t>
            </a:r>
            <a:r>
              <a:rPr lang="en-US" sz="1100" dirty="0"/>
              <a:t>. </a:t>
            </a:r>
          </a:p>
          <a:p>
            <a:pPr marL="182880" lvl="0" indent="-154940" algn="l" rtl="0">
              <a:spcBef>
                <a:spcPts val="0"/>
              </a:spcBef>
              <a:spcAft>
                <a:spcPts val="0"/>
              </a:spcAft>
              <a:buSzPts val="1000"/>
              <a:buChar char="●"/>
            </a:pPr>
            <a:r>
              <a:rPr lang="en-US" sz="1100" dirty="0"/>
              <a:t>On a side note I hope to get in better contact with my group mates.</a:t>
            </a:r>
          </a:p>
          <a:p>
            <a:pPr marL="182880" lvl="0" indent="-154940" algn="l" rtl="0">
              <a:spcBef>
                <a:spcPts val="0"/>
              </a:spcBef>
              <a:spcAft>
                <a:spcPts val="0"/>
              </a:spcAft>
              <a:buSzPts val="1000"/>
              <a:buChar char="●"/>
            </a:pPr>
            <a:r>
              <a:rPr lang="en-US" sz="1100" dirty="0"/>
              <a:t>More specific on learning materials I hope to fully understand the posology of ai, this is something I haven’t really thought about and I think will be very beneficial for my full understanding in ai. </a:t>
            </a:r>
          </a:p>
          <a:p>
            <a:pPr marL="182880" lvl="0" indent="-154940" algn="l" rtl="0">
              <a:spcBef>
                <a:spcPts val="0"/>
              </a:spcBef>
              <a:spcAft>
                <a:spcPts val="0"/>
              </a:spcAft>
              <a:buSzPts val="1000"/>
              <a:buChar char="●"/>
            </a:pPr>
            <a:r>
              <a:rPr lang="en-US" sz="1100" dirty="0"/>
              <a:t>I heard Block A is AI and SDG and I hope to do one that is about medical, so I can further develop SENSE or KLAW {both projects I have made}</a:t>
            </a:r>
            <a:endParaRPr lang="en" sz="1100" dirty="0"/>
          </a:p>
          <a:p>
            <a:pPr marL="182880" lvl="0" indent="-154940" algn="l" rtl="0">
              <a:spcBef>
                <a:spcPts val="0"/>
              </a:spcBef>
              <a:spcAft>
                <a:spcPts val="0"/>
              </a:spcAft>
              <a:buSzPts val="1000"/>
              <a:buChar char="●"/>
            </a:pPr>
            <a:endParaRPr lang="en" dirty="0"/>
          </a:p>
          <a:p>
            <a:pPr marL="182880" lvl="0" indent="-154940" algn="l" rtl="0">
              <a:spcBef>
                <a:spcPts val="0"/>
              </a:spcBef>
              <a:spcAft>
                <a:spcPts val="0"/>
              </a:spcAft>
              <a:buSzPts val="1000"/>
              <a:buChar char="●"/>
            </a:pPr>
            <a:endParaRPr lang="en" dirty="0"/>
          </a:p>
          <a:p>
            <a:pPr marL="182880" lvl="0" indent="-154940" algn="l" rtl="0">
              <a:spcBef>
                <a:spcPts val="0"/>
              </a:spcBef>
              <a:spcAft>
                <a:spcPts val="0"/>
              </a:spcAft>
              <a:buSzPts val="1000"/>
              <a:buChar char="●"/>
            </a:pPr>
            <a:endParaRPr lang="en" dirty="0"/>
          </a:p>
          <a:p>
            <a:pPr marL="182880" lvl="0" indent="-154940" algn="l" rtl="0">
              <a:spcBef>
                <a:spcPts val="0"/>
              </a:spcBef>
              <a:spcAft>
                <a:spcPts val="0"/>
              </a:spcAft>
              <a:buSzPts val="1000"/>
              <a:buChar char="●"/>
            </a:pPr>
            <a:endParaRPr lang="en" dirty="0"/>
          </a:p>
          <a:p>
            <a:pPr marL="182880" lvl="0" indent="-154940" algn="l" rtl="0">
              <a:spcBef>
                <a:spcPts val="0"/>
              </a:spcBef>
              <a:spcAft>
                <a:spcPts val="0"/>
              </a:spcAft>
              <a:buSzPts val="1000"/>
              <a:buChar char="●"/>
            </a:pPr>
            <a:endParaRPr lang="en" dirty="0"/>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 name="TextBox 1">
            <a:extLst>
              <a:ext uri="{FF2B5EF4-FFF2-40B4-BE49-F238E27FC236}">
                <a16:creationId xmlns:a16="http://schemas.microsoft.com/office/drawing/2014/main" id="{7D431F1F-F634-7FA5-06F3-E9A2BA1F45DE}"/>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 name="TextBox 1">
            <a:extLst>
              <a:ext uri="{FF2B5EF4-FFF2-40B4-BE49-F238E27FC236}">
                <a16:creationId xmlns:a16="http://schemas.microsoft.com/office/drawing/2014/main" id="{B5758ED6-2E5B-74B1-2664-A630EA9A95A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BBA0C18E1DFB46803FF051CCD59780" ma:contentTypeVersion="5" ma:contentTypeDescription="Create a new document." ma:contentTypeScope="" ma:versionID="b2e5292fc72b3dc4d6f38fe805bc2a0a">
  <xsd:schema xmlns:xsd="http://www.w3.org/2001/XMLSchema" xmlns:xs="http://www.w3.org/2001/XMLSchema" xmlns:p="http://schemas.microsoft.com/office/2006/metadata/properties" xmlns:ns3="c6a23e8c-1f3e-4470-997e-5edaed3f3e00" targetNamespace="http://schemas.microsoft.com/office/2006/metadata/properties" ma:root="true" ma:fieldsID="d59150214508105928cc6aeb9195e363" ns3:_="">
    <xsd:import namespace="c6a23e8c-1f3e-4470-997e-5edaed3f3e00"/>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a23e8c-1f3e-4470-997e-5edaed3f3e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2.xml><?xml version="1.0" encoding="utf-8"?>
<ds:datastoreItem xmlns:ds="http://schemas.openxmlformats.org/officeDocument/2006/customXml" ds:itemID="{3067B86F-F5BB-4BE6-9A37-0E19E53CB68B}">
  <ds:schemaRefs>
    <ds:schemaRef ds:uri="http://purl.org/dc/dcmitype/"/>
    <ds:schemaRef ds:uri="http://schemas.microsoft.com/office/2006/documentManagement/types"/>
    <ds:schemaRef ds:uri="http://www.w3.org/XML/1998/namespace"/>
    <ds:schemaRef ds:uri="http://purl.org/dc/terms/"/>
    <ds:schemaRef ds:uri="c6a23e8c-1f3e-4470-997e-5edaed3f3e00"/>
    <ds:schemaRef ds:uri="http://schemas.openxmlformats.org/package/2006/metadata/core-properties"/>
    <ds:schemaRef ds:uri="http://purl.org/dc/elements/1.1/"/>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E2304B-A118-4882-A7C2-5E08546A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a23e8c-1f3e-4470-997e-5edaed3f3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TotalTime>
  <Words>7701</Words>
  <Application>Microsoft Office PowerPoint</Application>
  <PresentationFormat>On-screen Show (16:9)</PresentationFormat>
  <Paragraphs>611</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BUAS Gameday</vt:lpstr>
      <vt:lpstr>«Ziyana Ramdutt» «240607» «Data science and AI»</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0.1</vt:lpstr>
      <vt:lpstr>ILO 0</vt:lpstr>
      <vt:lpstr>ILO 0.2</vt:lpstr>
      <vt:lpstr>ILO 0</vt:lpstr>
      <vt:lpstr>ILO 1</vt:lpstr>
      <vt:lpstr>ILO 1</vt:lpstr>
      <vt:lpstr>ILO 2</vt:lpstr>
      <vt:lpstr>ILO 2</vt:lpstr>
      <vt:lpstr>ILO 3</vt:lpstr>
      <vt:lpstr>ILO 3</vt:lpstr>
      <vt:lpstr>ILO 7</vt:lpstr>
      <vt:lpstr>ILO 7</vt:lpstr>
      <vt:lpstr>ILO 10</vt:lpstr>
      <vt:lpstr>ILO 10</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Ramdutt, ziyana (240607)</cp:lastModifiedBy>
  <cp:revision>6</cp:revision>
  <dcterms:modified xsi:type="dcterms:W3CDTF">2024-09-04T13:41:47Z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0x01010097BBA0C18E1DFB46803FF051CCD59780</vt:lpwstr>
  </property>
  <property fmtid="{D5CDD505-2E9C-101B-9397-08002B2CF9AE}" pid="3" name="MediaServiceImageTags">
    <vt:lpwstr/>
  </property>
</Properties>
</file>