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CF8A-10D0-954C-B5CE-8E0B78B12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028E-5C58-5B4D-B961-448EC2721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5531-7D41-AE43-A245-92E79A05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DE04-E235-1B45-8214-9B098E33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0AA9-6195-B144-B6FC-BDF7349A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48CF-9790-7A45-AB22-DB958FEE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027B-222F-9341-99DC-CB05B1C8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D340-25BE-DA4F-B127-A21A3BCF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048D5-AB75-A74E-826C-639C726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9CA5-FCB7-4848-A8BC-0C43DDCE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35C51-7E7E-C94F-9513-64EF56E3F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0F72-7707-EB4E-9103-FF04A8D9E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3E9D-8796-5D4F-92DE-A25862FB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4AF5-E28E-BD43-B98E-78F3A4E6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7D9-B7C1-4A4F-B177-26585151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8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A2D-4844-2C4F-A5F9-24391254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5A40-1EB4-8E46-91D7-B1ACDEC2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4C84-A2D6-A641-9B89-4F4BCA1F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60C5-4571-F048-9B35-48A0F10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939D-BF87-FF40-AE15-7A40D02C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1FEB-57B4-D443-9653-350B6A20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481A-F29C-8844-9729-C68069FB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2-4B41-9546-B800-0FF3E206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7CC2-DD49-D348-B5F2-888CF0AD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45E9-1C58-794A-AACF-9A32BBCB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5B63-A4AC-C84D-AF10-C8C4E08F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CC7B-631E-4845-9F66-F5350CCB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861A-18B6-E049-996A-E09ECA76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2014E-3432-3145-AAE3-95724B1D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1619-AC37-924B-A848-8A4559ED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1E72-374E-DD46-8ADC-826D4889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336-56B3-AB42-8492-CD1DA785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A8D97-E582-E547-A803-9E0A42175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8B4D-0A9C-CB43-A117-407D8889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8FB4B-3925-FD41-AAE5-16CDB2C21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2679D-5843-E54D-A81C-1C83880B1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DBFAC-53EA-F64B-839B-63812C5F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218C4-F23D-2A4E-9361-FD9CEBE6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CDAE-5118-E646-912D-29200ED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5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291F-C172-8A46-AD6F-4E3160B9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24682-1D76-C04F-A987-67249F23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16439-6C5D-AF46-9DCA-50448D3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CC6E-DA6D-1A49-9E76-D71C779F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BC0B8-4169-A243-82A5-1E701C0A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DAD1E-9D01-D844-9F80-6E0DE74E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3D66-1307-F441-8B3B-D02CC81A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8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6FC-8356-E34E-BC79-D3C4E00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1D2D-098F-8941-84E7-810EE3B4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679D2-5DF6-DF4B-A9A4-727C810B2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20DB6-24E3-F147-8EE4-27684904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EBCA7-DAF2-EC48-8E5D-98F8E31C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1C886-6C7C-D942-92DA-3C02CE91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0A38-AA6A-AD41-ACA6-F367FD17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8BECE-A271-9B4B-907F-27E383767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384C9-3FDC-034D-A5F4-AD3F480B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C9A97-8B4C-7F45-A15B-DAC69EA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72ED-1F2B-4148-B5C7-A3CDCDDD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F3F5-6782-C647-9424-69AF9955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6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C084-0879-9A47-A0CE-3172ABA1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AA14-B4B4-B744-BF9A-9E6A02EF0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8937-2BA5-3549-8153-1374E2D8F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BA7F-C0FA-AA45-ABBE-B3799361A8DE}" type="datetimeFigureOut">
              <a:rPr lang="en-US" smtClean="0"/>
              <a:t>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247A-4409-4C41-8D32-776815423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7685-8BB4-BF40-8AD8-317DB3286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281E-6CF9-F749-A1C7-0E91D46C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950A-DC7C-214F-A316-E2B696F15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FTLSim-GC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4D105-E292-A548-BC92-98B788D2F6FD}"/>
              </a:ext>
            </a:extLst>
          </p:cNvPr>
          <p:cNvSpPr txBox="1"/>
          <p:nvPr/>
        </p:nvSpPr>
        <p:spPr>
          <a:xfrm>
            <a:off x="546652" y="6102626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Jan/07/21 – Ziyang Jiao</a:t>
            </a:r>
          </a:p>
        </p:txBody>
      </p:sp>
    </p:spTree>
    <p:extLst>
      <p:ext uri="{BB962C8B-B14F-4D97-AF65-F5344CB8AC3E}">
        <p14:creationId xmlns:p14="http://schemas.microsoft.com/office/powerpoint/2010/main" val="389293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AB57-E7DD-A34A-9B13-F52592B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LRU-Uniform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3614368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16.835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16.8513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16.82-16.89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7.3150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7.32-7.55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4.7253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4.69-4.78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1.2048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3.1297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3.12-3.15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2.3714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2.34-2.38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3614368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25" t="-6897" r="-201449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16.835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16.8513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16.82-16.89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7.3150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7.32-7.55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4.7253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4.69-4.78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1.2048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3.1297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3.12-3.15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2.3714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2.34-2.38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/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D7DACB5-1D01-F742-971A-0377E3342D9F}"/>
              </a:ext>
            </a:extLst>
          </p:cNvPr>
          <p:cNvSpPr/>
          <p:nvPr/>
        </p:nvSpPr>
        <p:spPr>
          <a:xfrm>
            <a:off x="1941900" y="1491324"/>
            <a:ext cx="1776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S_f = (T-U)/T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8A98F-C49D-6A4A-8948-2446442D4C30}"/>
              </a:ext>
            </a:extLst>
          </p:cNvPr>
          <p:cNvSpPr txBox="1"/>
          <p:nvPr/>
        </p:nvSpPr>
        <p:spPr>
          <a:xfrm>
            <a:off x="3289853" y="149132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= 128, U = 23020</a:t>
            </a:r>
          </a:p>
        </p:txBody>
      </p:sp>
    </p:spTree>
    <p:extLst>
      <p:ext uri="{BB962C8B-B14F-4D97-AF65-F5344CB8AC3E}">
        <p14:creationId xmlns:p14="http://schemas.microsoft.com/office/powerpoint/2010/main" val="364920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AB57-E7DD-A34A-9B13-F52592B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Greedy-Uniform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47218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13.624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13.631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13.4019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13.49-13.52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8.872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8.870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1.5026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8.8249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8.84-8.86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6.5979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6.60-6.62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4.430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4.4234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4.42-4.43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1.2048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2.99-3.00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47218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25" t="-6897" r="-201449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13.624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13.631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13.4019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13.49-13.52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8.872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8.870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1.5026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8.8249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8.84-8.86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6.5979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6.60-6.62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4.430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4.4234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4.42-4.43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1.2048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2.99-3.00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/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D7DACB5-1D01-F742-971A-0377E3342D9F}"/>
              </a:ext>
            </a:extLst>
          </p:cNvPr>
          <p:cNvSpPr/>
          <p:nvPr/>
        </p:nvSpPr>
        <p:spPr>
          <a:xfrm>
            <a:off x="1941900" y="1491324"/>
            <a:ext cx="1776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S_f = (T-U)/T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8A98F-C49D-6A4A-8948-2446442D4C30}"/>
              </a:ext>
            </a:extLst>
          </p:cNvPr>
          <p:cNvSpPr txBox="1"/>
          <p:nvPr/>
        </p:nvSpPr>
        <p:spPr>
          <a:xfrm>
            <a:off x="3289853" y="149132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= 64, U = 100000</a:t>
            </a:r>
          </a:p>
        </p:txBody>
      </p:sp>
    </p:spTree>
    <p:extLst>
      <p:ext uri="{BB962C8B-B14F-4D97-AF65-F5344CB8AC3E}">
        <p14:creationId xmlns:p14="http://schemas.microsoft.com/office/powerpoint/2010/main" val="36555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AB57-E7DD-A34A-9B13-F52592B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LRU-Skewed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9788485"/>
                  </p:ext>
                </p:extLst>
              </p:nvPr>
            </p:nvGraphicFramePr>
            <p:xfrm>
              <a:off x="927652" y="2497439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6990040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701538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19.065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19.0789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18.74-19.26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7.6789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7.43-7.80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9.2370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8.65-9.43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5.0827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4.74-5.62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6.4090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5.21-7.25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3.0345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2.45-3.73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3231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3.9725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3.20-5.15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11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9788485"/>
                  </p:ext>
                </p:extLst>
              </p:nvPr>
            </p:nvGraphicFramePr>
            <p:xfrm>
              <a:off x="927652" y="2497439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6990040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701538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038" t="-6897" r="-200000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19.065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19.0789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18.74-19.26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7.6789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7.43-7.80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9.2370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8.65-9.43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5.0827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4.74-5.62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6.4090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5.21-7.25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3.0345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2.45-3.73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3231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3.9725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3.20-5.15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11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/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D7DACB5-1D01-F742-971A-0377E3342D9F}"/>
              </a:ext>
            </a:extLst>
          </p:cNvPr>
          <p:cNvSpPr/>
          <p:nvPr/>
        </p:nvSpPr>
        <p:spPr>
          <a:xfrm>
            <a:off x="1941900" y="1491324"/>
            <a:ext cx="1776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S_f = (T-U)/T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8A98F-C49D-6A4A-8948-2446442D4C30}"/>
              </a:ext>
            </a:extLst>
          </p:cNvPr>
          <p:cNvSpPr txBox="1"/>
          <p:nvPr/>
        </p:nvSpPr>
        <p:spPr>
          <a:xfrm>
            <a:off x="3289853" y="149132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= 128, U = 23020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E282-9D68-1D40-932C-97B35ED5FCF3}"/>
              </a:ext>
            </a:extLst>
          </p:cNvPr>
          <p:cNvSpPr/>
          <p:nvPr/>
        </p:nvSpPr>
        <p:spPr>
          <a:xfrm>
            <a:off x="888926" y="1758775"/>
            <a:ext cx="722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 = The fraction of the total write rate destined for “hot” pages </a:t>
            </a:r>
          </a:p>
          <a:p>
            <a:r>
              <a:rPr lang="en-US" dirty="0"/>
              <a:t>f = these hot pages represent a fraction f of the overall address space </a:t>
            </a:r>
          </a:p>
        </p:txBody>
      </p:sp>
    </p:spTree>
    <p:extLst>
      <p:ext uri="{BB962C8B-B14F-4D97-AF65-F5344CB8AC3E}">
        <p14:creationId xmlns:p14="http://schemas.microsoft.com/office/powerpoint/2010/main" val="113719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AB57-E7DD-A34A-9B13-F52592B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Greedy-Skewed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06695396"/>
                  </p:ext>
                </p:extLst>
              </p:nvPr>
            </p:nvGraphicFramePr>
            <p:xfrm>
              <a:off x="912117" y="2473193"/>
              <a:ext cx="10865753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647425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699004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7015388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518553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13.199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13.433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13.2053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12.78-13.28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8.461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8.4585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8.03-8.56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7.2944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7.27-7.34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6.0578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5.29-6.01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4.5087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4.45-4.55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3.8452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2.94-3.58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3231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2.9844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2.77-3.03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118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EEB370-3391-E040-AA8C-FCDB88F291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06695396"/>
                  </p:ext>
                </p:extLst>
              </p:nvPr>
            </p:nvGraphicFramePr>
            <p:xfrm>
              <a:off x="912117" y="2473193"/>
              <a:ext cx="10865753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78285991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647425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699004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7015388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382257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618577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932788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29572697"/>
                        </a:ext>
                      </a:extLst>
                    </a:gridCol>
                    <a:gridCol w="1518553">
                      <a:extLst>
                        <a:ext uri="{9D8B030D-6E8A-4147-A177-3AD203B41FA5}">
                          <a16:colId xmlns:a16="http://schemas.microsoft.com/office/drawing/2014/main" val="200613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S_f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087" t="-6897" r="-231522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94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13.199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13.433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1.0309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13.2053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12.78-13.28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36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8.461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8.4585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8.03-8.56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35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1.0753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7.2944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7.27-7.34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03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6.0578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5.29-6.01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32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1.1236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4.5087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4.45-4.55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36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3.8452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2.94-3.58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3231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2.9844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2.77-3.03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11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/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B9689-CADA-9C41-BB41-18A4CD178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022"/>
                <a:ext cx="11037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D7DACB5-1D01-F742-971A-0377E3342D9F}"/>
              </a:ext>
            </a:extLst>
          </p:cNvPr>
          <p:cNvSpPr/>
          <p:nvPr/>
        </p:nvSpPr>
        <p:spPr>
          <a:xfrm>
            <a:off x="1941900" y="1491324"/>
            <a:ext cx="1776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S_f = (T-U)/T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E282-9D68-1D40-932C-97B35ED5FCF3}"/>
              </a:ext>
            </a:extLst>
          </p:cNvPr>
          <p:cNvSpPr/>
          <p:nvPr/>
        </p:nvSpPr>
        <p:spPr>
          <a:xfrm>
            <a:off x="888926" y="1758775"/>
            <a:ext cx="722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 = The fraction of the total write rate destined for “hot” pages </a:t>
            </a:r>
          </a:p>
          <a:p>
            <a:r>
              <a:rPr lang="en-US" dirty="0"/>
              <a:t>f = these hot pages represent a fraction f of the overall address space </a:t>
            </a:r>
          </a:p>
        </p:txBody>
      </p:sp>
    </p:spTree>
    <p:extLst>
      <p:ext uri="{BB962C8B-B14F-4D97-AF65-F5344CB8AC3E}">
        <p14:creationId xmlns:p14="http://schemas.microsoft.com/office/powerpoint/2010/main" val="429292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4C09-7A3A-5E45-B292-F2DCA1F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0E48-95C6-404A-8021-B22DB91B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CPR (Capacity, Performance, and Reliability) of flash memory-based SSDs continuously degrade as the flash cell wears out with increasing P/E cycles</a:t>
            </a:r>
            <a:r>
              <a:rPr lang="en-US" dirty="0">
                <a:solidFill>
                  <a:srgbClr val="0070C0"/>
                </a:solidFill>
              </a:rPr>
              <a:t>. The capacity shrinks due to accumulated wear out</a:t>
            </a:r>
            <a:r>
              <a:rPr lang="en-US" dirty="0"/>
              <a:t>, which further causes more errors and hurts the performance. As a result, the wear condition greatly affects SSDs in all aspects. Two key factors affecting the aging process are write amplification and </a:t>
            </a:r>
            <a:r>
              <a:rPr lang="en-US" dirty="0">
                <a:solidFill>
                  <a:srgbClr val="0070C0"/>
                </a:solidFill>
              </a:rPr>
              <a:t>read amplification</a:t>
            </a:r>
            <a:r>
              <a:rPr lang="en-US" dirty="0"/>
              <a:t>, which in turn is determined by the background operations of SSDs, such as garbage collection, wear leveling, and data scrubbing. </a:t>
            </a:r>
            <a:r>
              <a:rPr lang="en-US" dirty="0">
                <a:solidFill>
                  <a:srgbClr val="0070C0"/>
                </a:solidFill>
              </a:rPr>
              <a:t>(more motivation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For the first time in open literature</a:t>
            </a:r>
            <a:r>
              <a:rPr lang="en-US" dirty="0"/>
              <a:t>, this paper builds an SSD </a:t>
            </a:r>
            <a:r>
              <a:rPr lang="en-US" dirty="0">
                <a:solidFill>
                  <a:srgbClr val="0070C0"/>
                </a:solidFill>
              </a:rPr>
              <a:t>(Solid state drive) </a:t>
            </a:r>
            <a:r>
              <a:rPr lang="en-US" dirty="0"/>
              <a:t>aging framework that extrapolate future wear states through analytical modeling. We present the first closed-form solution for future wear states of SSDs that incorporates garbage collection, wear leveling, and data scrubbing, and validate its accuracy via simulation.[describes technical challenges] </a:t>
            </a:r>
            <a:r>
              <a:rPr lang="en-US" u="sng" dirty="0"/>
              <a:t>In addition, we also present a quantitative method to prove that the performance impact of block size (Np) is negligible </a:t>
            </a:r>
            <a:r>
              <a:rPr lang="en-US" altLang="zh-CN" u="sng" dirty="0"/>
              <a:t>under</a:t>
            </a:r>
            <a:r>
              <a:rPr lang="en-US" u="sng" dirty="0"/>
              <a:t> LRU cleaning policy.(small contribution)</a:t>
            </a:r>
            <a:r>
              <a:rPr lang="en-US" dirty="0"/>
              <a:t> Simulation results show the aging model to be accurate within x% under sequential, repeated, and uniformly random workloads and demonstrate its use in predicting wear states for real-world situations.</a:t>
            </a:r>
          </a:p>
        </p:txBody>
      </p:sp>
    </p:spTree>
    <p:extLst>
      <p:ext uri="{BB962C8B-B14F-4D97-AF65-F5344CB8AC3E}">
        <p14:creationId xmlns:p14="http://schemas.microsoft.com/office/powerpoint/2010/main" val="371534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599</Words>
  <Application>Microsoft Macintosh PowerPoint</Application>
  <PresentationFormat>Widescreen</PresentationFormat>
  <Paragraphs>233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FTLSim-GC</vt:lpstr>
      <vt:lpstr>LRU-Uniform</vt:lpstr>
      <vt:lpstr>Greedy-Uniform</vt:lpstr>
      <vt:lpstr>LRU-Skewed</vt:lpstr>
      <vt:lpstr>Greedy-Skewed</vt:lpstr>
      <vt:lpstr>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FTLSim-GC</dc:title>
  <dc:creator>Jiao, Ziyang</dc:creator>
  <cp:lastModifiedBy>Jiao, Ziyang</cp:lastModifiedBy>
  <cp:revision>11</cp:revision>
  <dcterms:created xsi:type="dcterms:W3CDTF">2021-01-06T00:30:33Z</dcterms:created>
  <dcterms:modified xsi:type="dcterms:W3CDTF">2021-01-07T15:55:31Z</dcterms:modified>
</cp:coreProperties>
</file>