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4" r:id="rId4"/>
    <p:sldId id="272" r:id="rId5"/>
    <p:sldId id="276" r:id="rId6"/>
    <p:sldId id="277" r:id="rId7"/>
    <p:sldId id="275" r:id="rId8"/>
    <p:sldId id="273" r:id="rId9"/>
    <p:sldId id="260" r:id="rId10"/>
  </p:sldIdLst>
  <p:sldSz cx="12192000" cy="6858000"/>
  <p:notesSz cx="6858000" cy="9144000"/>
  <p:embeddedFontLst>
    <p:embeddedFont>
      <p:font typeface="Open Sans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96" y="-522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23730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xmlns="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xmlns="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xmlns="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xmlns="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ВЫПУСКНАЯ КВАЛИФИКАЦИОННАЯ РАБОТА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по курсу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»</a:t>
            </a:r>
            <a:br>
              <a:rPr lang="ru-RU" dirty="0"/>
            </a:br>
            <a:r>
              <a:rPr lang="ru-RU" sz="2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Прогнозирование конечных свойств новых </a:t>
            </a:r>
            <a:r>
              <a:rPr lang="ru-RU" sz="2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материалов (</a:t>
            </a:r>
            <a:r>
              <a:rPr lang="ru-RU" sz="2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композиционных материалов)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err="1" smtClean="0">
                <a:latin typeface="+mn-lt"/>
              </a:rPr>
              <a:t>Зиянгирова</a:t>
            </a:r>
            <a:r>
              <a:rPr lang="ru-RU" dirty="0" smtClean="0">
                <a:latin typeface="+mn-lt"/>
              </a:rPr>
              <a:t> Зинаида Михайловна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976" y="1440580"/>
            <a:ext cx="4869324" cy="1455020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1600" dirty="0" smtClean="0"/>
              <a:t>В </a:t>
            </a:r>
            <a:r>
              <a:rPr lang="ru-RU" sz="1600" dirty="0"/>
              <a:t>исследуемом </a:t>
            </a:r>
            <a:r>
              <a:rPr lang="ru-RU" sz="1600" dirty="0" err="1"/>
              <a:t>датасете</a:t>
            </a:r>
            <a:r>
              <a:rPr lang="ru-RU" sz="1600" dirty="0"/>
              <a:t> (</a:t>
            </a:r>
            <a:r>
              <a:rPr lang="ru-RU" sz="1600" dirty="0" err="1"/>
              <a:t>X_set</a:t>
            </a:r>
            <a:r>
              <a:rPr lang="ru-RU" sz="1600" dirty="0"/>
              <a:t>) содержится 13 столбцов и 1023 строки. </a:t>
            </a:r>
            <a:r>
              <a:rPr lang="ru-RU" sz="1600" dirty="0" smtClean="0"/>
              <a:t>Произведен анализ </a:t>
            </a:r>
            <a:r>
              <a:rPr lang="ru-RU" sz="1600" dirty="0" err="1" smtClean="0"/>
              <a:t>датасета</a:t>
            </a:r>
            <a:r>
              <a:rPr lang="ru-RU" sz="1600" dirty="0" smtClean="0"/>
              <a:t>, получена информация и описательная статистика. В данных </a:t>
            </a:r>
            <a:r>
              <a:rPr lang="ru-RU" sz="1600" dirty="0"/>
              <a:t>отсутствуют пропуски и строки-дубликаты.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563648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Характеристики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датасета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07" y="1135293"/>
            <a:ext cx="61150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4" y="3213101"/>
            <a:ext cx="4819826" cy="2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01" y="2716169"/>
            <a:ext cx="3867520" cy="320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21" y="3172589"/>
            <a:ext cx="2703194" cy="228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8" y="1793693"/>
            <a:ext cx="5138058" cy="48538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415637" y="1179740"/>
            <a:ext cx="7493330" cy="69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1900" dirty="0" err="1" smtClean="0"/>
              <a:t>попарные</a:t>
            </a:r>
            <a:r>
              <a:rPr lang="ru-RU" sz="1900" dirty="0" smtClean="0"/>
              <a:t> графики рассеивания </a:t>
            </a:r>
            <a:r>
              <a:rPr lang="ru-RU" sz="1900" dirty="0" smtClean="0"/>
              <a:t>точек</a:t>
            </a:r>
            <a:r>
              <a:rPr lang="ru-RU" sz="1900" dirty="0" smtClean="0"/>
              <a:t>,  </a:t>
            </a:r>
            <a:r>
              <a:rPr lang="ru-RU" sz="1900" dirty="0"/>
              <a:t>ящики с усами </a:t>
            </a:r>
            <a:r>
              <a:rPr lang="ru-RU" sz="1900" dirty="0" smtClean="0"/>
              <a:t>и</a:t>
            </a:r>
            <a:br>
              <a:rPr lang="ru-RU" sz="1900" dirty="0" smtClean="0"/>
            </a:br>
            <a:r>
              <a:rPr lang="ru-RU" sz="1900" dirty="0" smtClean="0"/>
              <a:t> гистограммы распределения переменных</a:t>
            </a:r>
            <a:endParaRPr lang="ru-RU" sz="19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5092657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Визуализация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960" y="1179740"/>
            <a:ext cx="4040369" cy="546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68" y="1934380"/>
            <a:ext cx="4148292" cy="242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79588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xmlns="" id="{A67C8FEC-09C6-468D-9E95-239BC9E9DFA0}"/>
              </a:ext>
            </a:extLst>
          </p:cNvPr>
          <p:cNvSpPr txBox="1"/>
          <p:nvPr/>
        </p:nvSpPr>
        <p:spPr>
          <a:xfrm>
            <a:off x="701347" y="1497139"/>
            <a:ext cx="11127796" cy="70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3200"/>
            </a:pP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Карты корреляции исходного </a:t>
            </a:r>
            <a:r>
              <a:rPr lang="ru-RU" sz="1900" dirty="0" err="1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датасета</a:t>
            </a: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; </a:t>
            </a:r>
            <a:r>
              <a:rPr lang="ru-RU" sz="1900" dirty="0" err="1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датасета</a:t>
            </a: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, очищенного от выбросов; </a:t>
            </a:r>
            <a:r>
              <a:rPr lang="ru-RU" sz="1900" dirty="0" err="1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датасета</a:t>
            </a: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, в котором выбросы заменены на средние значения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5092657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Тепловая карта корреляции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3" y="2351315"/>
            <a:ext cx="3687927" cy="280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9" y="2364874"/>
            <a:ext cx="3864428" cy="27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86" y="2364874"/>
            <a:ext cx="3659414" cy="2581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1176415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/>
              <a:t>И</a:t>
            </a:r>
            <a:r>
              <a:rPr lang="ru-RU" sz="2400" dirty="0" smtClean="0"/>
              <a:t>спользовались </a:t>
            </a:r>
            <a:r>
              <a:rPr lang="ru-RU" sz="2400" dirty="0"/>
              <a:t>модели линейной регрессии, случайного леса и метода </a:t>
            </a:r>
            <a:r>
              <a:rPr lang="en-US" sz="2400" dirty="0"/>
              <a:t>K</a:t>
            </a:r>
            <a:r>
              <a:rPr lang="ru-RU" sz="2400" dirty="0"/>
              <a:t>- ближайших соседей.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14782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Определение модуля упругости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90" y="1934380"/>
            <a:ext cx="6819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7" y="3705225"/>
            <a:ext cx="51530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7" y="4409209"/>
            <a:ext cx="3943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63" y="4448530"/>
            <a:ext cx="5829300" cy="1894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440063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1176415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/>
              <a:t>И</a:t>
            </a:r>
            <a:r>
              <a:rPr lang="ru-RU" sz="2400" dirty="0" smtClean="0"/>
              <a:t>спользовались </a:t>
            </a:r>
            <a:r>
              <a:rPr lang="ru-RU" sz="2400" dirty="0"/>
              <a:t>модели линейной регрессии, случайного леса и метода </a:t>
            </a:r>
            <a:r>
              <a:rPr lang="en-US" sz="2400" dirty="0"/>
              <a:t>K</a:t>
            </a:r>
            <a:r>
              <a:rPr lang="ru-RU" sz="2400" dirty="0"/>
              <a:t>- ближайших соседей.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14782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Определение прочности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0" y="1838325"/>
            <a:ext cx="95440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3" y="3616717"/>
            <a:ext cx="510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3" y="4413910"/>
            <a:ext cx="486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28" y="4140592"/>
            <a:ext cx="6419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28312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7009273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 для соотношения матрица - 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7" y="1734909"/>
            <a:ext cx="4153705" cy="349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png;base64,iVBORw0KGgoAAAANSUhEUgAAAjcAAAG2CAYAAACDLKdOAAAAOXRFWHRTb2Z0d2FyZQBNYXRwbG90bGliIHZlcnNpb24zLjcuMSwgaHR0cHM6Ly9tYXRwbG90bGliLm9yZy/bCgiHAAAACXBIWXMAAA9hAAAPYQGoP6dpAAA+u0lEQVR4nO3deXxU1f3/8fedyWRPCGFJ2BfZwh5AIKACAiIoS7XUKhZ3Ww2tiNZKqwL192isu1artVp51IpYrYALAhEIFIjIFmT/AiIRSYJsWclkMnN/f4yMpkmAwCzJ5fXsY5qZc8+9c+aTAd7ee+69hmmapgAAACzCFuoBAAAA+BPhBgAAWArhBgAAWArhBgAAWArhBgAAWArhBgAAWArhBgAAWArhBgAAWArhBgAAWArhBgAAWEpIw80rr7yi3r17Kz4+XvHx8UpLS9Onn356xnXee+89devWTZGRkerVq5cWL14cpNECAICGIKThpnXr1nriiSe0adMmbdy4UVdeeaUmTpyoHTt21Nh/3bp1uvHGG3XHHXdoy5YtmjRpkiZNmqTt27cHeeQAAKC+MurbjTMTExP11FNP6Y477qi27IYbblBpaak+/vhjX9vgwYPVt29fvfrqq8EcJgAAqKfCQj2A09xut9577z2VlpYqLS2txj7Z2dmaMWNGlbYxY8Zo4cKFtW7X6XTK6XT6Xns8Hh0/flxNmjSRYRh+GTsAAAgs0zRVXFysli1bymY784GnkIebbdu2KS0tTeXl5YqNjdWCBQvUvXv3Gvvm5+crKSmpSltSUpLy8/Nr3X5GRobmzJnj1zEDAIDQ+Oabb9S6desz9gl5uOnatatycnJUWFio999/X7fccotWrVpVa8Cpq5kzZ1bZ21NYWKi2bdvqwIEDiouL88t7nOZyubRy5UqNGDFCDofDr9tGddQ7uKh3cFHv4KLewXU+9S4uLlaHDh3O6d/ukIeb8PBwderUSZLUv39/bdiwQS+88IL+9re/VeubnJysgoKCKm0FBQVKTk6udfsRERGKiIio1p6YmKj4+PgLHH1VLpdL0dHRatKkCX84goB6Bxf1Di7qHVzUO7jOp96n+53LlJJ6d50bj8dTZY7Mj6WlpWn58uVV2jIzM2udowMAAC4+Id1zM3PmTI0dO1Zt27ZVcXGx5s2bp6ysLC1dulSSNHXqVLVq1UoZGRmSpPvuu0/Dhg3TM888o2uuuUbz58/Xxo0b9dprr4XyYwAAgHokpOHmyJEjmjp1qvLy8tSoUSP17t1bS5cu1ejRoyVJubm5VWZEDxkyRPPmzdMjjzyi3//+9+rcubMWLlyonj17huojAACAeiak4eaNN9444/KsrKxqbZMnT9bkyZMDNCIAwMXC7XbL5XJJ8s4BCQsLU3l5udxud4hHZn211Ts8PPysp3mfi5BPKAYAIJhM01R+fr5OnjxZpS05OVnffPMN10ALgtrqbbPZ1KFDB4WHh1/Q9gk3AICLyulg07x5c0VHR8swDHk8HpWUlCg2NtYvew5wZjXV2+Px6PDhw8rLy1Pbtm0vKGQSbgAAFw232+0LNk2aNPG1ezweVVRUKDIyknATBLXVu1mzZjp8+LAqKysv6JR8foMAgIvG6Tk20dHRIR4JanL6cNSFznsi3PiRaUr16i6kAIAaMa+mfvLX74XDUn5S5pJW7LerKLprqIcCAMBFjT03fvJtoXTgpE2FMV10tCzUowEAWM3w4cM1ffr0UA+jQSDc+EmnJlLHxh7JsGnFgTC5PaEeEQAAFyfCjZ8YhnR5W7dsHqeOnzK04VCoRwQAwMWJcONHUQ4psfhLSdLGb6WCkhAPCABgSSdOnNDUqVPVuHFjRUdHa+zYsdq7d69v+cGDBzV+/Hg1btxYMTEx6tGjhxYvXuxbd8qUKWrWrJmioqLUuXNnvfnmm6H6KAHBhGI/i3Ye1iWNPdp/wqbP9kk/7y3ZiZAAUG+ZpuRySy6P96ctSKe9htm8e/3Px6233qq9e/fqww8/VHx8vH73u99p3Lhx2rlzpxwOh9LT01VRUaHVq1crJiZGO3fuVGxsrCTp0Ucf1c6dO/Xpp5+qadOm2rdvn06dOuXHTxZ6hJsAuKytW4dLbDp+Slr/jTSkXahHBACoTaVHem2jTVJCUN/3VwMlh73u650ONWvXrtWQIUMkSW+//bbatGmjhQsXavLkycrNzdX111+vXr16SZI6duzoWz83N1epqakaMGCAJKl9+/YX/FnqG/YpBECUQxrRwft882Epvzi04wEAWMeuXbsUFhamQYMG+dqaNGmirl27ateuXZKk3/zmN/p//+//aejQoZo1a5a+/PJLX9977rlH8+fPV9++ffXQQw9p3bp1Qf8MgcaemwC5pInUtam056j02X7p572ksPNI6ACAwAqzSXcP8KiouEjxcfFBu/1CWADf5s4779SYMWP0ySefaNmyZcrIyNAzzzyjX//61xo7dqwOHjyoxYsXKzMzUyNHjlR6erqefvrpwA0oyNhzE0BXtJeiHdKJU9Ln34R6NACAmhiG9/CQw/b9zyA9zne+TUpKiiorK7V+/Xpf27Fjx7Rnzx51797d19amTRv96le/0gcffKAHHnhAf//7333LmjVrpltuuUX/+te/9Pzzz+u111477/rVR4QbPzJNU+aPZqJFOqQrvz/MuSVPyuPwFADgAnXu3FkTJ07UXXfdpTVr1mjr1q26+eab1apVK02cOFGSNH36dC1dulQHDhzQ5s2btXLlSqWkpEiSHnvsMS1atEj79u3Tjh079PHHH/uWWQXhxk+OuQv1sfO/Krqk6s2+OiRK3Zp5n3+2zzsTHwCAC/Hmm2+qf//+uvbaa5WWlibTNLV48WLfnbTdbrfS09OVkpKiq6++Wl26dNFf//pXSd6bU86cOVO9e/fWFVdcIbvdrvnz54fy4/gdc278xGlW6IjnuNRSOuo5qRZq5lt2RXvpm5PSyXLv4anL24dqlACAhiorK8v3vHHjxvrnP/9Za9+//OUvtS575JFH9Mgjj/hzaPUOe278pGVYM3W0t5IM6fOKbTLNHw5PRYRJV17ifZ6TJ31bFKJBAgBwESDc+NFAR08ZbqnAc0z7XFVnELdvLHVv7n3O4SkAAAKHcONHMbYoxR70nu+dXb5VLrOyyvLL2kmx4VKRk7OnAAAIFMKNn8UcsinOiFaZWa7Nzl1VlkWESSO+P3sqJ4+L+wEAEAiEGz8zPIYGObyXu97q/D+ddFdNMO0bey/uJ3kv7uf2BHuEAABYG+EmANrak9UmLEkeeZRdvrXa8svbe2/RcOKUtOFQ8McHAICVEW4CwDAMDY1MlU2GDlbm6aArr8ryKIc0/Pt7T206LH1XGoJBAgBgUYSbAEmwx6lXeGdJ0rryHLnNqqdHdWoiXZIoeUxp+X7vTwAAcOEINwHUP7K7oo1IFXpK9GXF3mrLh3WQIuzePTebD4dggAAAWBDhJoDCDYcGRXonF28u36VSz6kqy2PCpcu/Pzz1xTfeOTgAAARC+/bt9fzzz59TX8MwtHDhwoCOJ5AINwHWxdFOSfZEuVSp9eXbqi3v1lRqmyC5OTwFAIBfEG4C7PTkYkn6P9dB5Vce/Z/l3juHO2zeu4Zvyw/FKAEAsA7CTRA0D0tUN4f3+NOaU1vkMavunomLkIa28z5flysVlgd7hACA+uy1115Ty5Yt5fFUvTjaxIkTdfvtt2v//v2aOHGikpKSFBsbq0svvVSfffaZ395/27ZtuvLKKxUVFaUmTZro7rvvVklJiW95VlaWBg4cqJiYGCUkJGjo0KE6ePCgJGnr1q0aMWKE4uLiFB8fr/79+2vjxo1+G1tNCDdBMiiyp8Ll0FHPSe12Hai2vGeS1DJOqvRIK7+STA5PAUBQmKYpl1mpSrnlMiuD9jDr8Bf95MmTdezYMa1cudLXdvz4cS1ZskRTpkxRSUmJxo0bp+XLl2vLli26+uqrNX78eOXm5l5wfUpLSzVmzBg1btxYGzZs0HvvvafPPvtM06ZNkyRVVlZq0qRJGjZsmL788ktlZ2fr7rvvlmEYkqQpU6aodevW2rBhgzZt2qSHH35YDofjgsd1JmEB3Tp8omyRGhDZQ+vKc/RF+Ta1C2uhGFuUb7lhSCMvkeZtlb4plHYekXokhXDAAHCRqJRbb5YskgxJJWft7jd3xP9EjnP8Z7hx48YaO3as5s2bp5EjR0qS3n//fTVt2lQjRoyQzWZTnz59fP0ff/xxLViwQB9++KEvhJyvefPmqby8XP/85z8VExMjSXrppZc0fvx4/fnPf5bD4VBhYaGuvfZaXXLJJZKklJQU3/q5ubn67W9/q27dukmSOnfuLI/Ho6Kiogsa15mw5yaIeoRfoia2Rio3K7S8bH21w1MJUdLgtt7naw5yeAoA8IMpU6boP//5j5xOpyTp7bff1s9//nPZbDaVlJTowQcfVEpKihISEhQbG6tdu3b5Zc/Nrl271KdPH1+wkaShQ4fK4/Foz549SkxM1K233qoxY8Zo/PjxeuGFF5SX98PFa2fMmKE777xTo0aN0hNPPKH9+/df8JjOhj03QWQ3bBodnab3SzJ12P2dNjl36tLIHlX69G0h7TsmFZRIH+2WftpDigzs3jsAuKiFya7bYiequLhYcXFxstmC89/9YbLXqf/48eNlmqY++eQTXXrppfrvf/+r5557TpL04IMPKjMzU08//bQ6deqkqKgo/fSnP1VFRUUghl7Nm2++qd/85jdasmSJ3n33XT3yyCPKzMzU4MGDNXv2bN1000365JNP9Omnn2rWrFlV9kAFAntugizBHqcrovpLkjY5d+pQZUGV5TZDGtdVig33Xvfmkz3cXBMAAskwDDmMMIXJLocRFrTH6Tkp5yoyMlLXXXed3n77bb3zzjvq2rWr+vXrJ0lau3atbr31Vv3kJz9Rr169lJycrK+//tov9UlJSdHWrVtVWvrDvYLWrl0rm82mrl27+tpSU1M1c+ZMrVu3Tj179tS8efN8y7p06aL7779fy5Yt03XXXae5c+f6ZWy1IdyEQJfwdr6zp5aXrVeZp+rxp9hwaUKKFG6XDhdLmfuYYAwA8B6a+uSTT/SPf/xDU6ZM8bV37txZH3zwgXJycrR161bddNNN1c6supD3jIyM1C233KLt27dr5cqV+vWvf61f/OIXSkpK0oEDBzRz5kxlZ2fr4MGDWrZsmfbu3auUlBSdOnVK06ZNU1ZWlg4ePKi1a9dqw4YNVebkBALhJkSGRvVVoi1ep0xnjfNvmkR79+DYDGnvMe8p4gCAi9uVV16pxMRE7dmzRzfddJOv/dlnn1Xjxo01ZMgQjR8/XmPGjPHt1blQ0dHRWrp0qY4fP65LL71UP/3pTzVy5Ei99NJLvuW7d+/W9ddfry5duujuu+9Wenq6fvnLX8put+vYsWOaOnWqunTpop/97GcaO3asZs+e7Zex1YY5NyHiMMI0OjpN/yn5TN+6j2izc5cGRHav0qdNI+8ZVJn7vPeeiouQeieHaMAAgJCz2Ww6fLj6zQjbt2+vFStWVGlLT0+v8rouh6n+9zT1Xr16Vdv+aUlJSVqwYEGNy8LDw/XOO+9Ua/d4PAGdD8SemxBqbI/X5VHeZL3JuUPfVh6p1qdbM2lwG+/z1QekA8eDOUIAABoewk2IdQ1vr66O9jJV8/wbSRrQSureXDIlLdnrPZMKAIDz8fbbbys2NrbGR48ePc6+gQaAw1L1wGVRqTriPq4TniKtOPWFrom+vMosesOQhneQSiqk3JPeU8Qn95QaRYZuzACAhmnChAkaNGhQjcsCfeXgYCHc1AOn5998UPKZDlUWaLNzt/pHVp1JbrdJY7tI/9kuHS2TPtwl/bSnFGWN7yEAIEji4uIUFxcX6mEEFIel6olEe7wu+37+zUbndh2u/K5an3C7ND7Fe6r4yXLvNXAquQYOANRZXe7rhODx1++FcFOPdAtvry6OdjIlfVb2uUo8ZdX6/PgaOHnF3kNUFe7gjxUAGqLTh13Kyqr//YrQO30Gld1et6s3/y8OS9Uzl0f103fu4zrhKdaHpVmaEDNcsbboKn2aREvXdpM+2iUdKpQW7ZTGd+M2DQBwNna7XQkJCTpyxHt2anR0tAzD8J2aXF5eHrTbL1zMaqq3x+PRd999p+joaIWFXVg8IdzUMw4jTONiLteHJatU5CmtNeC0ipcmdffuuckvkT7YKU1MkWLCQzRwAGggkpO9Fww7HXAk7+GQU6dOKSoqqs63RUDd1VZvm82mtm3bXvDvgHBTD8XZYjQhdrg+LMk6Y8BJjpOu6+Hdc3OszDvZeFJ3KZ6zqACgVoZhqEWLFmrevLlcLpckyeVyafXq1briiissc8ZQfVZbvcPDw/2y54xwU0/F2aI1IXa4Pir9IeCMjxmuuBoOUV3fU1q4Uyp0Su/vkCalSInRtWwYACDJe4jq9NwOu92uyspKRUZGEm6CIND15sBiPRZni9aEmOGKt8V4A05JloprmGTcKNIbcBKjpNIK6T87pCNc6A8AcJEi3NRzsT8KOMXm6YBTWr1fuPcQVfMYqbzSOwfn26IQDBgAgBALabjJyMjQpZdeqri4ODVv3lyTJk3Snj17zrjO3LlzZRhGlUdkpLUnmZxrwIlySD/p4Z1s7HJ75+J8fSIEAwYAIIRCGm5WrVql9PR0ff7558rMzJTL5dJVV12l0tLq/3D/WHx8vPLy8nyPgwcPBmnEofNDwIlVsVnmm2z8v8Lt0oRuUofGktv0Xujv/46GYMAAAIRISCcUL1mypMrruXPnqnnz5tq0aZOuuOKKWtczDMN3Kt/FxBtwhunD0lUq8pTow5IsTYj17tH5sTC791YNn+33Bpule717cnokhWjgAAAEUb06W6qwsFCSlJiYeMZ+JSUlateunTwej/r166c//elPtd7J1Ol0yul0+l4XFXknorhcLt8pgP7y41MKAyVCDo0LH6rFzjUqMku1sGSFxkQMUaItvlrfEe2kMMOmnd/ZteIr6VSFW32SrXO/hmDUGz+g3sFFvYOLegfX+dS7Ln0Ns57cYMPj8WjChAk6efKk1qxZU2u/7Oxs7d27V71791ZhYaGefvpprV69Wjt27FDr1q2r9Z89e7bmzJlTrX3evHmKjm6450u7w00d71OpyhhThktK3Bam8KLqRxlNSSdjuqs4prMkKb50txqV7hGXqAIANCRlZWW66aabVFhYqPj46v9B/2P1Jtzcc889+vTTT7VmzZoaQ0ptXC6XUlJSdOONN+rxxx+vtrymPTdt2rTR0aNHz1qcunK5XMrMzNTo0aODcp0Ep1mhpc5sfec5oTDZNTJioFrbqx97Mk1pS75NX3zrvZ5D7yS30lp71NAvwhnsel/sqHdwUe/got7BdT71LioqUtOmTc8p3NSLw1LTpk3Txx9/rNWrV9cp2Ejem6ClpqZq3759NS6PiIhQREREjesF6gscyG1XeR85NMExXMvK1umbygJlOj/XlVGD1Cm8TbW+g9p67z21+mvpywK7Kk27RnSUbA084EjBqze8qHdwUe/got7BVZd61+X3EtKzpUzT1LRp07RgwQKtWLFCHTp0qPM23G63tm3bphYtWgRghPWfwwjT1dGX6RJHG3lk6rNTn2uHc3+Nffu0kEZdIhmSdh6Rlu2V3NaZggMAgKQQ77lJT0/XvHnztGjRIsXFxSk/P1+S1KhRI0VFRUmSpk6dqlatWikjI0OS9Mc//lGDBw9Wp06ddPLkST311FM6ePCg7rzzzpB9jlCzGzaNjBqkCCNcOyv267/lm1VuOtUvIqXazcdSmksOu/cMqr3HpAq3NK6L9wwrAACsIKR7bl555RUVFhZq+PDhatGihe/x7rvv+vrk5uYqLy/P9/rEiRO66667lJKSonHjxqmoqEjr1q1T9+7dQ/ER6g2bYejyyFT1j0iRJG1w7tC68q2qaUpVpybStV2lMJt08KT04W5vyAEAwApCuufmXOYyZ2VlVXn93HPP6bnnngvQiBo2wzB0aWRPRRgRWleeo20Ve+U0KzQsaoDsRtUc266xNCFF+mi39zYNC3Z4X0dxqBkA0MBxbykL6h3RWVdGDZQhQ//nOqjMsmxVmtV3zbSKl67rLkWGSUdKvTfcLHHWsEEAABoQwo1FdQlvpzHRQ2SXTV9XHtaSsrVymZXV+jWPla7v4b3x5olT0vvbvT8BAGioCDcW1t7RUuNiLleY7DpUWaDFpf9VhVn9Co+J0dJPe0oJkVJxhfSf7dKRkhAMGAAAPyDcWFyrsOa6NuYKhStMee6j+qh0lco9FdX6xUVI1/eUmsVIpyqlD3ZK3xaGYMAAAFwgws1FIDmsqcbHDlekEa7v3Cf0YWmWyjzl1fpFO7xzcFrFe2+0uWiX9NXxEAwYAIALQLi5SDSzN9aEmOGKNiJ13FOoD0uzVOIpq9YvPMx71lSHxpLblBbvkXZ9F4IBAwBwngg3F5FEeyNNiBmuWCNKJz3FWlSSpSJPabV+YTZpXFepWzPvjTc/2yfl5FXfHgAA9RHh5iKTYI/TxNgRirfFqNgs1aKSlTrpLq7Wz2Z4b9XQ9/u7Wvz3ayk7V/LUi9usAgBQO8LNRSjOFqOJMSPU2BanUvOUFpWu1DH3yWr9DEO6rJ00+Pv7cG78Vlq0k2vhAADqN8LNRSrGFqUJMSPUxJagU6ZTi0qydLiy+uQaw5AubS2N7iQ5bNKhIumdL6X9TDQGANRThJuLWJQtQhNihynJ3kQVcumT0tX6ynWoxr7dmkk/7y01j5HKK70TjVd+5T2rCgCA+oRwc5GLMMI1PmaY2oe1lFseLSvL1nbnvhr7JkR5L/bXr6X39fYC6d1t0nfV5yQDABAyhBsozLDrqug0pYR3lCStKd+iL8q313hjU7tNGtpOmpgixTi8t2r49zZpa550DvdBBQAg4Ag3kCTZDJuuiOynARE9JEmbnbu06tRGeUxPjf3bJkg39vFeD8djSqu/9t5hvKz63R0AAAiqsFAPAPWHYRgaENld0bZI/ffUJu12fa0y06nR0YPlMKp/VaIc0jVdpW0F0pqvpYMnpbe2eG/hkBjlvWfV6Z9RYd7JyQAABBrhBtV0D++oaCNSmWXZyq3M00elqzQ2+jJF2SKq9TUMqXey95YNS/9POnZK+rbI+/ixyLAfgk5CpOSwS3bDez0du+3759//PP06MUoKswfpQwMALINwgxq1d7TU+Jhh+rRsrY64j2th6QpdE3OF4m0xNfZvEi39vI93cvHxU9LxMu98nONlUqHTe4bV4WLv41zZDW9oapMgtUvwhh32/gAAzoZwg1olhzXVpJgR+qT0vyr0lOi94mXqEt5O3cM7qok9oVp/myElxXofP1bplk6Ue4PO8VNSYbnk9njvXeU2Jc/p5x7v/B23KTkrvYEot9D7WHvQO4G5bYL30aYRX14AQM349wFn1Nger5/EXqklZWv1nfuEdlTs146K/UqyJyol/BJd4mhd43ycHwuze+fhNKt5p0+NTNO75ye30DuX53CRVOry3sTz9I08m0XbdSq2t7bk2ZQQLcVHeB9RDvbwAMDFjHCDs4qxRem6mJH61n1EO51f6evKb1XgPq6CU8e17lSOb29Oor2R397TML6fkBztvb9VpccbcHJPegPPsTLpuzKbFN1B67+tuq7dkOK+Dzrxkd75PpLkyzvGD89rajufsQZKfcpobrdNRdGdtCXPJrsf5kLVp89WH7k93nrn5Ntk98d5rRT8jNxum4qiLvHWm7l+FyzGIXVtFrr3J9zgnBiGodZhSWodlqQyT7l2VxzQrooDKjZLtb1in7ZX7FOSvYk6O9oq3HDIbtgVJptssivM8P60GzaFyS67YVekEX7WPT4/Fmb74ZCUJJVUSAePV2rj9v1KatNZJS6bip3edrcpnSz3PlQYiGpcrOxSbI9qYRKB4q335zVfNBx+Z5fielJvP0mOJdyggYm2RapfZIpSI7rpUGWBdlZ8pa8rD6vAfUwF7mPnvJ0w2RVpRCjSCFeULUKRRoSijO9/2iLVwt5UCfa4GteNDZe6NDG1r3S3RnbsKIfD+5+2bo834BQ5pWKnVFQuOb+/RcT/XmTwxy9ruwBhna9LeA4rNNRrHXo8Hh06dEitW7eWzVb7roSG+vnqG4/Ho28PHVKrs9Qb/kG9/atRZGjfn3CD82YYhto4ktXGkaxSzyntrvhaR9zHVCm33KZH7lp+VqpSHpmqlFslZplKzDKp5msFKtHWSB0drdXR0VqJ9vizjslu8/6hCvUfLCtyudxavGuLRnRo4QuTCJzT9b6SegcF9bYWwg38IsYWpf6RKefU1zRNuVSpctOpUx6nys0KnTKdP3rtVLGnVPnuozruKdRxZ6E2OneosS3+h6BjO3vQAQBcnAg3CDrDMBQuh8INh+JtsbX2K/dU6OvKw/rKdUiHKvN1wlOkTc6d2uTcqQRbnNrZWuhUc7cOVH6rMIXJ+H7GpE2GJOP7/8n7vJbJlEYAZlkGYptnfr/gqHRXqqKRR/nuowo763wpZq9eqB/qfewc6o0L5XZXqiLeowL3Mdmp9wULN8JqvGRIsPAbRL0VaQtXt/D26hbeXk6zQgddefrKdUi5lfk66SnWSU+x1F1aUbFBqgj1aC8SqdInzjWSM9QDuUikSp84/0u9g6Wf9DH19oskexP9JPbKkL0/4QYNQoQRri7h7dQlvJ0qTJc36FQc0rdHDyuxSaIMw5BHpiTT9/+maX4/ufWHKa5VJ7vW1n4hzr6lhjrh1jRNlZSWKDYmlh0zQWCapkpLSxUTEyODCzcFHPX2r1hbVEjfn3CDBifccKhzeFu1N1po8dbFGjfucjkcjlAPy/JcLpcWr1ysceNGUe8g+KHeo6l3EFBva2FKOAAAsBTCDQAAsBTCDQAAsBTCDQAAsBTCDQAAsBTCDQAAsBTCDQAAsBTCDQAAsBTCDQAAsBTCDQAAsBTCDQAAsBTCDQAAsBTCDQAAsBTCDQAAsBTCDQAAsBTCDQAAsBTCDQAAsBTCDQAAsBTCDQAAsBTCDQAAsBTCDQAAsBTCDQAAsJSQhpuMjAxdeumliouLU/PmzTVp0iTt2bPnrOu999576tatmyIjI9WrVy8tXrw4CKMFAAANQUjDzapVq5Senq7PP/9cmZmZcrlcuuqqq1RaWlrrOuvWrdONN96oO+64Q1u2bNGkSZM0adIkbd++PYgjBwAA9VVYKN98yZIlVV7PnTtXzZs316ZNm3TFFVfUuM4LL7ygq6++Wr/97W8lSY8//rgyMzP10ksv6dVXXw34mAEAQP0W0nDzvwoLCyVJiYmJtfbJzs7WjBkzqrSNGTNGCxcurLG/0+mU0+n0vS4qKpIkuVwuuVyuCxxxVae35+/tombUO7iod3BR7+Ci3sF1PvWuS996E248Ho+mT5+uoUOHqmfPnrX2y8/PV1JSUpW2pKQk5efn19g/IyNDc+bMqda+bNkyRUdHX9iga5GZmRmQ7aJm1Du4qHdwUe/got7BVZd6l5WVnXPfehNu0tPTtX37dq1Zs8av2505c2aVPT1FRUVq06aNrrrqKsXHx/v1vVwulzIzMzV69Gg5HA6/bhvVUe/got7BRb2Di3oH1/nU+/SRl3NRL8LNtGnT9PHHH2v16tVq3br1GfsmJyeroKCgSltBQYGSk5Nr7B8REaGIiIhq7Q6HI2Bf4EBuG9VR7+Ci3sFFvYOLegdXXepdl99LSM+WMk1T06ZN04IFC7RixQp16NDhrOukpaVp+fLlVdoyMzOVlpYWqGECAIAGJKR7btLT0zVv3jwtWrRIcXFxvnkzjRo1UlRUlCRp6tSpatWqlTIyMiRJ9913n4YNG6ZnnnlG11xzjebPn6+NGzfqtddeC9nnAAAA9UdI99y88sorKiws1PDhw9WiRQvf49133/X1yc3NVV5enu/1kCFDNG/ePL322mvq06eP3n//fS1cuPCMk5ABAMDFI6R7bkzTPGufrKysam2TJ0/W5MmTAzAiAADQ0HFvKQ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l1CjdffPGF3G53rcudTqf+/e9/X/CgAAAAzledwk1aWpqOHTvmex0fH6+vvvrK9/rkyZO68cYb/Tc6AACAOqpTuDFN84yva2sDAAAIFr/PuTEMw9+bBAAAOGdMKAYAAJYSVtcVdu7cqfz8fEneQ1C7d+9WSUmJJOno0aP+HR0AAEAd1TncjBw5ssq8mmuvvVaS93CUaZoclgIAACFVp3Bz4MCBQI0DAADAL+o056Zdu3ZnfRQXF5/z9lavXq3x48erZcuWMgxDCxcuPGP/rKwsGYZR7XH6MBkAAIBfJhQXFxfrtdde08CBA9WnT59zXq+0tFR9+vTRyy+/XKf327Nnj/Ly8nyP5s2b13XIAADAouo85+bHVq9erTfeeEP/+c9/1LJlS1133XV1Cipjx47V2LFj6/y+zZs3V0JCQp3XAwAA1lfncJOfn6+5c+fqjTfeUFFRkX72s5/J6XRq4cKF6t69eyDGWE3fvn3ldDrVs2dPzZ49W0OHDq21r9PplNPp9L0uKiqSJLlcLrlcLr+O6/T2/L1d1Ix6Bxf1Di7qHVzUO7jOp9516WuYdbik8Pjx47V69Wpdc801mjJliq6++mrZ7XY5HA5t3br1gsKNYRhasGCBJk2aVGufPXv2KCsrSwMGDJDT6dTrr7+ut956S+vXr1e/fv1qXGf27NmaM2dOtfZ58+YpOjr6vMcLAACCp6ysTDfddJMKCwsVHx9/xr51CjdhYWH6zW9+o3vuuUedO3f2tQcr3NRk2LBhatu2rd56660al9e056ZNmzY6evToWYtTVy6XS5mZmRo9erQcDodft43qqHdwUe/got7BRb2D63zqXVRUpKZNm55TuKnTYak1a9bojTfeUP/+/ZWSkqJf/OIX+vnPf16XTfjdwIEDtWbNmlqXR0REKCIiolq7w+EI2Bc4kNtGddQ7uKh3cFHv4KLewVWXetfl91Kns6UGDx6sv//978rLy9Mvf/lLzZ8/Xy1btpTH41FmZmadTgP3l5ycHLVo0SLo7wsAAOqn8zoVPCYmRrfffrvWrFmjbdu26YEHHtATTzyh5s2ba8KECee8nZKSEuXk5CgnJ0eS9yKBOTk5ys3NlSTNnDlTU6dO9fV//vnntWjRIu3bt0/bt2/X9OnTtWLFCqWnp5/PxwAAABZ0wde56dq1q5588kkdOnRI8+fPr9PtFzZu3KjU1FSlpqZKkmbMmKHU1FQ99thjkqS8vDxf0JGkiooKPfDAA+rVq5eGDRumrVu36rPPPtPIkSMv9GMAAACLqNOcm9tvv/2sfZo0aXLO2xs+fLjONJ957ty5VV4/9NBDeuihh855+wAA4OJTp3Azd+5ctWvXTqmpqbWGEm6cCQAAQqlO4eaee+7RO++8owMHDui2227TzTffrMTExECNDQAAoM7qNOfm5ZdfVl5enh566CF99NFHatOmjX72s59p6dKlZzy8BAAAECx1nlAcERGhG2+8UZmZmdq5c6d69Oihe++9V+3bt1dJSUkgxggAAHDOLuhsKZvNJsMwZJqm3G63v8YEAABw3uocbpxOp9555x2NHj1aXbp00bZt2/TSSy8pNzdXsbGxgRgjAADAOavThOJ7771X8+fPV5s2bXT77bfrnXfeUdOmTQM1NgAAgDqrU7h59dVX1bZtW3Xs2FGrVq3SqlWrauz3wQcf+GVwAAAAdVWncDN16lSuYwMAAOq1Ol/EDwAAoD674HtLAQAA1Ce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khDTerV6/W+PHj1bJlSxmGoYULF551naysLPXr108RERHq1KmT5s6dG/BxAgCAhiOk4aa0tFR9+vTRyy+/fE79Dxw4oGuuuUYjRoxQTk6Opk+frjvvvFNLly4N8EgBAEBDERbKNx87dqzGjh17zv1fffVVdejQQc8884wkKSUlRWvWrNFzzz2nMWPGBGqYAACgAWlQc26ys7M1atSoKm1jxoxRdnZ2iEYEAADqm5Duuamr/Px8JSUlVWlLSkpSUVGRTp06paioqGrrOJ1OOZ1O3+uioiJJksvlksvl8uv4Tm/P39tFzah3cFHv4KLewUW9g+t86l2Xvg0q3JyPjIwMzZkzp1r7smXLFB0dHZD3zMzMDMh2UTPqHVzUO7iod3BR7+CqS73LysrOuW+DCjfJyckqKCio0lZQUKD4+Pga99pI0syZMzVjxgzf66KiIrVp00ZXXXWV4uPj/To+l8ulzMxMjR49Wg6Hw6/bRnXUO7iod3BR7+Ci3sF1PvU+feTlXDSocJOWlqbFixdXacvMzFRaWlqt60RERCgiIqJau8PhCNgXOJDbRnXUO7iod3BR7+Ci3sFVl3rX5fcS0gnFJSUlysnJUU5OjiTvqd45OTnKzc2V5N3rMnXqVF//X/3qV/rqq6/00EMPaffu3frrX/+qf//737r//vtDMXwAAFAPhTTcbNy4UampqUpNTZUkzZgxQ6mpqXrsscckSXl5eb6gI0kdOnTQJ598oszMTPXp00fPPPOMXn/9dU4DBwAAPiE9LDV8+HCZplnr8pquPjx8+HBt2bIlgKMCAAANWYO6zg0AAMDZ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1Itw8/LLL6t9+/aKjIzUoEGD9MUXX9Tad+7cuTIMo8ojMjIyiKMFAAD1WcjDzbvvvqsZM2Zo1qxZ2rx5s/r06aMxY8boyJEjta4THx+vvLw83+PgwYNBHDEAAKjPQh5unn32Wd1111267bbb1L17d7366quKjo7WP/7xj1rXMQxDycnJvkdSUlIQRwwAAOqzsFC+eUVFhTZt2qSZM2f62mw2m0aNGqXs7Oxa1yspKVG7du3k8XjUr18//elPf1KPHj1q7Ot0OuV0On2vi4qKJEkul0sul8tPn0S+bf74JwKLegcX9Q4u6h1c1Du4zqfedelrmKZp1nlUfnL48GG1atVK69atU1pamq/9oYce0qpVq7R+/fpq62RnZ2vv3r3q3bu3CgsL9fTTT2v16tXasWOHWrduXa3/7NmzNWfOnGrt8+bNU3R0tH8/EAAACIiysjLddNNNKiwsVHx8/Bn7hnTPzflIS0urEoSGDBmilJQU/e1vf9Pjjz9erf/MmTM1Y8YM3+uioiK1adNGV1111VmLU1cul0uZmZkaPXq0HA6HX7eN6qh3cFHv4KLewUW9g+t86n36yMu5CGm4adq0qex2uwoKCqq0FxQUKDk5+Zy24XA4lJqaqn379tW4PCIiQhERETWuF6gvcCC3jeqod3BR7+Ci3sFFvYOrLvWuy+8lpBOKw8PD1b9/fy1fvtzX5vF4tHz58ip7Z87E7XZr27ZtatGiRaCGCQAAGpCQH5aaMWOGbrnlFg0YMEADBw7U888/r9LSUt12222SpKlTp6pVq1bKyMiQJP3xj3/U4MGD1alTJ508eVJPPfWUDh48qDvvvDOUHwMAANQTIQ83N9xwg7777js99thjys/PV9++fbVkyRLf6d25ubmy2X7YwXTixAndddddys/PV+PGjdW/f3+tW7dO3bt3D9VHAAAA9UjIw40kTZs2TdOmTatxWVZWVpXXzz33nJ577rkgjAoAADREIb+IHwAAgD8R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XUi3Dz8ssvq3379oqMjNSgQYP0xRdfnLH/e++9p27duikyMlK9evXS4sWLgzRSAABQ34U83Lz77ruaMWOGZs2apc2bN6tPnz4aM2aMjhw5UmP/devW6cYbb9Qdd9yhLVu2aNKkSZo0aZK2b98e5JEDAID6KOTh5tlnn9Vdd92l2267Td27d9err76q6Oho/eMf/6ix/wsvvKCrr75av/3tb5WSkqLHH39c/fr100svvRTkkQMAgPooLJRvXlFRoU2bNmnmzJm+NpvNplGjRik7O7vGdbKzszVjxowqbWPGjNHChQtr7O90OuV0On2vCwsLJUnHjx+Xy+W6wE9QlcvlUllZmY4dOyaHw+HXbaM66h1c1Du4qHdwUe/gOp96FxcXS5JM0zxr35CGm6NHj8rtdispKalKe1JSknbv3l3jOvn5+TX2z8/Pr7F/RkaG5syZU629Q4cO5zlqAAAQKsXFxWrUqNEZ+4Q03ATDzJkzq+zp8Xg8On78uJo0aSLDMPz6XkVFRWrTpo2++eYbxcfH+3XbqI56Bxf1Di7qHVzUO7jOp96maaq4uFgtW7Y8a9+QhpumTZvKbreroKCgSntBQYGSk5NrXCc5OblO/SMiIhQREVGlLSEh4fwHfQ7i4+P5wxFE1Du4qHdwUe/got7BVdd6n22PzWkhnVAcHh6u/v37a/ny5b42j8ej5cuXKy0trcZ10tLSqvSXpMzMzFr7AwCAi0vID0vNmDFDt9xyiwYMGKCBAwfq+eefV2lpqW677TZJ0tSpU9WqVStlZGRIku677z4NGzZMzzzzjK655hrNnz9fGzdu1GuvvRbKjwEAAOqJkIebG264Qd99950ee+wx5efnq2/fvlqyZIlv0nBubq5sth92MA0ZMkTz5s3TI488ot///vfq3LmzFi5cqJ49e4bqI/hERERo1qxZ1Q6DITCod3BR7+Ci3sFFvYMr0PU2zHM5pwoAAKCBCPlF/AAAAPyJcAMAACyFcAMAACyFcAMAACyFcOMnL7/8stq3b6/IyEgNGjRIX3zxRaiHZBmrV6/W+PHj1bJlSxmGUe0+YqZp6rHHHlOLFi0UFRWlUaNGae/evaEZbAOXkZGhSy+9VHFxcWrevLkmTZqkPXv2VOlTXl6u9PR0NWnSRLGxsbr++uurXVgT5+aVV15R7969fRcyS0tL06effupbTq0D64knnpBhGJo+fbqvjZr7z+zZs2UYRpVHt27dfMsDWWvCjR+8++67mjFjhmbNmqXNmzerT58+GjNmjI4cORLqoVlCaWmp+vTpo5dffrnG5U8++aRefPFFvfrqq1q/fr1iYmI0ZswYlZeXB3mkDd+qVauUnp6uzz//XJmZmXK5XLrqqqtUWlrq63P//ffro48+0nvvvadVq1bp8OHDuu6660I46oardevWeuKJJ7Rp0yZt3LhRV155pSZOnKgdO3ZIotaBtGHDBv3tb39T7969q7RTc//q0aOH8vLyfI81a9b4lgW01iYu2MCBA8309HTfa7fbbbZs2dLMyMgI4aisSZK5YMEC32uPx2MmJyebTz31lK/t5MmTZkREhPnOO++EYITWcuTIEVOSuWrVKtM0vbV1OBzme++95+uza9cuU5KZnZ0dqmFaSuPGjc3XX3+dWgdQcXGx2blzZzMzM9McNmyYed9995mmyffb32bNmmX26dOnxmWBrjV7bi5QRUWFNm3apFGjRvnabDabRo0apezs7BCO7OJw4MAB5efnV6l/o0aNNGjQIOrvB4WFhZKkxMRESdKmTZvkcrmq1Ltbt25q27Yt9b5Abrdb8+fPV2lpqdLS0qh1AKWnp+uaa66pUluJ73cg7N27Vy1btlTHjh01ZcoU5ebmSgp8rUN+heKG7ujRo3K73b4rKp+WlJSk3bt3h2hUF4/8/HxJqrH+p5fh/Hg8Hk2fPl1Dhw71XQE8Pz9f4eHh1W4+S73P37Zt25SWlqby8nLFxsZqwYIF6t69u3Jycqh1AMyfP1+bN2/Whg0bqi3j++1fgwYN0ty5c9W1a1fl5eVpzpw5uvzyy7V9+/aA15pwA6BG6enp2r59e5Vj5PC/rl27KicnR4WFhXr//fd1yy23aNWqVaEeliV98803uu+++5SZmanIyMhQD8fyxo4d63veu3dvDRo0SO3atdO///1vRUVFBfS9OSx1gZo2bSq73V5thndBQYGSk5NDNKqLx+kaU3//mjZtmj7++GOtXLlSrVu39rUnJyeroqJCJ0+erNKfep+/8PBwderUSf3791dGRob69OmjF154gVoHwKZNm3TkyBH169dPYWFhCgsL06pVq/Tiiy8qLCxMSUlJ1DyAEhIS1KVLF+3bty/g32/CzQUKDw9X//79tXz5cl+bx+PR8uXLlZaWFsKRXRw6dOig5OTkKvUvKirS+vXrqf95ME1T06ZN04IFC7RixQp16NChyvL+/fvL4XBUqfeePXuUm5tLvf3E4/HI6XRS6wAYOXKktm3bppycHN9jwIABmjJliu85NQ+ckpIS7d+/Xy1atAj89/uCpyTDnD9/vhkREWHOnTvX3Llzp3n33XebCQkJZn5+fqiHZgnFxcXmli1bzC1btpiSzGeffdbcsmWLefDgQdM0TfOJJ54wExISzEWLFplffvmlOXHiRLNDhw7mqVOnQjzyhueee+4xGzVqZGZlZZl5eXm+R1lZma/Pr371K7Nt27bmihUrzI0bN5ppaWlmWlpaCEfdcD388MPmqlWrzAMHDphffvml+fDDD5uGYZjLli0zTZNaB8OPz5YyTWruTw888ICZlZVlHjhwwFy7dq05atQos2nTpuaRI0dM0wxsrQk3fvKXv/zFbNu2rRkeHm4OHDjQ/Pzzz0M9JMtYuXKlKana45ZbbjFN03s6+KOPPmomJSWZERER5siRI809e/aEdtANVE11lmS++eabvj6nTp0y7733XrNx48ZmdHS0+ZOf/MTMy8sL3aAbsNtvv91s166dGR4ebjZr1swcOXKkL9iYJrUOhv8NN9Tcf2644QazRYsWZnh4uNmqVSvzhhtuMPft2+dbHshaG6Zpmhe+/wcAAKB+YM4NAACwFMINAACwFMINAACwFMINAACwFMINAACwFMINAACwFMINAACwFMINAACwFMINgJBxuVyaO3euLrvsMjVr1kxRUVHq3bu3/vznP6uioiLUwwPQQHGFYgAhk5OTowceeED33nuvUlNTVV5erm3btmn27Nlq0aKFli5dKofDEephAmhg2HMDIGR69uyp5cuX6/rrr1fHjh3VvXt33XDDDVq9erW2b9+u559/XpJkGEaNj+nTp/u2deLECU2dOlWNGzdWdHS0xo4dq7179/qW33777erdu7ecTqckqaKiQqmpqZo6daqvz+9+9zt16dJF0dHR6tixox599FG5XK6g1AKA/xBuAIRMWFhYje3NmjXTddddp7ffftvX9uabbyovL8/3SEtLq7LOrbfeqo0bN+rDDz9Udna2TNPUuHHjfOHkxRdfVGlpqR5++GFJ0h/+8AedPHlSL730km8bcXFxmjt3rnbu3KkXXnhBf//73/Xcc8/5+2MDCLCa/2YBgCDq0aOHDh48WKXN5XLJbrf7XickJCg5Odn3Ojw83Pd87969+vDDD7V27VoNGTJEkvT222+rTZs2WrhwoSZPnqzY2Fj961//0rBhwxQXF6fnn39eK1euVHx8vG87jzzyiO95+/bt9eCDD2r+/Pl66KGH/P6ZAQQO4QZAyC1evLja4Z8nn3xS//rXv85p/V27diksLEyDBg3ytTVp0kRdu3bVrl27fG1paWl68MEH9fjjj+t3v/udLrvssirbeffdd/Xiiy9q//79KikpUWVlZZXwA6BhINwACLl27dpVa9u/f7+6dOni1/fxeDxau3at7Ha79u3bV2VZdna2pkyZojlz5mjMmDFq1KiR5s+fr2eeecavYwAQeMy5ARAyx48fV3FxcbX2jRs3auXKlbrpppvOaTspKSmqrKzU+vXrfW3Hjh3Tnj171L17d1/bU089pd27d2vVqlVasmSJ3nzzTd+ydevWqV27dvrDH/6gAQMGqHPnztUOlQFoGAg3AEImNzdXffv21RtvvKF9+/bpq6++0ltvvaWJEyfq8ssvr3I21Jl07txZEydO1F133aU1a9Zo69atuvnmm9WqVStNnDhRkrRlyxY99thjev311zV06FA9++yzuu+++/TVV1/5tpGbm6v58+dr//79evHFF7VgwYJAfXQAAUS4ARAyPXv21KxZszR37lwNHjxYPXr00JNPPqlp06Zp2bJlVSYNn82bb76p/v3769prr1VaWppM09TixYvlcDhUXl6um2++WbfeeqvGjx8vSbr77rs1YsQI/eIXv5Db7daECRN0//33a9q0aerbt6/WrVunRx99NFAfHUAAcRE/AABgKey5AQAAlkK4AQAAlkK4AQAAlkK4AQAAlkK4AQAAlkK4AQAAlkK4AQAAlkK4AQAAlkK4AQAAlkK4AQAAlkK4AQAAlkK4AQAAlvL/AYEmH4cuesV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8" y="1333690"/>
            <a:ext cx="6164278" cy="44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 smtClean="0"/>
              <a:t>Модель нейронной сети и график потерь</a:t>
            </a:r>
            <a:endParaRPr lang="ru-RU" sz="2400" dirty="0"/>
          </a:p>
        </p:txBody>
      </p:sp>
      <p:pic>
        <p:nvPicPr>
          <p:cNvPr id="12" name="Рисунок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5330" y="1367271"/>
            <a:ext cx="4413105" cy="521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7256" y="5205884"/>
            <a:ext cx="4047259" cy="13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92217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Приложение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5" y="1468916"/>
            <a:ext cx="5248275" cy="489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92" y="4627047"/>
            <a:ext cx="42767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Текст 1">
            <a:extLst>
              <a:ext uri="{FF2B5EF4-FFF2-40B4-BE49-F238E27FC236}">
                <a16:creationId xmlns:a16="http://schemas.microsoft.com/office/drawing/2014/main" xmlns="" id="{17FD5A9C-AA57-42B9-8F69-29229E6D0F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25776" y="1642460"/>
            <a:ext cx="4733912" cy="17657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/>
            <a:r>
              <a:rPr lang="ru-RU" sz="1600" dirty="0" smtClean="0"/>
              <a:t>Для прогнозирования  значения модуля упругости при растяжении на основании модели линейной регрессии приложение просит поэтапно ввести значения параметров Количество отвердителя, Содержание эпоксидных групп и Потребление смолы, на основании которых выдает итоговое значение.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165</Words>
  <Application>Microsoft Office PowerPoint</Application>
  <PresentationFormat>Произвольный</PresentationFormat>
  <Paragraphs>23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ALS Sector Bold</vt:lpstr>
      <vt:lpstr>Open Sans</vt:lpstr>
      <vt:lpstr>ALS Sector Regular</vt:lpstr>
      <vt:lpstr>Noto Sans Symbols</vt:lpstr>
      <vt:lpstr>Roboto Black</vt:lpstr>
      <vt:lpstr>If,kjyVUNE_28012021</vt:lpstr>
      <vt:lpstr>ВЫПУСКНАЯ КВАЛИФИКАЦИОННАЯ РАБОТА  по курсу  «Data Science» Прогнозирование конечных свойств новых материалов (композиционных материалов)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офис-менеджер</cp:lastModifiedBy>
  <cp:revision>108</cp:revision>
  <dcterms:created xsi:type="dcterms:W3CDTF">2021-02-24T09:03:25Z</dcterms:created>
  <dcterms:modified xsi:type="dcterms:W3CDTF">2023-04-29T18:44:58Z</dcterms:modified>
</cp:coreProperties>
</file>