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0" r:id="rId3"/>
    <p:sldId id="257" r:id="rId4"/>
    <p:sldId id="275" r:id="rId5"/>
    <p:sldId id="258" r:id="rId6"/>
    <p:sldId id="278" r:id="rId7"/>
    <p:sldId id="261" r:id="rId8"/>
    <p:sldId id="262" r:id="rId9"/>
    <p:sldId id="263" r:id="rId10"/>
    <p:sldId id="279" r:id="rId11"/>
    <p:sldId id="265" r:id="rId12"/>
    <p:sldId id="266" r:id="rId13"/>
    <p:sldId id="277" r:id="rId14"/>
    <p:sldId id="267" r:id="rId15"/>
    <p:sldId id="270" r:id="rId16"/>
    <p:sldId id="268" r:id="rId17"/>
    <p:sldId id="273" r:id="rId18"/>
    <p:sldId id="271" r:id="rId19"/>
    <p:sldId id="272" r:id="rId20"/>
    <p:sldId id="281" r:id="rId21"/>
    <p:sldId id="274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F151D-B9A4-4D80-A29B-39BAD4865D1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7CA2A-6AC6-437D-939A-AFDE0DE79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CA2A-6AC6-437D-939A-AFDE0DE79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: </a:t>
            </a:r>
            <a:r>
              <a:rPr lang="en-US" sz="1200" dirty="0"/>
              <a:t>Rectified Linear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CA2A-6AC6-437D-939A-AFDE0DE79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 geodesic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these two states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computed.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 geodesic </a:t>
                </a:r>
                <a:r>
                  <a:rPr lang="en-US" b="0" i="0">
                    <a:latin typeface="Cambria Math" panose="02040503050406030204" pitchFamily="18" charset="0"/>
                  </a:rPr>
                  <a:t>𝛾(⋅,𝑡)</a:t>
                </a:r>
                <a:r>
                  <a:rPr lang="en-US" dirty="0"/>
                  <a:t> connecting these two states (i.e., </a:t>
                </a:r>
                <a:r>
                  <a:rPr lang="en-US" b="0" i="0">
                    <a:latin typeface="Cambria Math" panose="02040503050406030204" pitchFamily="18" charset="0"/>
                  </a:rPr>
                  <a:t>𝛾(0,𝑡)=𝑥^∗ (𝑡)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𝛾(1,𝑡)=𝑥(𝑡)</a:t>
                </a:r>
                <a:r>
                  <a:rPr lang="en-US" dirty="0"/>
                  <a:t> can be computed.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CA2A-6AC6-437D-939A-AFDE0DE79F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2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2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79" y="6492875"/>
            <a:ext cx="10058400" cy="365125"/>
          </a:xfrm>
        </p:spPr>
        <p:txBody>
          <a:bodyPr/>
          <a:lstStyle>
            <a:lvl1pPr algn="l">
              <a:defRPr sz="1200" cap="none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 algn="just">
              <a:buNone/>
              <a:defRPr sz="22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8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8537" y="119350"/>
            <a:ext cx="11523165" cy="8351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537" y="1155621"/>
            <a:ext cx="5575544" cy="5141662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155303"/>
            <a:ext cx="5575542" cy="5141662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0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1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D3D48-6899-4D25-8E92-295CA22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9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815" y="25883"/>
            <a:ext cx="11473132" cy="934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73" y="1151902"/>
            <a:ext cx="11473131" cy="50868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CD3D48-6899-4D25-8E92-295CA22C41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384374" y="1056374"/>
            <a:ext cx="1148557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3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FFB0-1A3B-419C-9D56-39AC7A4A0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Guaranteed Contraction Control in the Presence of Imperfectly Learned Dynamics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A513-B423-43AC-A108-9F1F055E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53740"/>
          </a:xfrm>
        </p:spPr>
        <p:txBody>
          <a:bodyPr>
            <a:normAutofit fontScale="92500"/>
          </a:bodyPr>
          <a:lstStyle/>
          <a:p>
            <a:r>
              <a:rPr lang="en-US" cap="none" dirty="0"/>
              <a:t>P</a:t>
            </a:r>
            <a:r>
              <a:rPr lang="en-US" altLang="zh-CN" cap="none" dirty="0"/>
              <a:t>an</a:t>
            </a:r>
            <a:r>
              <a:rPr lang="en-US" cap="none" dirty="0"/>
              <a:t> Zhao, Ziyao Guo, </a:t>
            </a:r>
            <a:r>
              <a:rPr lang="en-US" cap="none" dirty="0" err="1"/>
              <a:t>Yikun</a:t>
            </a:r>
            <a:r>
              <a:rPr lang="en-US" cap="none" dirty="0"/>
              <a:t> Cheng, Aditya </a:t>
            </a:r>
            <a:r>
              <a:rPr lang="en-US" cap="none" dirty="0" err="1"/>
              <a:t>Gahlawat</a:t>
            </a:r>
            <a:r>
              <a:rPr lang="en-US" cap="none" dirty="0"/>
              <a:t> and Naira </a:t>
            </a:r>
            <a:r>
              <a:rPr lang="en-US" cap="none" dirty="0" err="1"/>
              <a:t>Hovakimyan</a:t>
            </a:r>
            <a:endParaRPr lang="en-US" cap="none" dirty="0"/>
          </a:p>
          <a:p>
            <a:r>
              <a:rPr lang="en-US" i="1" cap="none" dirty="0"/>
              <a:t>University of Illinois at Urbana Champaign, Urbana, IL 61820</a:t>
            </a:r>
          </a:p>
          <a:p>
            <a:endParaRPr lang="en-US" i="1" cap="none" dirty="0"/>
          </a:p>
          <a:p>
            <a:r>
              <a:rPr lang="en-US" dirty="0"/>
              <a:t>Submitted to</a:t>
            </a:r>
            <a:r>
              <a:rPr lang="en-US" cap="none" dirty="0"/>
              <a:t> TRASE-2022 Workshop, Feb 28,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5C248-99F4-4FB7-B75F-CE4E82D5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8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408D-8B70-4EA3-AEA8-D10AB7B1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Contraction Control in the Presence of Learned Dynamics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E033-ADCE-4DE7-921A-B63B9D0D6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Robust Riemannian Energy (RRE) and Disturbance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29743-615E-4DEB-900E-88D30B0F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9E70-BFB8-4EC7-B924-CE29820E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Riemannian Energy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A3B5F-DC97-43EE-A413-6C1A9D3F4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0" i="1" dirty="0"/>
                  <a:t> </a:t>
                </a:r>
                <a:r>
                  <a:rPr lang="en-US" b="0" i="0" dirty="0"/>
                  <a:t>Riemannian energy condition for system with disturbance: </a:t>
                </a: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          (14)</m:t>
                      </m:r>
                    </m:oMath>
                  </m:oMathPara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Not implementable due to the true uncertainty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Implementable if we have pointwise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with a bound </a:t>
                </a:r>
                <a:r>
                  <a:rPr lang="en-US" dirty="0">
                    <a:sym typeface="Wingdings" panose="05000000000000000000" pitchFamily="2" charset="2"/>
                  </a:rPr>
                  <a:t>      --&gt;       A robust condition! 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(15)</m:t>
                      </m:r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                                                  (16)</m:t>
                      </m:r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A3B5F-DC97-43EE-A413-6C1A9D3F4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6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2A21-2700-40D6-9354-6CCF54D3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1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3FAA-460D-4758-8B3A-2AB0F71A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with Computable EEBs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E071D5-7ECF-48DE-8592-E7A199CD7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State predictor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            (17)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The estimation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is updated in a </a:t>
                </a:r>
                <a:r>
                  <a:rPr lang="en-US" b="0" dirty="0">
                    <a:solidFill>
                      <a:srgbClr val="FF0000"/>
                    </a:solidFill>
                  </a:rPr>
                  <a:t>piecewise-constant</a:t>
                </a:r>
                <a:r>
                  <a:rPr lang="en-US" b="0" dirty="0"/>
                  <a:t> way: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𝑖𝑇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𝑖𝑇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𝑖𝑇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𝑎𝑇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𝑖𝑇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                                     (18)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pointwise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time t is estimated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                                                       (19)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E071D5-7ECF-48DE-8592-E7A199CD7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34CF6-0465-4658-ACA8-025D7ACF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3FAA-460D-4758-8B3A-2AB0F71A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with Computable EEBs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E071D5-7ECF-48DE-8592-E7A199CD7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The estimation error can be bounded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∀0≤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𝒳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(20)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Estimation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, which doesn’t contain information of the uncertainty. 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Disturbance estimation error can be </a:t>
                </a:r>
                <a:r>
                  <a:rPr lang="en-US" dirty="0">
                    <a:solidFill>
                      <a:srgbClr val="FF0000"/>
                    </a:solidFill>
                  </a:rPr>
                  <a:t>arbitrarily accurate </a:t>
                </a:r>
                <a:r>
                  <a:rPr lang="en-US" dirty="0"/>
                  <a:t>after a single sampling interval.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E071D5-7ECF-48DE-8592-E7A199CD7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D3B87-A74B-4696-B2A7-2A3A9F4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7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B687-2EBC-4FFB-A19F-E887DF20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3" y="286603"/>
            <a:ext cx="11319947" cy="646085"/>
          </a:xfrm>
        </p:spPr>
        <p:txBody>
          <a:bodyPr>
            <a:noAutofit/>
          </a:bodyPr>
          <a:lstStyle/>
          <a:p>
            <a:r>
              <a:rPr lang="en-US" dirty="0"/>
              <a:t>QP with Robust Riemannian Energy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CEA55-01B8-495D-AAD7-B13246621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4373" y="1280160"/>
                <a:ext cx="11473131" cy="49586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 Control input can be computed from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                                              (23)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  (24)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According to (Freeman and </a:t>
                </a:r>
                <a:r>
                  <a:rPr lang="en-US" dirty="0" err="1"/>
                  <a:t>Kokotovic</a:t>
                </a:r>
                <a:r>
                  <a:rPr lang="en-US" dirty="0"/>
                  <a:t>, 2008), this has an </a:t>
                </a:r>
                <a:r>
                  <a:rPr lang="en-US" dirty="0">
                    <a:solidFill>
                      <a:srgbClr val="FF0000"/>
                    </a:solidFill>
                  </a:rPr>
                  <a:t>analytic solution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CEA55-01B8-495D-AAD7-B13246621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373" y="1280160"/>
                <a:ext cx="11473131" cy="4958627"/>
              </a:xfrm>
              <a:blipFill>
                <a:blip r:embed="rId2"/>
                <a:stretch>
                  <a:fillRect l="-956" t="-861" r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F52F7-0143-413E-B1DB-1920530C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8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A4E6-469D-4F18-96CA-A00E5DE5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F678A-A7D9-423B-B325-B062CE630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Planar Rotor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66D79-480C-4E84-900C-53862B5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4001-3E75-4A00-9929-44C79320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C2BE47-4C1B-4F61-947D-9C97869EA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Planar rotor: </a:t>
                </a:r>
              </a:p>
              <a:p>
                <a:pPr marL="0" indent="0">
                  <a:buNone/>
                </a:pPr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))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̇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̇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)),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C2BE47-4C1B-4F61-947D-9C97869EA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13062-C372-4359-8151-85451D12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954DEB0-4F51-445B-9766-E3CFFF4F6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06860"/>
              </p:ext>
            </p:extLst>
          </p:nvPr>
        </p:nvGraphicFramePr>
        <p:xfrm>
          <a:off x="724409" y="4496138"/>
          <a:ext cx="70388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282">
                  <a:extLst>
                    <a:ext uri="{9D8B030D-6E8A-4147-A177-3AD203B41FA5}">
                      <a16:colId xmlns:a16="http://schemas.microsoft.com/office/drawing/2014/main" val="2131550081"/>
                    </a:ext>
                  </a:extLst>
                </a:gridCol>
                <a:gridCol w="2346282">
                  <a:extLst>
                    <a:ext uri="{9D8B030D-6E8A-4147-A177-3AD203B41FA5}">
                      <a16:colId xmlns:a16="http://schemas.microsoft.com/office/drawing/2014/main" val="2081999151"/>
                    </a:ext>
                  </a:extLst>
                </a:gridCol>
                <a:gridCol w="2346282">
                  <a:extLst>
                    <a:ext uri="{9D8B030D-6E8A-4147-A177-3AD203B41FA5}">
                      <a16:colId xmlns:a16="http://schemas.microsoft.com/office/drawing/2014/main" val="3230851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–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4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(2,0) – (8,10)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5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(8,0) – (2,10)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91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(0,6) – (10,6)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64822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6893053-F77E-4FD9-B43E-EA0731A70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199" y="2968289"/>
            <a:ext cx="3116305" cy="3180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53316D-C202-491A-BA75-3B963A93AE6D}"/>
                  </a:ext>
                </a:extLst>
              </p:cNvPr>
              <p:cNvSpPr txBox="1"/>
              <p:nvPr/>
            </p:nvSpPr>
            <p:spPr>
              <a:xfrm>
                <a:off x="8970283" y="1601539"/>
                <a:ext cx="2658134" cy="11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: disturbance intensity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53316D-C202-491A-BA75-3B963A93A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283" y="1601539"/>
                <a:ext cx="2658134" cy="1193981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6CDCE1-B908-43FE-B433-AB516B3C2499}"/>
              </a:ext>
            </a:extLst>
          </p:cNvPr>
          <p:cNvSpPr/>
          <p:nvPr/>
        </p:nvSpPr>
        <p:spPr>
          <a:xfrm>
            <a:off x="8807517" y="1519106"/>
            <a:ext cx="2983667" cy="13588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6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4001-3E75-4A00-9929-44C79320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BE47-4C1B-4F61-947D-9C97869EA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planning and tracking with learned disturbance.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B9294E-11E8-4B3E-950D-2871309C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52" y="2446393"/>
            <a:ext cx="3909696" cy="3712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25CDE3-4CA9-4A1C-A7C0-549CAA10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60" y="2446393"/>
            <a:ext cx="3665692" cy="363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4074AE-E62E-478A-9144-D477601D9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548" y="2477492"/>
            <a:ext cx="3665692" cy="36499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A6F23-BFFE-4BC6-92CE-01F5507D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1E890-9F68-4AAD-8374-7D6DD424C6DA}"/>
              </a:ext>
            </a:extLst>
          </p:cNvPr>
          <p:cNvSpPr txBox="1"/>
          <p:nvPr/>
        </p:nvSpPr>
        <p:spPr>
          <a:xfrm>
            <a:off x="996696" y="2002536"/>
            <a:ext cx="318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8B1DF-BA49-481E-9812-85E045177213}"/>
              </a:ext>
            </a:extLst>
          </p:cNvPr>
          <p:cNvSpPr txBox="1"/>
          <p:nvPr/>
        </p:nvSpPr>
        <p:spPr>
          <a:xfrm>
            <a:off x="4672584" y="2002536"/>
            <a:ext cx="318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1A787-1EBB-4494-8542-8747EE26C649}"/>
              </a:ext>
            </a:extLst>
          </p:cNvPr>
          <p:cNvSpPr txBox="1"/>
          <p:nvPr/>
        </p:nvSpPr>
        <p:spPr>
          <a:xfrm>
            <a:off x="8419684" y="1996770"/>
            <a:ext cx="318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 Learning</a:t>
            </a:r>
          </a:p>
        </p:txBody>
      </p:sp>
    </p:spTree>
    <p:extLst>
      <p:ext uri="{BB962C8B-B14F-4D97-AF65-F5344CB8AC3E}">
        <p14:creationId xmlns:p14="http://schemas.microsoft.com/office/powerpoint/2010/main" val="317961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9699-0CD2-4C6D-A0DD-5C11281A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50D4-22E2-4E90-BE37-887600BB0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Riemannian Energy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DDCB-8F64-4F27-8DE9-2F46F4137A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Control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8E0C0-FAF9-48EB-B886-928ECBF3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50" y="1587572"/>
            <a:ext cx="4597663" cy="467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7DECB-30F7-4E0C-BCF6-CEC6CB9C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168" y="1587572"/>
            <a:ext cx="4678680" cy="46706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59B9B-0483-4100-B4E3-8D21F96D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9699-0CD2-4C6D-A0DD-5C11281A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50D4-22E2-4E90-BE37-887600BB0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Disturbance Encountered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DDCB-8F64-4F27-8DE9-2F46F4137A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Costs of the Actual Trajectories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6FAB7-A4FD-4433-BB4C-F1E287C3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9" y="1581934"/>
            <a:ext cx="4661946" cy="4528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726694-C942-4D16-97CD-89245710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19" y="1581934"/>
            <a:ext cx="5558052" cy="452820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36839-DDAE-48C7-88FD-B5D82A77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C96A-5C69-42EF-8EE6-B8E00E6F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D691-4675-461A-878C-089ADC43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73" y="1151902"/>
            <a:ext cx="7113707" cy="50868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Planning and executing a trajectory </a:t>
            </a:r>
            <a:r>
              <a:rPr lang="en-US" dirty="0"/>
              <a:t>is one of the most common ways for a robot or autonomous systems (ASs) to achieve a mission.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</a:t>
            </a:r>
            <a:r>
              <a:rPr lang="en-US" dirty="0">
                <a:solidFill>
                  <a:srgbClr val="FF0000"/>
                </a:solidFill>
              </a:rPr>
              <a:t>uncertainties  and disturbances</a:t>
            </a:r>
            <a:r>
              <a:rPr lang="en-US" dirty="0"/>
              <a:t>,  together  with  the  nonlinear  dynamics,  bring significant  challenges  to  safely  plan  and  execute  a  trajectory.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model-based learning control with safety and/or performance guarantees, researchers have largely relied on </a:t>
            </a:r>
            <a:r>
              <a:rPr lang="en-US" dirty="0">
                <a:solidFill>
                  <a:srgbClr val="FF0000"/>
                </a:solidFill>
              </a:rPr>
              <a:t>Gaussian process regression (GPR)</a:t>
            </a:r>
            <a:r>
              <a:rPr lang="en-US" dirty="0"/>
              <a:t> due to the inherent ability to quantify the uncertainties in the prediction of the learned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D612C-EAA0-4A6E-B30E-C79351E1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174DEB-1422-4D40-9197-4EB2A17D18C9}"/>
              </a:ext>
            </a:extLst>
          </p:cNvPr>
          <p:cNvGrpSpPr>
            <a:grpSpLocks noChangeAspect="1"/>
          </p:cNvGrpSpPr>
          <p:nvPr/>
        </p:nvGrpSpPr>
        <p:grpSpPr>
          <a:xfrm>
            <a:off x="8161528" y="4289634"/>
            <a:ext cx="1566154" cy="867582"/>
            <a:chOff x="4113128" y="2686049"/>
            <a:chExt cx="1256007" cy="6957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FC6930-06DE-4E4B-BE7C-882A49AD5326}"/>
                </a:ext>
              </a:extLst>
            </p:cNvPr>
            <p:cNvSpPr/>
            <p:nvPr/>
          </p:nvSpPr>
          <p:spPr>
            <a:xfrm>
              <a:off x="4144677" y="2686049"/>
              <a:ext cx="1222051" cy="695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7F81AA-37A8-4200-9125-E6D622FD87C2}"/>
                </a:ext>
              </a:extLst>
            </p:cNvPr>
            <p:cNvGrpSpPr/>
            <p:nvPr/>
          </p:nvGrpSpPr>
          <p:grpSpPr>
            <a:xfrm rot="1063271">
              <a:off x="4113128" y="2813002"/>
              <a:ext cx="1256007" cy="435167"/>
              <a:chOff x="4409209" y="1601712"/>
              <a:chExt cx="3312966" cy="114783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28592DF-D992-425E-9C29-0D79A0D872CD}"/>
                  </a:ext>
                </a:extLst>
              </p:cNvPr>
              <p:cNvGrpSpPr/>
              <p:nvPr/>
            </p:nvGrpSpPr>
            <p:grpSpPr>
              <a:xfrm>
                <a:off x="4409209" y="1938262"/>
                <a:ext cx="3312966" cy="811288"/>
                <a:chOff x="4409209" y="1938262"/>
                <a:chExt cx="3312966" cy="811288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444E8B5-A2C5-4A9B-8A4D-4581B17BC751}"/>
                    </a:ext>
                  </a:extLst>
                </p:cNvPr>
                <p:cNvSpPr/>
                <p:nvPr/>
              </p:nvSpPr>
              <p:spPr>
                <a:xfrm>
                  <a:off x="4903354" y="2542309"/>
                  <a:ext cx="2341995" cy="1564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7DDD6BD-9E75-4183-B0DA-D9646AD1CEB4}"/>
                    </a:ext>
                  </a:extLst>
                </p:cNvPr>
                <p:cNvSpPr/>
                <p:nvPr/>
              </p:nvSpPr>
              <p:spPr>
                <a:xfrm rot="5400000">
                  <a:off x="4788476" y="2270991"/>
                  <a:ext cx="386196" cy="1564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04A0C53-C97C-46F3-88FE-ADD0D097A059}"/>
                    </a:ext>
                  </a:extLst>
                </p:cNvPr>
                <p:cNvSpPr/>
                <p:nvPr/>
              </p:nvSpPr>
              <p:spPr>
                <a:xfrm rot="5400000">
                  <a:off x="6974030" y="2270991"/>
                  <a:ext cx="386196" cy="1564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05BA54E-B32B-46C4-A540-08639D1315E8}"/>
                    </a:ext>
                  </a:extLst>
                </p:cNvPr>
                <p:cNvSpPr/>
                <p:nvPr/>
              </p:nvSpPr>
              <p:spPr>
                <a:xfrm>
                  <a:off x="6612080" y="1938262"/>
                  <a:ext cx="1110095" cy="22220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D9A451A-3DB5-484A-ADD4-D0889959159F}"/>
                    </a:ext>
                  </a:extLst>
                </p:cNvPr>
                <p:cNvSpPr/>
                <p:nvPr/>
              </p:nvSpPr>
              <p:spPr>
                <a:xfrm>
                  <a:off x="5853636" y="2385546"/>
                  <a:ext cx="558801" cy="25399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D04BCBD-2FF9-48E1-9078-B80BBD7338ED}"/>
                    </a:ext>
                  </a:extLst>
                </p:cNvPr>
                <p:cNvSpPr/>
                <p:nvPr/>
              </p:nvSpPr>
              <p:spPr>
                <a:xfrm>
                  <a:off x="5772150" y="2495550"/>
                  <a:ext cx="711200" cy="254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EB475D0-7050-465E-8DEA-AD9EBD80AFAB}"/>
                    </a:ext>
                  </a:extLst>
                </p:cNvPr>
                <p:cNvSpPr/>
                <p:nvPr/>
              </p:nvSpPr>
              <p:spPr>
                <a:xfrm>
                  <a:off x="6989907" y="2302452"/>
                  <a:ext cx="341745" cy="127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FFC5349-4207-4191-A5BB-8469CD547F1F}"/>
                    </a:ext>
                  </a:extLst>
                </p:cNvPr>
                <p:cNvSpPr/>
                <p:nvPr/>
              </p:nvSpPr>
              <p:spPr>
                <a:xfrm>
                  <a:off x="4805798" y="2302452"/>
                  <a:ext cx="341745" cy="127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54FA4AD-5B5F-4F05-B9EC-5D12C2A961C0}"/>
                    </a:ext>
                  </a:extLst>
                </p:cNvPr>
                <p:cNvSpPr/>
                <p:nvPr/>
              </p:nvSpPr>
              <p:spPr>
                <a:xfrm>
                  <a:off x="4409209" y="1938262"/>
                  <a:ext cx="1110095" cy="22220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DACF2FB-A3B6-4876-B364-0EAB193005AB}"/>
                  </a:ext>
                </a:extLst>
              </p:cNvPr>
              <p:cNvCxnSpPr/>
              <p:nvPr/>
            </p:nvCxnSpPr>
            <p:spPr>
              <a:xfrm flipV="1">
                <a:off x="7160779" y="1601712"/>
                <a:ext cx="0" cy="32385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0CD6768-6932-472C-ADE1-1DEC2A974434}"/>
                  </a:ext>
                </a:extLst>
              </p:cNvPr>
              <p:cNvCxnSpPr/>
              <p:nvPr/>
            </p:nvCxnSpPr>
            <p:spPr>
              <a:xfrm flipV="1">
                <a:off x="4976670" y="1601712"/>
                <a:ext cx="0" cy="32385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B95F342-5B46-47F2-A309-11B09566F031}"/>
              </a:ext>
            </a:extLst>
          </p:cNvPr>
          <p:cNvSpPr/>
          <p:nvPr/>
        </p:nvSpPr>
        <p:spPr>
          <a:xfrm>
            <a:off x="8490198" y="3685032"/>
            <a:ext cx="150882" cy="1632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317FCD4C-772C-4650-BF49-0848654DF65F}"/>
              </a:ext>
            </a:extLst>
          </p:cNvPr>
          <p:cNvSpPr/>
          <p:nvPr/>
        </p:nvSpPr>
        <p:spPr>
          <a:xfrm>
            <a:off x="10378440" y="1700784"/>
            <a:ext cx="164592" cy="155448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DD74A5-F10F-4FE2-A5B0-813D247D874B}"/>
              </a:ext>
            </a:extLst>
          </p:cNvPr>
          <p:cNvSpPr/>
          <p:nvPr/>
        </p:nvSpPr>
        <p:spPr>
          <a:xfrm>
            <a:off x="9056860" y="2374856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60F87F-9453-4E8E-B611-F4078604B896}"/>
              </a:ext>
            </a:extLst>
          </p:cNvPr>
          <p:cNvSpPr/>
          <p:nvPr/>
        </p:nvSpPr>
        <p:spPr>
          <a:xfrm>
            <a:off x="9608914" y="2314956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613657-B413-4719-96EF-0319B0C27E7A}"/>
              </a:ext>
            </a:extLst>
          </p:cNvPr>
          <p:cNvSpPr/>
          <p:nvPr/>
        </p:nvSpPr>
        <p:spPr>
          <a:xfrm>
            <a:off x="9791794" y="3099634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61845B-8A59-4433-A322-06E81B339C95}"/>
              </a:ext>
            </a:extLst>
          </p:cNvPr>
          <p:cNvSpPr/>
          <p:nvPr/>
        </p:nvSpPr>
        <p:spPr>
          <a:xfrm>
            <a:off x="10797338" y="2795117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A4E352-21A8-48EE-B90E-BDD22388DE5D}"/>
              </a:ext>
            </a:extLst>
          </p:cNvPr>
          <p:cNvCxnSpPr/>
          <p:nvPr/>
        </p:nvCxnSpPr>
        <p:spPr>
          <a:xfrm>
            <a:off x="8729838" y="1993392"/>
            <a:ext cx="6927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752964-5743-4BE6-B508-97FF065939C7}"/>
              </a:ext>
            </a:extLst>
          </p:cNvPr>
          <p:cNvSpPr txBox="1"/>
          <p:nvPr/>
        </p:nvSpPr>
        <p:spPr>
          <a:xfrm>
            <a:off x="8729838" y="1664480"/>
            <a:ext cx="8553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Wind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A54C841-12C4-44ED-B147-1314F5483BF4}"/>
              </a:ext>
            </a:extLst>
          </p:cNvPr>
          <p:cNvSpPr/>
          <p:nvPr/>
        </p:nvSpPr>
        <p:spPr>
          <a:xfrm>
            <a:off x="8604504" y="1828800"/>
            <a:ext cx="1865376" cy="1874520"/>
          </a:xfrm>
          <a:custGeom>
            <a:avLst/>
            <a:gdLst>
              <a:gd name="connsiteX0" fmla="*/ 0 w 1865376"/>
              <a:gd name="connsiteY0" fmla="*/ 1874520 h 1874520"/>
              <a:gd name="connsiteX1" fmla="*/ 713232 w 1865376"/>
              <a:gd name="connsiteY1" fmla="*/ 1554480 h 1874520"/>
              <a:gd name="connsiteX2" fmla="*/ 1499616 w 1865376"/>
              <a:gd name="connsiteY2" fmla="*/ 950976 h 1874520"/>
              <a:gd name="connsiteX3" fmla="*/ 1865376 w 1865376"/>
              <a:gd name="connsiteY3" fmla="*/ 0 h 18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5376" h="1874520">
                <a:moveTo>
                  <a:pt x="0" y="1874520"/>
                </a:moveTo>
                <a:cubicBezTo>
                  <a:pt x="231648" y="1791462"/>
                  <a:pt x="463296" y="1708404"/>
                  <a:pt x="713232" y="1554480"/>
                </a:cubicBezTo>
                <a:cubicBezTo>
                  <a:pt x="963168" y="1400556"/>
                  <a:pt x="1307592" y="1210056"/>
                  <a:pt x="1499616" y="950976"/>
                </a:cubicBezTo>
                <a:cubicBezTo>
                  <a:pt x="1691640" y="691896"/>
                  <a:pt x="1760220" y="27432"/>
                  <a:pt x="1865376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erge 34">
            <a:extLst>
              <a:ext uri="{FF2B5EF4-FFF2-40B4-BE49-F238E27FC236}">
                <a16:creationId xmlns:a16="http://schemas.microsoft.com/office/drawing/2014/main" id="{D4E577E4-6421-4F3D-9593-DB3605A64300}"/>
              </a:ext>
            </a:extLst>
          </p:cNvPr>
          <p:cNvSpPr/>
          <p:nvPr/>
        </p:nvSpPr>
        <p:spPr>
          <a:xfrm rot="14787301">
            <a:off x="9180304" y="3360419"/>
            <a:ext cx="118872" cy="137160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02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02329F-0A5D-4E59-A714-4A737065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2D023B-123E-4777-A379-C87EBBC5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We propose a trajectory-centric learning control framework based on contraction metrics and disturbance estimation for uncertain nonlinear systems.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framework allows for the use of a </a:t>
            </a:r>
            <a:r>
              <a:rPr lang="en-US" dirty="0">
                <a:solidFill>
                  <a:srgbClr val="FF0000"/>
                </a:solidFill>
              </a:rPr>
              <a:t>broad class of model learning tools</a:t>
            </a:r>
            <a:r>
              <a:rPr lang="en-US" dirty="0"/>
              <a:t>, such as deep neural networks (DNNs), to learn uncertain dynamics, while still providing </a:t>
            </a:r>
            <a:r>
              <a:rPr lang="en-US" dirty="0">
                <a:solidFill>
                  <a:srgbClr val="FF0000"/>
                </a:solidFill>
              </a:rPr>
              <a:t>guarantees of transient tracking </a:t>
            </a:r>
            <a:r>
              <a:rPr lang="en-US" dirty="0"/>
              <a:t>performance in the form of exponential convergence of actual trajectories to desired ones throughout the learning phase, including the special case of no learning.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improved accuracy, the learned model can help </a:t>
            </a:r>
            <a:r>
              <a:rPr lang="en-US" dirty="0">
                <a:solidFill>
                  <a:srgbClr val="FF0000"/>
                </a:solidFill>
              </a:rPr>
              <a:t>plan better trajectories</a:t>
            </a:r>
            <a:r>
              <a:rPr lang="en-US" dirty="0"/>
              <a:t> with improved performance beyond tracking.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46D23-362E-4FDA-BEEC-7DEA6107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39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BAEC-870F-4655-9497-5BE8F9CE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421E-A1E9-4E2A-AB01-B9EE5462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8E24B-137A-4EDC-B4B6-47D4061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6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43CD-696C-4BBC-8F5C-5704A519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Trajectory for the True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48813-9DA6-413A-AF81-7D90AE8C0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Let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desired trajectory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satisfying the learned dynamics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/>
                  <a:t>, if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𝒰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 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≥0,                             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also a feasible state trajectory for the true system.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48813-9DA6-413A-AF81-7D90AE8C0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061" r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5C471-1B2E-43AC-A90F-202DB1A1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0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8A45-BF1C-41CA-B548-AA35376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A990-7E4A-46C2-B4E3-32B1C302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propose a trajectory-centric learning control framework that allows for the use of DNNs (and many other ML tools) to learn uncertain dynamics while still providing </a:t>
            </a:r>
            <a:r>
              <a:rPr lang="en-US" dirty="0">
                <a:solidFill>
                  <a:srgbClr val="FF0000"/>
                </a:solidFill>
              </a:rPr>
              <a:t>transient tracking performance guarantees</a:t>
            </a:r>
            <a:r>
              <a:rPr lang="en-US" dirty="0"/>
              <a:t>, including the case of </a:t>
            </a:r>
            <a:r>
              <a:rPr lang="en-US" dirty="0">
                <a:solidFill>
                  <a:srgbClr val="FF0000"/>
                </a:solidFill>
              </a:rPr>
              <a:t>no learning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Our approach provides </a:t>
            </a:r>
            <a:r>
              <a:rPr lang="en-US" dirty="0">
                <a:solidFill>
                  <a:srgbClr val="FF0000"/>
                </a:solidFill>
              </a:rPr>
              <a:t>exponential convergence </a:t>
            </a:r>
            <a:r>
              <a:rPr lang="en-US" dirty="0"/>
              <a:t>to the desired trajectory throughout the learning phase, even when the learned model is poor.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With improved accuracy, the learned model can help </a:t>
            </a:r>
            <a:r>
              <a:rPr lang="en-US" dirty="0">
                <a:solidFill>
                  <a:srgbClr val="FF0000"/>
                </a:solidFill>
              </a:rPr>
              <a:t>optimize other performance criteria</a:t>
            </a:r>
            <a:r>
              <a:rPr lang="en-US" dirty="0"/>
              <a:t>, e.g., energy consumption, beyond trajectory tracking.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7DEE4-3163-46E4-88CF-B72A3FAA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010C-7DD0-45D6-882D-1B300FB2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Control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59C4-543E-4ACC-BB48-3C8CEDA0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73" y="1151902"/>
            <a:ext cx="6693083" cy="50868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 a </a:t>
            </a:r>
            <a:r>
              <a:rPr lang="en-US" dirty="0">
                <a:solidFill>
                  <a:srgbClr val="FF0000"/>
                </a:solidFill>
              </a:rPr>
              <a:t>feedback control law </a:t>
            </a:r>
            <a:r>
              <a:rPr lang="en-US" dirty="0"/>
              <a:t>to track the planned trajectory with guaranteed tracking performance throughout the learning phase.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DNNs</a:t>
            </a:r>
            <a:r>
              <a:rPr lang="en-US" dirty="0"/>
              <a:t> to learn the uncertainty and incorporate the learned model in planning desired trajectories to minimize specific cost functions subject to constraints.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the performance, i.e., </a:t>
            </a:r>
            <a:r>
              <a:rPr lang="en-US" dirty="0">
                <a:solidFill>
                  <a:srgbClr val="FF0000"/>
                </a:solidFill>
              </a:rPr>
              <a:t>reducing the costs </a:t>
            </a:r>
            <a:r>
              <a:rPr lang="en-US" dirty="0"/>
              <a:t>associated with the actual control and state trajectories, through improved quality of the learned uncertainty model.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8B2F-DBFC-4F51-AACC-5FB8B341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4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04D46B6-164C-4BC2-8F8A-6007B1583A87}"/>
              </a:ext>
            </a:extLst>
          </p:cNvPr>
          <p:cNvGrpSpPr/>
          <p:nvPr/>
        </p:nvGrpSpPr>
        <p:grpSpPr>
          <a:xfrm>
            <a:off x="7784686" y="1407760"/>
            <a:ext cx="3096674" cy="4444400"/>
            <a:chOff x="7784686" y="1407760"/>
            <a:chExt cx="2907003" cy="404206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6D2FC2-C719-46EE-BFE2-23EC048A89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35107" y="4478958"/>
              <a:ext cx="1812817" cy="970866"/>
              <a:chOff x="4113128" y="2686049"/>
              <a:chExt cx="1256007" cy="69577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03795C-DBEC-493C-AA3C-EDAF65694A17}"/>
                  </a:ext>
                </a:extLst>
              </p:cNvPr>
              <p:cNvSpPr/>
              <p:nvPr/>
            </p:nvSpPr>
            <p:spPr>
              <a:xfrm>
                <a:off x="4144677" y="2686049"/>
                <a:ext cx="1222051" cy="6957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F4F5F0C-2296-41BD-8047-BF786B697ED6}"/>
                  </a:ext>
                </a:extLst>
              </p:cNvPr>
              <p:cNvGrpSpPr/>
              <p:nvPr/>
            </p:nvGrpSpPr>
            <p:grpSpPr>
              <a:xfrm rot="1063271">
                <a:off x="4113128" y="2813002"/>
                <a:ext cx="1256007" cy="435167"/>
                <a:chOff x="4409209" y="1601712"/>
                <a:chExt cx="3312966" cy="1147838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F1DCCD8-09C9-4889-8FC2-DEFDB82AA27E}"/>
                    </a:ext>
                  </a:extLst>
                </p:cNvPr>
                <p:cNvGrpSpPr/>
                <p:nvPr/>
              </p:nvGrpSpPr>
              <p:grpSpPr>
                <a:xfrm>
                  <a:off x="4409209" y="1938262"/>
                  <a:ext cx="3312966" cy="811288"/>
                  <a:chOff x="4409209" y="1938262"/>
                  <a:chExt cx="3312966" cy="811288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4329680-8A6A-4986-A6AC-1E601BD2A167}"/>
                      </a:ext>
                    </a:extLst>
                  </p:cNvPr>
                  <p:cNvSpPr/>
                  <p:nvPr/>
                </p:nvSpPr>
                <p:spPr>
                  <a:xfrm>
                    <a:off x="4903354" y="2542309"/>
                    <a:ext cx="2341995" cy="1564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297D4C1C-0A03-41E8-904C-C175A7E1DB7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88476" y="2270991"/>
                    <a:ext cx="386196" cy="1564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4A417564-0998-40C9-B931-6CB22B646E5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74030" y="2270991"/>
                    <a:ext cx="386196" cy="1564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93357CB6-E099-4704-8AD3-C67C1D4D359B}"/>
                      </a:ext>
                    </a:extLst>
                  </p:cNvPr>
                  <p:cNvSpPr/>
                  <p:nvPr/>
                </p:nvSpPr>
                <p:spPr>
                  <a:xfrm>
                    <a:off x="6612080" y="1938262"/>
                    <a:ext cx="1110095" cy="222204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0C44199F-5E9E-426F-8A4B-901EAB3AEA9D}"/>
                      </a:ext>
                    </a:extLst>
                  </p:cNvPr>
                  <p:cNvSpPr/>
                  <p:nvPr/>
                </p:nvSpPr>
                <p:spPr>
                  <a:xfrm>
                    <a:off x="5853636" y="2385546"/>
                    <a:ext cx="558801" cy="253999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515F2CA1-5C95-4F18-B8B3-BE45632A802B}"/>
                      </a:ext>
                    </a:extLst>
                  </p:cNvPr>
                  <p:cNvSpPr/>
                  <p:nvPr/>
                </p:nvSpPr>
                <p:spPr>
                  <a:xfrm>
                    <a:off x="5772150" y="2495550"/>
                    <a:ext cx="711200" cy="2540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96E6544-3B4D-47E8-858B-5F5B8A201495}"/>
                      </a:ext>
                    </a:extLst>
                  </p:cNvPr>
                  <p:cNvSpPr/>
                  <p:nvPr/>
                </p:nvSpPr>
                <p:spPr>
                  <a:xfrm>
                    <a:off x="6989907" y="2302452"/>
                    <a:ext cx="341745" cy="1270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655DB4E-B348-45ED-AE4E-B278889FE2C7}"/>
                      </a:ext>
                    </a:extLst>
                  </p:cNvPr>
                  <p:cNvSpPr/>
                  <p:nvPr/>
                </p:nvSpPr>
                <p:spPr>
                  <a:xfrm>
                    <a:off x="4805798" y="2302452"/>
                    <a:ext cx="341745" cy="1270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FE08300A-ADB4-4857-A655-4527452EE32C}"/>
                      </a:ext>
                    </a:extLst>
                  </p:cNvPr>
                  <p:cNvSpPr/>
                  <p:nvPr/>
                </p:nvSpPr>
                <p:spPr>
                  <a:xfrm>
                    <a:off x="4409209" y="1938262"/>
                    <a:ext cx="1110095" cy="222204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00B6571-A4ED-4FBD-8A73-05F14F8C7F56}"/>
                    </a:ext>
                  </a:extLst>
                </p:cNvPr>
                <p:cNvCxnSpPr/>
                <p:nvPr/>
              </p:nvCxnSpPr>
              <p:spPr>
                <a:xfrm flipV="1">
                  <a:off x="7160779" y="1601712"/>
                  <a:ext cx="0" cy="323850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B4424A9-1EFB-4CCE-A4B5-A37F1E367AD8}"/>
                    </a:ext>
                  </a:extLst>
                </p:cNvPr>
                <p:cNvCxnSpPr/>
                <p:nvPr/>
              </p:nvCxnSpPr>
              <p:spPr>
                <a:xfrm flipV="1">
                  <a:off x="4976670" y="1601712"/>
                  <a:ext cx="0" cy="323850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9C6EBF-8AFD-4098-923E-89F5DC93E2ED}"/>
                </a:ext>
              </a:extLst>
            </p:cNvPr>
            <p:cNvSpPr/>
            <p:nvPr/>
          </p:nvSpPr>
          <p:spPr>
            <a:xfrm>
              <a:off x="8315542" y="3802380"/>
              <a:ext cx="174645" cy="18272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3F1C0ED7-B3D8-41BB-8D67-90A7985CC21A}"/>
                </a:ext>
              </a:extLst>
            </p:cNvPr>
            <p:cNvSpPr/>
            <p:nvPr/>
          </p:nvSpPr>
          <p:spPr>
            <a:xfrm>
              <a:off x="10501174" y="1581912"/>
              <a:ext cx="190515" cy="173954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567119-03C4-43FA-9CCD-46C72A79F7F8}"/>
                </a:ext>
              </a:extLst>
            </p:cNvPr>
            <p:cNvSpPr/>
            <p:nvPr/>
          </p:nvSpPr>
          <p:spPr>
            <a:xfrm>
              <a:off x="9971325" y="2400277"/>
              <a:ext cx="423366" cy="40930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953E032-005F-4720-A885-7541855B3EEE}"/>
                </a:ext>
              </a:extLst>
            </p:cNvPr>
            <p:cNvSpPr/>
            <p:nvPr/>
          </p:nvSpPr>
          <p:spPr>
            <a:xfrm>
              <a:off x="9656687" y="3525387"/>
              <a:ext cx="423366" cy="40930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02A9AD-AF95-4202-A158-9C4CCFE6BA2B}"/>
                </a:ext>
              </a:extLst>
            </p:cNvPr>
            <p:cNvSpPr/>
            <p:nvPr/>
          </p:nvSpPr>
          <p:spPr>
            <a:xfrm>
              <a:off x="9242269" y="2529170"/>
              <a:ext cx="423366" cy="40930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Wind Icon | Free SVG / PNG, Premium Animated GIF / APNG Customizable Icons  · Loading.io">
              <a:extLst>
                <a:ext uri="{FF2B5EF4-FFF2-40B4-BE49-F238E27FC236}">
                  <a16:creationId xmlns:a16="http://schemas.microsoft.com/office/drawing/2014/main" id="{CD7A2160-57BC-4B39-9271-4ADFB7D8D7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2" t="26098" r="7617" b="24827"/>
            <a:stretch/>
          </p:blipFill>
          <p:spPr bwMode="auto">
            <a:xfrm>
              <a:off x="7784686" y="1894257"/>
              <a:ext cx="1026661" cy="559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nd Icon | Free SVG / PNG, Premium Animated GIF / APNG Customizable Icons  · Loading.io">
              <a:extLst>
                <a:ext uri="{FF2B5EF4-FFF2-40B4-BE49-F238E27FC236}">
                  <a16:creationId xmlns:a16="http://schemas.microsoft.com/office/drawing/2014/main" id="{FA26A807-4576-4D95-8842-938611FCF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2" t="26098" r="7617" b="24827"/>
            <a:stretch/>
          </p:blipFill>
          <p:spPr bwMode="auto">
            <a:xfrm rot="20442307">
              <a:off x="8232688" y="2816980"/>
              <a:ext cx="804395" cy="43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Wind Icon | Free SVG / PNG, Premium Animated GIF / APNG Customizable Icons  · Loading.io">
              <a:extLst>
                <a:ext uri="{FF2B5EF4-FFF2-40B4-BE49-F238E27FC236}">
                  <a16:creationId xmlns:a16="http://schemas.microsoft.com/office/drawing/2014/main" id="{FB1CEC72-A75B-497F-899E-ADBF6A1002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2" t="26098" r="7617" b="24827"/>
            <a:stretch/>
          </p:blipFill>
          <p:spPr bwMode="auto">
            <a:xfrm flipV="1">
              <a:off x="9110873" y="1784489"/>
              <a:ext cx="651534" cy="355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F61E51-FE74-4176-936C-977EFD8B7AB3}"/>
                </a:ext>
              </a:extLst>
            </p:cNvPr>
            <p:cNvSpPr/>
            <p:nvPr/>
          </p:nvSpPr>
          <p:spPr>
            <a:xfrm>
              <a:off x="8405514" y="1686038"/>
              <a:ext cx="2169750" cy="2126574"/>
            </a:xfrm>
            <a:custGeom>
              <a:avLst/>
              <a:gdLst>
                <a:gd name="connsiteX0" fmla="*/ 0 w 1874520"/>
                <a:gd name="connsiteY0" fmla="*/ 1900343 h 1900343"/>
                <a:gd name="connsiteX1" fmla="*/ 393192 w 1874520"/>
                <a:gd name="connsiteY1" fmla="*/ 931079 h 1900343"/>
                <a:gd name="connsiteX2" fmla="*/ 1024128 w 1874520"/>
                <a:gd name="connsiteY2" fmla="*/ 364151 h 1900343"/>
                <a:gd name="connsiteX3" fmla="*/ 1874520 w 1874520"/>
                <a:gd name="connsiteY3" fmla="*/ 7535 h 190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4520" h="1900343">
                  <a:moveTo>
                    <a:pt x="0" y="1900343"/>
                  </a:moveTo>
                  <a:cubicBezTo>
                    <a:pt x="111252" y="1543727"/>
                    <a:pt x="222504" y="1187111"/>
                    <a:pt x="393192" y="931079"/>
                  </a:cubicBezTo>
                  <a:cubicBezTo>
                    <a:pt x="563880" y="675047"/>
                    <a:pt x="777240" y="518075"/>
                    <a:pt x="1024128" y="364151"/>
                  </a:cubicBezTo>
                  <a:cubicBezTo>
                    <a:pt x="1271016" y="210227"/>
                    <a:pt x="1783080" y="-47329"/>
                    <a:pt x="1874520" y="7535"/>
                  </a:cubicBezTo>
                </a:path>
              </a:pathLst>
            </a:cu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7BAE6EF-86C7-42E7-8425-42A6E7087706}"/>
                </a:ext>
              </a:extLst>
            </p:cNvPr>
            <p:cNvSpPr/>
            <p:nvPr/>
          </p:nvSpPr>
          <p:spPr>
            <a:xfrm>
              <a:off x="8449056" y="1691640"/>
              <a:ext cx="2241871" cy="2103120"/>
            </a:xfrm>
            <a:custGeom>
              <a:avLst/>
              <a:gdLst>
                <a:gd name="connsiteX0" fmla="*/ 0 w 2241871"/>
                <a:gd name="connsiteY0" fmla="*/ 2103120 h 2103120"/>
                <a:gd name="connsiteX1" fmla="*/ 1252728 w 2241871"/>
                <a:gd name="connsiteY1" fmla="*/ 1801368 h 2103120"/>
                <a:gd name="connsiteX2" fmla="*/ 2103120 w 2241871"/>
                <a:gd name="connsiteY2" fmla="*/ 950976 h 2103120"/>
                <a:gd name="connsiteX3" fmla="*/ 2167128 w 2241871"/>
                <a:gd name="connsiteY3" fmla="*/ 0 h 210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1871" h="2103120">
                  <a:moveTo>
                    <a:pt x="0" y="2103120"/>
                  </a:moveTo>
                  <a:cubicBezTo>
                    <a:pt x="451104" y="2048256"/>
                    <a:pt x="902208" y="1993392"/>
                    <a:pt x="1252728" y="1801368"/>
                  </a:cubicBezTo>
                  <a:cubicBezTo>
                    <a:pt x="1603248" y="1609344"/>
                    <a:pt x="1950720" y="1251204"/>
                    <a:pt x="2103120" y="950976"/>
                  </a:cubicBezTo>
                  <a:cubicBezTo>
                    <a:pt x="2255520" y="650748"/>
                    <a:pt x="2290572" y="172212"/>
                    <a:pt x="216712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425DB96-15EE-49DD-81A2-5E868A2CF3CE}"/>
                </a:ext>
              </a:extLst>
            </p:cNvPr>
            <p:cNvSpPr/>
            <p:nvPr/>
          </p:nvSpPr>
          <p:spPr>
            <a:xfrm>
              <a:off x="8741664" y="1709928"/>
              <a:ext cx="1948815" cy="2596896"/>
            </a:xfrm>
            <a:custGeom>
              <a:avLst/>
              <a:gdLst>
                <a:gd name="connsiteX0" fmla="*/ 0 w 1948815"/>
                <a:gd name="connsiteY0" fmla="*/ 2596896 h 2596896"/>
                <a:gd name="connsiteX1" fmla="*/ 118872 w 1948815"/>
                <a:gd name="connsiteY1" fmla="*/ 2350008 h 2596896"/>
                <a:gd name="connsiteX2" fmla="*/ 393192 w 1948815"/>
                <a:gd name="connsiteY2" fmla="*/ 2112264 h 2596896"/>
                <a:gd name="connsiteX3" fmla="*/ 640080 w 1948815"/>
                <a:gd name="connsiteY3" fmla="*/ 1984248 h 2596896"/>
                <a:gd name="connsiteX4" fmla="*/ 841248 w 1948815"/>
                <a:gd name="connsiteY4" fmla="*/ 1865376 h 2596896"/>
                <a:gd name="connsiteX5" fmla="*/ 1042416 w 1948815"/>
                <a:gd name="connsiteY5" fmla="*/ 1737360 h 2596896"/>
                <a:gd name="connsiteX6" fmla="*/ 1243584 w 1948815"/>
                <a:gd name="connsiteY6" fmla="*/ 1600200 h 2596896"/>
                <a:gd name="connsiteX7" fmla="*/ 1417320 w 1948815"/>
                <a:gd name="connsiteY7" fmla="*/ 1453896 h 2596896"/>
                <a:gd name="connsiteX8" fmla="*/ 1545336 w 1948815"/>
                <a:gd name="connsiteY8" fmla="*/ 1316736 h 2596896"/>
                <a:gd name="connsiteX9" fmla="*/ 1655064 w 1948815"/>
                <a:gd name="connsiteY9" fmla="*/ 1188720 h 2596896"/>
                <a:gd name="connsiteX10" fmla="*/ 1764792 w 1948815"/>
                <a:gd name="connsiteY10" fmla="*/ 1024128 h 2596896"/>
                <a:gd name="connsiteX11" fmla="*/ 1828800 w 1948815"/>
                <a:gd name="connsiteY11" fmla="*/ 905256 h 2596896"/>
                <a:gd name="connsiteX12" fmla="*/ 1874520 w 1948815"/>
                <a:gd name="connsiteY12" fmla="*/ 786384 h 2596896"/>
                <a:gd name="connsiteX13" fmla="*/ 1911096 w 1948815"/>
                <a:gd name="connsiteY13" fmla="*/ 649224 h 2596896"/>
                <a:gd name="connsiteX14" fmla="*/ 1938528 w 1948815"/>
                <a:gd name="connsiteY14" fmla="*/ 530352 h 2596896"/>
                <a:gd name="connsiteX15" fmla="*/ 1947672 w 1948815"/>
                <a:gd name="connsiteY15" fmla="*/ 393192 h 2596896"/>
                <a:gd name="connsiteX16" fmla="*/ 1947672 w 1948815"/>
                <a:gd name="connsiteY16" fmla="*/ 246888 h 2596896"/>
                <a:gd name="connsiteX17" fmla="*/ 1938528 w 1948815"/>
                <a:gd name="connsiteY17" fmla="*/ 137160 h 2596896"/>
                <a:gd name="connsiteX18" fmla="*/ 1892808 w 1948815"/>
                <a:gd name="connsiteY18" fmla="*/ 0 h 259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48815" h="2596896">
                  <a:moveTo>
                    <a:pt x="0" y="2596896"/>
                  </a:moveTo>
                  <a:cubicBezTo>
                    <a:pt x="26670" y="2513838"/>
                    <a:pt x="53340" y="2430780"/>
                    <a:pt x="118872" y="2350008"/>
                  </a:cubicBezTo>
                  <a:cubicBezTo>
                    <a:pt x="184404" y="2269236"/>
                    <a:pt x="306324" y="2173224"/>
                    <a:pt x="393192" y="2112264"/>
                  </a:cubicBezTo>
                  <a:cubicBezTo>
                    <a:pt x="480060" y="2051304"/>
                    <a:pt x="640080" y="1984248"/>
                    <a:pt x="640080" y="1984248"/>
                  </a:cubicBezTo>
                  <a:cubicBezTo>
                    <a:pt x="714756" y="1943100"/>
                    <a:pt x="841248" y="1865376"/>
                    <a:pt x="841248" y="1865376"/>
                  </a:cubicBezTo>
                  <a:cubicBezTo>
                    <a:pt x="908304" y="1824228"/>
                    <a:pt x="975360" y="1781556"/>
                    <a:pt x="1042416" y="1737360"/>
                  </a:cubicBezTo>
                  <a:cubicBezTo>
                    <a:pt x="1109472" y="1693164"/>
                    <a:pt x="1181100" y="1647444"/>
                    <a:pt x="1243584" y="1600200"/>
                  </a:cubicBezTo>
                  <a:cubicBezTo>
                    <a:pt x="1306068" y="1552956"/>
                    <a:pt x="1367028" y="1501140"/>
                    <a:pt x="1417320" y="1453896"/>
                  </a:cubicBezTo>
                  <a:cubicBezTo>
                    <a:pt x="1467612" y="1406652"/>
                    <a:pt x="1505712" y="1360932"/>
                    <a:pt x="1545336" y="1316736"/>
                  </a:cubicBezTo>
                  <a:cubicBezTo>
                    <a:pt x="1584960" y="1272540"/>
                    <a:pt x="1618488" y="1237488"/>
                    <a:pt x="1655064" y="1188720"/>
                  </a:cubicBezTo>
                  <a:cubicBezTo>
                    <a:pt x="1691640" y="1139952"/>
                    <a:pt x="1735836" y="1071372"/>
                    <a:pt x="1764792" y="1024128"/>
                  </a:cubicBezTo>
                  <a:cubicBezTo>
                    <a:pt x="1793748" y="976884"/>
                    <a:pt x="1810512" y="944880"/>
                    <a:pt x="1828800" y="905256"/>
                  </a:cubicBezTo>
                  <a:cubicBezTo>
                    <a:pt x="1847088" y="865632"/>
                    <a:pt x="1860804" y="829056"/>
                    <a:pt x="1874520" y="786384"/>
                  </a:cubicBezTo>
                  <a:cubicBezTo>
                    <a:pt x="1888236" y="743712"/>
                    <a:pt x="1900428" y="691896"/>
                    <a:pt x="1911096" y="649224"/>
                  </a:cubicBezTo>
                  <a:cubicBezTo>
                    <a:pt x="1921764" y="606552"/>
                    <a:pt x="1932432" y="573024"/>
                    <a:pt x="1938528" y="530352"/>
                  </a:cubicBezTo>
                  <a:cubicBezTo>
                    <a:pt x="1944624" y="487680"/>
                    <a:pt x="1946148" y="440436"/>
                    <a:pt x="1947672" y="393192"/>
                  </a:cubicBezTo>
                  <a:cubicBezTo>
                    <a:pt x="1949196" y="345948"/>
                    <a:pt x="1949196" y="289560"/>
                    <a:pt x="1947672" y="246888"/>
                  </a:cubicBezTo>
                  <a:cubicBezTo>
                    <a:pt x="1946148" y="204216"/>
                    <a:pt x="1947672" y="178308"/>
                    <a:pt x="1938528" y="137160"/>
                  </a:cubicBezTo>
                  <a:cubicBezTo>
                    <a:pt x="1929384" y="96012"/>
                    <a:pt x="1955292" y="128016"/>
                    <a:pt x="1892808" y="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34A8F23-F233-443C-ACA8-A82BA0AED25E}"/>
                </a:ext>
              </a:extLst>
            </p:cNvPr>
            <p:cNvSpPr/>
            <p:nvPr/>
          </p:nvSpPr>
          <p:spPr>
            <a:xfrm>
              <a:off x="8584162" y="4246979"/>
              <a:ext cx="217735" cy="1815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Merge 52">
              <a:extLst>
                <a:ext uri="{FF2B5EF4-FFF2-40B4-BE49-F238E27FC236}">
                  <a16:creationId xmlns:a16="http://schemas.microsoft.com/office/drawing/2014/main" id="{49D997DB-3043-4158-A6BA-721BA110977A}"/>
                </a:ext>
              </a:extLst>
            </p:cNvPr>
            <p:cNvSpPr/>
            <p:nvPr/>
          </p:nvSpPr>
          <p:spPr>
            <a:xfrm rot="13876250">
              <a:off x="8944245" y="3862322"/>
              <a:ext cx="109728" cy="137160"/>
            </a:xfrm>
            <a:prstGeom prst="flowChartMerg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9B10F2-CFA7-4991-B85C-A8EB277B2B6A}"/>
                </a:ext>
              </a:extLst>
            </p:cNvPr>
            <p:cNvSpPr/>
            <p:nvPr/>
          </p:nvSpPr>
          <p:spPr>
            <a:xfrm>
              <a:off x="8529219" y="1407760"/>
              <a:ext cx="423366" cy="40930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96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D2B393-765B-4DB9-A2B8-C6519D5C94B4}"/>
              </a:ext>
            </a:extLst>
          </p:cNvPr>
          <p:cNvSpPr/>
          <p:nvPr/>
        </p:nvSpPr>
        <p:spPr>
          <a:xfrm>
            <a:off x="1102614" y="3629775"/>
            <a:ext cx="10513695" cy="24006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BA6CE-88FA-4E89-89F7-FE48EBED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0FEA2-99F8-4899-830F-5889E273F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814" y="1229904"/>
                <a:ext cx="11398945" cy="219909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System plant: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                   (1)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2200" dirty="0"/>
                  <a:t>Denote the DNN-learned function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and the model error 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</a:t>
                </a:r>
              </a:p>
              <a:p>
                <a:pPr algn="r"/>
                <a:r>
                  <a:rPr lang="en-US" sz="2200" b="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acc>
                      <m:accPr>
                        <m:chr m:val="̃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                             (3)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0FEA2-99F8-4899-830F-5889E273F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14" y="1229904"/>
                <a:ext cx="11398945" cy="2199096"/>
              </a:xfrm>
              <a:blipFill>
                <a:blip r:embed="rId2"/>
                <a:stretch>
                  <a:fillRect l="-695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70EE5B-B227-4E0E-A01C-A560F4566815}"/>
                  </a:ext>
                </a:extLst>
              </p:cNvPr>
              <p:cNvSpPr txBox="1"/>
              <p:nvPr/>
            </p:nvSpPr>
            <p:spPr>
              <a:xfrm>
                <a:off x="1197864" y="3629775"/>
                <a:ext cx="10418445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Assumption 1: 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There exist known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200" dirty="0"/>
                  <a:t> such that for any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2200" dirty="0"/>
                  <a:t>, the following inequalities hold: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.  (2)</m:t>
                      </m:r>
                    </m:oMath>
                  </m:oMathPara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70EE5B-B227-4E0E-A01C-A560F4566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4" y="3629775"/>
                <a:ext cx="10418445" cy="2400657"/>
              </a:xfrm>
              <a:prstGeom prst="rect">
                <a:avLst/>
              </a:prstGeom>
              <a:blipFill>
                <a:blip r:embed="rId3"/>
                <a:stretch>
                  <a:fillRect l="-761" t="-1523" r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A0160-C57C-463C-86C4-BB0F342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8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5EC1-2E7E-4212-81F3-0F538840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Preliminaries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23EE3-0FA9-41F6-B9EB-E4DC34BFE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Spectral Norm DNN, CCM, Riemannian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D2E30-FE49-4269-9306-78A7D43E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0D16-32FF-4A57-AFD0-509F1F2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DNNs with Spectral Normalization (SN)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1F775-D1E7-4A14-BA77-AC5A97383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 activation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⋅,0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Estimated disturbance can be written as combination of activation functions and weights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200" dirty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whole neural network is Lipschitz </a:t>
                </a:r>
                <a:r>
                  <a:rPr lang="en-US" sz="2200" dirty="0"/>
                  <a:t>continuous: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𝐿𝑖𝑝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𝐿𝑖𝑝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𝐿𝑖𝑝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𝐿𝑖𝑝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                    (6)</m:t>
                      </m:r>
                    </m:oMath>
                  </m:oMathPara>
                </a14:m>
                <a:endParaRPr lang="en-US" sz="2200" dirty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Spectral norm applied to each layer: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f>
                          <m:f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sup>
                    </m:sSup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1F775-D1E7-4A14-BA77-AC5A97383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D57ED-F339-40DA-8AB3-1FDBF670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29C3CC-119B-4FBC-8DD9-8E13035D5C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/>
                        <m:t>Control</m:t>
                      </m:r>
                      <m:r>
                        <m:rPr>
                          <m:nor/>
                        </m:rPr>
                        <a:rPr lang="en-US" i="0" dirty="0" smtClean="0"/>
                        <m:t> </m:t>
                      </m:r>
                      <m:r>
                        <m:rPr>
                          <m:nor/>
                        </m:rPr>
                        <a:rPr lang="en-US" i="0" dirty="0" smtClean="0"/>
                        <m:t>Contraction</m:t>
                      </m:r>
                      <m:r>
                        <m:rPr>
                          <m:nor/>
                        </m:rPr>
                        <a:rPr lang="en-US" i="0" dirty="0" smtClean="0"/>
                        <m:t> </m:t>
                      </m:r>
                      <m:r>
                        <m:rPr>
                          <m:nor/>
                        </m:rPr>
                        <a:rPr lang="en-US" i="0" dirty="0" smtClean="0"/>
                        <m:t>Matrice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0" dirty="0" smtClean="0"/>
                            <m:t>s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29C3CC-119B-4FBC-8DD9-8E13035D5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C3B20-183A-44C4-B617-5B4EA1FC3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069" y="1233085"/>
                <a:ext cx="11371877" cy="49848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i="0" dirty="0"/>
                  <a:t>For system without uncertainty</a:t>
                </a:r>
                <a:endParaRPr lang="en-US" b="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                                                             (7)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such that</a:t>
                </a:r>
              </a:p>
              <a:p>
                <a:pPr algn="r"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holds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the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(7)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universally exponentially stabilizable</a:t>
                </a:r>
                <a:r>
                  <a:rPr lang="en-US" dirty="0"/>
                  <a:t>:</a:t>
                </a: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with the convergence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overshoot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C3B20-183A-44C4-B617-5B4EA1FC3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069" y="1233085"/>
                <a:ext cx="11371877" cy="4984835"/>
              </a:xfrm>
              <a:blipFill>
                <a:blip r:embed="rId3"/>
                <a:stretch>
                  <a:fillRect l="-1501" t="-733" r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593C-7F1D-4BEA-B38F-5DBAD47D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D9BCE-B4B9-46D9-B102-341B9090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0" y="6440277"/>
            <a:ext cx="11473131" cy="365125"/>
          </a:xfrm>
        </p:spPr>
        <p:txBody>
          <a:bodyPr/>
          <a:lstStyle/>
          <a:p>
            <a:r>
              <a:rPr lang="en-US" dirty="0"/>
              <a:t>I. Manchester and J. </a:t>
            </a:r>
            <a:r>
              <a:rPr lang="en-US" dirty="0" err="1"/>
              <a:t>Slotine</a:t>
            </a:r>
            <a:r>
              <a:rPr lang="en-US" dirty="0"/>
              <a:t>. Control contraction metrics: Convex and intrinsic criteria for nonlinear feedback design. IEEE Transactions on Automatic Control, 2017.</a:t>
            </a:r>
          </a:p>
        </p:txBody>
      </p:sp>
    </p:spTree>
    <p:extLst>
      <p:ext uri="{BB962C8B-B14F-4D97-AF65-F5344CB8AC3E}">
        <p14:creationId xmlns:p14="http://schemas.microsoft.com/office/powerpoint/2010/main" val="334038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01FB-61A2-4AAE-BF4D-1AB06461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 with Riemannian Energy Condition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7137-503A-4106-AE1D-8F87F4481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Riemannian Energy Condition: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control signal with min-norm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obtained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(12)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which leads to exponential convergence: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7137-503A-4106-AE1D-8F87F4481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8" t="-839" r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E7315-1579-410C-BF92-F3EFE4A6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D48-6899-4D25-8E92-295CA22C41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541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2573</TotalTime>
  <Words>1370</Words>
  <Application>Microsoft Office PowerPoint</Application>
  <PresentationFormat>Widescreen</PresentationFormat>
  <Paragraphs>164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Retrospect</vt:lpstr>
      <vt:lpstr>Guaranteed Contraction Control in the Presence of Imperfectly Learned Dynamics</vt:lpstr>
      <vt:lpstr>Motivation</vt:lpstr>
      <vt:lpstr>Statement of Contribution</vt:lpstr>
      <vt:lpstr>Learning Control Framework</vt:lpstr>
      <vt:lpstr>Problem Statement</vt:lpstr>
      <vt:lpstr>Preliminaries</vt:lpstr>
      <vt:lpstr>DNNs with Spectral Normalization (SN)</vt:lpstr>
      <vt:lpstr>"Control Contraction Matrice" "s" ^∗</vt:lpstr>
      <vt:lpstr>QP with Riemannian Energy Condition </vt:lpstr>
      <vt:lpstr>Robust Contraction Control in the Presence of Learned Dynamics</vt:lpstr>
      <vt:lpstr>Robust Riemannian Energy Condition</vt:lpstr>
      <vt:lpstr>Estimation with Computable EEBs</vt:lpstr>
      <vt:lpstr>Estimation with Computable EEBs</vt:lpstr>
      <vt:lpstr>QP with Robust Riemannian Energy Condition</vt:lpstr>
      <vt:lpstr>Simulation Results</vt:lpstr>
      <vt:lpstr>Simulation Setup</vt:lpstr>
      <vt:lpstr>Simulation Results</vt:lpstr>
      <vt:lpstr>Simulation Results</vt:lpstr>
      <vt:lpstr>Simulation Results</vt:lpstr>
      <vt:lpstr>Summary</vt:lpstr>
      <vt:lpstr>Questions? </vt:lpstr>
      <vt:lpstr>Feasible Trajectory for the True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Guaranteed Contraction Control in the Presence of Imperfectly Learned Dynamics</dc:title>
  <dc:creator>Guo Ziyao</dc:creator>
  <cp:lastModifiedBy>Guo Ziyao</cp:lastModifiedBy>
  <cp:revision>21</cp:revision>
  <dcterms:created xsi:type="dcterms:W3CDTF">2022-02-26T04:49:48Z</dcterms:created>
  <dcterms:modified xsi:type="dcterms:W3CDTF">2022-02-28T07:25:34Z</dcterms:modified>
</cp:coreProperties>
</file>