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0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0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1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8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9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0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4/26/2022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492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f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Рука, держащая перо и затенение кругов на листе">
            <a:extLst>
              <a:ext uri="{FF2B5EF4-FFF2-40B4-BE49-F238E27FC236}">
                <a16:creationId xmlns:a16="http://schemas.microsoft.com/office/drawing/2014/main" id="{F1B6F8E5-4621-0783-ADAA-89BEA10E6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61" r="-1" b="2547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A1A81-F762-416F-87CD-E1ED981ED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Политика и стандарты информационной безопасности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6B212F-0245-476F-A044-861876C21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6135031"/>
            <a:ext cx="6896704" cy="43393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Руденко А., Бояркин В., </a:t>
            </a:r>
            <a:r>
              <a:rPr lang="ru-RU" dirty="0" err="1">
                <a:solidFill>
                  <a:srgbClr val="FFFFFF"/>
                </a:solidFill>
              </a:rPr>
              <a:t>Кенисбай</a:t>
            </a:r>
            <a:r>
              <a:rPr lang="ru-RU" dirty="0">
                <a:solidFill>
                  <a:srgbClr val="FFFFFF"/>
                </a:solidFill>
              </a:rPr>
              <a:t> З., Максимов В.</a:t>
            </a:r>
          </a:p>
        </p:txBody>
      </p:sp>
    </p:spTree>
    <p:extLst>
      <p:ext uri="{BB962C8B-B14F-4D97-AF65-F5344CB8AC3E}">
        <p14:creationId xmlns:p14="http://schemas.microsoft.com/office/powerpoint/2010/main" val="193054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F8B49-2699-42AD-A7DB-21C91050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политика ИБ?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4644C-200A-4582-8B78-94D2C3DB5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Политикой информационной безопасности (ИБ) называется комплекс мер, правил и принципов, которыми в своей повседневной практике руководствуются сотрудники предприятия/организации в целях защиты информационных ресурсов.  Политики обычно формализуются: разрабатывается соответствующий регламент. Такой документ сотрудники предприятия обязаны соблюдать. Хотя не все из этих документов в итоге становятся эффективными. Ниже мы рассмотрим все составляющие политики информационной безопасности и определим основные аспекты, которые необходимы для ее эффективности.</a:t>
            </a:r>
          </a:p>
        </p:txBody>
      </p:sp>
    </p:spTree>
    <p:extLst>
      <p:ext uri="{BB962C8B-B14F-4D97-AF65-F5344CB8AC3E}">
        <p14:creationId xmlns:p14="http://schemas.microsoft.com/office/powerpoint/2010/main" val="178091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388EE-3D84-4403-A23E-6C326579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 чего нужна формализация защиты информации?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BD47C8-B872-4F67-80E5-7C935C22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Положения о политике информационной безопасности чаще всего в виде отдельного документа появляются во исполнение требования регулятора – организации, регламентирующей правила работы юридических лиц в той или иной отрасли. Если положения об информационной безопасности нет, то не исключены определенные репрессии в отношении нарушителя, которые могут вылиться даже в приостановку деятельности последнего.</a:t>
            </a:r>
          </a:p>
          <a:p>
            <a:r>
              <a:rPr lang="ru-RU" dirty="0"/>
              <a:t>Также политика безопасности является обязательной составляющей определенных стандартов (местных или международных). Необходимо соответствие конкретным требованиям, которые обычно выдвигают внешние аудиторы, изучающие деятельность организации. Отсутствие политики безопасности порождает отрицательные отклики, а подобные оценки негативно влияют на такие показатели, как рейтинг, уровень надежности, инвестиционная привлекательность и т. 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03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873DD-AEEE-4FD9-8D68-897D7589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эффективной системы информационной безопасности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ABA3D-EA1B-4113-853C-3ABB838A6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Для создания эффективной системы информационной безопасности должны быть разработаны:</a:t>
            </a:r>
          </a:p>
          <a:p>
            <a:r>
              <a:rPr lang="ru-RU" dirty="0"/>
              <a:t>концепция информационной безопасности (определяет в целом политику, ее принципы и цели);</a:t>
            </a:r>
          </a:p>
          <a:p>
            <a:r>
              <a:rPr lang="ru-RU" dirty="0"/>
              <a:t>стандарты (правила и принципы защиты информации по каждому конкретному направлению);</a:t>
            </a:r>
          </a:p>
          <a:p>
            <a:r>
              <a:rPr lang="ru-RU" dirty="0"/>
              <a:t>процедура (описание конкретных действий для защиты информации при работе с ней: персональных данных, порядка доступа к информационным носителям, системам и ресурсам);</a:t>
            </a:r>
          </a:p>
          <a:p>
            <a:r>
              <a:rPr lang="ru-RU" dirty="0"/>
              <a:t>инструкции (подробное описание того, что и как делать для организации информационной защиты и обеспечения имеющихся стандартов).</a:t>
            </a:r>
          </a:p>
          <a:p>
            <a:r>
              <a:rPr lang="ru-RU" dirty="0"/>
              <a:t>Все вышеприведенные документы должны быть взаимосвязаны и не противоречить друг другу.</a:t>
            </a:r>
          </a:p>
          <a:p>
            <a:pPr marL="0" indent="0">
              <a:buNone/>
            </a:pPr>
            <a:r>
              <a:rPr lang="ru-RU" dirty="0"/>
              <a:t>Также для эффективной организации информационной защиты следует разработать аварийные планы. Они необходимы на случай восстановления информационных систем при возникновении форс-мажорных обстоятельств: аварий, катастроф и т. 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62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BCC6F-74A1-4E83-9A0F-B046F91A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концепции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05008-7D80-4D19-AF96-9CC63E72C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Сразу заметим: концепция информационной защиты не тождественна стратегии. Первая статична, в то время как вторая – динамична. Основными разделами концепции безопасности являются:</a:t>
            </a:r>
          </a:p>
          <a:p>
            <a:r>
              <a:rPr lang="ru-RU" dirty="0"/>
              <a:t>определение ИБ;</a:t>
            </a:r>
          </a:p>
          <a:p>
            <a:r>
              <a:rPr lang="ru-RU" dirty="0"/>
              <a:t>структура безопасности;</a:t>
            </a:r>
          </a:p>
          <a:p>
            <a:r>
              <a:rPr lang="ru-RU" dirty="0"/>
              <a:t>описание механизма контроля над безопасностью;</a:t>
            </a:r>
          </a:p>
          <a:p>
            <a:r>
              <a:rPr lang="ru-RU" dirty="0"/>
              <a:t>оценка риска;</a:t>
            </a:r>
          </a:p>
          <a:p>
            <a:r>
              <a:rPr lang="ru-RU" dirty="0"/>
              <a:t>безопасность информации: принципы и стандарты;</a:t>
            </a:r>
          </a:p>
          <a:p>
            <a:r>
              <a:rPr lang="ru-RU" dirty="0"/>
              <a:t>обязанности и ответственность каждого отдела, управления или департамента в осуществлении защиты информационных носителей и прочих данных;</a:t>
            </a:r>
          </a:p>
          <a:p>
            <a:r>
              <a:rPr lang="ru-RU" dirty="0"/>
              <a:t>ссылки на иные нормативы о безопасности.</a:t>
            </a:r>
          </a:p>
          <a:p>
            <a:pPr marL="0" indent="0">
              <a:buNone/>
            </a:pPr>
            <a:r>
              <a:rPr lang="ru-RU" dirty="0"/>
              <a:t>Помимо этого не лишним будет раздел, описывающий основные критерии эффективности в сфере защиты важной информации. Индикаторы эффективности защиты необходимы, прежде всего, топ-менеджменту. Они позволяют объективно оценить организацию безопасности, не углубляясь в технические нюансы. </a:t>
            </a:r>
          </a:p>
        </p:txBody>
      </p:sp>
    </p:spTree>
    <p:extLst>
      <p:ext uri="{BB962C8B-B14F-4D97-AF65-F5344CB8AC3E}">
        <p14:creationId xmlns:p14="http://schemas.microsoft.com/office/powerpoint/2010/main" val="33473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12F76-1B0A-4588-B847-ECAB1B21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Перечень основных требований к документации по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504D2-41BC-4E32-8C0B-AABC31C7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Политику безопасности надо формулировать с учетом двух основных аспектов:</a:t>
            </a:r>
          </a:p>
          <a:p>
            <a:r>
              <a:rPr lang="ru-RU" dirty="0"/>
              <a:t>Целевая аудитория, на которую рассчитана вся информация по безопасности – руководители среднего звена и рядовые сотрудники не владеют специфической технической терминологией, но должны при ознакомлении с инструкциями понять и усвоить предоставляемую информацию.</a:t>
            </a:r>
          </a:p>
          <a:p>
            <a:r>
              <a:rPr lang="ru-RU" dirty="0"/>
              <a:t>Инструкция должна быть лаконичной и при этом содержать всю необходимую информацию о проводимой политике. Объемный «фолиант» никто подробно изучать не будет, а тем более запоминать.</a:t>
            </a:r>
          </a:p>
          <a:p>
            <a:pPr marL="0" indent="0">
              <a:buNone/>
            </a:pPr>
            <a:r>
              <a:rPr lang="ru-RU" dirty="0"/>
              <a:t>Из выше перечисленного вытекают и два требования к методическим материалам по безопасности:</a:t>
            </a:r>
          </a:p>
          <a:p>
            <a:r>
              <a:rPr lang="ru-RU" dirty="0"/>
              <a:t>они должны быть составлены простым русским языком, без использования специальных технических терминов;</a:t>
            </a:r>
          </a:p>
          <a:p>
            <a:r>
              <a:rPr lang="ru-RU" dirty="0"/>
              <a:t>текст по безопасности должен содержать цели, пути их достижения с указанием назначения меры ответственности за несоблюдение ИБ. Все! Никакой технической или иной специфической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30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DA4B3-3729-464A-B85A-602EE8B2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Организация и внедрение ИБ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1A75D4-72A2-46BD-A481-A21F06B3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После того, как документация по информационной безопасности готова, необходима плановая организация работы по ее внедрению в повседневную работу. Для этого необходимо:</a:t>
            </a:r>
          </a:p>
          <a:p>
            <a:r>
              <a:rPr lang="ru-RU" dirty="0"/>
              <a:t>ознакомить коллектив с утвержденной политикой обработки информации;</a:t>
            </a:r>
          </a:p>
          <a:p>
            <a:r>
              <a:rPr lang="ru-RU" dirty="0"/>
              <a:t>знакомить с данной политикой обработки информации всех новых работников (например, проводить информационные семинары или курсы, на которых предоставлять исчерпывающие разъяснения);</a:t>
            </a:r>
          </a:p>
          <a:p>
            <a:r>
              <a:rPr lang="ru-RU" dirty="0"/>
              <a:t>тщательно изучить имеющиеся бизнес-процессы ради обнаружения и минимизации рисков;</a:t>
            </a:r>
          </a:p>
          <a:p>
            <a:r>
              <a:rPr lang="ru-RU" dirty="0"/>
              <a:t>активно участвовать в продвижении новых бизнес-процессов, дабы не стать безнадежно отстающим в сфере ИБ;</a:t>
            </a:r>
          </a:p>
          <a:p>
            <a:r>
              <a:rPr lang="ru-RU" dirty="0"/>
              <a:t>составить подробные методические и информационные материалы, инструкции, дополняющие политику обработки информации (например, правила предоставления доступа к работе в Интернете, порядок входа в помещения с ограниченным доступом, перечень информационных каналов, по которым можно передавать конфиденциальные данные, инструкция по работе с информационными системами и т. д.);</a:t>
            </a:r>
          </a:p>
          <a:p>
            <a:r>
              <a:rPr lang="ru-RU" dirty="0"/>
              <a:t>раз в три месяца пересматривать и корректировать доступ к информации, порядок работы с ней, актуализировать принятую по ИБ документацию, постоянно мониторить и изучать существующие угрозы ИБ.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87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Мем: &quot;спасибо за внимание&quot; - Все шаблоны - Meme-arsenal.com">
            <a:extLst>
              <a:ext uri="{FF2B5EF4-FFF2-40B4-BE49-F238E27FC236}">
                <a16:creationId xmlns:a16="http://schemas.microsoft.com/office/drawing/2014/main" id="{E0D472C0-0A5B-49BA-BE82-5848F9A52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2"/>
          <a:stretch/>
        </p:blipFill>
        <p:spPr bwMode="auto">
          <a:xfrm>
            <a:off x="6157672" y="146038"/>
            <a:ext cx="2143125" cy="209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спасибо за внимание для презентации">
            <a:extLst>
              <a:ext uri="{FF2B5EF4-FFF2-40B4-BE49-F238E27FC236}">
                <a16:creationId xmlns:a16="http://schemas.microsoft.com/office/drawing/2014/main" id="{B0A34156-5775-44DC-A3B2-E8A331E86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3663"/>
            <a:ext cx="436245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Внимание! Спасибо за внимание — Шутки за 300">
            <a:extLst>
              <a:ext uri="{FF2B5EF4-FFF2-40B4-BE49-F238E27FC236}">
                <a16:creationId xmlns:a16="http://schemas.microsoft.com/office/drawing/2014/main" id="{8A0053E8-AF12-4201-845F-1BEEC97DD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0" t="15843" r="16064" b="11386"/>
          <a:stretch/>
        </p:blipFill>
        <p:spPr bwMode="auto">
          <a:xfrm>
            <a:off x="8604248" y="76412"/>
            <a:ext cx="3587752" cy="427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Создать мем Спасибо за внимание">
            <a:extLst>
              <a:ext uri="{FF2B5EF4-FFF2-40B4-BE49-F238E27FC236}">
                <a16:creationId xmlns:a16="http://schemas.microsoft.com/office/drawing/2014/main" id="{9D98148C-6A54-4354-82E4-630F052B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4" y="474662"/>
            <a:ext cx="293428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спасибо за внимание! поставьте 5 пожалуйста, Memchik.ru">
            <a:extLst>
              <a:ext uri="{FF2B5EF4-FFF2-40B4-BE49-F238E27FC236}">
                <a16:creationId xmlns:a16="http://schemas.microsoft.com/office/drawing/2014/main" id="{26923E6A-AA59-4979-839A-20CD9E707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19" y="4248135"/>
            <a:ext cx="3437105" cy="253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DC96DCC6-77EA-48AD-A84D-1FE01D3E05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4E2B2-989A-4ABA-B680-C6922457117E}"/>
              </a:ext>
            </a:extLst>
          </p:cNvPr>
          <p:cNvSpPr txBox="1"/>
          <p:nvPr/>
        </p:nvSpPr>
        <p:spPr>
          <a:xfrm>
            <a:off x="4584320" y="17214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142F47-2BDD-40DD-8A57-674BEB0CC4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54" y="1338686"/>
            <a:ext cx="3589581" cy="4796098"/>
          </a:xfrm>
          <a:prstGeom prst="rect">
            <a:avLst/>
          </a:prstGeom>
        </p:spPr>
      </p:pic>
      <p:sp>
        <p:nvSpPr>
          <p:cNvPr id="7" name="Пузырек для мыслей: облако 6">
            <a:extLst>
              <a:ext uri="{FF2B5EF4-FFF2-40B4-BE49-F238E27FC236}">
                <a16:creationId xmlns:a16="http://schemas.microsoft.com/office/drawing/2014/main" id="{DE519BF1-9C95-49CB-B0CE-9109CF5B2225}"/>
              </a:ext>
            </a:extLst>
          </p:cNvPr>
          <p:cNvSpPr/>
          <p:nvPr/>
        </p:nvSpPr>
        <p:spPr>
          <a:xfrm>
            <a:off x="2881894" y="238606"/>
            <a:ext cx="3589581" cy="1586836"/>
          </a:xfrm>
          <a:prstGeom prst="cloudCallout">
            <a:avLst>
              <a:gd name="adj1" fmla="val -13724"/>
              <a:gd name="adj2" fmla="val 66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- С - С - С - С –СПАССССИБО</a:t>
            </a:r>
          </a:p>
          <a:p>
            <a:pPr algn="ctr"/>
            <a:r>
              <a:rPr lang="ru-RU" dirty="0"/>
              <a:t>ЗА В – В –ВНИМАНИЕ </a:t>
            </a:r>
          </a:p>
        </p:txBody>
      </p:sp>
      <p:pic>
        <p:nvPicPr>
          <p:cNvPr id="1032" name="Picture 8" descr="Спасибо - прикольные картинки (47 фото) • Прикольные картинки и позитив">
            <a:extLst>
              <a:ext uri="{FF2B5EF4-FFF2-40B4-BE49-F238E27FC236}">
                <a16:creationId xmlns:a16="http://schemas.microsoft.com/office/drawing/2014/main" id="{CDA2D7F6-986D-42F5-9DF5-CD1EA9F12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0" b="5417"/>
          <a:stretch/>
        </p:blipFill>
        <p:spPr bwMode="auto">
          <a:xfrm>
            <a:off x="3801000" y="1721446"/>
            <a:ext cx="4594771" cy="26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23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3E2D23"/>
      </a:dk2>
      <a:lt2>
        <a:srgbClr val="E2E3E8"/>
      </a:lt2>
      <a:accent1>
        <a:srgbClr val="AAA17E"/>
      </a:accent1>
      <a:accent2>
        <a:srgbClr val="BC947C"/>
      </a:accent2>
      <a:accent3>
        <a:srgbClr val="C89497"/>
      </a:accent3>
      <a:accent4>
        <a:srgbClr val="BC7C9A"/>
      </a:accent4>
      <a:accent5>
        <a:srgbClr val="C58EBF"/>
      </a:accent5>
      <a:accent6>
        <a:srgbClr val="A97CBC"/>
      </a:accent6>
      <a:hlink>
        <a:srgbClr val="6978AE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742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Nova</vt:lpstr>
      <vt:lpstr>ConfettiVTI</vt:lpstr>
      <vt:lpstr>Политика и стандарты информационной безопасности</vt:lpstr>
      <vt:lpstr>Что такое политика ИБ?</vt:lpstr>
      <vt:lpstr>Для чего нужна формализация защиты информации?</vt:lpstr>
      <vt:lpstr>Разработка эффективной системы информационной безопасности </vt:lpstr>
      <vt:lpstr>Структура концепции защиты</vt:lpstr>
      <vt:lpstr>Перечень основных требований к документации по безопасности</vt:lpstr>
      <vt:lpstr>Организация и внедрение ИБ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 стандарты информационной безопасности</dc:title>
  <dc:creator>KSU</dc:creator>
  <cp:lastModifiedBy>KSU</cp:lastModifiedBy>
  <cp:revision>4</cp:revision>
  <dcterms:created xsi:type="dcterms:W3CDTF">2022-04-26T06:51:46Z</dcterms:created>
  <dcterms:modified xsi:type="dcterms:W3CDTF">2022-04-26T07:27:09Z</dcterms:modified>
</cp:coreProperties>
</file>