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A793EE-26BC-4AD4-A06D-2AA9324C08CF}" v="232" dt="2023-05-04T06:52:58.8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Reddy Thirumuru" userId="0ba5c4461634a31e" providerId="LiveId" clId="{46A793EE-26BC-4AD4-A06D-2AA9324C08CF}"/>
    <pc:docChg chg="undo custSel modSld">
      <pc:chgData name="LokeshReddy Thirumuru" userId="0ba5c4461634a31e" providerId="LiveId" clId="{46A793EE-26BC-4AD4-A06D-2AA9324C08CF}" dt="2023-05-04T06:52:58.802" v="246" actId="20577"/>
      <pc:docMkLst>
        <pc:docMk/>
      </pc:docMkLst>
      <pc:sldChg chg="modSp mod">
        <pc:chgData name="LokeshReddy Thirumuru" userId="0ba5c4461634a31e" providerId="LiveId" clId="{46A793EE-26BC-4AD4-A06D-2AA9324C08CF}" dt="2023-05-04T06:07:48.035" v="52" actId="255"/>
        <pc:sldMkLst>
          <pc:docMk/>
          <pc:sldMk cId="0" sldId="257"/>
        </pc:sldMkLst>
        <pc:spChg chg="mod">
          <ac:chgData name="LokeshReddy Thirumuru" userId="0ba5c4461634a31e" providerId="LiveId" clId="{46A793EE-26BC-4AD4-A06D-2AA9324C08CF}" dt="2023-05-04T04:06:48.950" v="39" actId="1076"/>
          <ac:spMkLst>
            <pc:docMk/>
            <pc:sldMk cId="0" sldId="257"/>
            <ac:spMk id="2" creationId="{00000000-0000-0000-0000-000000000000}"/>
          </ac:spMkLst>
        </pc:spChg>
        <pc:spChg chg="mod">
          <ac:chgData name="LokeshReddy Thirumuru" userId="0ba5c4461634a31e" providerId="LiveId" clId="{46A793EE-26BC-4AD4-A06D-2AA9324C08CF}" dt="2023-05-04T06:07:48.035" v="52" actId="255"/>
          <ac:spMkLst>
            <pc:docMk/>
            <pc:sldMk cId="0" sldId="257"/>
            <ac:spMk id="3" creationId="{00000000-0000-0000-0000-000000000000}"/>
          </ac:spMkLst>
        </pc:spChg>
      </pc:sldChg>
      <pc:sldChg chg="modSp">
        <pc:chgData name="LokeshReddy Thirumuru" userId="0ba5c4461634a31e" providerId="LiveId" clId="{46A793EE-26BC-4AD4-A06D-2AA9324C08CF}" dt="2023-05-04T06:19:36.463" v="76" actId="20577"/>
        <pc:sldMkLst>
          <pc:docMk/>
          <pc:sldMk cId="0" sldId="258"/>
        </pc:sldMkLst>
        <pc:spChg chg="mod">
          <ac:chgData name="LokeshReddy Thirumuru" userId="0ba5c4461634a31e" providerId="LiveId" clId="{46A793EE-26BC-4AD4-A06D-2AA9324C08CF}" dt="2023-05-04T06:19:36.463" v="76" actId="20577"/>
          <ac:spMkLst>
            <pc:docMk/>
            <pc:sldMk cId="0" sldId="258"/>
            <ac:spMk id="3" creationId="{00000000-0000-0000-0000-000000000000}"/>
          </ac:spMkLst>
        </pc:spChg>
      </pc:sldChg>
      <pc:sldChg chg="modSp">
        <pc:chgData name="LokeshReddy Thirumuru" userId="0ba5c4461634a31e" providerId="LiveId" clId="{46A793EE-26BC-4AD4-A06D-2AA9324C08CF}" dt="2023-05-04T06:19:39.743" v="77" actId="20577"/>
        <pc:sldMkLst>
          <pc:docMk/>
          <pc:sldMk cId="0" sldId="259"/>
        </pc:sldMkLst>
        <pc:spChg chg="mod">
          <ac:chgData name="LokeshReddy Thirumuru" userId="0ba5c4461634a31e" providerId="LiveId" clId="{46A793EE-26BC-4AD4-A06D-2AA9324C08CF}" dt="2023-05-04T06:19:39.743" v="77" actId="20577"/>
          <ac:spMkLst>
            <pc:docMk/>
            <pc:sldMk cId="0" sldId="259"/>
            <ac:spMk id="3" creationId="{00000000-0000-0000-0000-000000000000}"/>
          </ac:spMkLst>
        </pc:spChg>
      </pc:sldChg>
      <pc:sldChg chg="modSp mod">
        <pc:chgData name="LokeshReddy Thirumuru" userId="0ba5c4461634a31e" providerId="LiveId" clId="{46A793EE-26BC-4AD4-A06D-2AA9324C08CF}" dt="2023-05-04T06:21:58.088" v="84" actId="1076"/>
        <pc:sldMkLst>
          <pc:docMk/>
          <pc:sldMk cId="0" sldId="260"/>
        </pc:sldMkLst>
        <pc:spChg chg="mod">
          <ac:chgData name="LokeshReddy Thirumuru" userId="0ba5c4461634a31e" providerId="LiveId" clId="{46A793EE-26BC-4AD4-A06D-2AA9324C08CF}" dt="2023-05-04T06:21:58.088" v="84" actId="1076"/>
          <ac:spMkLst>
            <pc:docMk/>
            <pc:sldMk cId="0" sldId="260"/>
            <ac:spMk id="3" creationId="{00000000-0000-0000-0000-000000000000}"/>
          </ac:spMkLst>
        </pc:spChg>
      </pc:sldChg>
      <pc:sldChg chg="modSp mod">
        <pc:chgData name="LokeshReddy Thirumuru" userId="0ba5c4461634a31e" providerId="LiveId" clId="{46A793EE-26BC-4AD4-A06D-2AA9324C08CF}" dt="2023-05-04T06:22:29.818" v="87" actId="1076"/>
        <pc:sldMkLst>
          <pc:docMk/>
          <pc:sldMk cId="0" sldId="261"/>
        </pc:sldMkLst>
        <pc:spChg chg="mod">
          <ac:chgData name="LokeshReddy Thirumuru" userId="0ba5c4461634a31e" providerId="LiveId" clId="{46A793EE-26BC-4AD4-A06D-2AA9324C08CF}" dt="2023-05-04T06:22:29.818" v="87" actId="1076"/>
          <ac:spMkLst>
            <pc:docMk/>
            <pc:sldMk cId="0" sldId="261"/>
            <ac:spMk id="3" creationId="{00000000-0000-0000-0000-000000000000}"/>
          </ac:spMkLst>
        </pc:spChg>
      </pc:sldChg>
      <pc:sldChg chg="modSp mod">
        <pc:chgData name="LokeshReddy Thirumuru" userId="0ba5c4461634a31e" providerId="LiveId" clId="{46A793EE-26BC-4AD4-A06D-2AA9324C08CF}" dt="2023-05-04T06:22:37.238" v="88" actId="1076"/>
        <pc:sldMkLst>
          <pc:docMk/>
          <pc:sldMk cId="0" sldId="262"/>
        </pc:sldMkLst>
        <pc:spChg chg="mod">
          <ac:chgData name="LokeshReddy Thirumuru" userId="0ba5c4461634a31e" providerId="LiveId" clId="{46A793EE-26BC-4AD4-A06D-2AA9324C08CF}" dt="2023-05-04T06:22:37.238" v="88" actId="1076"/>
          <ac:spMkLst>
            <pc:docMk/>
            <pc:sldMk cId="0" sldId="262"/>
            <ac:spMk id="3" creationId="{00000000-0000-0000-0000-000000000000}"/>
          </ac:spMkLst>
        </pc:spChg>
      </pc:sldChg>
      <pc:sldChg chg="modSp mod">
        <pc:chgData name="LokeshReddy Thirumuru" userId="0ba5c4461634a31e" providerId="LiveId" clId="{46A793EE-26BC-4AD4-A06D-2AA9324C08CF}" dt="2023-05-04T06:22:44.217" v="89" actId="1076"/>
        <pc:sldMkLst>
          <pc:docMk/>
          <pc:sldMk cId="0" sldId="263"/>
        </pc:sldMkLst>
        <pc:spChg chg="mod">
          <ac:chgData name="LokeshReddy Thirumuru" userId="0ba5c4461634a31e" providerId="LiveId" clId="{46A793EE-26BC-4AD4-A06D-2AA9324C08CF}" dt="2023-05-04T06:22:44.217" v="89" actId="1076"/>
          <ac:spMkLst>
            <pc:docMk/>
            <pc:sldMk cId="0" sldId="263"/>
            <ac:spMk id="3" creationId="{00000000-0000-0000-0000-000000000000}"/>
          </ac:spMkLst>
        </pc:spChg>
      </pc:sldChg>
      <pc:sldChg chg="modSp mod">
        <pc:chgData name="LokeshReddy Thirumuru" userId="0ba5c4461634a31e" providerId="LiveId" clId="{46A793EE-26BC-4AD4-A06D-2AA9324C08CF}" dt="2023-05-04T06:09:57.471" v="66" actId="1076"/>
        <pc:sldMkLst>
          <pc:docMk/>
          <pc:sldMk cId="0" sldId="264"/>
        </pc:sldMkLst>
        <pc:spChg chg="mod">
          <ac:chgData name="LokeshReddy Thirumuru" userId="0ba5c4461634a31e" providerId="LiveId" clId="{46A793EE-26BC-4AD4-A06D-2AA9324C08CF}" dt="2023-05-04T06:09:12.564" v="61" actId="113"/>
          <ac:spMkLst>
            <pc:docMk/>
            <pc:sldMk cId="0" sldId="264"/>
            <ac:spMk id="3" creationId="{00000000-0000-0000-0000-000000000000}"/>
          </ac:spMkLst>
        </pc:spChg>
        <pc:spChg chg="mod">
          <ac:chgData name="LokeshReddy Thirumuru" userId="0ba5c4461634a31e" providerId="LiveId" clId="{46A793EE-26BC-4AD4-A06D-2AA9324C08CF}" dt="2023-05-04T06:09:57.471" v="66" actId="1076"/>
          <ac:spMkLst>
            <pc:docMk/>
            <pc:sldMk cId="0" sldId="264"/>
            <ac:spMk id="4" creationId="{00000000-0000-0000-0000-000000000000}"/>
          </ac:spMkLst>
        </pc:spChg>
      </pc:sldChg>
      <pc:sldChg chg="modSp modAnim">
        <pc:chgData name="LokeshReddy Thirumuru" userId="0ba5c4461634a31e" providerId="LiveId" clId="{46A793EE-26BC-4AD4-A06D-2AA9324C08CF}" dt="2023-05-04T06:21:00.313" v="83" actId="20577"/>
        <pc:sldMkLst>
          <pc:docMk/>
          <pc:sldMk cId="0" sldId="265"/>
        </pc:sldMkLst>
        <pc:spChg chg="mod">
          <ac:chgData name="LokeshReddy Thirumuru" userId="0ba5c4461634a31e" providerId="LiveId" clId="{46A793EE-26BC-4AD4-A06D-2AA9324C08CF}" dt="2023-05-04T06:21:00.313" v="83" actId="20577"/>
          <ac:spMkLst>
            <pc:docMk/>
            <pc:sldMk cId="0" sldId="265"/>
            <ac:spMk id="3" creationId="{00000000-0000-0000-0000-000000000000}"/>
          </ac:spMkLst>
        </pc:spChg>
      </pc:sldChg>
      <pc:sldChg chg="modSp">
        <pc:chgData name="LokeshReddy Thirumuru" userId="0ba5c4461634a31e" providerId="LiveId" clId="{46A793EE-26BC-4AD4-A06D-2AA9324C08CF}" dt="2023-05-04T06:20:33.705" v="81" actId="20577"/>
        <pc:sldMkLst>
          <pc:docMk/>
          <pc:sldMk cId="0" sldId="266"/>
        </pc:sldMkLst>
        <pc:spChg chg="mod">
          <ac:chgData name="LokeshReddy Thirumuru" userId="0ba5c4461634a31e" providerId="LiveId" clId="{46A793EE-26BC-4AD4-A06D-2AA9324C08CF}" dt="2023-05-04T06:20:33.705" v="81" actId="20577"/>
          <ac:spMkLst>
            <pc:docMk/>
            <pc:sldMk cId="0" sldId="266"/>
            <ac:spMk id="3" creationId="{00000000-0000-0000-0000-000000000000}"/>
          </ac:spMkLst>
        </pc:spChg>
      </pc:sldChg>
      <pc:sldChg chg="modSp modAnim">
        <pc:chgData name="LokeshReddy Thirumuru" userId="0ba5c4461634a31e" providerId="LiveId" clId="{46A793EE-26BC-4AD4-A06D-2AA9324C08CF}" dt="2023-05-04T06:13:25.769" v="75" actId="20577"/>
        <pc:sldMkLst>
          <pc:docMk/>
          <pc:sldMk cId="0" sldId="267"/>
        </pc:sldMkLst>
        <pc:spChg chg="mod">
          <ac:chgData name="LokeshReddy Thirumuru" userId="0ba5c4461634a31e" providerId="LiveId" clId="{46A793EE-26BC-4AD4-A06D-2AA9324C08CF}" dt="2023-05-04T06:13:25.769" v="75" actId="20577"/>
          <ac:spMkLst>
            <pc:docMk/>
            <pc:sldMk cId="0" sldId="267"/>
            <ac:spMk id="3" creationId="{00000000-0000-0000-0000-000000000000}"/>
          </ac:spMkLst>
        </pc:spChg>
      </pc:sldChg>
      <pc:sldChg chg="modSp modAnim">
        <pc:chgData name="LokeshReddy Thirumuru" userId="0ba5c4461634a31e" providerId="LiveId" clId="{46A793EE-26BC-4AD4-A06D-2AA9324C08CF}" dt="2023-05-04T06:52:58.802" v="246" actId="20577"/>
        <pc:sldMkLst>
          <pc:docMk/>
          <pc:sldMk cId="0" sldId="269"/>
        </pc:sldMkLst>
        <pc:spChg chg="mod">
          <ac:chgData name="LokeshReddy Thirumuru" userId="0ba5c4461634a31e" providerId="LiveId" clId="{46A793EE-26BC-4AD4-A06D-2AA9324C08CF}" dt="2023-05-04T06:52:58.802" v="246" actId="20577"/>
          <ac:spMkLst>
            <pc:docMk/>
            <pc:sldMk cId="0" sldId="269"/>
            <ac:spMk id="3" creationId="{00000000-0000-0000-0000-000000000000}"/>
          </ac:spMkLst>
        </pc:spChg>
      </pc:sldChg>
      <pc:sldChg chg="delSp modSp mod">
        <pc:chgData name="LokeshReddy Thirumuru" userId="0ba5c4461634a31e" providerId="LiveId" clId="{46A793EE-26BC-4AD4-A06D-2AA9324C08CF}" dt="2023-05-04T03:58:43.638" v="33" actId="20577"/>
        <pc:sldMkLst>
          <pc:docMk/>
          <pc:sldMk cId="0" sldId="270"/>
        </pc:sldMkLst>
        <pc:spChg chg="mod">
          <ac:chgData name="LokeshReddy Thirumuru" userId="0ba5c4461634a31e" providerId="LiveId" clId="{46A793EE-26BC-4AD4-A06D-2AA9324C08CF}" dt="2023-05-04T03:58:43.638" v="33" actId="20577"/>
          <ac:spMkLst>
            <pc:docMk/>
            <pc:sldMk cId="0" sldId="270"/>
            <ac:spMk id="2" creationId="{00000000-0000-0000-0000-000000000000}"/>
          </ac:spMkLst>
        </pc:spChg>
        <pc:spChg chg="mod">
          <ac:chgData name="LokeshReddy Thirumuru" userId="0ba5c4461634a31e" providerId="LiveId" clId="{46A793EE-26BC-4AD4-A06D-2AA9324C08CF}" dt="2023-05-04T03:50:32.261" v="12" actId="20577"/>
          <ac:spMkLst>
            <pc:docMk/>
            <pc:sldMk cId="0" sldId="270"/>
            <ac:spMk id="6" creationId="{00000000-0000-0000-0000-000000000000}"/>
          </ac:spMkLst>
        </pc:spChg>
        <pc:spChg chg="del mod">
          <ac:chgData name="LokeshReddy Thirumuru" userId="0ba5c4461634a31e" providerId="LiveId" clId="{46A793EE-26BC-4AD4-A06D-2AA9324C08CF}" dt="2023-05-04T03:50:07.842" v="4"/>
          <ac:spMkLst>
            <pc:docMk/>
            <pc:sldMk cId="0" sldId="270"/>
            <ac:spMk id="7" creationId="{00000000-0000-0000-0000-000000000000}"/>
          </ac:spMkLst>
        </pc:spChg>
        <pc:spChg chg="mod">
          <ac:chgData name="LokeshReddy Thirumuru" userId="0ba5c4461634a31e" providerId="LiveId" clId="{46A793EE-26BC-4AD4-A06D-2AA9324C08CF}" dt="2023-05-04T03:50:22.330" v="6" actId="1076"/>
          <ac:spMkLst>
            <pc:docMk/>
            <pc:sldMk cId="0" sldId="270"/>
            <ac:spMk id="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5/4/2023</a:t>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5/4/2023</a:t>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9775" y="2129790"/>
            <a:ext cx="11042650" cy="1476375"/>
          </a:xfrm>
          <a:prstGeom prst="rect">
            <a:avLst/>
          </a:prstGeom>
          <a:noFill/>
        </p:spPr>
        <p:txBody>
          <a:bodyPr wrap="square" rtlCol="0">
            <a:spAutoFit/>
          </a:bodyPr>
          <a:lstStyle/>
          <a:p>
            <a:pPr algn="ctr"/>
            <a:r>
              <a:rPr lang="en-US" sz="3000" b="1" dirty="0">
                <a:latin typeface="Times New Roman" panose="02020603050405020304" charset="0"/>
                <a:cs typeface="Times New Roman" panose="02020603050405020304" charset="0"/>
              </a:rPr>
              <a:t>ENERGY EFFICIENT </a:t>
            </a:r>
          </a:p>
          <a:p>
            <a:pPr algn="ctr"/>
            <a:r>
              <a:rPr lang="en-US" sz="3000" b="1" dirty="0">
                <a:latin typeface="Times New Roman" panose="02020603050405020304" charset="0"/>
                <a:cs typeface="Times New Roman" panose="02020603050405020304" charset="0"/>
              </a:rPr>
              <a:t>IOT VIRTUALIZATION FRAMEWORK </a:t>
            </a:r>
          </a:p>
          <a:p>
            <a:pPr algn="ctr"/>
            <a:r>
              <a:rPr lang="en-US" sz="3000" b="1" dirty="0">
                <a:latin typeface="Times New Roman" panose="02020603050405020304" charset="0"/>
                <a:cs typeface="Times New Roman" panose="02020603050405020304" charset="0"/>
              </a:rPr>
              <a:t>WITH PEER TO PEER NETWORKING AND PROCESSING</a:t>
            </a:r>
          </a:p>
        </p:txBody>
      </p:sp>
      <p:sp>
        <p:nvSpPr>
          <p:cNvPr id="2" name="Text Box 1"/>
          <p:cNvSpPr txBox="1"/>
          <p:nvPr/>
        </p:nvSpPr>
        <p:spPr>
          <a:xfrm>
            <a:off x="1132840" y="306783"/>
            <a:ext cx="9234805" cy="1476375"/>
          </a:xfrm>
          <a:prstGeom prst="rect">
            <a:avLst/>
          </a:prstGeom>
          <a:noFill/>
        </p:spPr>
        <p:txBody>
          <a:bodyPr wrap="square" rtlCol="0">
            <a:spAutoFit/>
          </a:bodyPr>
          <a:lstStyle/>
          <a:p>
            <a:pPr algn="ctr"/>
            <a:r>
              <a:rPr lang="en-US" dirty="0">
                <a:latin typeface="Times New Roman" panose="02020603050405020304" charset="0"/>
                <a:cs typeface="Times New Roman" panose="02020603050405020304" charset="0"/>
              </a:rPr>
              <a:t>SREE VENKATESWARA COLLEGE OF ENGINEERING</a:t>
            </a:r>
          </a:p>
          <a:p>
            <a:pPr algn="ctr"/>
            <a:r>
              <a:rPr lang="en-US" dirty="0">
                <a:latin typeface="Times New Roman" panose="02020603050405020304" charset="0"/>
                <a:cs typeface="Times New Roman" panose="02020603050405020304" charset="0"/>
              </a:rPr>
              <a:t>NAAC ‘A’ Grade Accredited Institution,</a:t>
            </a:r>
          </a:p>
          <a:p>
            <a:pPr algn="ctr"/>
            <a:r>
              <a:rPr lang="en-US" dirty="0">
                <a:latin typeface="Times New Roman" panose="02020603050405020304" charset="0"/>
                <a:cs typeface="Times New Roman" panose="02020603050405020304" charset="0"/>
              </a:rPr>
              <a:t>(Approved by AICTE, New Delhi and Affiliated to JNTU, Anantapur)</a:t>
            </a:r>
          </a:p>
          <a:p>
            <a:pPr algn="ctr"/>
            <a:r>
              <a:rPr lang="en-US" dirty="0">
                <a:latin typeface="Times New Roman" panose="02020603050405020304" charset="0"/>
                <a:cs typeface="Times New Roman" panose="02020603050405020304" charset="0"/>
              </a:rPr>
              <a:t>North Rajupalem (Vi), Kodavaluru(M) , S.P.S.R Nellore (Dt)-524316</a:t>
            </a:r>
          </a:p>
          <a:p>
            <a:pPr algn="ctr"/>
            <a:r>
              <a:rPr lang="en-US" dirty="0">
                <a:latin typeface="Times New Roman" panose="02020603050405020304" charset="0"/>
                <a:cs typeface="Times New Roman" panose="02020603050405020304" charset="0"/>
              </a:rPr>
              <a:t>Department of Computer Science and Engineering</a:t>
            </a:r>
          </a:p>
        </p:txBody>
      </p:sp>
      <p:pic>
        <p:nvPicPr>
          <p:cNvPr id="3" name="image1.png"/>
          <p:cNvPicPr preferRelativeResize="0"/>
          <p:nvPr/>
        </p:nvPicPr>
        <p:blipFill>
          <a:blip r:embed="rId2"/>
          <a:srcRect/>
          <a:stretch>
            <a:fillRect/>
          </a:stretch>
        </p:blipFill>
        <p:spPr>
          <a:xfrm>
            <a:off x="819785" y="354330"/>
            <a:ext cx="1212215" cy="1185545"/>
          </a:xfrm>
          <a:prstGeom prst="rect">
            <a:avLst/>
          </a:prstGeom>
        </p:spPr>
      </p:pic>
      <p:pic>
        <p:nvPicPr>
          <p:cNvPr id="5" name="image2.png"/>
          <p:cNvPicPr preferRelativeResize="0"/>
          <p:nvPr/>
        </p:nvPicPr>
        <p:blipFill>
          <a:blip r:embed="rId3"/>
          <a:srcRect/>
          <a:stretch>
            <a:fillRect/>
          </a:stretch>
        </p:blipFill>
        <p:spPr>
          <a:xfrm>
            <a:off x="9772015" y="354330"/>
            <a:ext cx="1191260" cy="1186180"/>
          </a:xfrm>
          <a:prstGeom prst="rect">
            <a:avLst/>
          </a:prstGeom>
        </p:spPr>
      </p:pic>
      <p:sp>
        <p:nvSpPr>
          <p:cNvPr id="6" name="Text Box 5"/>
          <p:cNvSpPr txBox="1"/>
          <p:nvPr/>
        </p:nvSpPr>
        <p:spPr>
          <a:xfrm>
            <a:off x="739775" y="4275059"/>
            <a:ext cx="3524250" cy="1537970"/>
          </a:xfrm>
          <a:prstGeom prst="rect">
            <a:avLst/>
          </a:prstGeom>
          <a:noFill/>
        </p:spPr>
        <p:txBody>
          <a:bodyPr wrap="square" rtlCol="0">
            <a:spAutoFit/>
          </a:bodyPr>
          <a:lstStyle/>
          <a:p>
            <a:r>
              <a:rPr lang="en-IN" altLang="en-US" sz="2000" b="1" u="sng" dirty="0">
                <a:latin typeface="Times New Roman" panose="02020603050405020304" charset="0"/>
                <a:cs typeface="Times New Roman" panose="02020603050405020304" charset="0"/>
              </a:rPr>
              <a:t>Under The Guidance of</a:t>
            </a:r>
          </a:p>
          <a:p>
            <a:endParaRPr lang="en-IN" altLang="en-US" sz="1400" dirty="0">
              <a:latin typeface="Times New Roman" panose="02020603050405020304" charset="0"/>
              <a:cs typeface="Times New Roman" panose="02020603050405020304" charset="0"/>
            </a:endParaRPr>
          </a:p>
          <a:p>
            <a:r>
              <a:rPr lang="en-IN" altLang="en-US" sz="2000" dirty="0">
                <a:latin typeface="Times New Roman" panose="02020603050405020304" charset="0"/>
                <a:cs typeface="Times New Roman" panose="02020603050405020304" charset="0"/>
                <a:sym typeface="+mn-ea"/>
              </a:rPr>
              <a:t>Mr. P. M</a:t>
            </a:r>
            <a:r>
              <a:rPr lang="en-US" altLang="en-IN" sz="2000" dirty="0">
                <a:latin typeface="Times New Roman" panose="02020603050405020304" charset="0"/>
                <a:cs typeface="Times New Roman" panose="02020603050405020304" charset="0"/>
                <a:sym typeface="+mn-ea"/>
              </a:rPr>
              <a:t>OHAN,</a:t>
            </a:r>
            <a:r>
              <a:rPr lang="en-IN" altLang="en-IN" sz="1200" dirty="0">
                <a:latin typeface="Times New Roman" panose="02020603050405020304" charset="0"/>
                <a:cs typeface="Times New Roman" panose="02020603050405020304" charset="0"/>
                <a:sym typeface="+mn-ea"/>
              </a:rPr>
              <a:t> </a:t>
            </a:r>
            <a:r>
              <a:rPr lang="en-IN" altLang="en-US" sz="1200" dirty="0">
                <a:latin typeface="Times New Roman" panose="02020603050405020304" charset="0"/>
                <a:cs typeface="Times New Roman" panose="02020603050405020304" charset="0"/>
                <a:sym typeface="+mn-ea"/>
              </a:rPr>
              <a:t>M.Tech., (Ph.D.),</a:t>
            </a:r>
            <a:endParaRPr lang="en-IN" altLang="en-US" sz="1200" dirty="0">
              <a:latin typeface="Times New Roman" panose="02020603050405020304" charset="0"/>
              <a:cs typeface="Times New Roman" panose="02020603050405020304" charset="0"/>
            </a:endParaRPr>
          </a:p>
          <a:p>
            <a:r>
              <a:rPr lang="en-IN" altLang="en-US" sz="2000" dirty="0">
                <a:latin typeface="Times New Roman" panose="02020603050405020304" charset="0"/>
                <a:cs typeface="Times New Roman" panose="02020603050405020304" charset="0"/>
              </a:rPr>
              <a:t>ASSISTANT PROFESSOR</a:t>
            </a:r>
          </a:p>
          <a:p>
            <a:r>
              <a:rPr lang="en-IN" altLang="en-US" sz="2000" dirty="0">
                <a:latin typeface="Times New Roman" panose="02020603050405020304" charset="0"/>
                <a:cs typeface="Times New Roman" panose="02020603050405020304" charset="0"/>
              </a:rPr>
              <a:t>DEPARTMENT OF CSE</a:t>
            </a:r>
          </a:p>
        </p:txBody>
      </p:sp>
      <p:sp>
        <p:nvSpPr>
          <p:cNvPr id="8" name="Text Box 7"/>
          <p:cNvSpPr txBox="1"/>
          <p:nvPr/>
        </p:nvSpPr>
        <p:spPr>
          <a:xfrm>
            <a:off x="7635048" y="4429046"/>
            <a:ext cx="3804803" cy="1229995"/>
          </a:xfrm>
          <a:prstGeom prst="rect">
            <a:avLst/>
          </a:prstGeom>
          <a:noFill/>
        </p:spPr>
        <p:txBody>
          <a:bodyPr wrap="square" rtlCol="0">
            <a:spAutoFit/>
          </a:bodyPr>
          <a:lstStyle/>
          <a:p>
            <a:r>
              <a:rPr lang="en-IN" altLang="en-US" b="1" dirty="0">
                <a:latin typeface="Times New Roman" panose="02020603050405020304" charset="0"/>
                <a:cs typeface="Times New Roman" panose="02020603050405020304" charset="0"/>
              </a:rPr>
              <a:t>Presented By</a:t>
            </a:r>
          </a:p>
          <a:p>
            <a:r>
              <a:rPr lang="en-IN" altLang="en-US" sz="1400" dirty="0">
                <a:latin typeface="Times New Roman" panose="02020603050405020304" charset="0"/>
                <a:cs typeface="Times New Roman" panose="02020603050405020304" charset="0"/>
              </a:rPr>
              <a:t>SK. Ziyauddin (H.T. No. 19JN1A0595)</a:t>
            </a:r>
          </a:p>
          <a:p>
            <a:r>
              <a:rPr lang="en-IN" altLang="en-US" sz="1400" dirty="0">
                <a:latin typeface="Times New Roman" panose="02020603050405020304" charset="0"/>
                <a:cs typeface="Times New Roman" panose="02020603050405020304" charset="0"/>
              </a:rPr>
              <a:t>T. Lokesh (H.T. No. 19JN1A05B0)</a:t>
            </a:r>
          </a:p>
          <a:p>
            <a:r>
              <a:rPr lang="en-IN" altLang="en-US" sz="1400" dirty="0">
                <a:latin typeface="Times New Roman" panose="02020603050405020304" charset="0"/>
                <a:cs typeface="Times New Roman" panose="02020603050405020304" charset="0"/>
              </a:rPr>
              <a:t>P. Nanda Kumar (H.T. No. 19JN1A0586)</a:t>
            </a:r>
          </a:p>
          <a:p>
            <a:r>
              <a:rPr lang="en-IN" altLang="en-US" sz="1400" dirty="0">
                <a:latin typeface="Times New Roman" panose="02020603050405020304" charset="0"/>
                <a:cs typeface="Times New Roman" panose="02020603050405020304" charset="0"/>
              </a:rPr>
              <a:t>M. Sathya Prakash (H.T. No. 19JN1A0569)</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815"/>
            <a:ext cx="10515600" cy="1325563"/>
          </a:xfrm>
        </p:spPr>
        <p:txBody>
          <a:bodyPr>
            <a:normAutofit/>
          </a:bodyPr>
          <a:lstStyle/>
          <a:p>
            <a:r>
              <a:rPr lang="en-US" sz="3000" b="1" dirty="0">
                <a:latin typeface="Times New Roman" panose="02020603050405020304" charset="0"/>
                <a:cs typeface="Times New Roman" panose="02020603050405020304" charset="0"/>
                <a:sym typeface="+mn-ea"/>
              </a:rPr>
              <a:t>MODULES</a:t>
            </a:r>
            <a:br>
              <a:rPr lang="en-US" sz="3000" b="1" dirty="0">
                <a:latin typeface="Times New Roman" panose="02020603050405020304" charset="0"/>
                <a:cs typeface="Times New Roman" panose="02020603050405020304" charset="0"/>
              </a:rPr>
            </a:br>
            <a:endParaRPr lang="en-US" sz="3000" b="1" dirty="0"/>
          </a:p>
        </p:txBody>
      </p:sp>
      <p:sp>
        <p:nvSpPr>
          <p:cNvPr id="3" name="Content Placeholder 2"/>
          <p:cNvSpPr>
            <a:spLocks noGrp="1"/>
          </p:cNvSpPr>
          <p:nvPr>
            <p:ph idx="1"/>
          </p:nvPr>
        </p:nvSpPr>
        <p:spPr>
          <a:xfrm>
            <a:off x="609600" y="1631950"/>
            <a:ext cx="10972800" cy="4953000"/>
          </a:xfrm>
        </p:spPr>
        <p:txBody>
          <a:bodyPr/>
          <a:lstStyle/>
          <a:p>
            <a:pPr marL="0" indent="0">
              <a:buNone/>
            </a:pPr>
            <a:r>
              <a:rPr lang="en-US" sz="2400" dirty="0">
                <a:latin typeface="Times New Roman" panose="02020603050405020304" charset="0"/>
                <a:cs typeface="Times New Roman" panose="02020603050405020304" charset="0"/>
              </a:rPr>
              <a:t>This project consists of modules as follows -</a:t>
            </a:r>
          </a:p>
          <a:p>
            <a:pPr marL="0" indent="0">
              <a:buNone/>
            </a:pPr>
            <a:endParaRPr lang="en-US" sz="2400" dirty="0">
              <a:latin typeface="Times New Roman" panose="02020603050405020304" charset="0"/>
              <a:cs typeface="Times New Roman" panose="02020603050405020304" charset="0"/>
            </a:endParaRPr>
          </a:p>
          <a:p>
            <a:pPr marL="0" indent="0">
              <a:buNone/>
            </a:pPr>
            <a:r>
              <a:rPr lang="en-US" sz="2400" dirty="0">
                <a:latin typeface="Times New Roman" panose="02020603050405020304" charset="0"/>
                <a:cs typeface="Times New Roman" panose="02020603050405020304" charset="0"/>
              </a:rPr>
              <a:t>1. Calculating IOT ID</a:t>
            </a:r>
          </a:p>
          <a:p>
            <a:pPr marL="0" indent="0">
              <a:buNone/>
            </a:pPr>
            <a:r>
              <a:rPr lang="en-US" sz="2400" dirty="0">
                <a:latin typeface="Times New Roman" panose="02020603050405020304" charset="0"/>
                <a:cs typeface="Times New Roman" panose="02020603050405020304" charset="0"/>
              </a:rPr>
              <a:t>2. View Simulation</a:t>
            </a:r>
          </a:p>
          <a:p>
            <a:pPr marL="0" indent="0">
              <a:buNone/>
            </a:pPr>
            <a:r>
              <a:rPr lang="en-US" sz="2400" dirty="0">
                <a:latin typeface="Times New Roman" panose="02020603050405020304" charset="0"/>
                <a:cs typeface="Times New Roman" panose="02020603050405020304" charset="0"/>
              </a:rPr>
              <a:t>3. Select Device ID</a:t>
            </a:r>
          </a:p>
          <a:p>
            <a:pPr marL="0" indent="0">
              <a:buNone/>
            </a:pPr>
            <a:r>
              <a:rPr lang="en-US" sz="2400" dirty="0">
                <a:latin typeface="Times New Roman" panose="02020603050405020304" charset="0"/>
                <a:cs typeface="Times New Roman" panose="02020603050405020304" charset="0"/>
              </a:rPr>
              <a:t>4. Choose Relay and Free </a:t>
            </a:r>
            <a:r>
              <a:rPr lang="en-US" sz="2400">
                <a:latin typeface="Times New Roman" panose="02020603050405020304" charset="0"/>
                <a:cs typeface="Times New Roman" panose="02020603050405020304" charset="0"/>
              </a:rPr>
              <a:t>Relay Resource</a:t>
            </a:r>
            <a:endParaRPr lang="en-US" sz="24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latin typeface="Times New Roman" panose="02020603050405020304" charset="0"/>
                <a:cs typeface="Times New Roman" panose="02020603050405020304" charset="0"/>
              </a:rPr>
              <a:t>CONCLUSION</a:t>
            </a:r>
          </a:p>
        </p:txBody>
      </p:sp>
      <p:sp>
        <p:nvSpPr>
          <p:cNvPr id="3" name="Content Placeholder 2"/>
          <p:cNvSpPr>
            <a:spLocks noGrp="1"/>
          </p:cNvSpPr>
          <p:nvPr>
            <p:ph idx="1"/>
          </p:nvPr>
        </p:nvSpPr>
        <p:spPr>
          <a:xfrm>
            <a:off x="609600" y="2007870"/>
            <a:ext cx="10972800" cy="4953000"/>
          </a:xfrm>
        </p:spPr>
        <p:txBody>
          <a:bodyPr/>
          <a:lstStyle/>
          <a:p>
            <a:pPr marL="0" indent="0" algn="just">
              <a:buNone/>
            </a:pPr>
            <a:r>
              <a:rPr lang="en-US" sz="2400" dirty="0">
                <a:latin typeface="Times New Roman" panose="02020603050405020304" charset="0"/>
                <a:cs typeface="Times New Roman" panose="02020603050405020304" charset="0"/>
              </a:rPr>
              <a:t>	Our investigation of an IoT virtualization framework with P2P network and edge computing reveals that the hybrid scenario serves the highest number of processed task requests, but with higher energy consumption compared to other scenarios. </a:t>
            </a:r>
          </a:p>
          <a:p>
            <a:pPr marL="0" indent="0" algn="just">
              <a:buNone/>
            </a:pPr>
            <a:r>
              <a:rPr lang="en-US" sz="2400" dirty="0">
                <a:latin typeface="Times New Roman" panose="02020603050405020304" charset="0"/>
                <a:cs typeface="Times New Roman" panose="02020603050405020304" charset="0"/>
              </a:rPr>
              <a:t>	The relays only scenario can serve a high percentage of task requests with power savings, while the objects only scenario has limited processing capacity. Our developed heuristic achieves comparable power efficiency and executed tasks to the MILP model. Future work includes studying the impact of resilience on energy consumption due to link failures and retransmissions.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latin typeface="Times New Roman" panose="02020603050405020304" charset="0"/>
                <a:cs typeface="Times New Roman" panose="02020603050405020304" charset="0"/>
              </a:rPr>
              <a:t>FUTURE SCOPE</a:t>
            </a:r>
          </a:p>
        </p:txBody>
      </p:sp>
      <p:sp>
        <p:nvSpPr>
          <p:cNvPr id="3" name="Content Placeholder 2"/>
          <p:cNvSpPr>
            <a:spLocks noGrp="1"/>
          </p:cNvSpPr>
          <p:nvPr>
            <p:ph idx="1"/>
          </p:nvPr>
        </p:nvSpPr>
        <p:spPr>
          <a:xfrm>
            <a:off x="609600" y="2099310"/>
            <a:ext cx="10972800" cy="4953000"/>
          </a:xfrm>
        </p:spPr>
        <p:txBody>
          <a:bodyPr/>
          <a:lstStyle/>
          <a:p>
            <a:pPr marL="0" indent="0" algn="just">
              <a:buNone/>
            </a:pPr>
            <a:r>
              <a:rPr lang="en-US" sz="2400" dirty="0">
                <a:latin typeface="Times New Roman" panose="02020603050405020304" charset="0"/>
                <a:cs typeface="Times New Roman" panose="02020603050405020304" charset="0"/>
              </a:rPr>
              <a:t>	The proposed architecture can be extended to support more complex IoT applications in various domains, such as smart cities, healthcare, and industrial automation. The architecture can also be scaled up to accommodate larger numbers of IoT devices and support more diverse communication and computation requirements.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latin typeface="Times New Roman" panose="02020603050405020304" charset="0"/>
                <a:cs typeface="Times New Roman" panose="02020603050405020304" charset="0"/>
              </a:rPr>
              <a:t>REFERENCES</a:t>
            </a:r>
          </a:p>
        </p:txBody>
      </p:sp>
      <p:sp>
        <p:nvSpPr>
          <p:cNvPr id="3" name="Content Placeholder 2"/>
          <p:cNvSpPr>
            <a:spLocks noGrp="1"/>
          </p:cNvSpPr>
          <p:nvPr>
            <p:ph idx="1"/>
          </p:nvPr>
        </p:nvSpPr>
        <p:spPr>
          <a:xfrm>
            <a:off x="609600" y="1621790"/>
            <a:ext cx="10972800" cy="4953000"/>
          </a:xfrm>
        </p:spPr>
        <p:txBody>
          <a:bodyPr>
            <a:noAutofit/>
          </a:bodyPr>
          <a:lstStyle/>
          <a:p>
            <a:pPr marL="0" indent="0" algn="just">
              <a:buNone/>
            </a:pPr>
            <a:r>
              <a:rPr lang="en-US" sz="2400" dirty="0">
                <a:latin typeface="Times New Roman" panose="02020603050405020304" charset="0"/>
                <a:cs typeface="Times New Roman" panose="02020603050405020304" charset="0"/>
              </a:rPr>
              <a:t>[1] F. Ganz, D. Puschmann, P. Barnaghi, and F. Carrez, ``A practical evaluation of information processing and abstraction techniques for the Internet of Things,'' IEEE Internet Things J., vol. 2, no. 4, pp. 340354, Aug. 2015. </a:t>
            </a:r>
          </a:p>
          <a:p>
            <a:pPr marL="0" indent="0" algn="just">
              <a:buNone/>
            </a:pPr>
            <a:r>
              <a:rPr lang="en-US" sz="2400" dirty="0">
                <a:latin typeface="Times New Roman" panose="02020603050405020304" charset="0"/>
                <a:cs typeface="Times New Roman" panose="02020603050405020304" charset="0"/>
              </a:rPr>
              <a:t>[2] J. Pan and J. McElhannon, ``Future edge cloud and edge computing for Internet of Things applications,'' IEEE Internet Things J., vol. 5, no. 1, pp. 439-449, Feb. 2018.</a:t>
            </a:r>
          </a:p>
          <a:p>
            <a:pPr marL="0" indent="0" algn="just">
              <a:buNone/>
            </a:pPr>
            <a:r>
              <a:rPr lang="en-US" sz="2400" dirty="0">
                <a:latin typeface="Times New Roman" panose="02020603050405020304" charset="0"/>
                <a:cs typeface="Times New Roman" panose="02020603050405020304" charset="0"/>
              </a:rPr>
              <a:t>[3] A. Al-Fuqaha, M. Guizani, M. Mohammadi, M. Aledhari, and M. Ayyash, ``Internet of Things: A survey on enabling technologies, protocols, and applications,'' IEEE Commun. Surveys Tuts., vol. 17, no. 4, pp. 2347-2376, 4th Quart., 2015.</a:t>
            </a:r>
          </a:p>
          <a:p>
            <a:pPr marL="0" indent="0" algn="just">
              <a:buNone/>
            </a:pPr>
            <a:r>
              <a:rPr lang="en-US" sz="2400" dirty="0">
                <a:latin typeface="Times New Roman" panose="02020603050405020304" charset="0"/>
                <a:cs typeface="Times New Roman" panose="02020603050405020304" charset="0"/>
              </a:rPr>
              <a:t>[4] S. H. Shah and I. Yaqoob, ``A survey: Internet of Things (IOT) technologies, applications and challenges,'' in Proc. IEEE Smart Energy Grid Eng. (SEGE), Oshawa, ON, Canada, Aug. 2016, pp. 381-385.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25"/>
            <a:ext cx="10515600" cy="4351338"/>
          </a:xfrm>
        </p:spPr>
        <p:txBody>
          <a:bodyPr/>
          <a:lstStyle/>
          <a:p>
            <a:pPr marL="0" indent="0">
              <a:buNone/>
            </a:pPr>
            <a:r>
              <a:rPr lang="en-US" sz="4500" b="1" dirty="0">
                <a:latin typeface="Times New Roman" panose="02020603050405020304" charset="0"/>
                <a:cs typeface="Times New Roman" panose="02020603050405020304" charset="0"/>
              </a:rPr>
              <a:t>                          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3847"/>
            <a:ext cx="10972800" cy="582613"/>
          </a:xfrm>
        </p:spPr>
        <p:txBody>
          <a:bodyPr/>
          <a:lstStyle/>
          <a:p>
            <a:r>
              <a:rPr lang="en-US" sz="3000" b="1" dirty="0">
                <a:latin typeface="Times New Roman" panose="02020603050405020304" charset="0"/>
                <a:cs typeface="Times New Roman" panose="02020603050405020304" charset="0"/>
              </a:rPr>
              <a:t>CONTENTS</a:t>
            </a:r>
          </a:p>
        </p:txBody>
      </p:sp>
      <p:sp>
        <p:nvSpPr>
          <p:cNvPr id="3" name="Content Placeholder 2"/>
          <p:cNvSpPr>
            <a:spLocks noGrp="1"/>
          </p:cNvSpPr>
          <p:nvPr>
            <p:ph idx="1"/>
          </p:nvPr>
        </p:nvSpPr>
        <p:spPr>
          <a:xfrm>
            <a:off x="609600" y="1611630"/>
            <a:ext cx="10972800" cy="4953000"/>
          </a:xfrm>
        </p:spPr>
        <p:txBody>
          <a:bodyPr>
            <a:normAutofit/>
          </a:bodyPr>
          <a:lstStyle/>
          <a:p>
            <a:r>
              <a:rPr lang="en-US" sz="2400" dirty="0">
                <a:latin typeface="Times New Roman" panose="02020603050405020304" charset="0"/>
                <a:cs typeface="Times New Roman" panose="02020603050405020304" charset="0"/>
              </a:rPr>
              <a:t>ABSTRACT</a:t>
            </a:r>
          </a:p>
          <a:p>
            <a:r>
              <a:rPr lang="en-US" sz="2400" dirty="0">
                <a:latin typeface="Times New Roman" panose="02020603050405020304" charset="0"/>
                <a:cs typeface="Times New Roman" panose="02020603050405020304" charset="0"/>
              </a:rPr>
              <a:t>OBJECTIVE</a:t>
            </a:r>
          </a:p>
          <a:p>
            <a:r>
              <a:rPr lang="en-US" sz="2400" dirty="0">
                <a:latin typeface="Times New Roman" panose="02020603050405020304" charset="0"/>
                <a:cs typeface="Times New Roman" panose="02020603050405020304" charset="0"/>
              </a:rPr>
              <a:t>INTRODUCTION</a:t>
            </a:r>
          </a:p>
          <a:p>
            <a:r>
              <a:rPr lang="en-US" sz="2400" dirty="0">
                <a:latin typeface="Times New Roman" panose="02020603050405020304" charset="0"/>
                <a:cs typeface="Times New Roman" panose="02020603050405020304" charset="0"/>
              </a:rPr>
              <a:t>LITERATURE SURVEY</a:t>
            </a:r>
          </a:p>
          <a:p>
            <a:r>
              <a:rPr lang="en-US" sz="2400" dirty="0">
                <a:latin typeface="Times New Roman" panose="02020603050405020304" charset="0"/>
                <a:cs typeface="Times New Roman" panose="02020603050405020304" charset="0"/>
              </a:rPr>
              <a:t>EXISTING SYSTEM</a:t>
            </a:r>
          </a:p>
          <a:p>
            <a:r>
              <a:rPr lang="en-US" sz="2400" dirty="0">
                <a:latin typeface="Times New Roman" panose="02020603050405020304" charset="0"/>
                <a:cs typeface="Times New Roman" panose="02020603050405020304" charset="0"/>
              </a:rPr>
              <a:t>PROPOSED SYSTEM</a:t>
            </a:r>
          </a:p>
          <a:p>
            <a:r>
              <a:rPr lang="en-US" sz="2400" dirty="0">
                <a:latin typeface="Times New Roman" panose="02020603050405020304" charset="0"/>
                <a:cs typeface="Times New Roman" panose="02020603050405020304" charset="0"/>
              </a:rPr>
              <a:t>SYSTEM REQUIREMENTS</a:t>
            </a:r>
          </a:p>
          <a:p>
            <a:r>
              <a:rPr lang="en-US" sz="2400" dirty="0">
                <a:latin typeface="Times New Roman" panose="02020603050405020304" charset="0"/>
                <a:cs typeface="Times New Roman" panose="02020603050405020304" charset="0"/>
              </a:rPr>
              <a:t>MODULES</a:t>
            </a:r>
          </a:p>
          <a:p>
            <a:r>
              <a:rPr lang="en-US" sz="2400" dirty="0">
                <a:latin typeface="Times New Roman" panose="02020603050405020304" charset="0"/>
                <a:cs typeface="Times New Roman" panose="02020603050405020304" charset="0"/>
              </a:rPr>
              <a:t>CONCLUSION</a:t>
            </a:r>
          </a:p>
          <a:p>
            <a:r>
              <a:rPr lang="en-US" sz="2400" dirty="0">
                <a:latin typeface="Times New Roman" panose="02020603050405020304" charset="0"/>
                <a:cs typeface="Times New Roman" panose="02020603050405020304" charset="0"/>
              </a:rPr>
              <a:t>FUTURE SCOPE</a:t>
            </a:r>
          </a:p>
          <a:p>
            <a:r>
              <a:rPr lang="en-US" sz="2400" dirty="0">
                <a:latin typeface="Times New Roman" panose="02020603050405020304" charset="0"/>
                <a:cs typeface="Times New Roman" panose="02020603050405020304" charset="0"/>
              </a:rPr>
              <a:t>REFERENCES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normAutofit/>
          </a:bodyPr>
          <a:lstStyle/>
          <a:p>
            <a:r>
              <a:rPr lang="en-US" sz="3000" b="1" dirty="0">
                <a:latin typeface="Times New Roman" panose="02020603050405020304" charset="0"/>
                <a:cs typeface="Times New Roman" panose="02020603050405020304" charset="0"/>
                <a:sym typeface="+mn-ea"/>
              </a:rPr>
              <a:t>ABSTRACT</a:t>
            </a:r>
            <a:br>
              <a:rPr lang="en-US" sz="3335" dirty="0">
                <a:latin typeface="Times New Roman" panose="02020603050405020304" charset="0"/>
                <a:cs typeface="Times New Roman" panose="02020603050405020304" charset="0"/>
              </a:rPr>
            </a:br>
            <a:endParaRPr lang="en-US" sz="3335" dirty="0"/>
          </a:p>
        </p:txBody>
      </p:sp>
      <p:sp>
        <p:nvSpPr>
          <p:cNvPr id="3" name="Content Placeholder 2"/>
          <p:cNvSpPr>
            <a:spLocks noGrp="1"/>
          </p:cNvSpPr>
          <p:nvPr>
            <p:ph idx="1"/>
          </p:nvPr>
        </p:nvSpPr>
        <p:spPr>
          <a:xfrm>
            <a:off x="609600" y="1621790"/>
            <a:ext cx="10972800" cy="4953000"/>
          </a:xfrm>
        </p:spPr>
        <p:txBody>
          <a:bodyPr>
            <a:normAutofit/>
          </a:bodyPr>
          <a:lstStyle/>
          <a:p>
            <a:pPr marL="0" indent="0" algn="just">
              <a:buNone/>
            </a:pPr>
            <a:r>
              <a:rPr lang="en-US" sz="2400" dirty="0">
                <a:latin typeface="Times New Roman" panose="02020603050405020304" charset="0"/>
                <a:cs typeface="Times New Roman" panose="02020603050405020304" charset="0"/>
              </a:rPr>
              <a:t>	The proposed project outlines an energy-efficient IoT virtualization framework that utilizes peer-to-peer networking and edge processing. Peers in this network are represented by IoT objects and relays hosting virtual machines (VMs) that serve IoT task processing requests. The project investigates the system's power consumption savings and task processing capabilities in three different scenarios: relay only, object only, and hybrid. To maximize the number of tasks processed while minimizing power consumption, the project uses a mixed integer linear programming (MILP) model. The project also introduces an energy-efficient virtualized IoT P2P network heuristic, called EEVIPN, based on the MILP model principles.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25"/>
            <a:ext cx="10515600" cy="1325563"/>
          </a:xfrm>
        </p:spPr>
        <p:txBody>
          <a:bodyPr>
            <a:normAutofit/>
          </a:bodyPr>
          <a:lstStyle/>
          <a:p>
            <a:r>
              <a:rPr lang="en-US" sz="3000" b="1" dirty="0">
                <a:latin typeface="Times New Roman" panose="02020603050405020304" charset="0"/>
                <a:cs typeface="Times New Roman" panose="02020603050405020304" charset="0"/>
                <a:sym typeface="+mn-ea"/>
              </a:rPr>
              <a:t>OBJECTIVE</a:t>
            </a:r>
            <a:br>
              <a:rPr lang="en-US" sz="3000" b="1" dirty="0">
                <a:latin typeface="Times New Roman" panose="02020603050405020304" charset="0"/>
                <a:cs typeface="Times New Roman" panose="02020603050405020304" charset="0"/>
              </a:rPr>
            </a:br>
            <a:endParaRPr lang="en-US" sz="3000" b="1" dirty="0"/>
          </a:p>
        </p:txBody>
      </p:sp>
      <p:sp>
        <p:nvSpPr>
          <p:cNvPr id="3" name="Content Placeholder 2"/>
          <p:cNvSpPr>
            <a:spLocks noGrp="1"/>
          </p:cNvSpPr>
          <p:nvPr>
            <p:ph idx="1"/>
          </p:nvPr>
        </p:nvSpPr>
        <p:spPr>
          <a:xfrm>
            <a:off x="609600" y="1835150"/>
            <a:ext cx="10972800" cy="4953000"/>
          </a:xfrm>
        </p:spPr>
        <p:txBody>
          <a:bodyPr/>
          <a:lstStyle/>
          <a:p>
            <a:pPr marL="0" indent="0" algn="just">
              <a:buNone/>
            </a:pPr>
            <a:r>
              <a:rPr lang="en-US" sz="2400" dirty="0">
                <a:latin typeface="Times New Roman" panose="02020603050405020304" charset="0"/>
                <a:cs typeface="Times New Roman" panose="02020603050405020304" charset="0"/>
              </a:rPr>
              <a:t>	The objective of this project is to investigate the energy efficiency of an IoT virtualization framework with P2P network and edge computing. The investigation is carried out by considering three different scenarios and a MILP model is developed to maximize the number of processing tasks served by peers and minimize the total power consumption of the network.</a:t>
            </a:r>
          </a:p>
          <a:p>
            <a:pPr marL="0" indent="0" algn="just">
              <a:buNone/>
            </a:pPr>
            <a:endParaRPr lang="en-US" sz="2400" dirty="0">
              <a:latin typeface="Times New Roman" panose="02020603050405020304" charset="0"/>
              <a:cs typeface="Times New Roman" panose="02020603050405020304" charset="0"/>
            </a:endParaRPr>
          </a:p>
          <a:p>
            <a:pPr marL="0" indent="0" algn="just">
              <a:buNone/>
            </a:pPr>
            <a:endParaRPr lang="en-US" sz="2500" dirty="0">
              <a:latin typeface="Times New Roman" panose="02020603050405020304" charset="0"/>
              <a:cs typeface="Times New Roman" panose="02020603050405020304" charset="0"/>
            </a:endParaRPr>
          </a:p>
          <a:p>
            <a:pPr marL="0" indent="0">
              <a:buNone/>
            </a:pPr>
            <a:endParaRPr lang="en-US" sz="2500" dirty="0">
              <a:latin typeface="Times New Roman" panose="02020603050405020304" charset="0"/>
              <a:cs typeface="Times New Roman" panose="02020603050405020304" charset="0"/>
            </a:endParaRPr>
          </a:p>
          <a:p>
            <a:pPr marL="0" indent="0">
              <a:buNone/>
            </a:pPr>
            <a:endParaRPr lang="en-US" sz="2500" dirty="0">
              <a:latin typeface="Times New Roman" panose="02020603050405020304" charset="0"/>
              <a:cs typeface="Times New Roman" panose="02020603050405020304" charset="0"/>
            </a:endParaRPr>
          </a:p>
          <a:p>
            <a:pPr marL="0" indent="0">
              <a:buNone/>
            </a:pPr>
            <a:endParaRPr lang="en-US" sz="25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800"/>
            <a:ext cx="10515600" cy="1325563"/>
          </a:xfrm>
        </p:spPr>
        <p:txBody>
          <a:bodyPr>
            <a:normAutofit/>
          </a:bodyPr>
          <a:lstStyle/>
          <a:p>
            <a:r>
              <a:rPr lang="en-US" sz="3000" b="1" dirty="0">
                <a:latin typeface="Times New Roman" panose="02020603050405020304" charset="0"/>
                <a:cs typeface="Times New Roman" panose="02020603050405020304" charset="0"/>
                <a:sym typeface="+mn-ea"/>
              </a:rPr>
              <a:t>INTRODUCTION</a:t>
            </a:r>
            <a:br>
              <a:rPr lang="en-US" sz="3000" b="1" dirty="0">
                <a:latin typeface="Times New Roman" panose="02020603050405020304" charset="0"/>
                <a:cs typeface="Times New Roman" panose="02020603050405020304" charset="0"/>
              </a:rPr>
            </a:br>
            <a:endParaRPr lang="en-US" sz="3000" b="1" dirty="0"/>
          </a:p>
        </p:txBody>
      </p:sp>
      <p:sp>
        <p:nvSpPr>
          <p:cNvPr id="3" name="Content Placeholder 2"/>
          <p:cNvSpPr>
            <a:spLocks noGrp="1"/>
          </p:cNvSpPr>
          <p:nvPr>
            <p:ph idx="1"/>
          </p:nvPr>
        </p:nvSpPr>
        <p:spPr>
          <a:xfrm>
            <a:off x="838200" y="1376363"/>
            <a:ext cx="10515600" cy="4351338"/>
          </a:xfrm>
        </p:spPr>
        <p:txBody>
          <a:bodyPr>
            <a:noAutofit/>
          </a:bodyPr>
          <a:lstStyle/>
          <a:p>
            <a:pPr algn="just">
              <a:buFont typeface="Wingdings" panose="05000000000000000000" charset="0"/>
              <a:buChar char="Ø"/>
            </a:pPr>
            <a:r>
              <a:rPr lang="en-US" sz="2400" dirty="0">
                <a:latin typeface="Times New Roman" panose="02020603050405020304" charset="0"/>
                <a:cs typeface="Times New Roman" panose="02020603050405020304" charset="0"/>
              </a:rPr>
              <a:t>  IoT devices are increasing, but energy efficiency, reliability, security, interoperability, and scalability are still challenges.</a:t>
            </a:r>
          </a:p>
          <a:p>
            <a:pPr algn="just">
              <a:buFont typeface="Wingdings" panose="05000000000000000000" charset="0"/>
              <a:buChar char="Ø"/>
            </a:pPr>
            <a:r>
              <a:rPr lang="en-US" sz="2400" dirty="0">
                <a:latin typeface="Times New Roman" panose="02020603050405020304" charset="0"/>
                <a:cs typeface="Times New Roman" panose="02020603050405020304" charset="0"/>
              </a:rPr>
              <a:t>  Cloud computing can help, but with large IoT data, it poses new challenges.</a:t>
            </a:r>
          </a:p>
          <a:p>
            <a:pPr algn="just">
              <a:buFont typeface="Wingdings" panose="05000000000000000000" charset="0"/>
              <a:buChar char="Ø"/>
            </a:pPr>
            <a:r>
              <a:rPr lang="en-US" sz="2400" dirty="0">
                <a:latin typeface="Times New Roman" panose="02020603050405020304" charset="0"/>
                <a:cs typeface="Times New Roman" panose="02020603050405020304" charset="0"/>
              </a:rPr>
              <a:t>  Edge computing is a solution that involves processing IoT data by IoT objects themselves or by devices in the nearest layer.</a:t>
            </a:r>
          </a:p>
          <a:p>
            <a:pPr algn="just">
              <a:buFont typeface="Wingdings" panose="05000000000000000000" charset="0"/>
              <a:buChar char="Ø"/>
            </a:pPr>
            <a:r>
              <a:rPr lang="en-US" sz="2400" dirty="0">
                <a:latin typeface="Times New Roman" panose="02020603050405020304" charset="0"/>
                <a:cs typeface="Times New Roman" panose="02020603050405020304" charset="0"/>
              </a:rPr>
              <a:t>  Allied Business Intelligence expects 90% of endpoint data will be processed locally.</a:t>
            </a:r>
          </a:p>
          <a:p>
            <a:pPr algn="just">
              <a:buFont typeface="Wingdings" panose="05000000000000000000" charset="0"/>
              <a:buChar char="Ø"/>
            </a:pPr>
            <a:r>
              <a:rPr lang="en-US" sz="2400" dirty="0">
                <a:latin typeface="Times New Roman" panose="02020603050405020304" charset="0"/>
                <a:cs typeface="Times New Roman" panose="02020603050405020304" charset="0"/>
              </a:rPr>
              <a:t>  We propose an energy-efficient IoT network using P2P communication and edge computing with VMs in relays for computing tasks and communication.</a:t>
            </a:r>
          </a:p>
          <a:p>
            <a:pPr algn="just">
              <a:buFont typeface="Wingdings" panose="05000000000000000000" charset="0"/>
              <a:buChar char="Ø"/>
            </a:pPr>
            <a:r>
              <a:rPr lang="en-US" sz="2400" dirty="0">
                <a:latin typeface="Times New Roman" panose="02020603050405020304" charset="0"/>
                <a:cs typeface="Times New Roman" panose="02020603050405020304" charset="0"/>
              </a:rPr>
              <a:t>  Our architecture enables dynamic decisions to minimize energy consumption by choosing the most efficient location for processing tasks.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275"/>
            <a:ext cx="10515600" cy="1325563"/>
          </a:xfrm>
        </p:spPr>
        <p:txBody>
          <a:bodyPr>
            <a:normAutofit/>
          </a:bodyPr>
          <a:lstStyle/>
          <a:p>
            <a:r>
              <a:rPr lang="en-US" sz="3000" b="1" dirty="0">
                <a:latin typeface="Times New Roman" panose="02020603050405020304" charset="0"/>
                <a:cs typeface="Times New Roman" panose="02020603050405020304" charset="0"/>
                <a:sym typeface="+mn-ea"/>
              </a:rPr>
              <a:t>LITERATURE SURVEY</a:t>
            </a:r>
            <a:br>
              <a:rPr lang="en-US" sz="3000" b="1" dirty="0">
                <a:latin typeface="Times New Roman" panose="02020603050405020304" charset="0"/>
                <a:cs typeface="Times New Roman" panose="02020603050405020304" charset="0"/>
              </a:rPr>
            </a:br>
            <a:endParaRPr lang="en-US" sz="3000" b="1" dirty="0"/>
          </a:p>
        </p:txBody>
      </p:sp>
      <p:sp>
        <p:nvSpPr>
          <p:cNvPr id="3" name="Content Placeholder 2"/>
          <p:cNvSpPr>
            <a:spLocks noGrp="1"/>
          </p:cNvSpPr>
          <p:nvPr>
            <p:ph idx="1"/>
          </p:nvPr>
        </p:nvSpPr>
        <p:spPr>
          <a:xfrm>
            <a:off x="684245" y="1380737"/>
            <a:ext cx="10972800" cy="4953000"/>
          </a:xfrm>
        </p:spPr>
        <p:txBody>
          <a:bodyPr>
            <a:noAutofit/>
          </a:bodyPr>
          <a:lstStyle/>
          <a:p>
            <a:pPr>
              <a:buFont typeface="Wingdings" panose="05000000000000000000" charset="0"/>
              <a:buChar char="Ø"/>
            </a:pPr>
            <a:r>
              <a:rPr lang="en-US" sz="2400" dirty="0">
                <a:latin typeface="Times New Roman" panose="02020603050405020304" charset="0"/>
                <a:cs typeface="Times New Roman" panose="02020603050405020304" charset="0"/>
              </a:rPr>
              <a:t>  The IoT is a network of billions of devices that communicate and exchange data about real-world objects.</a:t>
            </a:r>
          </a:p>
          <a:p>
            <a:pPr>
              <a:buFont typeface="Wingdings" panose="05000000000000000000" charset="0"/>
              <a:buChar char="Ø"/>
            </a:pPr>
            <a:r>
              <a:rPr lang="en-US" sz="2400" dirty="0">
                <a:latin typeface="Times New Roman" panose="02020603050405020304" charset="0"/>
                <a:cs typeface="Times New Roman" panose="02020603050405020304" charset="0"/>
              </a:rPr>
              <a:t>  Extracting meaningful abstractions from raw sensory data captured by devices has several interesting applications.</a:t>
            </a:r>
          </a:p>
          <a:p>
            <a:pPr>
              <a:buFont typeface="Wingdings" panose="05000000000000000000" charset="0"/>
              <a:buChar char="Ø"/>
            </a:pPr>
            <a:r>
              <a:rPr lang="en-US" sz="2400" dirty="0">
                <a:latin typeface="Times New Roman" panose="02020603050405020304" charset="0"/>
                <a:cs typeface="Times New Roman" panose="02020603050405020304" charset="0"/>
              </a:rPr>
              <a:t>  Several techniques such as machine-learning, the semantic web, pattern and data mining are used to abstract from sensor observations to information representations.</a:t>
            </a:r>
          </a:p>
          <a:p>
            <a:pPr>
              <a:buFont typeface="Wingdings" panose="05000000000000000000" charset="0"/>
              <a:buChar char="Ø"/>
            </a:pPr>
            <a:r>
              <a:rPr lang="en-US" sz="2400" dirty="0">
                <a:latin typeface="Times New Roman" panose="02020603050405020304" charset="0"/>
                <a:cs typeface="Times New Roman" panose="02020603050405020304" charset="0"/>
              </a:rPr>
              <a:t>  Edge cloud and edge computing provide resources closer to the resource-poor edge IoT devices and potentially can nurture a new IoT innovation ecosystem.</a:t>
            </a:r>
          </a:p>
          <a:p>
            <a:pPr>
              <a:buFont typeface="Wingdings" panose="05000000000000000000" charset="0"/>
              <a:buChar char="Ø"/>
            </a:pPr>
            <a:r>
              <a:rPr lang="en-US" sz="2400" dirty="0">
                <a:latin typeface="Times New Roman" panose="02020603050405020304" charset="0"/>
                <a:cs typeface="Times New Roman" panose="02020603050405020304" charset="0"/>
              </a:rPr>
              <a:t>  The emerging technologies such as network function virtualization and software-defined networking enable edge computing.</a:t>
            </a:r>
          </a:p>
          <a:p>
            <a:pPr marL="0" indent="0">
              <a:buNone/>
            </a:pPr>
            <a:endParaRPr lang="en-US" sz="24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800"/>
            <a:ext cx="10515600" cy="1325563"/>
          </a:xfrm>
        </p:spPr>
        <p:txBody>
          <a:bodyPr>
            <a:normAutofit/>
          </a:bodyPr>
          <a:lstStyle/>
          <a:p>
            <a:r>
              <a:rPr lang="en-US" sz="3000" b="1" dirty="0">
                <a:latin typeface="Times New Roman" panose="02020603050405020304" charset="0"/>
                <a:cs typeface="Times New Roman" panose="02020603050405020304" charset="0"/>
                <a:sym typeface="+mn-ea"/>
              </a:rPr>
              <a:t>EXISTING SYSTEM</a:t>
            </a:r>
            <a:br>
              <a:rPr lang="en-US" sz="3000" b="1" dirty="0">
                <a:latin typeface="Times New Roman" panose="02020603050405020304" charset="0"/>
                <a:cs typeface="Times New Roman" panose="02020603050405020304" charset="0"/>
              </a:rPr>
            </a:br>
            <a:endParaRPr lang="en-US" sz="3000" b="1" dirty="0"/>
          </a:p>
        </p:txBody>
      </p:sp>
      <p:sp>
        <p:nvSpPr>
          <p:cNvPr id="3" name="Content Placeholder 2"/>
          <p:cNvSpPr>
            <a:spLocks noGrp="1"/>
          </p:cNvSpPr>
          <p:nvPr>
            <p:ph idx="1"/>
          </p:nvPr>
        </p:nvSpPr>
        <p:spPr>
          <a:xfrm>
            <a:off x="609600" y="1296047"/>
            <a:ext cx="10972800" cy="4953000"/>
          </a:xfrm>
        </p:spPr>
        <p:txBody>
          <a:bodyPr>
            <a:noAutofit/>
          </a:bodyPr>
          <a:lstStyle/>
          <a:p>
            <a:pPr marL="0" indent="0" algn="just">
              <a:buNone/>
            </a:pPr>
            <a:r>
              <a:rPr lang="en-US" sz="2400" dirty="0">
                <a:latin typeface="Times New Roman" panose="02020603050405020304" charset="0"/>
                <a:cs typeface="Times New Roman" panose="02020603050405020304" charset="0"/>
              </a:rPr>
              <a:t>	The energy efficiency challenge is a major concern in existing systems, especially with the increasing amounts of data generated by connected IoT objects. Cloud computing has been proposed as a solution to this challenge in networks and data centers. However, the emergence of cloud computing with IoT presents new challenges that need to be addressed, such as the need for more processing capabilities, higher communication bandwidth, improved security, and lower latency requirements.</a:t>
            </a:r>
          </a:p>
          <a:p>
            <a:pPr marL="0" indent="0">
              <a:buNone/>
            </a:pPr>
            <a:endParaRPr lang="en-US" sz="2500" b="1" u="sng" dirty="0">
              <a:latin typeface="Times New Roman" panose="02020603050405020304" charset="0"/>
              <a:cs typeface="Times New Roman" panose="02020603050405020304" charset="0"/>
            </a:endParaRPr>
          </a:p>
          <a:p>
            <a:pPr marL="0" indent="0">
              <a:buNone/>
            </a:pPr>
            <a:r>
              <a:rPr lang="en-US" sz="2400" b="1" u="sng" dirty="0">
                <a:latin typeface="Times New Roman" panose="02020603050405020304" charset="0"/>
                <a:cs typeface="Times New Roman" panose="02020603050405020304" charset="0"/>
              </a:rPr>
              <a:t>Disadvantages of Existing System:</a:t>
            </a:r>
          </a:p>
          <a:p>
            <a:pPr marL="0" indent="0">
              <a:buNone/>
            </a:pPr>
            <a:endParaRPr lang="en-US" sz="200" b="1" u="sng" dirty="0">
              <a:latin typeface="Times New Roman" panose="02020603050405020304" charset="0"/>
              <a:cs typeface="Times New Roman" panose="02020603050405020304" charset="0"/>
            </a:endParaRPr>
          </a:p>
          <a:p>
            <a:pPr marL="0" indent="0">
              <a:buNone/>
            </a:pPr>
            <a:r>
              <a:rPr lang="en-US" sz="2400" dirty="0">
                <a:latin typeface="Times New Roman" panose="02020603050405020304" charset="0"/>
                <a:cs typeface="Times New Roman" panose="02020603050405020304" charset="0"/>
              </a:rPr>
              <a:t>1. Security is less.</a:t>
            </a:r>
          </a:p>
          <a:p>
            <a:pPr marL="0" indent="0">
              <a:buNone/>
            </a:pPr>
            <a:r>
              <a:rPr lang="en-US" sz="2400" dirty="0">
                <a:latin typeface="Times New Roman" panose="02020603050405020304" charset="0"/>
                <a:cs typeface="Times New Roman" panose="02020603050405020304" charset="0"/>
              </a:rPr>
              <a:t>2. Communication failures are occurred.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230"/>
            <a:ext cx="10515600" cy="1325563"/>
          </a:xfrm>
        </p:spPr>
        <p:txBody>
          <a:bodyPr>
            <a:normAutofit/>
          </a:bodyPr>
          <a:lstStyle/>
          <a:p>
            <a:r>
              <a:rPr lang="en-US" sz="3000" b="1" dirty="0">
                <a:latin typeface="Times New Roman" panose="02020603050405020304" charset="0"/>
                <a:cs typeface="Times New Roman" panose="02020603050405020304" charset="0"/>
                <a:sym typeface="+mn-ea"/>
              </a:rPr>
              <a:t>PROPOSED SYSTEM</a:t>
            </a:r>
            <a:br>
              <a:rPr lang="en-US" sz="3000" b="1" dirty="0">
                <a:latin typeface="Times New Roman" panose="02020603050405020304" charset="0"/>
                <a:cs typeface="Times New Roman" panose="02020603050405020304" charset="0"/>
              </a:rPr>
            </a:br>
            <a:endParaRPr lang="en-US" sz="3000" b="1" dirty="0"/>
          </a:p>
        </p:txBody>
      </p:sp>
      <p:sp>
        <p:nvSpPr>
          <p:cNvPr id="3" name="Content Placeholder 2"/>
          <p:cNvSpPr>
            <a:spLocks noGrp="1"/>
          </p:cNvSpPr>
          <p:nvPr>
            <p:ph idx="1"/>
          </p:nvPr>
        </p:nvSpPr>
        <p:spPr>
          <a:xfrm>
            <a:off x="609600" y="1296048"/>
            <a:ext cx="10972800" cy="4953000"/>
          </a:xfrm>
        </p:spPr>
        <p:txBody>
          <a:bodyPr>
            <a:noAutofit/>
          </a:bodyPr>
          <a:lstStyle/>
          <a:p>
            <a:pPr marL="0" indent="0">
              <a:lnSpc>
                <a:spcPct val="100000"/>
              </a:lnSpc>
              <a:buNone/>
            </a:pPr>
            <a:r>
              <a:rPr lang="en-US" sz="2400" dirty="0">
                <a:latin typeface="Times New Roman" panose="02020603050405020304" charset="0"/>
                <a:cs typeface="Times New Roman" panose="02020603050405020304" charset="0"/>
              </a:rPr>
              <a:t>	This project proposes an energy-efficient IoT virtualization framework that utilizes peer-to-peer (P2P) networking and edge processing. Peers in the network, represented by IoT objects and relays hosting virtual machines (VMs), serve IoT task processing requests. To investigate power consumption savings and system capabilities in terms of task processing, we considered three scenarios: relay-only, object-only, and hybrid. We developed a mixed integer linear programming (MILP) model to maximize the number of processing tasks and minimize power consumption in the IoT network. Based on the MILP model, we developed an energy-efficient virtualized IoT P2P networks heuristic called EEVIPN.</a:t>
            </a:r>
          </a:p>
          <a:p>
            <a:pPr marL="0" indent="0">
              <a:buNone/>
            </a:pPr>
            <a:endParaRPr lang="en-US" sz="2200" dirty="0">
              <a:latin typeface="Times New Roman" panose="02020603050405020304" charset="0"/>
              <a:cs typeface="Times New Roman" panose="02020603050405020304" charset="0"/>
            </a:endParaRPr>
          </a:p>
          <a:p>
            <a:pPr marL="0" indent="0">
              <a:buNone/>
            </a:pPr>
            <a:r>
              <a:rPr lang="en-US" sz="2400" b="1" u="sng" dirty="0">
                <a:latin typeface="Times New Roman" panose="02020603050405020304" charset="0"/>
                <a:cs typeface="Times New Roman" panose="02020603050405020304" charset="0"/>
              </a:rPr>
              <a:t>Advantages of Proposed System:</a:t>
            </a:r>
            <a:endParaRPr lang="en-US" sz="2200" b="1" u="sng" dirty="0">
              <a:latin typeface="Times New Roman" panose="02020603050405020304" charset="0"/>
              <a:cs typeface="Times New Roman" panose="02020603050405020304" charset="0"/>
            </a:endParaRPr>
          </a:p>
          <a:p>
            <a:pPr marL="0" indent="0">
              <a:buNone/>
            </a:pPr>
            <a:r>
              <a:rPr lang="en-US" sz="2400" dirty="0">
                <a:latin typeface="Times New Roman" panose="02020603050405020304" charset="0"/>
                <a:cs typeface="Times New Roman" panose="02020603050405020304" charset="0"/>
              </a:rPr>
              <a:t>1. Saving the power consumption.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385"/>
            <a:ext cx="10515600" cy="1325563"/>
          </a:xfrm>
        </p:spPr>
        <p:txBody>
          <a:bodyPr>
            <a:normAutofit/>
          </a:bodyPr>
          <a:lstStyle/>
          <a:p>
            <a:r>
              <a:rPr lang="en-US" sz="3000" b="1" dirty="0">
                <a:latin typeface="Times New Roman" panose="02020603050405020304" charset="0"/>
                <a:cs typeface="Times New Roman" panose="02020603050405020304" charset="0"/>
                <a:sym typeface="+mn-ea"/>
              </a:rPr>
              <a:t>SYSTEM REQUIREMENTS</a:t>
            </a:r>
            <a:br>
              <a:rPr lang="en-US" sz="3000" b="1" dirty="0">
                <a:latin typeface="Times New Roman" panose="02020603050405020304" charset="0"/>
                <a:cs typeface="Times New Roman" panose="02020603050405020304" charset="0"/>
              </a:rPr>
            </a:br>
            <a:endParaRPr lang="en-US" sz="3000" b="1" dirty="0"/>
          </a:p>
        </p:txBody>
      </p:sp>
      <p:sp>
        <p:nvSpPr>
          <p:cNvPr id="3" name="Content Placeholder 2"/>
          <p:cNvSpPr>
            <a:spLocks noGrp="1"/>
          </p:cNvSpPr>
          <p:nvPr>
            <p:ph idx="1"/>
          </p:nvPr>
        </p:nvSpPr>
        <p:spPr>
          <a:xfrm>
            <a:off x="838200" y="1520825"/>
            <a:ext cx="10515600" cy="4351338"/>
          </a:xfrm>
        </p:spPr>
        <p:txBody>
          <a:bodyPr>
            <a:noAutofit/>
          </a:bodyPr>
          <a:lstStyle/>
          <a:p>
            <a:pPr marL="0" indent="0">
              <a:buNone/>
            </a:pPr>
            <a:r>
              <a:rPr lang="en-US" sz="2200" dirty="0">
                <a:latin typeface="Times New Roman" panose="02020603050405020304" charset="0"/>
                <a:cs typeface="Times New Roman" panose="02020603050405020304" charset="0"/>
              </a:rPr>
              <a:t>Software Interfaces     :      JAVA1.6.</a:t>
            </a:r>
          </a:p>
          <a:p>
            <a:pPr marL="0" indent="0">
              <a:buNone/>
            </a:pPr>
            <a:r>
              <a:rPr lang="en-US" sz="2200" dirty="0">
                <a:latin typeface="Times New Roman" panose="02020603050405020304" charset="0"/>
                <a:cs typeface="Times New Roman" panose="02020603050405020304" charset="0"/>
              </a:rPr>
              <a:t>Operating Environment    :   Windows XP, Linux.</a:t>
            </a:r>
          </a:p>
          <a:p>
            <a:pPr marL="0" indent="0">
              <a:buNone/>
            </a:pPr>
            <a:endParaRPr lang="en-US" sz="2200" dirty="0">
              <a:latin typeface="Times New Roman" panose="02020603050405020304" charset="0"/>
              <a:cs typeface="Times New Roman" panose="02020603050405020304" charset="0"/>
            </a:endParaRPr>
          </a:p>
          <a:p>
            <a:pPr marL="0" indent="0">
              <a:buNone/>
            </a:pPr>
            <a:r>
              <a:rPr lang="en-US" sz="2200" b="1" u="sng" dirty="0">
                <a:latin typeface="Times New Roman" panose="02020603050405020304" charset="0"/>
                <a:cs typeface="Times New Roman" panose="02020603050405020304" charset="0"/>
              </a:rPr>
              <a:t>HARDWARE REQUIREMENTS:</a:t>
            </a:r>
          </a:p>
          <a:p>
            <a:pPr marL="0" indent="0">
              <a:buNone/>
            </a:pPr>
            <a:endParaRPr lang="en-US" sz="2200" dirty="0">
              <a:latin typeface="Times New Roman" panose="02020603050405020304" charset="0"/>
              <a:cs typeface="Times New Roman" panose="02020603050405020304" charset="0"/>
            </a:endParaRPr>
          </a:p>
          <a:p>
            <a:pPr marL="0" indent="0">
              <a:buNone/>
            </a:pPr>
            <a:r>
              <a:rPr lang="en-US" sz="2200" dirty="0">
                <a:latin typeface="Times New Roman" panose="02020603050405020304" charset="0"/>
                <a:cs typeface="Times New Roman" panose="02020603050405020304" charset="0"/>
              </a:rPr>
              <a:t>Processor - Intel i3</a:t>
            </a:r>
          </a:p>
          <a:p>
            <a:pPr marL="0" indent="0">
              <a:buNone/>
            </a:pPr>
            <a:r>
              <a:rPr lang="en-US" sz="2200" dirty="0">
                <a:latin typeface="Times New Roman" panose="02020603050405020304" charset="0"/>
                <a:cs typeface="Times New Roman" panose="02020603050405020304" charset="0"/>
              </a:rPr>
              <a:t>Speed - 1.30 Ghz</a:t>
            </a:r>
          </a:p>
          <a:p>
            <a:pPr marL="0" indent="0">
              <a:buNone/>
            </a:pPr>
            <a:r>
              <a:rPr lang="en-US" sz="2200" dirty="0">
                <a:latin typeface="Times New Roman" panose="02020603050405020304" charset="0"/>
                <a:cs typeface="Times New Roman" panose="02020603050405020304" charset="0"/>
              </a:rPr>
              <a:t>RAM - 4 GB</a:t>
            </a:r>
          </a:p>
          <a:p>
            <a:pPr marL="0" indent="0">
              <a:buNone/>
            </a:pPr>
            <a:r>
              <a:rPr lang="en-US" sz="2200" dirty="0">
                <a:latin typeface="Times New Roman" panose="02020603050405020304" charset="0"/>
                <a:cs typeface="Times New Roman" panose="02020603050405020304" charset="0"/>
              </a:rPr>
              <a:t>Hard Disk - 256 GB</a:t>
            </a:r>
          </a:p>
          <a:p>
            <a:pPr marL="0" indent="0">
              <a:buNone/>
            </a:pPr>
            <a:r>
              <a:rPr lang="en-US" sz="2200" dirty="0">
                <a:latin typeface="Times New Roman" panose="02020603050405020304" charset="0"/>
                <a:cs typeface="Times New Roman" panose="02020603050405020304" charset="0"/>
              </a:rPr>
              <a:t>Key Board - Standard Windows Keyboard</a:t>
            </a:r>
          </a:p>
          <a:p>
            <a:pPr marL="0" indent="0">
              <a:buNone/>
            </a:pPr>
            <a:r>
              <a:rPr lang="en-US" sz="2200" dirty="0">
                <a:latin typeface="Times New Roman" panose="02020603050405020304" charset="0"/>
                <a:cs typeface="Times New Roman" panose="02020603050405020304" charset="0"/>
              </a:rPr>
              <a:t>Monitor - SVGA</a:t>
            </a:r>
          </a:p>
          <a:p>
            <a:pPr marL="0" indent="0">
              <a:buNone/>
            </a:pPr>
            <a:endParaRPr lang="en-US" sz="2200" dirty="0">
              <a:latin typeface="Times New Roman" panose="02020603050405020304" charset="0"/>
              <a:cs typeface="Times New Roman" panose="02020603050405020304" charset="0"/>
            </a:endParaRPr>
          </a:p>
        </p:txBody>
      </p:sp>
      <p:sp>
        <p:nvSpPr>
          <p:cNvPr id="4" name="Text Box 3"/>
          <p:cNvSpPr txBox="1"/>
          <p:nvPr/>
        </p:nvSpPr>
        <p:spPr>
          <a:xfrm>
            <a:off x="6664079" y="2721208"/>
            <a:ext cx="5324475" cy="1783715"/>
          </a:xfrm>
          <a:prstGeom prst="rect">
            <a:avLst/>
          </a:prstGeom>
          <a:noFill/>
        </p:spPr>
        <p:txBody>
          <a:bodyPr wrap="square" rtlCol="0" anchor="t">
            <a:spAutoFit/>
          </a:bodyPr>
          <a:lstStyle/>
          <a:p>
            <a:pPr marL="0" indent="0">
              <a:buNone/>
            </a:pPr>
            <a:r>
              <a:rPr lang="en-US" sz="2200" b="1" u="sng" dirty="0">
                <a:latin typeface="Times New Roman" panose="02020603050405020304" charset="0"/>
                <a:cs typeface="Times New Roman" panose="02020603050405020304" charset="0"/>
                <a:sym typeface="+mn-ea"/>
              </a:rPr>
              <a:t>SOFTWARE REQUIREMENTS:</a:t>
            </a:r>
          </a:p>
          <a:p>
            <a:pPr marL="0" indent="0">
              <a:buNone/>
            </a:pPr>
            <a:endParaRPr lang="en-US" sz="2200" dirty="0">
              <a:latin typeface="Times New Roman" panose="02020603050405020304" charset="0"/>
              <a:cs typeface="Times New Roman" panose="02020603050405020304" charset="0"/>
            </a:endParaRPr>
          </a:p>
          <a:p>
            <a:pPr marL="0" indent="0">
              <a:buNone/>
            </a:pPr>
            <a:r>
              <a:rPr lang="en-US" sz="2200" dirty="0">
                <a:latin typeface="Times New Roman" panose="02020603050405020304" charset="0"/>
                <a:cs typeface="Times New Roman" panose="02020603050405020304" charset="0"/>
                <a:sym typeface="+mn-ea"/>
              </a:rPr>
              <a:t>Operating System           : Windows XP</a:t>
            </a:r>
            <a:endParaRPr lang="en-US" sz="2200" dirty="0">
              <a:latin typeface="Times New Roman" panose="02020603050405020304" charset="0"/>
              <a:cs typeface="Times New Roman" panose="02020603050405020304" charset="0"/>
            </a:endParaRPr>
          </a:p>
          <a:p>
            <a:pPr marL="0" indent="0">
              <a:buNone/>
            </a:pPr>
            <a:r>
              <a:rPr lang="en-US" sz="2200" dirty="0">
                <a:latin typeface="Times New Roman" panose="02020603050405020304" charset="0"/>
                <a:cs typeface="Times New Roman" panose="02020603050405020304" charset="0"/>
                <a:sym typeface="+mn-ea"/>
              </a:rPr>
              <a:t>Programming Language : Java</a:t>
            </a:r>
            <a:endParaRPr lang="en-US" sz="2200" dirty="0">
              <a:latin typeface="Times New Roman" panose="02020603050405020304" charset="0"/>
              <a:cs typeface="Times New Roman" panose="02020603050405020304" charset="0"/>
            </a:endParaRPr>
          </a:p>
          <a:p>
            <a:pPr marL="0" indent="0">
              <a:buNone/>
            </a:pP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1265</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Times New Roman</vt:lpstr>
      <vt:lpstr>Wingdings</vt:lpstr>
      <vt:lpstr>Communications and Dialogues</vt:lpstr>
      <vt:lpstr>PowerPoint Presentation</vt:lpstr>
      <vt:lpstr>CONTENTS</vt:lpstr>
      <vt:lpstr>ABSTRACT </vt:lpstr>
      <vt:lpstr>OBJECTIVE </vt:lpstr>
      <vt:lpstr>INTRODUCTION </vt:lpstr>
      <vt:lpstr>LITERATURE SURVEY </vt:lpstr>
      <vt:lpstr>EXISTING SYSTEM </vt:lpstr>
      <vt:lpstr>PROPOSED SYSTEM </vt:lpstr>
      <vt:lpstr>SYSTEM REQUIREMENTS </vt:lpstr>
      <vt:lpstr>MODULES </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LokeshReddy Thirumuru</cp:lastModifiedBy>
  <cp:revision>3</cp:revision>
  <dcterms:created xsi:type="dcterms:W3CDTF">2023-05-03T17:12:22Z</dcterms:created>
  <dcterms:modified xsi:type="dcterms:W3CDTF">2023-05-04T06:53:02Z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1763FE75ABCA40ABA2798995A0E08BDB</vt:lpwstr>
  </property>
  <property fmtid="{D5CDD505-2E9C-101B-9397-08002B2CF9AE}" pid="3" name="KSOProductBuildVer">
    <vt:lpwstr>1033-11.2.0.11536</vt:lpwstr>
  </property>
</Properties>
</file>