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0" r:id="rId5"/>
    <p:sldId id="261" r:id="rId6"/>
    <p:sldId id="287" r:id="rId7"/>
    <p:sldId id="279" r:id="rId8"/>
    <p:sldId id="281" r:id="rId9"/>
    <p:sldId id="276" r:id="rId10"/>
    <p:sldId id="263" r:id="rId11"/>
    <p:sldId id="277" r:id="rId12"/>
    <p:sldId id="267" r:id="rId13"/>
    <p:sldId id="283" r:id="rId14"/>
    <p:sldId id="278" r:id="rId15"/>
    <p:sldId id="275" r:id="rId16"/>
    <p:sldId id="285" r:id="rId17"/>
    <p:sldId id="284" r:id="rId18"/>
    <p:sldId id="286"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景耀 邓" initials="景耀" lastIdx="1" clrIdx="0">
    <p:extLst>
      <p:ext uri="{19B8F6BF-5375-455C-9EA6-DF929625EA0E}">
        <p15:presenceInfo xmlns:p15="http://schemas.microsoft.com/office/powerpoint/2012/main" userId="d89897d03d07898a" providerId="Windows Live"/>
      </p:ext>
    </p:extLst>
  </p:cmAuthor>
  <p:cmAuthor id="2" name="Only 1 cm" initials="O1c" lastIdx="1" clrIdx="1">
    <p:extLst>
      <p:ext uri="{19B8F6BF-5375-455C-9EA6-DF929625EA0E}">
        <p15:presenceInfo xmlns:p15="http://schemas.microsoft.com/office/powerpoint/2012/main" userId="Only 1 c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266" autoAdjust="0"/>
  </p:normalViewPr>
  <p:slideViewPr>
    <p:cSldViewPr snapToGrid="0">
      <p:cViewPr varScale="1">
        <p:scale>
          <a:sx n="75" d="100"/>
          <a:sy n="75" d="100"/>
        </p:scale>
        <p:origin x="374" y="5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6-05T21:23:42.468"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61935D-BE9C-4B9C-B3F7-19823E656926}" type="doc">
      <dgm:prSet loTypeId="urn:microsoft.com/office/officeart/2005/8/layout/process1" loCatId="process" qsTypeId="urn:microsoft.com/office/officeart/2005/8/quickstyle/simple1" qsCatId="simple" csTypeId="urn:microsoft.com/office/officeart/2005/8/colors/accent1_2" csCatId="accent1" phldr="1"/>
      <dgm:spPr/>
    </dgm:pt>
    <dgm:pt modelId="{D6B24933-D8BC-4112-B76C-DE4B72100256}">
      <dgm:prSet phldrT="[文本]" custT="1"/>
      <dgm:spPr/>
      <dgm:t>
        <a:bodyPr/>
        <a:lstStyle/>
        <a:p>
          <a:r>
            <a:rPr lang="zh-CN" altLang="en-US" sz="1800" dirty="0">
              <a:latin typeface="黑体" panose="02010609060101010101" pitchFamily="49" charset="-122"/>
              <a:ea typeface="黑体" panose="02010609060101010101" pitchFamily="49" charset="-122"/>
            </a:rPr>
            <a:t>只用</a:t>
          </a:r>
          <a:r>
            <a:rPr lang="en-US" altLang="zh-CN" sz="1800" dirty="0">
              <a:latin typeface="黑体" panose="02010609060101010101" pitchFamily="49" charset="-122"/>
              <a:ea typeface="黑体" panose="02010609060101010101" pitchFamily="49" charset="-122"/>
            </a:rPr>
            <a:t>double</a:t>
          </a:r>
          <a:endParaRPr lang="zh-CN" altLang="en-US" sz="1800" dirty="0">
            <a:latin typeface="黑体" panose="02010609060101010101" pitchFamily="49" charset="-122"/>
            <a:ea typeface="黑体" panose="02010609060101010101" pitchFamily="49" charset="-122"/>
          </a:endParaRPr>
        </a:p>
      </dgm:t>
    </dgm:pt>
    <dgm:pt modelId="{467A1809-48FB-42A7-B184-1166B6379713}" type="parTrans" cxnId="{51024210-45A0-4C70-922D-AC38764B2AF6}">
      <dgm:prSet/>
      <dgm:spPr/>
      <dgm:t>
        <a:bodyPr/>
        <a:lstStyle/>
        <a:p>
          <a:endParaRPr lang="zh-CN" altLang="en-US" sz="1800">
            <a:latin typeface="黑体" panose="02010609060101010101" pitchFamily="49" charset="-122"/>
            <a:ea typeface="黑体" panose="02010609060101010101" pitchFamily="49" charset="-122"/>
          </a:endParaRPr>
        </a:p>
      </dgm:t>
    </dgm:pt>
    <dgm:pt modelId="{48105440-AA15-457E-88F2-B6358FFA1398}" type="sibTrans" cxnId="{51024210-45A0-4C70-922D-AC38764B2AF6}">
      <dgm:prSet custT="1"/>
      <dgm:spPr/>
      <dgm:t>
        <a:bodyPr/>
        <a:lstStyle/>
        <a:p>
          <a:endParaRPr lang="zh-CN" altLang="en-US" sz="1800">
            <a:latin typeface="黑体" panose="02010609060101010101" pitchFamily="49" charset="-122"/>
            <a:ea typeface="黑体" panose="02010609060101010101" pitchFamily="49" charset="-122"/>
          </a:endParaRPr>
        </a:p>
      </dgm:t>
    </dgm:pt>
    <dgm:pt modelId="{04127D19-4E20-454D-A981-5DDE0F35BBEB}">
      <dgm:prSet phldrT="[文本]" custT="1"/>
      <dgm:spPr/>
      <dgm:t>
        <a:bodyPr/>
        <a:lstStyle/>
        <a:p>
          <a:r>
            <a:rPr lang="zh-CN" altLang="en-US" sz="1800" dirty="0">
              <a:latin typeface="黑体" panose="02010609060101010101" pitchFamily="49" charset="-122"/>
              <a:ea typeface="黑体" panose="02010609060101010101" pitchFamily="49" charset="-122"/>
            </a:rPr>
            <a:t>只用</a:t>
          </a:r>
          <a:r>
            <a:rPr lang="en-US" altLang="zh-CN" sz="1800" dirty="0">
              <a:latin typeface="黑体" panose="02010609060101010101" pitchFamily="49" charset="-122"/>
              <a:ea typeface="黑体" panose="02010609060101010101" pitchFamily="49" charset="-122"/>
            </a:rPr>
            <a:t>string</a:t>
          </a:r>
          <a:endParaRPr lang="zh-CN" altLang="en-US" sz="1800" dirty="0">
            <a:latin typeface="黑体" panose="02010609060101010101" pitchFamily="49" charset="-122"/>
            <a:ea typeface="黑体" panose="02010609060101010101" pitchFamily="49" charset="-122"/>
          </a:endParaRPr>
        </a:p>
      </dgm:t>
    </dgm:pt>
    <dgm:pt modelId="{31411EEA-CC6A-416F-9C98-9B437CC98125}" type="parTrans" cxnId="{42586335-4F1C-4F01-A13E-585FEC5F85CF}">
      <dgm:prSet/>
      <dgm:spPr/>
      <dgm:t>
        <a:bodyPr/>
        <a:lstStyle/>
        <a:p>
          <a:endParaRPr lang="zh-CN" altLang="en-US" sz="1800">
            <a:latin typeface="黑体" panose="02010609060101010101" pitchFamily="49" charset="-122"/>
            <a:ea typeface="黑体" panose="02010609060101010101" pitchFamily="49" charset="-122"/>
          </a:endParaRPr>
        </a:p>
      </dgm:t>
    </dgm:pt>
    <dgm:pt modelId="{1D9618CD-A51A-4D46-9D97-DD271CDB9659}" type="sibTrans" cxnId="{42586335-4F1C-4F01-A13E-585FEC5F85CF}">
      <dgm:prSet custT="1"/>
      <dgm:spPr/>
      <dgm:t>
        <a:bodyPr/>
        <a:lstStyle/>
        <a:p>
          <a:endParaRPr lang="zh-CN" altLang="en-US" sz="1800">
            <a:latin typeface="黑体" panose="02010609060101010101" pitchFamily="49" charset="-122"/>
            <a:ea typeface="黑体" panose="02010609060101010101" pitchFamily="49" charset="-122"/>
          </a:endParaRPr>
        </a:p>
      </dgm:t>
    </dgm:pt>
    <dgm:pt modelId="{850EBBC4-00C4-4721-8B11-DA3591781BF9}">
      <dgm:prSet phldrT="[文本]" custT="1"/>
      <dgm:spPr/>
      <dgm:t>
        <a:bodyPr/>
        <a:lstStyle/>
        <a:p>
          <a:r>
            <a:rPr lang="zh-CN" altLang="en-US" sz="1800" dirty="0">
              <a:latin typeface="黑体" panose="02010609060101010101" pitchFamily="49" charset="-122"/>
              <a:ea typeface="黑体" panose="02010609060101010101" pitchFamily="49" charset="-122"/>
            </a:rPr>
            <a:t>应用文件流的方式</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实现</a:t>
          </a:r>
          <a:r>
            <a:rPr lang="en-US" altLang="zh-CN" sz="1800" dirty="0">
              <a:latin typeface="黑体" panose="02010609060101010101" pitchFamily="49" charset="-122"/>
              <a:ea typeface="黑体" panose="02010609060101010101" pitchFamily="49" charset="-122"/>
            </a:rPr>
            <a:t>double</a:t>
          </a:r>
          <a:r>
            <a:rPr lang="zh-CN" altLang="en-US" sz="1800" dirty="0">
              <a:latin typeface="黑体" panose="02010609060101010101" pitchFamily="49" charset="-122"/>
              <a:ea typeface="黑体" panose="02010609060101010101" pitchFamily="49" charset="-122"/>
            </a:rPr>
            <a:t>转</a:t>
          </a:r>
          <a:r>
            <a:rPr lang="en-US" altLang="zh-CN" sz="1800" dirty="0">
              <a:latin typeface="黑体" panose="02010609060101010101" pitchFamily="49" charset="-122"/>
              <a:ea typeface="黑体" panose="02010609060101010101" pitchFamily="49" charset="-122"/>
            </a:rPr>
            <a:t>string</a:t>
          </a:r>
        </a:p>
        <a:p>
          <a:r>
            <a:rPr lang="zh-CN" altLang="en-US" sz="1800" dirty="0">
              <a:latin typeface="黑体" panose="02010609060101010101" pitchFamily="49" charset="-122"/>
              <a:ea typeface="黑体" panose="02010609060101010101" pitchFamily="49" charset="-122"/>
            </a:rPr>
            <a:t>且无精度损失</a:t>
          </a:r>
        </a:p>
      </dgm:t>
    </dgm:pt>
    <dgm:pt modelId="{00085054-F230-49A7-AC9B-FAD188C7178F}" type="parTrans" cxnId="{7641ABAC-92C2-4546-B1D7-68CBC7B49BDD}">
      <dgm:prSet/>
      <dgm:spPr/>
      <dgm:t>
        <a:bodyPr/>
        <a:lstStyle/>
        <a:p>
          <a:endParaRPr lang="zh-CN" altLang="en-US" sz="1800">
            <a:latin typeface="黑体" panose="02010609060101010101" pitchFamily="49" charset="-122"/>
            <a:ea typeface="黑体" panose="02010609060101010101" pitchFamily="49" charset="-122"/>
          </a:endParaRPr>
        </a:p>
      </dgm:t>
    </dgm:pt>
    <dgm:pt modelId="{C2A07E3D-D971-45F6-AA71-E1A14E291393}" type="sibTrans" cxnId="{7641ABAC-92C2-4546-B1D7-68CBC7B49BDD}">
      <dgm:prSet/>
      <dgm:spPr/>
      <dgm:t>
        <a:bodyPr/>
        <a:lstStyle/>
        <a:p>
          <a:endParaRPr lang="zh-CN" altLang="en-US" sz="1800">
            <a:latin typeface="黑体" panose="02010609060101010101" pitchFamily="49" charset="-122"/>
            <a:ea typeface="黑体" panose="02010609060101010101" pitchFamily="49" charset="-122"/>
          </a:endParaRPr>
        </a:p>
      </dgm:t>
    </dgm:pt>
    <dgm:pt modelId="{89729285-1E3C-430E-AB68-174C765D4AD6}">
      <dgm:prSet phldrT="[文本]" custT="1"/>
      <dgm:spPr/>
      <dgm:t>
        <a:bodyPr/>
        <a:lstStyle/>
        <a:p>
          <a:r>
            <a:rPr lang="en-US" altLang="zh-CN" sz="1800" dirty="0">
              <a:latin typeface="黑体" panose="02010609060101010101" pitchFamily="49" charset="-122"/>
              <a:ea typeface="黑体" panose="02010609060101010101" pitchFamily="49" charset="-122"/>
            </a:rPr>
            <a:t>double</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string</a:t>
          </a:r>
          <a:r>
            <a:rPr lang="zh-CN" altLang="en-US" sz="1800" dirty="0">
              <a:latin typeface="黑体" panose="02010609060101010101" pitchFamily="49" charset="-122"/>
              <a:ea typeface="黑体" panose="02010609060101010101" pitchFamily="49" charset="-122"/>
            </a:rPr>
            <a:t>分开传</a:t>
          </a:r>
        </a:p>
      </dgm:t>
    </dgm:pt>
    <dgm:pt modelId="{8735C062-D3A5-4F5A-ADC3-324D88CFC377}" type="parTrans" cxnId="{202D83C8-3C31-4337-A565-9F840EA84F42}">
      <dgm:prSet/>
      <dgm:spPr/>
      <dgm:t>
        <a:bodyPr/>
        <a:lstStyle/>
        <a:p>
          <a:endParaRPr lang="zh-CN" altLang="en-US"/>
        </a:p>
      </dgm:t>
    </dgm:pt>
    <dgm:pt modelId="{A15F2829-0525-4958-B114-01BB958F9DC3}" type="sibTrans" cxnId="{202D83C8-3C31-4337-A565-9F840EA84F42}">
      <dgm:prSet/>
      <dgm:spPr/>
      <dgm:t>
        <a:bodyPr/>
        <a:lstStyle/>
        <a:p>
          <a:endParaRPr lang="zh-CN" altLang="en-US"/>
        </a:p>
      </dgm:t>
    </dgm:pt>
    <dgm:pt modelId="{A62FE6ED-5984-4F10-8D75-C0C2C7865761}" type="pres">
      <dgm:prSet presAssocID="{D261935D-BE9C-4B9C-B3F7-19823E656926}" presName="Name0" presStyleCnt="0">
        <dgm:presLayoutVars>
          <dgm:dir/>
          <dgm:resizeHandles val="exact"/>
        </dgm:presLayoutVars>
      </dgm:prSet>
      <dgm:spPr/>
    </dgm:pt>
    <dgm:pt modelId="{477B9D06-813F-4431-8675-8A0E278EDC0F}" type="pres">
      <dgm:prSet presAssocID="{D6B24933-D8BC-4112-B76C-DE4B72100256}" presName="node" presStyleLbl="node1" presStyleIdx="0" presStyleCnt="4" custScaleY="86930">
        <dgm:presLayoutVars>
          <dgm:bulletEnabled val="1"/>
        </dgm:presLayoutVars>
      </dgm:prSet>
      <dgm:spPr/>
    </dgm:pt>
    <dgm:pt modelId="{D3D6D945-7DC4-438D-BBCF-EA8AFC5CB4C8}" type="pres">
      <dgm:prSet presAssocID="{48105440-AA15-457E-88F2-B6358FFA1398}" presName="sibTrans" presStyleLbl="sibTrans2D1" presStyleIdx="0" presStyleCnt="3"/>
      <dgm:spPr/>
    </dgm:pt>
    <dgm:pt modelId="{98F458C6-371E-4847-9275-5FDAC1434386}" type="pres">
      <dgm:prSet presAssocID="{48105440-AA15-457E-88F2-B6358FFA1398}" presName="connectorText" presStyleLbl="sibTrans2D1" presStyleIdx="0" presStyleCnt="3"/>
      <dgm:spPr/>
    </dgm:pt>
    <dgm:pt modelId="{49A9195B-CFB6-4217-8F90-19C734A91445}" type="pres">
      <dgm:prSet presAssocID="{04127D19-4E20-454D-A981-5DDE0F35BBEB}" presName="node" presStyleLbl="node1" presStyleIdx="1" presStyleCnt="4" custScaleY="86930">
        <dgm:presLayoutVars>
          <dgm:bulletEnabled val="1"/>
        </dgm:presLayoutVars>
      </dgm:prSet>
      <dgm:spPr/>
    </dgm:pt>
    <dgm:pt modelId="{F70A2F55-2A08-48F9-930E-485EA11456A4}" type="pres">
      <dgm:prSet presAssocID="{1D9618CD-A51A-4D46-9D97-DD271CDB9659}" presName="sibTrans" presStyleLbl="sibTrans2D1" presStyleIdx="1" presStyleCnt="3"/>
      <dgm:spPr/>
    </dgm:pt>
    <dgm:pt modelId="{99A4581C-ECFA-4BD1-85A5-F35F857B854C}" type="pres">
      <dgm:prSet presAssocID="{1D9618CD-A51A-4D46-9D97-DD271CDB9659}" presName="connectorText" presStyleLbl="sibTrans2D1" presStyleIdx="1" presStyleCnt="3"/>
      <dgm:spPr/>
    </dgm:pt>
    <dgm:pt modelId="{D5BEA3FF-1543-4060-A960-4F2B83AD923A}" type="pres">
      <dgm:prSet presAssocID="{89729285-1E3C-430E-AB68-174C765D4AD6}" presName="node" presStyleLbl="node1" presStyleIdx="2" presStyleCnt="4">
        <dgm:presLayoutVars>
          <dgm:bulletEnabled val="1"/>
        </dgm:presLayoutVars>
      </dgm:prSet>
      <dgm:spPr/>
    </dgm:pt>
    <dgm:pt modelId="{EE57A37E-1F14-48A0-A4D0-00D2958D2A24}" type="pres">
      <dgm:prSet presAssocID="{A15F2829-0525-4958-B114-01BB958F9DC3}" presName="sibTrans" presStyleLbl="sibTrans2D1" presStyleIdx="2" presStyleCnt="3"/>
      <dgm:spPr/>
    </dgm:pt>
    <dgm:pt modelId="{34331942-8E5C-4C08-AB40-65E9315F3EE1}" type="pres">
      <dgm:prSet presAssocID="{A15F2829-0525-4958-B114-01BB958F9DC3}" presName="connectorText" presStyleLbl="sibTrans2D1" presStyleIdx="2" presStyleCnt="3"/>
      <dgm:spPr/>
    </dgm:pt>
    <dgm:pt modelId="{D5B57098-7149-450F-9A53-E3301306304C}" type="pres">
      <dgm:prSet presAssocID="{850EBBC4-00C4-4721-8B11-DA3591781BF9}" presName="node" presStyleLbl="node1" presStyleIdx="3" presStyleCnt="4" custScaleX="143283" custScaleY="146209">
        <dgm:presLayoutVars>
          <dgm:bulletEnabled val="1"/>
        </dgm:presLayoutVars>
      </dgm:prSet>
      <dgm:spPr/>
    </dgm:pt>
  </dgm:ptLst>
  <dgm:cxnLst>
    <dgm:cxn modelId="{51024210-45A0-4C70-922D-AC38764B2AF6}" srcId="{D261935D-BE9C-4B9C-B3F7-19823E656926}" destId="{D6B24933-D8BC-4112-B76C-DE4B72100256}" srcOrd="0" destOrd="0" parTransId="{467A1809-48FB-42A7-B184-1166B6379713}" sibTransId="{48105440-AA15-457E-88F2-B6358FFA1398}"/>
    <dgm:cxn modelId="{F1DDF829-6F2C-4F71-881D-93ACB064B28C}" type="presOf" srcId="{850EBBC4-00C4-4721-8B11-DA3591781BF9}" destId="{D5B57098-7149-450F-9A53-E3301306304C}" srcOrd="0" destOrd="0" presId="urn:microsoft.com/office/officeart/2005/8/layout/process1"/>
    <dgm:cxn modelId="{DA2B032A-E601-4959-AD01-B6F7A74F1A61}" type="presOf" srcId="{1D9618CD-A51A-4D46-9D97-DD271CDB9659}" destId="{99A4581C-ECFA-4BD1-85A5-F35F857B854C}" srcOrd="1" destOrd="0" presId="urn:microsoft.com/office/officeart/2005/8/layout/process1"/>
    <dgm:cxn modelId="{D89E552C-C044-42C3-BA75-B89D489213CA}" type="presOf" srcId="{04127D19-4E20-454D-A981-5DDE0F35BBEB}" destId="{49A9195B-CFB6-4217-8F90-19C734A91445}" srcOrd="0" destOrd="0" presId="urn:microsoft.com/office/officeart/2005/8/layout/process1"/>
    <dgm:cxn modelId="{42586335-4F1C-4F01-A13E-585FEC5F85CF}" srcId="{D261935D-BE9C-4B9C-B3F7-19823E656926}" destId="{04127D19-4E20-454D-A981-5DDE0F35BBEB}" srcOrd="1" destOrd="0" parTransId="{31411EEA-CC6A-416F-9C98-9B437CC98125}" sibTransId="{1D9618CD-A51A-4D46-9D97-DD271CDB9659}"/>
    <dgm:cxn modelId="{036A523B-ACD9-4335-99FA-283FD41116A0}" type="presOf" srcId="{A15F2829-0525-4958-B114-01BB958F9DC3}" destId="{EE57A37E-1F14-48A0-A4D0-00D2958D2A24}" srcOrd="0" destOrd="0" presId="urn:microsoft.com/office/officeart/2005/8/layout/process1"/>
    <dgm:cxn modelId="{BB7CEB45-D8B5-4821-834D-DA2639510B9D}" type="presOf" srcId="{48105440-AA15-457E-88F2-B6358FFA1398}" destId="{D3D6D945-7DC4-438D-BBCF-EA8AFC5CB4C8}" srcOrd="0" destOrd="0" presId="urn:microsoft.com/office/officeart/2005/8/layout/process1"/>
    <dgm:cxn modelId="{387CF46B-F55E-4DF3-A54B-B12D63A62379}" type="presOf" srcId="{1D9618CD-A51A-4D46-9D97-DD271CDB9659}" destId="{F70A2F55-2A08-48F9-930E-485EA11456A4}" srcOrd="0" destOrd="0" presId="urn:microsoft.com/office/officeart/2005/8/layout/process1"/>
    <dgm:cxn modelId="{5F625E75-E8B8-4E75-B42D-F713FC161AE2}" type="presOf" srcId="{D261935D-BE9C-4B9C-B3F7-19823E656926}" destId="{A62FE6ED-5984-4F10-8D75-C0C2C7865761}" srcOrd="0" destOrd="0" presId="urn:microsoft.com/office/officeart/2005/8/layout/process1"/>
    <dgm:cxn modelId="{7641ABAC-92C2-4546-B1D7-68CBC7B49BDD}" srcId="{D261935D-BE9C-4B9C-B3F7-19823E656926}" destId="{850EBBC4-00C4-4721-8B11-DA3591781BF9}" srcOrd="3" destOrd="0" parTransId="{00085054-F230-49A7-AC9B-FAD188C7178F}" sibTransId="{C2A07E3D-D971-45F6-AA71-E1A14E291393}"/>
    <dgm:cxn modelId="{B26CB5B4-3D74-4667-8B05-8048294C0255}" type="presOf" srcId="{D6B24933-D8BC-4112-B76C-DE4B72100256}" destId="{477B9D06-813F-4431-8675-8A0E278EDC0F}" srcOrd="0" destOrd="0" presId="urn:microsoft.com/office/officeart/2005/8/layout/process1"/>
    <dgm:cxn modelId="{202D83C8-3C31-4337-A565-9F840EA84F42}" srcId="{D261935D-BE9C-4B9C-B3F7-19823E656926}" destId="{89729285-1E3C-430E-AB68-174C765D4AD6}" srcOrd="2" destOrd="0" parTransId="{8735C062-D3A5-4F5A-ADC3-324D88CFC377}" sibTransId="{A15F2829-0525-4958-B114-01BB958F9DC3}"/>
    <dgm:cxn modelId="{78027FCD-20DA-4DDB-A62B-523980594E5A}" type="presOf" srcId="{A15F2829-0525-4958-B114-01BB958F9DC3}" destId="{34331942-8E5C-4C08-AB40-65E9315F3EE1}" srcOrd="1" destOrd="0" presId="urn:microsoft.com/office/officeart/2005/8/layout/process1"/>
    <dgm:cxn modelId="{4EEFDCE9-C14A-49E9-ACA8-5E63ADB354C8}" type="presOf" srcId="{89729285-1E3C-430E-AB68-174C765D4AD6}" destId="{D5BEA3FF-1543-4060-A960-4F2B83AD923A}" srcOrd="0" destOrd="0" presId="urn:microsoft.com/office/officeart/2005/8/layout/process1"/>
    <dgm:cxn modelId="{F50F3DFA-33A6-4244-AD9F-E245043DBF20}" type="presOf" srcId="{48105440-AA15-457E-88F2-B6358FFA1398}" destId="{98F458C6-371E-4847-9275-5FDAC1434386}" srcOrd="1" destOrd="0" presId="urn:microsoft.com/office/officeart/2005/8/layout/process1"/>
    <dgm:cxn modelId="{3CC6B886-BED9-4442-8B11-F4D00B12273D}" type="presParOf" srcId="{A62FE6ED-5984-4F10-8D75-C0C2C7865761}" destId="{477B9D06-813F-4431-8675-8A0E278EDC0F}" srcOrd="0" destOrd="0" presId="urn:microsoft.com/office/officeart/2005/8/layout/process1"/>
    <dgm:cxn modelId="{13664DB0-34A7-4F1A-89DB-E1AC07314479}" type="presParOf" srcId="{A62FE6ED-5984-4F10-8D75-C0C2C7865761}" destId="{D3D6D945-7DC4-438D-BBCF-EA8AFC5CB4C8}" srcOrd="1" destOrd="0" presId="urn:microsoft.com/office/officeart/2005/8/layout/process1"/>
    <dgm:cxn modelId="{1C20A7D9-BFB8-4781-9489-264A0E1185ED}" type="presParOf" srcId="{D3D6D945-7DC4-438D-BBCF-EA8AFC5CB4C8}" destId="{98F458C6-371E-4847-9275-5FDAC1434386}" srcOrd="0" destOrd="0" presId="urn:microsoft.com/office/officeart/2005/8/layout/process1"/>
    <dgm:cxn modelId="{3049787B-9E34-480E-B1E2-12424A76FEE3}" type="presParOf" srcId="{A62FE6ED-5984-4F10-8D75-C0C2C7865761}" destId="{49A9195B-CFB6-4217-8F90-19C734A91445}" srcOrd="2" destOrd="0" presId="urn:microsoft.com/office/officeart/2005/8/layout/process1"/>
    <dgm:cxn modelId="{2E5F2AC7-2039-4A8D-9F0A-08CE9217327A}" type="presParOf" srcId="{A62FE6ED-5984-4F10-8D75-C0C2C7865761}" destId="{F70A2F55-2A08-48F9-930E-485EA11456A4}" srcOrd="3" destOrd="0" presId="urn:microsoft.com/office/officeart/2005/8/layout/process1"/>
    <dgm:cxn modelId="{36C125C1-A8C2-4470-9BF2-43F089B539B4}" type="presParOf" srcId="{F70A2F55-2A08-48F9-930E-485EA11456A4}" destId="{99A4581C-ECFA-4BD1-85A5-F35F857B854C}" srcOrd="0" destOrd="0" presId="urn:microsoft.com/office/officeart/2005/8/layout/process1"/>
    <dgm:cxn modelId="{CD70A9EA-DE20-49BD-8CB6-27A03504402A}" type="presParOf" srcId="{A62FE6ED-5984-4F10-8D75-C0C2C7865761}" destId="{D5BEA3FF-1543-4060-A960-4F2B83AD923A}" srcOrd="4" destOrd="0" presId="urn:microsoft.com/office/officeart/2005/8/layout/process1"/>
    <dgm:cxn modelId="{8A0AA6E8-3629-4C56-9BAB-B1C8FF73D9C4}" type="presParOf" srcId="{A62FE6ED-5984-4F10-8D75-C0C2C7865761}" destId="{EE57A37E-1F14-48A0-A4D0-00D2958D2A24}" srcOrd="5" destOrd="0" presId="urn:microsoft.com/office/officeart/2005/8/layout/process1"/>
    <dgm:cxn modelId="{28FF6049-B759-4D55-9141-1E0FE7E0551E}" type="presParOf" srcId="{EE57A37E-1F14-48A0-A4D0-00D2958D2A24}" destId="{34331942-8E5C-4C08-AB40-65E9315F3EE1}" srcOrd="0" destOrd="0" presId="urn:microsoft.com/office/officeart/2005/8/layout/process1"/>
    <dgm:cxn modelId="{D8914E76-09B3-4F86-9FF5-EF0F5F9F9D3F}" type="presParOf" srcId="{A62FE6ED-5984-4F10-8D75-C0C2C7865761}" destId="{D5B57098-7149-450F-9A53-E3301306304C}"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B9D06-813F-4431-8675-8A0E278EDC0F}">
      <dsp:nvSpPr>
        <dsp:cNvPr id="0" name=""/>
        <dsp:cNvSpPr/>
      </dsp:nvSpPr>
      <dsp:spPr>
        <a:xfrm>
          <a:off x="6350" y="760300"/>
          <a:ext cx="1870333" cy="848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只用</a:t>
          </a:r>
          <a:r>
            <a:rPr lang="en-US" altLang="zh-CN" sz="1800" kern="1200" dirty="0">
              <a:latin typeface="黑体" panose="02010609060101010101" pitchFamily="49" charset="-122"/>
              <a:ea typeface="黑体" panose="02010609060101010101" pitchFamily="49" charset="-122"/>
            </a:rPr>
            <a:t>double</a:t>
          </a:r>
          <a:endParaRPr lang="zh-CN" altLang="en-US" sz="1800" kern="1200" dirty="0">
            <a:latin typeface="黑体" panose="02010609060101010101" pitchFamily="49" charset="-122"/>
            <a:ea typeface="黑体" panose="02010609060101010101" pitchFamily="49" charset="-122"/>
          </a:endParaRPr>
        </a:p>
      </dsp:txBody>
      <dsp:txXfrm>
        <a:off x="31212" y="785162"/>
        <a:ext cx="1820609" cy="799132"/>
      </dsp:txXfrm>
    </dsp:sp>
    <dsp:sp modelId="{D3D6D945-7DC4-438D-BBCF-EA8AFC5CB4C8}">
      <dsp:nvSpPr>
        <dsp:cNvPr id="0" name=""/>
        <dsp:cNvSpPr/>
      </dsp:nvSpPr>
      <dsp:spPr>
        <a:xfrm>
          <a:off x="2063717" y="952807"/>
          <a:ext cx="396510" cy="4638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黑体" panose="02010609060101010101" pitchFamily="49" charset="-122"/>
            <a:ea typeface="黑体" panose="02010609060101010101" pitchFamily="49" charset="-122"/>
          </a:endParaRPr>
        </a:p>
      </dsp:txBody>
      <dsp:txXfrm>
        <a:off x="2063717" y="1045575"/>
        <a:ext cx="277557" cy="278306"/>
      </dsp:txXfrm>
    </dsp:sp>
    <dsp:sp modelId="{49A9195B-CFB6-4217-8F90-19C734A91445}">
      <dsp:nvSpPr>
        <dsp:cNvPr id="0" name=""/>
        <dsp:cNvSpPr/>
      </dsp:nvSpPr>
      <dsp:spPr>
        <a:xfrm>
          <a:off x="2624817" y="760300"/>
          <a:ext cx="1870333" cy="848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只用</a:t>
          </a:r>
          <a:r>
            <a:rPr lang="en-US" altLang="zh-CN" sz="1800" kern="1200" dirty="0">
              <a:latin typeface="黑体" panose="02010609060101010101" pitchFamily="49" charset="-122"/>
              <a:ea typeface="黑体" panose="02010609060101010101" pitchFamily="49" charset="-122"/>
            </a:rPr>
            <a:t>string</a:t>
          </a:r>
          <a:endParaRPr lang="zh-CN" altLang="en-US" sz="1800" kern="1200" dirty="0">
            <a:latin typeface="黑体" panose="02010609060101010101" pitchFamily="49" charset="-122"/>
            <a:ea typeface="黑体" panose="02010609060101010101" pitchFamily="49" charset="-122"/>
          </a:endParaRPr>
        </a:p>
      </dsp:txBody>
      <dsp:txXfrm>
        <a:off x="2649679" y="785162"/>
        <a:ext cx="1820609" cy="799132"/>
      </dsp:txXfrm>
    </dsp:sp>
    <dsp:sp modelId="{F70A2F55-2A08-48F9-930E-485EA11456A4}">
      <dsp:nvSpPr>
        <dsp:cNvPr id="0" name=""/>
        <dsp:cNvSpPr/>
      </dsp:nvSpPr>
      <dsp:spPr>
        <a:xfrm>
          <a:off x="4682184" y="952807"/>
          <a:ext cx="396510" cy="4638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黑体" panose="02010609060101010101" pitchFamily="49" charset="-122"/>
            <a:ea typeface="黑体" panose="02010609060101010101" pitchFamily="49" charset="-122"/>
          </a:endParaRPr>
        </a:p>
      </dsp:txBody>
      <dsp:txXfrm>
        <a:off x="4682184" y="1045575"/>
        <a:ext cx="277557" cy="278306"/>
      </dsp:txXfrm>
    </dsp:sp>
    <dsp:sp modelId="{D5BEA3FF-1543-4060-A960-4F2B83AD923A}">
      <dsp:nvSpPr>
        <dsp:cNvPr id="0" name=""/>
        <dsp:cNvSpPr/>
      </dsp:nvSpPr>
      <dsp:spPr>
        <a:xfrm>
          <a:off x="5243284" y="696487"/>
          <a:ext cx="1870333" cy="9764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黑体" panose="02010609060101010101" pitchFamily="49" charset="-122"/>
              <a:ea typeface="黑体" panose="02010609060101010101" pitchFamily="49" charset="-122"/>
            </a:rPr>
            <a:t>double</a:t>
          </a:r>
          <a:r>
            <a:rPr lang="zh-CN" altLang="en-US" sz="1800" kern="1200" dirty="0">
              <a:latin typeface="黑体" panose="02010609060101010101" pitchFamily="49" charset="-122"/>
              <a:ea typeface="黑体" panose="02010609060101010101" pitchFamily="49" charset="-122"/>
            </a:rPr>
            <a:t>和</a:t>
          </a:r>
          <a:r>
            <a:rPr lang="en-US" altLang="zh-CN" sz="1800" kern="1200" dirty="0">
              <a:latin typeface="黑体" panose="02010609060101010101" pitchFamily="49" charset="-122"/>
              <a:ea typeface="黑体" panose="02010609060101010101" pitchFamily="49" charset="-122"/>
            </a:rPr>
            <a:t>string</a:t>
          </a:r>
          <a:r>
            <a:rPr lang="zh-CN" altLang="en-US" sz="1800" kern="1200" dirty="0">
              <a:latin typeface="黑体" panose="02010609060101010101" pitchFamily="49" charset="-122"/>
              <a:ea typeface="黑体" panose="02010609060101010101" pitchFamily="49" charset="-122"/>
            </a:rPr>
            <a:t>分开传</a:t>
          </a:r>
        </a:p>
      </dsp:txBody>
      <dsp:txXfrm>
        <a:off x="5271884" y="725087"/>
        <a:ext cx="1813133" cy="919282"/>
      </dsp:txXfrm>
    </dsp:sp>
    <dsp:sp modelId="{EE57A37E-1F14-48A0-A4D0-00D2958D2A24}">
      <dsp:nvSpPr>
        <dsp:cNvPr id="0" name=""/>
        <dsp:cNvSpPr/>
      </dsp:nvSpPr>
      <dsp:spPr>
        <a:xfrm>
          <a:off x="7300652" y="952807"/>
          <a:ext cx="396510" cy="4638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7300652" y="1045575"/>
        <a:ext cx="277557" cy="278306"/>
      </dsp:txXfrm>
    </dsp:sp>
    <dsp:sp modelId="{D5B57098-7149-450F-9A53-E3301306304C}">
      <dsp:nvSpPr>
        <dsp:cNvPr id="0" name=""/>
        <dsp:cNvSpPr/>
      </dsp:nvSpPr>
      <dsp:spPr>
        <a:xfrm>
          <a:off x="7861752" y="470875"/>
          <a:ext cx="2679870" cy="1427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应用文件流的方式</a:t>
          </a:r>
          <a:endParaRPr lang="en-US" altLang="zh-CN" sz="1800" kern="1200" dirty="0">
            <a:latin typeface="黑体" panose="02010609060101010101" pitchFamily="49" charset="-122"/>
            <a:ea typeface="黑体" panose="02010609060101010101" pitchFamily="49" charset="-122"/>
          </a:endParaRPr>
        </a:p>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实现</a:t>
          </a:r>
          <a:r>
            <a:rPr lang="en-US" altLang="zh-CN" sz="1800" kern="1200" dirty="0">
              <a:latin typeface="黑体" panose="02010609060101010101" pitchFamily="49" charset="-122"/>
              <a:ea typeface="黑体" panose="02010609060101010101" pitchFamily="49" charset="-122"/>
            </a:rPr>
            <a:t>double</a:t>
          </a:r>
          <a:r>
            <a:rPr lang="zh-CN" altLang="en-US" sz="1800" kern="1200" dirty="0">
              <a:latin typeface="黑体" panose="02010609060101010101" pitchFamily="49" charset="-122"/>
              <a:ea typeface="黑体" panose="02010609060101010101" pitchFamily="49" charset="-122"/>
            </a:rPr>
            <a:t>转</a:t>
          </a:r>
          <a:r>
            <a:rPr lang="en-US" altLang="zh-CN" sz="1800" kern="1200" dirty="0">
              <a:latin typeface="黑体" panose="02010609060101010101" pitchFamily="49" charset="-122"/>
              <a:ea typeface="黑体" panose="02010609060101010101" pitchFamily="49" charset="-122"/>
            </a:rPr>
            <a:t>string</a:t>
          </a:r>
        </a:p>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且无精度损失</a:t>
          </a:r>
        </a:p>
      </dsp:txBody>
      <dsp:txXfrm>
        <a:off x="7903568" y="512691"/>
        <a:ext cx="2596238" cy="13440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DBA1A-FAC9-40F7-9DA1-4E9D0A4F7055}" type="datetimeFigureOut">
              <a:rPr lang="zh-CN" altLang="en-US" smtClean="0"/>
              <a:t>2019/6/6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08D2E-3FA7-4EDF-88CE-ECB14953D840}" type="slidenum">
              <a:rPr lang="zh-CN" altLang="en-US" smtClean="0"/>
              <a:t>‹#›</a:t>
            </a:fld>
            <a:endParaRPr lang="zh-CN" altLang="en-US"/>
          </a:p>
        </p:txBody>
      </p:sp>
    </p:spTree>
    <p:extLst>
      <p:ext uri="{BB962C8B-B14F-4D97-AF65-F5344CB8AC3E}">
        <p14:creationId xmlns:p14="http://schemas.microsoft.com/office/powerpoint/2010/main" val="425592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608D2E-3FA7-4EDF-88CE-ECB14953D840}" type="slidenum">
              <a:rPr lang="zh-CN" altLang="en-US" smtClean="0"/>
              <a:t>1</a:t>
            </a:fld>
            <a:endParaRPr lang="zh-CN" altLang="en-US"/>
          </a:p>
        </p:txBody>
      </p:sp>
    </p:spTree>
    <p:extLst>
      <p:ext uri="{BB962C8B-B14F-4D97-AF65-F5344CB8AC3E}">
        <p14:creationId xmlns:p14="http://schemas.microsoft.com/office/powerpoint/2010/main" val="355145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608D2E-3FA7-4EDF-88CE-ECB14953D840}" type="slidenum">
              <a:rPr lang="zh-CN" altLang="en-US" smtClean="0"/>
              <a:t>3</a:t>
            </a:fld>
            <a:endParaRPr lang="zh-CN" altLang="en-US"/>
          </a:p>
        </p:txBody>
      </p:sp>
    </p:spTree>
    <p:extLst>
      <p:ext uri="{BB962C8B-B14F-4D97-AF65-F5344CB8AC3E}">
        <p14:creationId xmlns:p14="http://schemas.microsoft.com/office/powerpoint/2010/main" val="344388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608D2E-3FA7-4EDF-88CE-ECB14953D840}" type="slidenum">
              <a:rPr lang="zh-CN" altLang="en-US" smtClean="0"/>
              <a:t>6</a:t>
            </a:fld>
            <a:endParaRPr lang="zh-CN" altLang="en-US"/>
          </a:p>
        </p:txBody>
      </p:sp>
    </p:spTree>
    <p:extLst>
      <p:ext uri="{BB962C8B-B14F-4D97-AF65-F5344CB8AC3E}">
        <p14:creationId xmlns:p14="http://schemas.microsoft.com/office/powerpoint/2010/main" val="283965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主对话框为最上方的</a:t>
            </a:r>
            <a:r>
              <a:rPr lang="en-US" altLang="zh-CN" dirty="0"/>
              <a:t>”Calculator”.</a:t>
            </a:r>
            <a:r>
              <a:rPr lang="zh-CN" altLang="en-US" dirty="0"/>
              <a:t>包括了多个按键和两个编辑框</a:t>
            </a:r>
            <a:r>
              <a:rPr lang="en-US" altLang="zh-CN" dirty="0"/>
              <a:t>:</a:t>
            </a:r>
            <a:r>
              <a:rPr lang="zh-CN" altLang="en-US" dirty="0"/>
              <a:t>按键的功能如文字所示</a:t>
            </a:r>
            <a:r>
              <a:rPr lang="en-US" altLang="zh-CN" dirty="0"/>
              <a:t>,</a:t>
            </a:r>
            <a:r>
              <a:rPr lang="zh-CN" altLang="en-US" dirty="0"/>
              <a:t>不再赘述</a:t>
            </a:r>
            <a:r>
              <a:rPr lang="en-US" altLang="zh-CN" dirty="0"/>
              <a:t>;</a:t>
            </a:r>
            <a:r>
              <a:rPr lang="zh-CN" altLang="en-US" dirty="0"/>
              <a:t>上方的编辑框用于表示用户输入的表达式</a:t>
            </a:r>
            <a:r>
              <a:rPr lang="en-US" altLang="zh-CN" dirty="0"/>
              <a:t>;</a:t>
            </a:r>
            <a:r>
              <a:rPr lang="zh-CN" altLang="en-US" dirty="0"/>
              <a:t>下方的编辑框用于输出计算结果</a:t>
            </a:r>
            <a:r>
              <a:rPr lang="en-US" altLang="zh-CN" dirty="0"/>
              <a:t>.</a:t>
            </a:r>
          </a:p>
          <a:p>
            <a:r>
              <a:rPr lang="zh-CN" altLang="en-US" dirty="0"/>
              <a:t>通过小键盘的三个按键可以唤出对应的三个键盘</a:t>
            </a:r>
            <a:r>
              <a:rPr lang="en-US" altLang="zh-CN" dirty="0"/>
              <a:t>:</a:t>
            </a:r>
            <a:r>
              <a:rPr lang="zh-CN" altLang="en-US" dirty="0"/>
              <a:t>函数键盘有关于常用的函数的按键</a:t>
            </a:r>
            <a:r>
              <a:rPr lang="en-US" altLang="zh-CN" dirty="0"/>
              <a:t>;</a:t>
            </a:r>
            <a:r>
              <a:rPr lang="zh-CN" altLang="en-US" dirty="0"/>
              <a:t>操作符键盘有关于常用二元操作符的按键</a:t>
            </a:r>
            <a:r>
              <a:rPr lang="en-US" altLang="zh-CN" dirty="0"/>
              <a:t>;</a:t>
            </a:r>
            <a:r>
              <a:rPr lang="zh-CN" altLang="en-US" dirty="0"/>
              <a:t>数字键盘有数字按键和其他相应按键</a:t>
            </a:r>
            <a:endParaRPr lang="en-US" altLang="zh-CN" dirty="0"/>
          </a:p>
          <a:p>
            <a:r>
              <a:rPr lang="zh-CN" altLang="en-US" dirty="0"/>
              <a:t>未把所有的按键都放在一个对话框的原因是</a:t>
            </a:r>
            <a:r>
              <a:rPr lang="en-US" altLang="zh-CN" dirty="0"/>
              <a:t>:</a:t>
            </a:r>
            <a:r>
              <a:rPr lang="zh-CN" altLang="en-US" dirty="0"/>
              <a:t>事件相应函数和其他的操作函数都放在一个源文件里会导致源文件长度比较大</a:t>
            </a:r>
            <a:r>
              <a:rPr lang="en-US" altLang="zh-CN" dirty="0"/>
              <a:t>,</a:t>
            </a:r>
            <a:r>
              <a:rPr lang="zh-CN" altLang="en-US" dirty="0"/>
              <a:t>所以把对话框拆开成几个部分</a:t>
            </a:r>
            <a:r>
              <a:rPr lang="en-US" altLang="zh-CN" dirty="0"/>
              <a:t>,</a:t>
            </a:r>
            <a:r>
              <a:rPr lang="zh-CN" altLang="en-US" dirty="0"/>
              <a:t>每个对话框的程序长度比较小</a:t>
            </a:r>
            <a:r>
              <a:rPr lang="en-US" altLang="zh-CN" dirty="0"/>
              <a:t>,</a:t>
            </a:r>
            <a:r>
              <a:rPr lang="zh-CN" altLang="en-US" dirty="0"/>
              <a:t>便于修改和查看</a:t>
            </a:r>
            <a:endParaRPr lang="en-US" altLang="zh-CN" dirty="0"/>
          </a:p>
          <a:p>
            <a:r>
              <a:rPr lang="zh-CN" altLang="en-US" dirty="0"/>
              <a:t>表达式的输入和计算点击既可以通过点击按键也可以通过键盘输入</a:t>
            </a:r>
          </a:p>
        </p:txBody>
      </p:sp>
      <p:sp>
        <p:nvSpPr>
          <p:cNvPr id="4" name="灯片编号占位符 3"/>
          <p:cNvSpPr>
            <a:spLocks noGrp="1"/>
          </p:cNvSpPr>
          <p:nvPr>
            <p:ph type="sldNum" sz="quarter" idx="5"/>
          </p:nvPr>
        </p:nvSpPr>
        <p:spPr/>
        <p:txBody>
          <a:bodyPr/>
          <a:lstStyle/>
          <a:p>
            <a:fld id="{F1608D2E-3FA7-4EDF-88CE-ECB14953D840}" type="slidenum">
              <a:rPr lang="zh-CN" altLang="en-US" smtClean="0"/>
              <a:t>7</a:t>
            </a:fld>
            <a:endParaRPr lang="zh-CN" altLang="en-US"/>
          </a:p>
        </p:txBody>
      </p:sp>
    </p:spTree>
    <p:extLst>
      <p:ext uri="{BB962C8B-B14F-4D97-AF65-F5344CB8AC3E}">
        <p14:creationId xmlns:p14="http://schemas.microsoft.com/office/powerpoint/2010/main" val="2725480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608D2E-3FA7-4EDF-88CE-ECB14953D840}" type="slidenum">
              <a:rPr lang="zh-CN" altLang="en-US" smtClean="0"/>
              <a:t>8</a:t>
            </a:fld>
            <a:endParaRPr lang="zh-CN" altLang="en-US"/>
          </a:p>
        </p:txBody>
      </p:sp>
    </p:spTree>
    <p:extLst>
      <p:ext uri="{BB962C8B-B14F-4D97-AF65-F5344CB8AC3E}">
        <p14:creationId xmlns:p14="http://schemas.microsoft.com/office/powerpoint/2010/main" val="183834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608D2E-3FA7-4EDF-88CE-ECB14953D840}" type="slidenum">
              <a:rPr lang="zh-CN" altLang="en-US" smtClean="0"/>
              <a:t>12</a:t>
            </a:fld>
            <a:endParaRPr lang="zh-CN" altLang="en-US"/>
          </a:p>
        </p:txBody>
      </p:sp>
    </p:spTree>
    <p:extLst>
      <p:ext uri="{BB962C8B-B14F-4D97-AF65-F5344CB8AC3E}">
        <p14:creationId xmlns:p14="http://schemas.microsoft.com/office/powerpoint/2010/main" val="32423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608D2E-3FA7-4EDF-88CE-ECB14953D840}" type="slidenum">
              <a:rPr lang="zh-CN" altLang="en-US" smtClean="0"/>
              <a:t>13</a:t>
            </a:fld>
            <a:endParaRPr lang="zh-CN" altLang="en-US"/>
          </a:p>
        </p:txBody>
      </p:sp>
    </p:spTree>
    <p:extLst>
      <p:ext uri="{BB962C8B-B14F-4D97-AF65-F5344CB8AC3E}">
        <p14:creationId xmlns:p14="http://schemas.microsoft.com/office/powerpoint/2010/main" val="49677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608D2E-3FA7-4EDF-88CE-ECB14953D840}" type="slidenum">
              <a:rPr lang="zh-CN" altLang="en-US" smtClean="0"/>
              <a:t>19</a:t>
            </a:fld>
            <a:endParaRPr lang="zh-CN" altLang="en-US"/>
          </a:p>
        </p:txBody>
      </p:sp>
    </p:spTree>
    <p:extLst>
      <p:ext uri="{BB962C8B-B14F-4D97-AF65-F5344CB8AC3E}">
        <p14:creationId xmlns:p14="http://schemas.microsoft.com/office/powerpoint/2010/main" val="23214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9501" b="5793"/>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t>2019/6/6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427085" y="2226334"/>
            <a:ext cx="9337829" cy="1200300"/>
          </a:xfrm>
          <a:prstGeom prst="rect">
            <a:avLst/>
          </a:prstGeom>
          <a:noFill/>
        </p:spPr>
        <p:txBody>
          <a:bodyPr wrap="square" lIns="91413" tIns="45706" rIns="91413" bIns="45706" rtlCol="0">
            <a:spAutoFit/>
          </a:bodyPr>
          <a:lstStyle/>
          <a:p>
            <a:r>
              <a:rPr lang="zh-CN" altLang="en-US" sz="7200" b="1" dirty="0">
                <a:solidFill>
                  <a:schemeClr val="bg1"/>
                </a:solidFill>
                <a:latin typeface="微软雅黑" pitchFamily="34" charset="-122"/>
                <a:ea typeface="微软雅黑" pitchFamily="34" charset="-122"/>
              </a:rPr>
              <a:t>           计算器</a:t>
            </a:r>
          </a:p>
        </p:txBody>
      </p:sp>
      <p:grpSp>
        <p:nvGrpSpPr>
          <p:cNvPr id="14" name="组合 13"/>
          <p:cNvGrpSpPr/>
          <p:nvPr/>
        </p:nvGrpSpPr>
        <p:grpSpPr>
          <a:xfrm>
            <a:off x="3416732" y="4476542"/>
            <a:ext cx="5358532" cy="369332"/>
            <a:chOff x="3890299" y="3834953"/>
            <a:chExt cx="5358532" cy="369332"/>
          </a:xfrm>
        </p:grpSpPr>
        <p:sp>
          <p:nvSpPr>
            <p:cNvPr id="8" name="椭圆 7"/>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KSO_Shape"/>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10" name="文本框 9"/>
            <p:cNvSpPr txBox="1"/>
            <p:nvPr/>
          </p:nvSpPr>
          <p:spPr>
            <a:xfrm>
              <a:off x="4198075" y="3834953"/>
              <a:ext cx="1569660" cy="369332"/>
            </a:xfrm>
            <a:prstGeom prst="rect">
              <a:avLst/>
            </a:prstGeom>
            <a:noFill/>
          </p:spPr>
          <p:txBody>
            <a:bodyPr wrap="none" rtlCol="0">
              <a:spAutoFit/>
            </a:bodyPr>
            <a:lstStyle/>
            <a:p>
              <a:r>
                <a:rPr lang="zh-CN" altLang="en-US" dirty="0">
                  <a:solidFill>
                    <a:schemeClr val="bg1"/>
                  </a:solidFill>
                </a:rPr>
                <a:t>组长：蔡恭灿</a:t>
              </a:r>
            </a:p>
          </p:txBody>
        </p:sp>
        <p:sp>
          <p:nvSpPr>
            <p:cNvPr id="11" name="椭圆 10"/>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KSO_Shape"/>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itchFamily="34" charset="0"/>
                <a:ea typeface="宋体" pitchFamily="2" charset="-122"/>
              </a:endParaRPr>
            </a:p>
          </p:txBody>
        </p:sp>
        <p:sp>
          <p:nvSpPr>
            <p:cNvPr id="13" name="文本框 12"/>
            <p:cNvSpPr txBox="1"/>
            <p:nvPr/>
          </p:nvSpPr>
          <p:spPr>
            <a:xfrm>
              <a:off x="6861639" y="3834953"/>
              <a:ext cx="2387192" cy="369332"/>
            </a:xfrm>
            <a:prstGeom prst="rect">
              <a:avLst/>
            </a:prstGeom>
            <a:noFill/>
          </p:spPr>
          <p:txBody>
            <a:bodyPr wrap="none" rtlCol="0">
              <a:spAutoFit/>
            </a:bodyPr>
            <a:lstStyle/>
            <a:p>
              <a:r>
                <a:rPr lang="zh-CN" altLang="en-US" dirty="0">
                  <a:solidFill>
                    <a:schemeClr val="bg1"/>
                  </a:solidFill>
                </a:rPr>
                <a:t>组员：王子烨  邓景耀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3170" y="2694214"/>
            <a:ext cx="1494972" cy="149497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cs typeface="+mn-ea"/>
              <a:sym typeface="+mn-lt"/>
            </a:endParaRPr>
          </a:p>
        </p:txBody>
      </p:sp>
      <p:sp>
        <p:nvSpPr>
          <p:cNvPr id="10" name="椭圆 9"/>
          <p:cNvSpPr/>
          <p:nvPr/>
        </p:nvSpPr>
        <p:spPr>
          <a:xfrm>
            <a:off x="7572670" y="2752742"/>
            <a:ext cx="1494972" cy="1494972"/>
          </a:xfrm>
          <a:prstGeom prst="ellipse">
            <a:avLst/>
          </a:prstGeom>
          <a:solidFill>
            <a:schemeClr val="accent2"/>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3" name="文本框 12"/>
          <p:cNvSpPr txBox="1"/>
          <p:nvPr/>
        </p:nvSpPr>
        <p:spPr>
          <a:xfrm>
            <a:off x="385410" y="4333380"/>
            <a:ext cx="2530492" cy="507127"/>
          </a:xfrm>
          <a:prstGeom prst="rect">
            <a:avLst/>
          </a:prstGeom>
          <a:noFill/>
        </p:spPr>
        <p:txBody>
          <a:bodyPr wrap="square" rtlCol="0">
            <a:spAutoFit/>
          </a:bodyPr>
          <a:lstStyle/>
          <a:p>
            <a:pPr algn="ctr">
              <a:lnSpc>
                <a:spcPct val="150000"/>
              </a:lnSpc>
            </a:pPr>
            <a:r>
              <a:rPr lang="en-US" altLang="zh-CN" sz="2000" dirty="0">
                <a:solidFill>
                  <a:schemeClr val="tx1">
                    <a:lumMod val="65000"/>
                    <a:lumOff val="35000"/>
                  </a:schemeClr>
                </a:solidFill>
                <a:cs typeface="+mn-ea"/>
                <a:sym typeface="+mn-lt"/>
              </a:rPr>
              <a:t>2500</a:t>
            </a:r>
            <a:r>
              <a:rPr lang="zh-CN" altLang="en-US" sz="2000" dirty="0">
                <a:solidFill>
                  <a:schemeClr val="tx1">
                    <a:lumMod val="65000"/>
                    <a:lumOff val="35000"/>
                  </a:schemeClr>
                </a:solidFill>
                <a:cs typeface="+mn-ea"/>
                <a:sym typeface="+mn-lt"/>
              </a:rPr>
              <a:t>行左右</a:t>
            </a:r>
          </a:p>
        </p:txBody>
      </p:sp>
      <p:sp>
        <p:nvSpPr>
          <p:cNvPr id="14" name="文本框 13"/>
          <p:cNvSpPr txBox="1"/>
          <p:nvPr/>
        </p:nvSpPr>
        <p:spPr>
          <a:xfrm>
            <a:off x="5083277" y="4423981"/>
            <a:ext cx="6292646" cy="1162819"/>
          </a:xfrm>
          <a:prstGeom prst="rect">
            <a:avLst/>
          </a:prstGeom>
          <a:noFill/>
        </p:spPr>
        <p:txBody>
          <a:bodyPr wrap="square" rtlCol="0">
            <a:spAutoFit/>
          </a:bodyPr>
          <a:lstStyle/>
          <a:p>
            <a:pPr algn="ctr">
              <a:lnSpc>
                <a:spcPct val="150000"/>
              </a:lnSpc>
            </a:pPr>
            <a:r>
              <a:rPr lang="zh-CN" altLang="en-US" sz="1600" dirty="0">
                <a:solidFill>
                  <a:schemeClr val="tx1">
                    <a:lumMod val="65000"/>
                    <a:lumOff val="35000"/>
                  </a:schemeClr>
                </a:solidFill>
                <a:cs typeface="+mn-ea"/>
                <a:sym typeface="+mn-lt"/>
              </a:rPr>
              <a:t>王子烨：中缀转后缀栈实现、函数计算的递归实现和精度处理（</a:t>
            </a:r>
            <a:r>
              <a:rPr lang="en-US" altLang="zh-CN" sz="1600" dirty="0">
                <a:solidFill>
                  <a:schemeClr val="tx1">
                    <a:lumMod val="65000"/>
                    <a:lumOff val="35000"/>
                  </a:schemeClr>
                </a:solidFill>
                <a:cs typeface="+mn-ea"/>
                <a:sym typeface="+mn-lt"/>
              </a:rPr>
              <a:t>40%</a:t>
            </a:r>
            <a:r>
              <a:rPr lang="zh-CN" altLang="en-US" sz="1600" dirty="0">
                <a:solidFill>
                  <a:schemeClr val="tx1">
                    <a:lumMod val="65000"/>
                    <a:lumOff val="35000"/>
                  </a:schemeClr>
                </a:solidFill>
                <a:cs typeface="+mn-ea"/>
                <a:sym typeface="+mn-lt"/>
              </a:rPr>
              <a:t>）</a:t>
            </a:r>
            <a:endParaRPr lang="en-US" altLang="zh-CN" sz="1600" dirty="0">
              <a:solidFill>
                <a:schemeClr val="tx1">
                  <a:lumMod val="65000"/>
                  <a:lumOff val="35000"/>
                </a:schemeClr>
              </a:solidFill>
              <a:cs typeface="+mn-ea"/>
              <a:sym typeface="+mn-lt"/>
            </a:endParaRPr>
          </a:p>
          <a:p>
            <a:pPr algn="ctr">
              <a:lnSpc>
                <a:spcPct val="150000"/>
              </a:lnSpc>
            </a:pPr>
            <a:r>
              <a:rPr lang="zh-CN" altLang="en-US" sz="1600" dirty="0">
                <a:solidFill>
                  <a:schemeClr val="tx1">
                    <a:lumMod val="65000"/>
                    <a:lumOff val="35000"/>
                  </a:schemeClr>
                </a:solidFill>
                <a:cs typeface="+mn-ea"/>
                <a:sym typeface="+mn-lt"/>
              </a:rPr>
              <a:t>邓景耀：前端</a:t>
            </a:r>
            <a:r>
              <a:rPr lang="en-US" altLang="zh-CN" sz="1600" dirty="0">
                <a:solidFill>
                  <a:schemeClr val="tx1">
                    <a:lumMod val="65000"/>
                    <a:lumOff val="35000"/>
                  </a:schemeClr>
                </a:solidFill>
                <a:cs typeface="+mn-ea"/>
                <a:sym typeface="+mn-lt"/>
              </a:rPr>
              <a:t>GUI</a:t>
            </a:r>
            <a:r>
              <a:rPr lang="zh-CN" altLang="en-US" sz="1600" dirty="0">
                <a:solidFill>
                  <a:schemeClr val="tx1">
                    <a:lumMod val="65000"/>
                    <a:lumOff val="35000"/>
                  </a:schemeClr>
                </a:solidFill>
                <a:cs typeface="+mn-ea"/>
                <a:sym typeface="+mn-lt"/>
              </a:rPr>
              <a:t>设计实现（</a:t>
            </a:r>
            <a:r>
              <a:rPr lang="en-US" altLang="zh-CN" sz="1600" dirty="0">
                <a:solidFill>
                  <a:schemeClr val="tx1">
                    <a:lumMod val="65000"/>
                    <a:lumOff val="35000"/>
                  </a:schemeClr>
                </a:solidFill>
                <a:cs typeface="+mn-ea"/>
                <a:sym typeface="+mn-lt"/>
              </a:rPr>
              <a:t>30%</a:t>
            </a:r>
            <a:r>
              <a:rPr lang="zh-CN" altLang="en-US" sz="1600" dirty="0">
                <a:solidFill>
                  <a:schemeClr val="tx1">
                    <a:lumMod val="65000"/>
                    <a:lumOff val="35000"/>
                  </a:schemeClr>
                </a:solidFill>
                <a:cs typeface="+mn-ea"/>
                <a:sym typeface="+mn-lt"/>
              </a:rPr>
              <a:t>）</a:t>
            </a:r>
            <a:endParaRPr lang="en-US" altLang="zh-CN" sz="1600" dirty="0">
              <a:solidFill>
                <a:schemeClr val="tx1">
                  <a:lumMod val="65000"/>
                  <a:lumOff val="35000"/>
                </a:schemeClr>
              </a:solidFill>
              <a:cs typeface="+mn-ea"/>
              <a:sym typeface="+mn-lt"/>
            </a:endParaRPr>
          </a:p>
          <a:p>
            <a:pPr algn="ctr">
              <a:lnSpc>
                <a:spcPct val="150000"/>
              </a:lnSpc>
            </a:pPr>
            <a:r>
              <a:rPr lang="zh-CN" altLang="en-US" sz="1600" dirty="0">
                <a:solidFill>
                  <a:schemeClr val="tx1">
                    <a:lumMod val="65000"/>
                    <a:lumOff val="35000"/>
                  </a:schemeClr>
                </a:solidFill>
                <a:cs typeface="+mn-ea"/>
                <a:sym typeface="+mn-lt"/>
              </a:rPr>
              <a:t>蔡恭灿：计算部分二叉树、</a:t>
            </a:r>
            <a:r>
              <a:rPr lang="en-US" altLang="zh-CN" sz="1600" dirty="0" err="1">
                <a:solidFill>
                  <a:schemeClr val="tx1">
                    <a:lumMod val="65000"/>
                    <a:lumOff val="35000"/>
                  </a:schemeClr>
                </a:solidFill>
                <a:cs typeface="+mn-ea"/>
                <a:sym typeface="+mn-lt"/>
              </a:rPr>
              <a:t>Trie</a:t>
            </a:r>
            <a:r>
              <a:rPr lang="zh-CN" altLang="en-US" sz="1600" dirty="0">
                <a:solidFill>
                  <a:schemeClr val="tx1">
                    <a:lumMod val="65000"/>
                    <a:lumOff val="35000"/>
                  </a:schemeClr>
                </a:solidFill>
                <a:cs typeface="+mn-ea"/>
                <a:sym typeface="+mn-lt"/>
              </a:rPr>
              <a:t>树实现和健壮性（</a:t>
            </a:r>
            <a:r>
              <a:rPr lang="en-US" altLang="zh-CN" sz="1600" dirty="0">
                <a:solidFill>
                  <a:schemeClr val="tx1">
                    <a:lumMod val="65000"/>
                    <a:lumOff val="35000"/>
                  </a:schemeClr>
                </a:solidFill>
                <a:cs typeface="+mn-ea"/>
                <a:sym typeface="+mn-lt"/>
              </a:rPr>
              <a:t>30%</a:t>
            </a:r>
            <a:r>
              <a:rPr lang="zh-CN" altLang="en-US" sz="1600" dirty="0">
                <a:solidFill>
                  <a:schemeClr val="tx1">
                    <a:lumMod val="65000"/>
                    <a:lumOff val="35000"/>
                  </a:schemeClr>
                </a:solidFill>
                <a:cs typeface="+mn-ea"/>
                <a:sym typeface="+mn-lt"/>
              </a:rPr>
              <a:t>）</a:t>
            </a:r>
            <a:endParaRPr lang="en-US" altLang="zh-CN" sz="1600" dirty="0">
              <a:solidFill>
                <a:schemeClr val="tx1">
                  <a:lumMod val="65000"/>
                  <a:lumOff val="35000"/>
                </a:schemeClr>
              </a:solidFill>
              <a:cs typeface="+mn-ea"/>
              <a:sym typeface="+mn-lt"/>
            </a:endParaRPr>
          </a:p>
        </p:txBody>
      </p:sp>
      <p:cxnSp>
        <p:nvCxnSpPr>
          <p:cNvPr id="17" name="直接连接符 16"/>
          <p:cNvCxnSpPr/>
          <p:nvPr/>
        </p:nvCxnSpPr>
        <p:spPr>
          <a:xfrm>
            <a:off x="563680" y="2416671"/>
            <a:ext cx="2199822" cy="0"/>
          </a:xfrm>
          <a:prstGeom prst="line">
            <a:avLst/>
          </a:prstGeom>
          <a:noFill/>
          <a:ln w="6350" cap="flat" cmpd="sng" algn="ctr">
            <a:solidFill>
              <a:schemeClr val="accent1"/>
            </a:solidFill>
            <a:prstDash val="solid"/>
            <a:miter lim="800000"/>
            <a:headEnd type="oval"/>
            <a:tailEnd type="oval"/>
          </a:ln>
          <a:effectLst/>
        </p:spPr>
      </p:cxnSp>
      <p:cxnSp>
        <p:nvCxnSpPr>
          <p:cNvPr id="18" name="直接连接符 17"/>
          <p:cNvCxnSpPr/>
          <p:nvPr/>
        </p:nvCxnSpPr>
        <p:spPr>
          <a:xfrm>
            <a:off x="7129689" y="2414832"/>
            <a:ext cx="2199822" cy="0"/>
          </a:xfrm>
          <a:prstGeom prst="line">
            <a:avLst/>
          </a:prstGeom>
          <a:noFill/>
          <a:ln w="6350" cap="flat" cmpd="sng" algn="ctr">
            <a:solidFill>
              <a:schemeClr val="accent2"/>
            </a:solidFill>
            <a:prstDash val="solid"/>
            <a:miter lim="800000"/>
            <a:headEnd type="oval"/>
            <a:tailEnd type="oval"/>
          </a:ln>
          <a:effectLst/>
        </p:spPr>
      </p:cxn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22" name="KSO_Shape"/>
          <p:cNvSpPr/>
          <p:nvPr/>
        </p:nvSpPr>
        <p:spPr bwMode="auto">
          <a:xfrm>
            <a:off x="8043010" y="3090652"/>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5" name="文本框 24"/>
          <p:cNvSpPr txBox="1"/>
          <p:nvPr/>
        </p:nvSpPr>
        <p:spPr>
          <a:xfrm>
            <a:off x="563680" y="1939074"/>
            <a:ext cx="1774845" cy="400110"/>
          </a:xfrm>
          <a:prstGeom prst="rect">
            <a:avLst/>
          </a:prstGeom>
          <a:noFill/>
        </p:spPr>
        <p:txBody>
          <a:bodyPr wrap="none" rtlCol="0">
            <a:spAutoFit/>
          </a:bodyPr>
          <a:lstStyle/>
          <a:p>
            <a:r>
              <a:rPr lang="zh-CN" altLang="en-US" sz="2000" b="1" dirty="0">
                <a:solidFill>
                  <a:schemeClr val="accent1"/>
                </a:solidFill>
                <a:cs typeface="+mn-ea"/>
                <a:sym typeface="+mn-lt"/>
              </a:rPr>
              <a:t>        代码总量</a:t>
            </a:r>
          </a:p>
        </p:txBody>
      </p:sp>
      <p:sp>
        <p:nvSpPr>
          <p:cNvPr id="26" name="文本框 25"/>
          <p:cNvSpPr txBox="1"/>
          <p:nvPr/>
        </p:nvSpPr>
        <p:spPr>
          <a:xfrm>
            <a:off x="7971342" y="2053694"/>
            <a:ext cx="697627" cy="400110"/>
          </a:xfrm>
          <a:prstGeom prst="rect">
            <a:avLst/>
          </a:prstGeom>
          <a:noFill/>
        </p:spPr>
        <p:txBody>
          <a:bodyPr wrap="none" rtlCol="0">
            <a:spAutoFit/>
          </a:bodyPr>
          <a:lstStyle/>
          <a:p>
            <a:r>
              <a:rPr lang="zh-CN" altLang="en-US" sz="2000" b="1" dirty="0">
                <a:solidFill>
                  <a:schemeClr val="accent2"/>
                </a:solidFill>
                <a:cs typeface="+mn-ea"/>
                <a:sym typeface="+mn-lt"/>
              </a:rPr>
              <a:t>分工</a:t>
            </a: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31" name="图片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分工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数据结构设计</a:t>
            </a:r>
          </a:p>
        </p:txBody>
      </p:sp>
      <p:sp>
        <p:nvSpPr>
          <p:cNvPr id="4" name="文本框 3"/>
          <p:cNvSpPr txBox="1"/>
          <p:nvPr/>
        </p:nvSpPr>
        <p:spPr>
          <a:xfrm>
            <a:off x="4398186" y="3282154"/>
            <a:ext cx="5708293" cy="1296637"/>
          </a:xfrm>
          <a:prstGeom prst="rect">
            <a:avLst/>
          </a:prstGeom>
          <a:noFill/>
        </p:spPr>
        <p:txBody>
          <a:bodyPr wrap="square" rtlCol="0">
            <a:spAutoFit/>
          </a:bodyPr>
          <a:lstStyle/>
          <a:p>
            <a:pPr>
              <a:lnSpc>
                <a:spcPct val="150000"/>
              </a:lnSpc>
            </a:pPr>
            <a:r>
              <a:rPr lang="zh-CN" altLang="en-US" dirty="0">
                <a:solidFill>
                  <a:schemeClr val="bg1"/>
                </a:solidFill>
              </a:rPr>
              <a:t>实现并封装栈和二叉树的</a:t>
            </a:r>
            <a:r>
              <a:rPr lang="en-US" altLang="zh-CN" dirty="0">
                <a:solidFill>
                  <a:schemeClr val="bg1"/>
                </a:solidFill>
              </a:rPr>
              <a:t>ADT,</a:t>
            </a:r>
            <a:r>
              <a:rPr lang="zh-CN" altLang="en-US" dirty="0">
                <a:solidFill>
                  <a:schemeClr val="bg1"/>
                </a:solidFill>
              </a:rPr>
              <a:t>并利用栈实现表达式的前缀到后缀转换</a:t>
            </a:r>
            <a:r>
              <a:rPr lang="en-US" altLang="zh-CN" dirty="0">
                <a:solidFill>
                  <a:schemeClr val="bg1"/>
                </a:solidFill>
              </a:rPr>
              <a:t>,</a:t>
            </a:r>
            <a:r>
              <a:rPr lang="zh-CN" altLang="en-US" dirty="0">
                <a:solidFill>
                  <a:schemeClr val="bg1"/>
                </a:solidFill>
              </a:rPr>
              <a:t>利用树来进行后缀表达式计算、还有</a:t>
            </a:r>
            <a:r>
              <a:rPr lang="en-US" altLang="zh-CN" dirty="0" err="1">
                <a:solidFill>
                  <a:schemeClr val="bg1"/>
                </a:solidFill>
              </a:rPr>
              <a:t>Trie</a:t>
            </a:r>
            <a:r>
              <a:rPr lang="zh-CN" altLang="en-US" dirty="0">
                <a:solidFill>
                  <a:schemeClr val="bg1"/>
                </a:solidFill>
              </a:rPr>
              <a:t>树用于字符串匹配来计算函数和进行常数替换</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9" name="Group 1"/>
          <p:cNvGrpSpPr/>
          <p:nvPr/>
        </p:nvGrpSpPr>
        <p:grpSpPr>
          <a:xfrm>
            <a:off x="1170150" y="2381926"/>
            <a:ext cx="2633779" cy="2007532"/>
            <a:chOff x="2813601" y="2061175"/>
            <a:chExt cx="1228120" cy="936104"/>
          </a:xfrm>
        </p:grpSpPr>
        <p:sp>
          <p:nvSpPr>
            <p:cNvPr id="10" name="Oval 2"/>
            <p:cNvSpPr/>
            <p:nvPr/>
          </p:nvSpPr>
          <p:spPr>
            <a:xfrm>
              <a:off x="2813601" y="2330857"/>
              <a:ext cx="396739" cy="396739"/>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a:ea typeface="+mn-ea"/>
                <a:cs typeface="+mn-cs"/>
                <a:sym typeface="+mn-lt"/>
              </a:endParaRPr>
            </a:p>
          </p:txBody>
        </p:sp>
        <p:sp>
          <p:nvSpPr>
            <p:cNvPr id="11" name="Oval 14"/>
            <p:cNvSpPr/>
            <p:nvPr/>
          </p:nvSpPr>
          <p:spPr>
            <a:xfrm>
              <a:off x="3105617" y="2061175"/>
              <a:ext cx="936104" cy="93610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a:ea typeface="+mn-ea"/>
                <a:cs typeface="+mn-cs"/>
                <a:sym typeface="+mn-lt"/>
              </a:endParaRPr>
            </a:p>
          </p:txBody>
        </p:sp>
      </p:grpSp>
      <p:grpSp>
        <p:nvGrpSpPr>
          <p:cNvPr id="12" name="Group 64"/>
          <p:cNvGrpSpPr/>
          <p:nvPr/>
        </p:nvGrpSpPr>
        <p:grpSpPr>
          <a:xfrm>
            <a:off x="8554170" y="2381926"/>
            <a:ext cx="2633779" cy="2007532"/>
            <a:chOff x="2813601" y="2061175"/>
            <a:chExt cx="1228120" cy="936104"/>
          </a:xfrm>
        </p:grpSpPr>
        <p:sp>
          <p:nvSpPr>
            <p:cNvPr id="13" name="Oval 65"/>
            <p:cNvSpPr/>
            <p:nvPr/>
          </p:nvSpPr>
          <p:spPr>
            <a:xfrm>
              <a:off x="2813601" y="2330857"/>
              <a:ext cx="396739" cy="396739"/>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a:ea typeface="+mn-ea"/>
                <a:cs typeface="+mn-cs"/>
                <a:sym typeface="+mn-lt"/>
              </a:endParaRPr>
            </a:p>
          </p:txBody>
        </p:sp>
        <p:sp>
          <p:nvSpPr>
            <p:cNvPr id="14" name="Oval 66"/>
            <p:cNvSpPr/>
            <p:nvPr/>
          </p:nvSpPr>
          <p:spPr>
            <a:xfrm>
              <a:off x="3105617" y="2061175"/>
              <a:ext cx="936104" cy="936104"/>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等线"/>
                  <a:ea typeface="+mn-ea"/>
                  <a:cs typeface="+mn-cs"/>
                  <a:sym typeface="+mn-lt"/>
                </a:rPr>
                <a:t>T</a:t>
              </a:r>
              <a:r>
                <a:rPr kumimoji="0" lang="en-US" altLang="zh-CN" sz="2400" b="0" i="0" u="none" strike="noStrike" kern="1200" cap="none" spc="0" normalizeH="0" baseline="0" noProof="0" dirty="0" err="1">
                  <a:ln>
                    <a:noFill/>
                  </a:ln>
                  <a:solidFill>
                    <a:prstClr val="white"/>
                  </a:solidFill>
                  <a:effectLst/>
                  <a:uLnTx/>
                  <a:uFillTx/>
                  <a:latin typeface="等线"/>
                  <a:ea typeface="+mn-ea"/>
                  <a:cs typeface="+mn-cs"/>
                  <a:sym typeface="+mn-lt"/>
                </a:rPr>
                <a:t>rie</a:t>
              </a:r>
              <a:r>
                <a:rPr kumimoji="0" lang="zh-CN" altLang="en-US" sz="2400" b="0" i="0" u="none" strike="noStrike" kern="1200" cap="none" spc="0" normalizeH="0" baseline="0" noProof="0" dirty="0">
                  <a:ln>
                    <a:noFill/>
                  </a:ln>
                  <a:solidFill>
                    <a:prstClr val="white"/>
                  </a:solidFill>
                  <a:effectLst/>
                  <a:uLnTx/>
                  <a:uFillTx/>
                  <a:latin typeface="等线"/>
                  <a:ea typeface="+mn-ea"/>
                  <a:cs typeface="+mn-cs"/>
                  <a:sym typeface="+mn-lt"/>
                </a:rPr>
                <a:t>树：建立函数表</a:t>
              </a:r>
              <a:endParaRPr kumimoji="0" lang="en-US" sz="2400" b="0" i="0" u="none" strike="noStrike" kern="1200" cap="none" spc="0" normalizeH="0" baseline="0" noProof="0" dirty="0">
                <a:ln>
                  <a:noFill/>
                </a:ln>
                <a:solidFill>
                  <a:prstClr val="white"/>
                </a:solidFill>
                <a:effectLst/>
                <a:uLnTx/>
                <a:uFillTx/>
                <a:latin typeface="等线"/>
                <a:ea typeface="+mn-ea"/>
                <a:cs typeface="+mn-cs"/>
                <a:sym typeface="+mn-lt"/>
              </a:endParaRPr>
            </a:p>
          </p:txBody>
        </p:sp>
      </p:grpSp>
      <p:grpSp>
        <p:nvGrpSpPr>
          <p:cNvPr id="15" name="Group 37"/>
          <p:cNvGrpSpPr/>
          <p:nvPr/>
        </p:nvGrpSpPr>
        <p:grpSpPr>
          <a:xfrm>
            <a:off x="4757670" y="2381926"/>
            <a:ext cx="2633779" cy="2007532"/>
            <a:chOff x="2813601" y="2061175"/>
            <a:chExt cx="1228120" cy="936104"/>
          </a:xfrm>
        </p:grpSpPr>
        <p:sp>
          <p:nvSpPr>
            <p:cNvPr id="16" name="Oval 38"/>
            <p:cNvSpPr/>
            <p:nvPr/>
          </p:nvSpPr>
          <p:spPr>
            <a:xfrm>
              <a:off x="2813601" y="2330857"/>
              <a:ext cx="396739" cy="396739"/>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a:ea typeface="+mn-ea"/>
                <a:cs typeface="+mn-cs"/>
                <a:sym typeface="+mn-lt"/>
              </a:endParaRPr>
            </a:p>
          </p:txBody>
        </p:sp>
        <p:sp>
          <p:nvSpPr>
            <p:cNvPr id="17" name="Oval 39"/>
            <p:cNvSpPr/>
            <p:nvPr/>
          </p:nvSpPr>
          <p:spPr>
            <a:xfrm>
              <a:off x="3105617" y="2061175"/>
              <a:ext cx="936104" cy="936104"/>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a:ea typeface="+mn-ea"/>
                <a:cs typeface="+mn-cs"/>
                <a:sym typeface="+mn-lt"/>
              </a:endParaRPr>
            </a:p>
          </p:txBody>
        </p:sp>
      </p:grpSp>
      <p:sp>
        <p:nvSpPr>
          <p:cNvPr id="21" name="文本框 20"/>
          <p:cNvSpPr txBox="1"/>
          <p:nvPr/>
        </p:nvSpPr>
        <p:spPr>
          <a:xfrm>
            <a:off x="817042" y="4889340"/>
            <a:ext cx="3247949" cy="73571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50000"/>
                    <a:lumOff val="50000"/>
                  </a:prstClr>
                </a:solidFill>
                <a:effectLst/>
                <a:uLnTx/>
                <a:uFillTx/>
                <a:latin typeface="等线"/>
                <a:ea typeface="等线" panose="02010600030101010101" pitchFamily="2" charset="-122"/>
                <a:cs typeface="+mn-ea"/>
                <a:sym typeface="+mn-lt"/>
              </a:rPr>
              <a:t>用栈实现：中缀表达式转后缀表达式</a:t>
            </a:r>
          </a:p>
        </p:txBody>
      </p:sp>
      <p:sp>
        <p:nvSpPr>
          <p:cNvPr id="23" name="文本框 22"/>
          <p:cNvSpPr txBox="1"/>
          <p:nvPr/>
        </p:nvSpPr>
        <p:spPr>
          <a:xfrm>
            <a:off x="4542232" y="4889340"/>
            <a:ext cx="3247949" cy="73571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50000"/>
                    <a:lumOff val="50000"/>
                  </a:prstClr>
                </a:solidFill>
                <a:effectLst/>
                <a:uLnTx/>
                <a:uFillTx/>
                <a:latin typeface="等线"/>
                <a:ea typeface="等线" panose="02010600030101010101" pitchFamily="2" charset="-122"/>
                <a:cs typeface="+mn-ea"/>
                <a:sym typeface="+mn-lt"/>
              </a:rPr>
              <a:t>将后缀表达式建树进行数学计算</a:t>
            </a:r>
          </a:p>
        </p:txBody>
      </p:sp>
      <p:sp>
        <p:nvSpPr>
          <p:cNvPr id="25" name="文本框 24"/>
          <p:cNvSpPr txBox="1"/>
          <p:nvPr/>
        </p:nvSpPr>
        <p:spPr>
          <a:xfrm>
            <a:off x="8267422" y="4889340"/>
            <a:ext cx="3247949" cy="1068113"/>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50000"/>
                    <a:lumOff val="50000"/>
                  </a:prstClr>
                </a:solidFill>
                <a:effectLst/>
                <a:uLnTx/>
                <a:uFillTx/>
                <a:latin typeface="等线"/>
                <a:ea typeface="等线" panose="02010600030101010101" pitchFamily="2" charset="-122"/>
                <a:cs typeface="+mn-ea"/>
                <a:sym typeface="+mn-lt"/>
              </a:rPr>
              <a:t>将函数表建立</a:t>
            </a:r>
            <a:r>
              <a:rPr kumimoji="0" lang="en-US" altLang="zh-CN" sz="1800" b="0" i="0" u="none" strike="noStrike" kern="1200" cap="none" spc="0" normalizeH="0" baseline="0" noProof="0" dirty="0" err="1">
                <a:ln>
                  <a:noFill/>
                </a:ln>
                <a:solidFill>
                  <a:prstClr val="black">
                    <a:lumMod val="50000"/>
                    <a:lumOff val="50000"/>
                  </a:prstClr>
                </a:solidFill>
                <a:effectLst/>
                <a:uLnTx/>
                <a:uFillTx/>
                <a:latin typeface="等线"/>
                <a:ea typeface="等线" panose="02010600030101010101" pitchFamily="2" charset="-122"/>
                <a:cs typeface="+mn-ea"/>
                <a:sym typeface="+mn-lt"/>
              </a:rPr>
              <a:t>Trie</a:t>
            </a:r>
            <a:r>
              <a:rPr kumimoji="0" lang="zh-CN" altLang="en-US" sz="1800" b="0" i="0" u="none" strike="noStrike" kern="1200" cap="none" spc="0" normalizeH="0" baseline="0" noProof="0" dirty="0">
                <a:ln>
                  <a:noFill/>
                </a:ln>
                <a:solidFill>
                  <a:prstClr val="black">
                    <a:lumMod val="50000"/>
                    <a:lumOff val="50000"/>
                  </a:prstClr>
                </a:solidFill>
                <a:effectLst/>
                <a:uLnTx/>
                <a:uFillTx/>
                <a:latin typeface="等线"/>
                <a:ea typeface="等线" panose="02010600030101010101" pitchFamily="2" charset="-122"/>
                <a:cs typeface="+mn-ea"/>
                <a:sym typeface="+mn-lt"/>
              </a:rPr>
              <a:t>树，用于判断输入表达式中的函数以及常数表的常数替换</a:t>
            </a: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29" name="图片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600" b="1" dirty="0">
                <a:solidFill>
                  <a:prstClr val="white"/>
                </a:solidFill>
                <a:latin typeface="等线"/>
                <a:ea typeface="等线" panose="02010600030101010101" pitchFamily="2" charset="-122"/>
              </a:rPr>
              <a:t>数据结构设计</a:t>
            </a:r>
            <a:endPar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2D6F69B4-A7A7-440C-B008-20B979B05BB3}"/>
              </a:ext>
            </a:extLst>
          </p:cNvPr>
          <p:cNvSpPr txBox="1"/>
          <p:nvPr/>
        </p:nvSpPr>
        <p:spPr>
          <a:xfrm>
            <a:off x="1885336" y="3058457"/>
            <a:ext cx="1887794" cy="830997"/>
          </a:xfrm>
          <a:prstGeom prst="rect">
            <a:avLst/>
          </a:prstGeom>
          <a:noFill/>
        </p:spPr>
        <p:txBody>
          <a:bodyPr wrap="square" rtlCol="0">
            <a:spAutoFit/>
          </a:bodyPr>
          <a:lstStyle/>
          <a:p>
            <a:r>
              <a:rPr lang="zh-CN" altLang="en-US" sz="2400" dirty="0">
                <a:solidFill>
                  <a:schemeClr val="bg1"/>
                </a:solidFill>
              </a:rPr>
              <a:t>栈</a:t>
            </a:r>
            <a:r>
              <a:rPr lang="en-US" altLang="zh-CN" sz="2400" dirty="0">
                <a:solidFill>
                  <a:schemeClr val="bg1"/>
                </a:solidFill>
              </a:rPr>
              <a:t>;</a:t>
            </a:r>
            <a:r>
              <a:rPr lang="zh-CN" altLang="en-US" sz="2400" dirty="0">
                <a:solidFill>
                  <a:schemeClr val="bg1"/>
                </a:solidFill>
              </a:rPr>
              <a:t>表达式转换</a:t>
            </a:r>
          </a:p>
        </p:txBody>
      </p:sp>
      <p:sp>
        <p:nvSpPr>
          <p:cNvPr id="32" name="文本框 31">
            <a:extLst>
              <a:ext uri="{FF2B5EF4-FFF2-40B4-BE49-F238E27FC236}">
                <a16:creationId xmlns:a16="http://schemas.microsoft.com/office/drawing/2014/main" id="{88729C95-B1A5-4968-9643-3DB485807F36}"/>
              </a:ext>
            </a:extLst>
          </p:cNvPr>
          <p:cNvSpPr txBox="1"/>
          <p:nvPr/>
        </p:nvSpPr>
        <p:spPr>
          <a:xfrm>
            <a:off x="5556078" y="2960275"/>
            <a:ext cx="1887794" cy="830997"/>
          </a:xfrm>
          <a:prstGeom prst="rect">
            <a:avLst/>
          </a:prstGeom>
          <a:noFill/>
        </p:spPr>
        <p:txBody>
          <a:bodyPr wrap="square" rtlCol="0">
            <a:spAutoFit/>
          </a:bodyPr>
          <a:lstStyle/>
          <a:p>
            <a:r>
              <a:rPr lang="zh-CN" altLang="en-US" sz="2400" dirty="0">
                <a:solidFill>
                  <a:schemeClr val="bg1"/>
                </a:solidFill>
              </a:rPr>
              <a:t>二叉树</a:t>
            </a:r>
            <a:r>
              <a:rPr lang="en-US" altLang="zh-CN" sz="2400" dirty="0">
                <a:solidFill>
                  <a:schemeClr val="bg1"/>
                </a:solidFill>
              </a:rPr>
              <a:t>;</a:t>
            </a:r>
            <a:r>
              <a:rPr lang="zh-CN" altLang="en-US" sz="2400" dirty="0">
                <a:solidFill>
                  <a:schemeClr val="bg1"/>
                </a:solidFill>
              </a:rPr>
              <a:t>数学计算</a:t>
            </a:r>
          </a:p>
        </p:txBody>
      </p:sp>
    </p:spTree>
    <p:extLst>
      <p:ext uri="{BB962C8B-B14F-4D97-AF65-F5344CB8AC3E}">
        <p14:creationId xmlns:p14="http://schemas.microsoft.com/office/powerpoint/2010/main" val="356829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10313C9-307E-41F0-AFEE-A473CB350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226" y="1563745"/>
            <a:ext cx="8649450" cy="3558848"/>
          </a:xfrm>
          <a:prstGeom prst="rect">
            <a:avLst/>
          </a:prstGeom>
        </p:spPr>
      </p:pic>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29" name="图片 2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8663379" cy="83888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数据结构</a:t>
            </a:r>
          </a:p>
        </p:txBody>
      </p:sp>
      <p:pic>
        <p:nvPicPr>
          <p:cNvPr id="4" name="图片 3">
            <a:extLst>
              <a:ext uri="{FF2B5EF4-FFF2-40B4-BE49-F238E27FC236}">
                <a16:creationId xmlns:a16="http://schemas.microsoft.com/office/drawing/2014/main" id="{52890A9A-C702-4A12-8CCB-4393755D8F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275" y="1892070"/>
            <a:ext cx="8649450" cy="2735817"/>
          </a:xfrm>
          <a:prstGeom prst="rect">
            <a:avLst/>
          </a:prstGeom>
        </p:spPr>
      </p:pic>
      <p:pic>
        <p:nvPicPr>
          <p:cNvPr id="6" name="图片 5">
            <a:extLst>
              <a:ext uri="{FF2B5EF4-FFF2-40B4-BE49-F238E27FC236}">
                <a16:creationId xmlns:a16="http://schemas.microsoft.com/office/drawing/2014/main" id="{20E2FBAB-C11D-4A90-95E9-4CAFAF717E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3493" y="1563745"/>
            <a:ext cx="8634208" cy="4854361"/>
          </a:xfrm>
          <a:prstGeom prst="rect">
            <a:avLst/>
          </a:prstGeom>
        </p:spPr>
      </p:pic>
      <p:pic>
        <p:nvPicPr>
          <p:cNvPr id="14" name="图片 13">
            <a:extLst>
              <a:ext uri="{FF2B5EF4-FFF2-40B4-BE49-F238E27FC236}">
                <a16:creationId xmlns:a16="http://schemas.microsoft.com/office/drawing/2014/main" id="{A26BBFDF-10E7-461F-97D9-9BE6F8E49E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5226" y="2060361"/>
            <a:ext cx="8634208" cy="2895851"/>
          </a:xfrm>
          <a:prstGeom prst="rect">
            <a:avLst/>
          </a:prstGeom>
        </p:spPr>
      </p:pic>
      <p:pic>
        <p:nvPicPr>
          <p:cNvPr id="3" name="图片 2">
            <a:extLst>
              <a:ext uri="{FF2B5EF4-FFF2-40B4-BE49-F238E27FC236}">
                <a16:creationId xmlns:a16="http://schemas.microsoft.com/office/drawing/2014/main" id="{5631D223-A045-4124-930F-5C9D962CE6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5531" y="372384"/>
            <a:ext cx="7193903" cy="6271803"/>
          </a:xfrm>
          <a:prstGeom prst="rect">
            <a:avLst/>
          </a:prstGeom>
        </p:spPr>
      </p:pic>
    </p:spTree>
    <p:extLst>
      <p:ext uri="{BB962C8B-B14F-4D97-AF65-F5344CB8AC3E}">
        <p14:creationId xmlns:p14="http://schemas.microsoft.com/office/powerpoint/2010/main" val="18428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9"/>
                                          </p:stCondLst>
                                        </p:cTn>
                                        <p:tgtEl>
                                          <p:spTgt spid="10"/>
                                        </p:tgtEl>
                                        <p:attrNameLst>
                                          <p:attrName>style.visibility</p:attrName>
                                        </p:attrNameLst>
                                      </p:cBhvr>
                                      <p:to>
                                        <p:strVal val="hidden"/>
                                      </p:to>
                                    </p:set>
                                  </p:childTnLst>
                                </p:cTn>
                              </p:par>
                            </p:childTnLst>
                          </p:cTn>
                        </p:par>
                        <p:par>
                          <p:cTn id="11" fill="hold">
                            <p:stCondLst>
                              <p:cond delay="1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9"/>
                                          </p:stCondLst>
                                        </p:cTn>
                                        <p:tgtEl>
                                          <p:spTgt spid="4"/>
                                        </p:tgtEl>
                                        <p:attrNameLst>
                                          <p:attrName>style.visibility</p:attrName>
                                        </p:attrNameLst>
                                      </p:cBhvr>
                                      <p:to>
                                        <p:strVal val="hidden"/>
                                      </p:to>
                                    </p:set>
                                  </p:childTnLst>
                                </p:cTn>
                              </p:par>
                            </p:childTnLst>
                          </p:cTn>
                        </p:par>
                        <p:par>
                          <p:cTn id="18" fill="hold">
                            <p:stCondLst>
                              <p:cond delay="10"/>
                            </p:stCondLst>
                            <p:childTnLst>
                              <p:par>
                                <p:cTn id="19" presetID="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9"/>
                                          </p:stCondLst>
                                        </p:cTn>
                                        <p:tgtEl>
                                          <p:spTgt spid="6"/>
                                        </p:tgtEl>
                                        <p:attrNameLst>
                                          <p:attrName>style.visibility</p:attrName>
                                        </p:attrNameLst>
                                      </p:cBhvr>
                                      <p:to>
                                        <p:strVal val="hidden"/>
                                      </p:to>
                                    </p:set>
                                  </p:childTnLst>
                                </p:cTn>
                              </p:par>
                            </p:childTnLst>
                          </p:cTn>
                        </p:par>
                        <p:par>
                          <p:cTn id="25" fill="hold">
                            <p:stCondLst>
                              <p:cond delay="10"/>
                            </p:stCondLst>
                            <p:childTnLst>
                              <p:par>
                                <p:cTn id="26" presetID="1"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9"/>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 name="文本框 2"/>
          <p:cNvSpPr txBox="1"/>
          <p:nvPr/>
        </p:nvSpPr>
        <p:spPr>
          <a:xfrm>
            <a:off x="4398186" y="2485604"/>
            <a:ext cx="5708293" cy="166988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开发过程遇到的难题和解决方案</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371995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a:grpSpLocks noChangeAspect="1"/>
          </p:cNvGrpSpPr>
          <p:nvPr/>
        </p:nvGrpSpPr>
        <p:grpSpPr>
          <a:xfrm>
            <a:off x="202799" y="287672"/>
            <a:ext cx="609210" cy="609210"/>
            <a:chOff x="456294" y="1959430"/>
            <a:chExt cx="2148114" cy="2148114"/>
          </a:xfrm>
        </p:grpSpPr>
        <p:sp>
          <p:nvSpPr>
            <p:cNvPr id="4" name="椭圆 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5" name="图片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 name="文本框 5"/>
          <p:cNvSpPr txBox="1"/>
          <p:nvPr/>
        </p:nvSpPr>
        <p:spPr>
          <a:xfrm>
            <a:off x="919032" y="57998"/>
            <a:ext cx="7048223" cy="838884"/>
          </a:xfrm>
          <a:prstGeom prst="rect">
            <a:avLst/>
          </a:prstGeom>
          <a:noFill/>
        </p:spPr>
        <p:txBody>
          <a:bodyPr wrap="square" rtlCol="0">
            <a:spAutoFit/>
          </a:bodyPr>
          <a:lstStyle/>
          <a:p>
            <a:pPr>
              <a:lnSpc>
                <a:spcPct val="150000"/>
              </a:lnSpc>
            </a:pPr>
            <a:r>
              <a:rPr lang="zh-CN" altLang="en-US" sz="3600" b="1" dirty="0">
                <a:solidFill>
                  <a:schemeClr val="bg1"/>
                </a:solidFill>
              </a:rPr>
              <a:t>开发过程遇到的难题和解决方案</a:t>
            </a: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6"/>
          <p:cNvSpPr/>
          <p:nvPr/>
        </p:nvSpPr>
        <p:spPr>
          <a:xfrm>
            <a:off x="9060874" y="2636067"/>
            <a:ext cx="3131126"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0" name="Rectangle 84"/>
          <p:cNvSpPr/>
          <p:nvPr/>
        </p:nvSpPr>
        <p:spPr>
          <a:xfrm>
            <a:off x="0" y="2636067"/>
            <a:ext cx="3131127"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1" name="Oval 3"/>
          <p:cNvSpPr/>
          <p:nvPr/>
        </p:nvSpPr>
        <p:spPr>
          <a:xfrm>
            <a:off x="2110509" y="1804794"/>
            <a:ext cx="2854037" cy="2854037"/>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2" name="Oval 4"/>
          <p:cNvSpPr/>
          <p:nvPr/>
        </p:nvSpPr>
        <p:spPr>
          <a:xfrm>
            <a:off x="4668982" y="1804794"/>
            <a:ext cx="2854037" cy="2854037"/>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3" name="Oval 6"/>
          <p:cNvSpPr/>
          <p:nvPr/>
        </p:nvSpPr>
        <p:spPr>
          <a:xfrm>
            <a:off x="7227455" y="1804794"/>
            <a:ext cx="2854037" cy="2854037"/>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grpSp>
        <p:nvGrpSpPr>
          <p:cNvPr id="14" name="Group 24"/>
          <p:cNvGrpSpPr/>
          <p:nvPr/>
        </p:nvGrpSpPr>
        <p:grpSpPr>
          <a:xfrm>
            <a:off x="5525726" y="2661538"/>
            <a:ext cx="1140547" cy="1140547"/>
            <a:chOff x="6111586" y="318800"/>
            <a:chExt cx="490538" cy="490538"/>
          </a:xfrm>
          <a:solidFill>
            <a:schemeClr val="bg1"/>
          </a:solidFill>
        </p:grpSpPr>
        <p:sp>
          <p:nvSpPr>
            <p:cNvPr id="15"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6" name="Freeform 6"/>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7" name="Freeform 7"/>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8" name="Freeform 8"/>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9" name="Freeform 9"/>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0" name="Freeform 10"/>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1" name="Freeform 11"/>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2" name="Freeform 12"/>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3" name="Freeform 13"/>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4" name="Freeform 14"/>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5" name="Freeform 15"/>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6" name="Freeform 16"/>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7"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grpSp>
      <p:sp>
        <p:nvSpPr>
          <p:cNvPr id="28" name="Freeform 26"/>
          <p:cNvSpPr>
            <a:spLocks noEditPoints="1"/>
          </p:cNvSpPr>
          <p:nvPr/>
        </p:nvSpPr>
        <p:spPr bwMode="auto">
          <a:xfrm>
            <a:off x="8084199" y="2572221"/>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lstStyle/>
          <a:p>
            <a:endParaRPr lang="id-ID">
              <a:solidFill>
                <a:prstClr val="black"/>
              </a:solidFill>
              <a:cs typeface="+mn-ea"/>
              <a:sym typeface="+mn-lt"/>
            </a:endParaRPr>
          </a:p>
        </p:txBody>
      </p:sp>
      <p:grpSp>
        <p:nvGrpSpPr>
          <p:cNvPr id="29" name="Group 82"/>
          <p:cNvGrpSpPr/>
          <p:nvPr/>
        </p:nvGrpSpPr>
        <p:grpSpPr>
          <a:xfrm>
            <a:off x="3028734" y="2652129"/>
            <a:ext cx="1017588" cy="1158875"/>
            <a:chOff x="812800" y="2719388"/>
            <a:chExt cx="1017588" cy="1158875"/>
          </a:xfrm>
          <a:solidFill>
            <a:schemeClr val="bg1"/>
          </a:solidFill>
        </p:grpSpPr>
        <p:sp>
          <p:nvSpPr>
            <p:cNvPr id="30"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1"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2"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3"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grpSp>
      <p:sp>
        <p:nvSpPr>
          <p:cNvPr id="34" name="Title 13"/>
          <p:cNvSpPr txBox="1"/>
          <p:nvPr/>
        </p:nvSpPr>
        <p:spPr>
          <a:xfrm>
            <a:off x="2921364" y="4905899"/>
            <a:ext cx="1335013" cy="709713"/>
          </a:xfrm>
          <a:prstGeom prst="rect">
            <a:avLst/>
          </a:prstGeom>
        </p:spPr>
        <p:txBody>
          <a:bodyPr vert="horz" lIns="121920" tIns="60960" rIns="121920" bIns="60960" rtlCol="0" anchor="ctr">
            <a:normAutofit fontScale="925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算法精度问题</a:t>
            </a:r>
            <a:endParaRPr lang="en-US" sz="2400" dirty="0">
              <a:latin typeface="+mn-lt"/>
              <a:ea typeface="+mn-ea"/>
              <a:cs typeface="+mn-ea"/>
              <a:sym typeface="+mn-lt"/>
            </a:endParaRPr>
          </a:p>
        </p:txBody>
      </p:sp>
      <p:sp>
        <p:nvSpPr>
          <p:cNvPr id="36" name="Title 13"/>
          <p:cNvSpPr txBox="1"/>
          <p:nvPr/>
        </p:nvSpPr>
        <p:spPr>
          <a:xfrm>
            <a:off x="5425059" y="4905899"/>
            <a:ext cx="1335013" cy="709713"/>
          </a:xfrm>
          <a:prstGeom prst="rect">
            <a:avLst/>
          </a:prstGeom>
        </p:spPr>
        <p:txBody>
          <a:bodyPr vert="horz" lIns="121920" tIns="60960" rIns="121920" bIns="60960" rtlCol="0" anchor="ctr">
            <a:normAutofit fontScale="850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混合表达式处理</a:t>
            </a:r>
            <a:endParaRPr lang="en-US" sz="2400" dirty="0">
              <a:latin typeface="+mn-lt"/>
              <a:ea typeface="+mn-ea"/>
              <a:cs typeface="+mn-ea"/>
              <a:sym typeface="+mn-lt"/>
            </a:endParaRPr>
          </a:p>
        </p:txBody>
      </p:sp>
      <p:sp>
        <p:nvSpPr>
          <p:cNvPr id="38" name="Title 13"/>
          <p:cNvSpPr txBox="1"/>
          <p:nvPr/>
        </p:nvSpPr>
        <p:spPr>
          <a:xfrm>
            <a:off x="7928754" y="4905899"/>
            <a:ext cx="1335013" cy="709713"/>
          </a:xfrm>
          <a:prstGeom prst="rect">
            <a:avLst/>
          </a:prstGeom>
        </p:spPr>
        <p:txBody>
          <a:bodyPr vert="horz" lIns="121920" tIns="60960" rIns="121920" bIns="60960" rtlCol="0" anchor="ctr">
            <a:normAutofit fontScale="925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类库调用问题</a:t>
            </a:r>
            <a:endParaRPr lang="en-US" sz="2400" dirty="0">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A66AC"/>
              </a:solidFill>
              <a:effectLst/>
              <a:uLnTx/>
              <a:uFillTx/>
              <a:latin typeface="等线"/>
              <a:ea typeface="等线" panose="02010600030101010101" pitchFamily="2" charset="-122"/>
              <a:cs typeface="+mn-ea"/>
              <a:sym typeface="+mn-lt"/>
            </a:endParaRPr>
          </a:p>
        </p:txBody>
      </p:sp>
      <p:sp>
        <p:nvSpPr>
          <p:cNvPr id="22" name="KSO_Shape"/>
          <p:cNvSpPr/>
          <p:nvPr/>
        </p:nvSpPr>
        <p:spPr bwMode="auto">
          <a:xfrm>
            <a:off x="8043010" y="3090652"/>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A66AC"/>
              </a:solidFill>
              <a:effectLst/>
              <a:uLnTx/>
              <a:uFillTx/>
              <a:latin typeface="等线"/>
              <a:ea typeface="等线" panose="02010600030101010101" pitchFamily="2" charset="-122"/>
              <a:cs typeface="+mn-ea"/>
              <a:sym typeface="+mn-lt"/>
            </a:endParaRP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31" name="图片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812008" y="57998"/>
            <a:ext cx="5708293" cy="83888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算法精度问题</a:t>
            </a:r>
          </a:p>
        </p:txBody>
      </p:sp>
      <p:graphicFrame>
        <p:nvGraphicFramePr>
          <p:cNvPr id="2" name="图示 1">
            <a:extLst>
              <a:ext uri="{FF2B5EF4-FFF2-40B4-BE49-F238E27FC236}">
                <a16:creationId xmlns:a16="http://schemas.microsoft.com/office/drawing/2014/main" id="{344B85CE-121E-499C-AC2F-E32E415DF402}"/>
              </a:ext>
            </a:extLst>
          </p:cNvPr>
          <p:cNvGraphicFramePr/>
          <p:nvPr>
            <p:extLst>
              <p:ext uri="{D42A27DB-BD31-4B8C-83A1-F6EECF244321}">
                <p14:modId xmlns:p14="http://schemas.microsoft.com/office/powerpoint/2010/main" val="243430982"/>
              </p:ext>
            </p:extLst>
          </p:nvPr>
        </p:nvGraphicFramePr>
        <p:xfrm>
          <a:off x="704985" y="1059543"/>
          <a:ext cx="10547973" cy="2369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a:extLst>
              <a:ext uri="{FF2B5EF4-FFF2-40B4-BE49-F238E27FC236}">
                <a16:creationId xmlns:a16="http://schemas.microsoft.com/office/drawing/2014/main" id="{09FDE541-74AD-47BC-9736-6D05EDE9F92D}"/>
              </a:ext>
            </a:extLst>
          </p:cNvPr>
          <p:cNvPicPr>
            <a:picLocks noChangeAspect="1"/>
          </p:cNvPicPr>
          <p:nvPr/>
        </p:nvPicPr>
        <p:blipFill>
          <a:blip r:embed="rId8"/>
          <a:stretch>
            <a:fillRect/>
          </a:stretch>
        </p:blipFill>
        <p:spPr>
          <a:xfrm>
            <a:off x="579731" y="3978551"/>
            <a:ext cx="10798479" cy="1304799"/>
          </a:xfrm>
          <a:prstGeom prst="rect">
            <a:avLst/>
          </a:prstGeom>
        </p:spPr>
      </p:pic>
    </p:spTree>
    <p:extLst>
      <p:ext uri="{BB962C8B-B14F-4D97-AF65-F5344CB8AC3E}">
        <p14:creationId xmlns:p14="http://schemas.microsoft.com/office/powerpoint/2010/main" val="28604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A66AC"/>
              </a:solidFill>
              <a:effectLst/>
              <a:uLnTx/>
              <a:uFillTx/>
              <a:latin typeface="等线"/>
              <a:ea typeface="等线" panose="02010600030101010101" pitchFamily="2" charset="-122"/>
              <a:cs typeface="+mn-ea"/>
              <a:sym typeface="+mn-lt"/>
            </a:endParaRPr>
          </a:p>
        </p:txBody>
      </p:sp>
      <p:sp>
        <p:nvSpPr>
          <p:cNvPr id="22" name="KSO_Shape"/>
          <p:cNvSpPr/>
          <p:nvPr/>
        </p:nvSpPr>
        <p:spPr bwMode="auto">
          <a:xfrm>
            <a:off x="8043010" y="3090652"/>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A66AC"/>
              </a:solidFill>
              <a:effectLst/>
              <a:uLnTx/>
              <a:uFillTx/>
              <a:latin typeface="等线"/>
              <a:ea typeface="等线" panose="02010600030101010101" pitchFamily="2" charset="-122"/>
              <a:cs typeface="+mn-ea"/>
              <a:sym typeface="+mn-lt"/>
            </a:endParaRP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31" name="图片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812008" y="57998"/>
            <a:ext cx="7392540" cy="83888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混合表达式处理</a:t>
            </a:r>
            <a:r>
              <a:rPr lang="zh-CN" altLang="en-US" sz="3600" b="1" dirty="0">
                <a:solidFill>
                  <a:prstClr val="white"/>
                </a:solidFill>
                <a:latin typeface="等线"/>
                <a:ea typeface="等线" panose="02010600030101010101" pitchFamily="2" charset="-122"/>
              </a:rPr>
              <a:t>（采用递归处理）</a:t>
            </a:r>
            <a:endPar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8F263AD0-A798-4F4C-BFF2-5254FE302EEC}"/>
              </a:ext>
            </a:extLst>
          </p:cNvPr>
          <p:cNvSpPr txBox="1"/>
          <p:nvPr/>
        </p:nvSpPr>
        <p:spPr>
          <a:xfrm>
            <a:off x="2217107" y="1277655"/>
            <a:ext cx="8229600" cy="523220"/>
          </a:xfrm>
          <a:prstGeom prst="rect">
            <a:avLst/>
          </a:prstGeom>
          <a:noFill/>
        </p:spPr>
        <p:txBody>
          <a:bodyPr wrap="square" rtlCol="0">
            <a:spAutoFit/>
          </a:bodyPr>
          <a:lstStyle/>
          <a:p>
            <a:pPr algn="ctr"/>
            <a:r>
              <a:rPr lang="en-US" altLang="zh-CN" sz="2800" dirty="0" err="1"/>
              <a:t>eg</a:t>
            </a:r>
            <a:r>
              <a:rPr lang="zh-CN" altLang="en-US" sz="2800" dirty="0"/>
              <a:t>：</a:t>
            </a:r>
            <a:r>
              <a:rPr lang="en-US" altLang="zh-CN" sz="2800" dirty="0"/>
              <a:t>1+sqrt</a:t>
            </a:r>
            <a:r>
              <a:rPr lang="zh-CN" altLang="en-US" sz="2800" dirty="0"/>
              <a:t>（</a:t>
            </a:r>
            <a:r>
              <a:rPr lang="en-US" altLang="zh-CN" sz="2800" dirty="0"/>
              <a:t>0.5*sin(30))</a:t>
            </a:r>
            <a:endParaRPr lang="zh-CN" altLang="en-US" sz="2800" dirty="0"/>
          </a:p>
        </p:txBody>
      </p:sp>
      <p:pic>
        <p:nvPicPr>
          <p:cNvPr id="9" name="图片 8">
            <a:extLst>
              <a:ext uri="{FF2B5EF4-FFF2-40B4-BE49-F238E27FC236}">
                <a16:creationId xmlns:a16="http://schemas.microsoft.com/office/drawing/2014/main" id="{F62B61E7-DF2C-4595-AF21-2B43CA793AF6}"/>
              </a:ext>
            </a:extLst>
          </p:cNvPr>
          <p:cNvPicPr>
            <a:picLocks noChangeAspect="1"/>
          </p:cNvPicPr>
          <p:nvPr/>
        </p:nvPicPr>
        <p:blipFill rotWithShape="1">
          <a:blip r:embed="rId3">
            <a:extLst>
              <a:ext uri="{28A0092B-C50C-407E-A947-70E740481C1C}">
                <a14:useLocalDpi xmlns:a14="http://schemas.microsoft.com/office/drawing/2010/main" val="0"/>
              </a:ext>
            </a:extLst>
          </a:blip>
          <a:srcRect t="2574"/>
          <a:stretch/>
        </p:blipFill>
        <p:spPr>
          <a:xfrm>
            <a:off x="2355219" y="1770359"/>
            <a:ext cx="7953375" cy="5029643"/>
          </a:xfrm>
          <a:prstGeom prst="rect">
            <a:avLst/>
          </a:prstGeom>
        </p:spPr>
      </p:pic>
    </p:spTree>
    <p:extLst>
      <p:ext uri="{BB962C8B-B14F-4D97-AF65-F5344CB8AC3E}">
        <p14:creationId xmlns:p14="http://schemas.microsoft.com/office/powerpoint/2010/main" val="3327612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A66AC"/>
              </a:solidFill>
              <a:effectLst/>
              <a:uLnTx/>
              <a:uFillTx/>
              <a:latin typeface="等线"/>
              <a:ea typeface="等线" panose="02010600030101010101" pitchFamily="2" charset="-122"/>
              <a:cs typeface="+mn-ea"/>
              <a:sym typeface="+mn-lt"/>
            </a:endParaRPr>
          </a:p>
        </p:txBody>
      </p:sp>
      <p:sp>
        <p:nvSpPr>
          <p:cNvPr id="22" name="KSO_Shape"/>
          <p:cNvSpPr/>
          <p:nvPr/>
        </p:nvSpPr>
        <p:spPr bwMode="auto">
          <a:xfrm>
            <a:off x="8043010" y="3090652"/>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A66AC"/>
              </a:solidFill>
              <a:effectLst/>
              <a:uLnTx/>
              <a:uFillTx/>
              <a:latin typeface="等线"/>
              <a:ea typeface="等线" panose="02010600030101010101" pitchFamily="2" charset="-122"/>
              <a:cs typeface="+mn-ea"/>
              <a:sym typeface="+mn-lt"/>
            </a:endParaRP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31" name="图片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812008" y="57998"/>
            <a:ext cx="5708293" cy="83888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600" b="1" dirty="0">
                <a:solidFill>
                  <a:prstClr val="white"/>
                </a:solidFill>
                <a:latin typeface="等线"/>
                <a:ea typeface="等线" panose="02010600030101010101" pitchFamily="2" charset="-122"/>
              </a:rPr>
              <a:t>类库调用问题</a:t>
            </a:r>
            <a:endPar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0646830F-59B8-445A-9794-EFFCBE691CF0}"/>
              </a:ext>
            </a:extLst>
          </p:cNvPr>
          <p:cNvPicPr>
            <a:picLocks noChangeAspect="1"/>
          </p:cNvPicPr>
          <p:nvPr/>
        </p:nvPicPr>
        <p:blipFill>
          <a:blip r:embed="rId3"/>
          <a:stretch>
            <a:fillRect/>
          </a:stretch>
        </p:blipFill>
        <p:spPr>
          <a:xfrm>
            <a:off x="1177368" y="2227737"/>
            <a:ext cx="4221350" cy="2840616"/>
          </a:xfrm>
          <a:prstGeom prst="rect">
            <a:avLst/>
          </a:prstGeom>
        </p:spPr>
      </p:pic>
      <p:pic>
        <p:nvPicPr>
          <p:cNvPr id="3" name="图片 2">
            <a:extLst>
              <a:ext uri="{FF2B5EF4-FFF2-40B4-BE49-F238E27FC236}">
                <a16:creationId xmlns:a16="http://schemas.microsoft.com/office/drawing/2014/main" id="{44A83B78-F63F-4402-AF5E-84F0C6026D52}"/>
              </a:ext>
            </a:extLst>
          </p:cNvPr>
          <p:cNvPicPr>
            <a:picLocks noChangeAspect="1"/>
          </p:cNvPicPr>
          <p:nvPr/>
        </p:nvPicPr>
        <p:blipFill>
          <a:blip r:embed="rId4"/>
          <a:stretch>
            <a:fillRect/>
          </a:stretch>
        </p:blipFill>
        <p:spPr>
          <a:xfrm>
            <a:off x="6096000" y="2227737"/>
            <a:ext cx="4172164" cy="2292468"/>
          </a:xfrm>
          <a:prstGeom prst="rect">
            <a:avLst/>
          </a:prstGeom>
        </p:spPr>
      </p:pic>
    </p:spTree>
    <p:extLst>
      <p:ext uri="{BB962C8B-B14F-4D97-AF65-F5344CB8AC3E}">
        <p14:creationId xmlns:p14="http://schemas.microsoft.com/office/powerpoint/2010/main" val="305636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42332" y="2217177"/>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a:solidFill>
                  <a:schemeClr val="bg1"/>
                </a:solidFill>
                <a:latin typeface="微软雅黑" pitchFamily="34" charset="-122"/>
                <a:ea typeface="微软雅黑" pitchFamily="34" charset="-122"/>
              </a:rPr>
              <a:t>演示完毕</a:t>
            </a:r>
            <a:endParaRPr lang="zh-CN" altLang="en-US" sz="4400" b="1" dirty="0">
              <a:solidFill>
                <a:schemeClr val="bg1"/>
              </a:solidFill>
              <a:latin typeface="微软雅黑" pitchFamily="34" charset="-122"/>
              <a:ea typeface="微软雅黑" pitchFamily="34" charset="-122"/>
            </a:endParaRPr>
          </a:p>
        </p:txBody>
      </p:sp>
      <p:sp>
        <p:nvSpPr>
          <p:cNvPr id="3" name="矩形 2"/>
          <p:cNvSpPr/>
          <p:nvPr/>
        </p:nvSpPr>
        <p:spPr>
          <a:xfrm>
            <a:off x="4940880" y="3419906"/>
            <a:ext cx="6439361" cy="523220"/>
          </a:xfrm>
          <a:prstGeom prst="rect">
            <a:avLst/>
          </a:prstGeom>
        </p:spPr>
        <p:txBody>
          <a:bodyPr wrap="square">
            <a:spAutoFit/>
          </a:bodyPr>
          <a:lstStyle/>
          <a:p>
            <a:pPr algn="ctr"/>
            <a:r>
              <a:rPr lang="en-US" altLang="zh-CN" sz="2800" dirty="0">
                <a:solidFill>
                  <a:schemeClr val="bg1"/>
                </a:solidFill>
              </a:rPr>
              <a:t>POWERPOINT OF GRADUATION TEPLY</a:t>
            </a: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2492990" cy="369332"/>
          </a:xfrm>
          <a:prstGeom prst="rect">
            <a:avLst/>
          </a:prstGeom>
          <a:noFill/>
        </p:spPr>
        <p:txBody>
          <a:bodyPr wrap="none" rtlCol="0">
            <a:spAutoFit/>
          </a:bodyPr>
          <a:lstStyle/>
          <a:p>
            <a:r>
              <a:rPr lang="zh-CN" altLang="en-US" dirty="0">
                <a:solidFill>
                  <a:schemeClr val="bg1"/>
                </a:solidFill>
              </a:rPr>
              <a:t>答辩学生：第一组全体</a:t>
            </a:r>
          </a:p>
        </p:txBody>
      </p:sp>
      <p:sp>
        <p:nvSpPr>
          <p:cNvPr id="8" name="KSO_Shape"/>
          <p:cNvSpPr/>
          <p:nvPr/>
        </p:nvSpPr>
        <p:spPr bwMode="auto">
          <a:xfrm>
            <a:off x="8438437" y="4065817"/>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93746"/>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98978" y="2198897"/>
            <a:ext cx="8782050" cy="1296637"/>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在日常生活中</a:t>
            </a:r>
            <a:r>
              <a:rPr lang="en-US" altLang="zh-CN" dirty="0">
                <a:solidFill>
                  <a:schemeClr val="tx1">
                    <a:lumMod val="75000"/>
                    <a:lumOff val="25000"/>
                  </a:schemeClr>
                </a:solidFill>
              </a:rPr>
              <a:t>,</a:t>
            </a:r>
            <a:r>
              <a:rPr lang="zh-CN" altLang="en-US" dirty="0">
                <a:solidFill>
                  <a:schemeClr val="tx1">
                    <a:lumMod val="75000"/>
                    <a:lumOff val="25000"/>
                  </a:schemeClr>
                </a:solidFill>
              </a:rPr>
              <a:t>很多场合下人们都需要对数字进行运算</a:t>
            </a:r>
            <a:r>
              <a:rPr lang="en-US" altLang="zh-CN" dirty="0">
                <a:solidFill>
                  <a:schemeClr val="tx1">
                    <a:lumMod val="75000"/>
                    <a:lumOff val="25000"/>
                  </a:schemeClr>
                </a:solidFill>
              </a:rPr>
              <a:t>,</a:t>
            </a:r>
            <a:r>
              <a:rPr lang="zh-CN" altLang="en-US" dirty="0">
                <a:solidFill>
                  <a:schemeClr val="tx1">
                    <a:lumMod val="75000"/>
                    <a:lumOff val="25000"/>
                  </a:schemeClr>
                </a:solidFill>
              </a:rPr>
              <a:t>比如收支的计算</a:t>
            </a:r>
            <a:r>
              <a:rPr lang="en-US" altLang="zh-CN" dirty="0">
                <a:solidFill>
                  <a:schemeClr val="tx1">
                    <a:lumMod val="75000"/>
                    <a:lumOff val="25000"/>
                  </a:schemeClr>
                </a:solidFill>
              </a:rPr>
              <a:t>,</a:t>
            </a:r>
            <a:r>
              <a:rPr lang="zh-CN" altLang="en-US" dirty="0">
                <a:solidFill>
                  <a:schemeClr val="tx1">
                    <a:lumMod val="75000"/>
                    <a:lumOff val="25000"/>
                  </a:schemeClr>
                </a:solidFill>
              </a:rPr>
              <a:t>税款的计算等</a:t>
            </a:r>
            <a:r>
              <a:rPr lang="en-US" altLang="zh-CN" dirty="0">
                <a:solidFill>
                  <a:schemeClr val="tx1">
                    <a:lumMod val="75000"/>
                    <a:lumOff val="25000"/>
                  </a:schemeClr>
                </a:solidFill>
              </a:rPr>
              <a:t>.</a:t>
            </a:r>
            <a:r>
              <a:rPr lang="zh-CN" altLang="en-US" dirty="0">
                <a:solidFill>
                  <a:schemeClr val="tx1">
                    <a:lumMod val="75000"/>
                    <a:lumOff val="25000"/>
                  </a:schemeClr>
                </a:solidFill>
              </a:rPr>
              <a:t>在科学研究中</a:t>
            </a:r>
            <a:r>
              <a:rPr lang="en-US" altLang="zh-CN" dirty="0">
                <a:solidFill>
                  <a:schemeClr val="tx1">
                    <a:lumMod val="75000"/>
                    <a:lumOff val="25000"/>
                  </a:schemeClr>
                </a:solidFill>
              </a:rPr>
              <a:t>,</a:t>
            </a:r>
            <a:r>
              <a:rPr lang="zh-CN" altLang="en-US" dirty="0">
                <a:solidFill>
                  <a:schemeClr val="tx1">
                    <a:lumMod val="75000"/>
                    <a:lumOff val="25000"/>
                  </a:schemeClr>
                </a:solidFill>
              </a:rPr>
              <a:t>同样需要对许多类型的数据进行处理</a:t>
            </a:r>
            <a:r>
              <a:rPr lang="en-US" altLang="zh-CN" dirty="0">
                <a:solidFill>
                  <a:schemeClr val="tx1">
                    <a:lumMod val="75000"/>
                    <a:lumOff val="25000"/>
                  </a:schemeClr>
                </a:solidFill>
              </a:rPr>
              <a:t>.</a:t>
            </a:r>
            <a:r>
              <a:rPr lang="zh-CN" altLang="en-US" dirty="0">
                <a:solidFill>
                  <a:schemeClr val="tx1">
                    <a:lumMod val="75000"/>
                    <a:lumOff val="25000"/>
                  </a:schemeClr>
                </a:solidFill>
              </a:rPr>
              <a:t>为了应对这些使用情景</a:t>
            </a:r>
            <a:r>
              <a:rPr lang="en-US" altLang="zh-CN" dirty="0">
                <a:solidFill>
                  <a:schemeClr val="tx1">
                    <a:lumMod val="75000"/>
                    <a:lumOff val="25000"/>
                  </a:schemeClr>
                </a:solidFill>
              </a:rPr>
              <a:t>,</a:t>
            </a:r>
            <a:r>
              <a:rPr lang="zh-CN" altLang="en-US" dirty="0">
                <a:solidFill>
                  <a:schemeClr val="tx1">
                    <a:lumMod val="75000"/>
                    <a:lumOff val="25000"/>
                  </a:schemeClr>
                </a:solidFill>
              </a:rPr>
              <a:t>设计一个功能丰富同时又使用方便的计算工具显得十分重要</a:t>
            </a:r>
          </a:p>
        </p:txBody>
      </p:sp>
      <p:sp>
        <p:nvSpPr>
          <p:cNvPr id="9" name="文本框 8"/>
          <p:cNvSpPr txBox="1"/>
          <p:nvPr/>
        </p:nvSpPr>
        <p:spPr>
          <a:xfrm>
            <a:off x="1808478" y="3546296"/>
            <a:ext cx="4480562" cy="523220"/>
          </a:xfrm>
          <a:prstGeom prst="rect">
            <a:avLst/>
          </a:prstGeom>
          <a:noFill/>
        </p:spPr>
        <p:txBody>
          <a:bodyPr wrap="square" rtlCol="0">
            <a:spAutoFit/>
          </a:bodyPr>
          <a:lstStyle/>
          <a:p>
            <a:r>
              <a:rPr lang="zh-CN" altLang="en-US" sz="2800" b="1" dirty="0">
                <a:solidFill>
                  <a:schemeClr val="accent1"/>
                </a:solidFill>
              </a:rPr>
              <a:t>数组</a:t>
            </a:r>
            <a:r>
              <a:rPr lang="en-US" altLang="zh-CN" sz="2800" b="1" dirty="0">
                <a:solidFill>
                  <a:schemeClr val="accent1"/>
                </a:solidFill>
              </a:rPr>
              <a:t>,</a:t>
            </a:r>
            <a:r>
              <a:rPr lang="zh-CN" altLang="en-US" sz="2800" b="1" dirty="0">
                <a:solidFill>
                  <a:schemeClr val="accent1"/>
                </a:solidFill>
              </a:rPr>
              <a:t>链表</a:t>
            </a:r>
            <a:r>
              <a:rPr lang="en-US" altLang="zh-CN" sz="2800" b="1" dirty="0">
                <a:solidFill>
                  <a:schemeClr val="accent1"/>
                </a:solidFill>
              </a:rPr>
              <a:t>,</a:t>
            </a:r>
            <a:r>
              <a:rPr lang="zh-CN" altLang="en-US" sz="2800" b="1" dirty="0">
                <a:solidFill>
                  <a:schemeClr val="accent1"/>
                </a:solidFill>
              </a:rPr>
              <a:t>栈</a:t>
            </a:r>
            <a:r>
              <a:rPr lang="en-US" altLang="zh-CN" sz="2800" b="1" dirty="0">
                <a:solidFill>
                  <a:schemeClr val="accent1"/>
                </a:solidFill>
              </a:rPr>
              <a:t>,</a:t>
            </a:r>
            <a:r>
              <a:rPr lang="zh-CN" altLang="en-US" sz="2800" b="1" dirty="0">
                <a:solidFill>
                  <a:schemeClr val="accent1"/>
                </a:solidFill>
              </a:rPr>
              <a:t>二叉树</a:t>
            </a:r>
            <a:r>
              <a:rPr lang="en-US" altLang="zh-CN" sz="2800" b="1" dirty="0">
                <a:solidFill>
                  <a:schemeClr val="accent1"/>
                </a:solidFill>
              </a:rPr>
              <a:t>,</a:t>
            </a:r>
            <a:r>
              <a:rPr lang="en-US" altLang="zh-CN" sz="2800" b="1" dirty="0" err="1">
                <a:solidFill>
                  <a:schemeClr val="accent1"/>
                </a:solidFill>
              </a:rPr>
              <a:t>Trie</a:t>
            </a:r>
            <a:r>
              <a:rPr lang="zh-CN" altLang="en-US" sz="2800" b="1" dirty="0">
                <a:solidFill>
                  <a:schemeClr val="accent1"/>
                </a:solidFill>
              </a:rPr>
              <a:t>树</a:t>
            </a:r>
          </a:p>
        </p:txBody>
      </p:sp>
      <p:sp>
        <p:nvSpPr>
          <p:cNvPr id="10" name="文本框 9"/>
          <p:cNvSpPr txBox="1"/>
          <p:nvPr/>
        </p:nvSpPr>
        <p:spPr>
          <a:xfrm>
            <a:off x="6116355" y="3546296"/>
            <a:ext cx="1620957" cy="523220"/>
          </a:xfrm>
          <a:prstGeom prst="rect">
            <a:avLst/>
          </a:prstGeom>
          <a:noFill/>
        </p:spPr>
        <p:txBody>
          <a:bodyPr wrap="none" rtlCol="0">
            <a:spAutoFit/>
          </a:bodyPr>
          <a:lstStyle/>
          <a:p>
            <a:r>
              <a:rPr lang="zh-CN" altLang="en-US" sz="2800" b="1" dirty="0">
                <a:solidFill>
                  <a:schemeClr val="accent1"/>
                </a:solidFill>
              </a:rPr>
              <a:t>数学计算</a:t>
            </a:r>
          </a:p>
        </p:txBody>
      </p:sp>
      <p:sp>
        <p:nvSpPr>
          <p:cNvPr id="11" name="文本框 10"/>
          <p:cNvSpPr txBox="1"/>
          <p:nvPr/>
        </p:nvSpPr>
        <p:spPr>
          <a:xfrm>
            <a:off x="7832562" y="3546296"/>
            <a:ext cx="920445" cy="523220"/>
          </a:xfrm>
          <a:prstGeom prst="rect">
            <a:avLst/>
          </a:prstGeom>
          <a:noFill/>
        </p:spPr>
        <p:txBody>
          <a:bodyPr wrap="none" rtlCol="0">
            <a:spAutoFit/>
          </a:bodyPr>
          <a:lstStyle/>
          <a:p>
            <a:r>
              <a:rPr lang="en-US" altLang="zh-CN" sz="2800" b="1" dirty="0" err="1">
                <a:solidFill>
                  <a:schemeClr val="accent1"/>
                </a:solidFill>
              </a:rPr>
              <a:t>MFC</a:t>
            </a:r>
            <a:endParaRPr lang="zh-CN" altLang="en-US" sz="2800" b="1" dirty="0">
              <a:solidFill>
                <a:schemeClr val="accent1"/>
              </a:solidFill>
            </a:endParaRPr>
          </a:p>
        </p:txBody>
      </p:sp>
      <p:sp>
        <p:nvSpPr>
          <p:cNvPr id="12" name="文本框 11"/>
          <p:cNvSpPr txBox="1"/>
          <p:nvPr/>
        </p:nvSpPr>
        <p:spPr>
          <a:xfrm>
            <a:off x="8943507" y="3546296"/>
            <a:ext cx="1620957" cy="523220"/>
          </a:xfrm>
          <a:prstGeom prst="rect">
            <a:avLst/>
          </a:prstGeom>
          <a:noFill/>
        </p:spPr>
        <p:txBody>
          <a:bodyPr wrap="none" rtlCol="0">
            <a:spAutoFit/>
          </a:bodyPr>
          <a:lstStyle/>
          <a:p>
            <a:r>
              <a:rPr lang="zh-CN" altLang="en-US" sz="2800" b="1" dirty="0">
                <a:solidFill>
                  <a:schemeClr val="accent1"/>
                </a:solidFill>
              </a:rPr>
              <a:t>面向对象</a:t>
            </a:r>
          </a:p>
        </p:txBody>
      </p:sp>
      <p:sp>
        <p:nvSpPr>
          <p:cNvPr id="14" name="文本框 13"/>
          <p:cNvSpPr txBox="1"/>
          <p:nvPr/>
        </p:nvSpPr>
        <p:spPr>
          <a:xfrm>
            <a:off x="2067015" y="1416838"/>
            <a:ext cx="1313180" cy="769441"/>
          </a:xfrm>
          <a:prstGeom prst="rect">
            <a:avLst/>
          </a:prstGeom>
          <a:noFill/>
        </p:spPr>
        <p:txBody>
          <a:bodyPr wrap="none" rtlCol="0">
            <a:spAutoFit/>
          </a:bodyPr>
          <a:lstStyle/>
          <a:p>
            <a:r>
              <a:rPr lang="zh-CN" altLang="en-US" sz="4400" b="1" dirty="0">
                <a:solidFill>
                  <a:schemeClr val="accent1"/>
                </a:solidFill>
              </a:rPr>
              <a:t>摘要</a:t>
            </a:r>
          </a:p>
        </p:txBody>
      </p:sp>
      <p:sp>
        <p:nvSpPr>
          <p:cNvPr id="15" name="矩形 14"/>
          <p:cNvSpPr/>
          <p:nvPr/>
        </p:nvSpPr>
        <p:spPr>
          <a:xfrm>
            <a:off x="3193685" y="1675677"/>
            <a:ext cx="1829347" cy="523220"/>
          </a:xfrm>
          <a:prstGeom prst="rect">
            <a:avLst/>
          </a:prstGeom>
        </p:spPr>
        <p:txBody>
          <a:bodyPr wrap="none">
            <a:spAutoFit/>
          </a:bodyPr>
          <a:lstStyle/>
          <a:p>
            <a:r>
              <a:rPr lang="en-US" altLang="zh-CN" sz="2800" dirty="0">
                <a:solidFill>
                  <a:schemeClr val="accent1"/>
                </a:solidFill>
              </a:rPr>
              <a:t>ABSTRACT</a:t>
            </a:r>
            <a:endParaRPr lang="zh-CN" altLang="en-US" sz="2800" dirty="0">
              <a:solidFill>
                <a:schemeClr val="accent1"/>
              </a:solidFill>
            </a:endParaRPr>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1203031" y="287672"/>
            <a:ext cx="651717" cy="652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471429" y="2676516"/>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itchFamily="34" charset="0"/>
                <a:ea typeface="微软雅黑" pitchFamily="34" charset="-122"/>
                <a:sym typeface="Arial" pitchFamily="34" charset="0"/>
              </a:endParaRPr>
            </a:p>
          </p:txBody>
        </p:sp>
        <p:pic>
          <p:nvPicPr>
            <p:cNvPr id="4" name="图片 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5" name="组合 4"/>
          <p:cNvGrpSpPr>
            <a:grpSpLocks noChangeAspect="1"/>
          </p:cNvGrpSpPr>
          <p:nvPr/>
        </p:nvGrpSpPr>
        <p:grpSpPr>
          <a:xfrm>
            <a:off x="3894846" y="2663912"/>
            <a:ext cx="1895094" cy="1895094"/>
            <a:chOff x="2492224" y="1959430"/>
            <a:chExt cx="2148114" cy="2148114"/>
          </a:xfrm>
        </p:grpSpPr>
        <p:sp>
          <p:nvSpPr>
            <p:cNvPr id="6" name="椭圆 5"/>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7" name="图片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8" name="组合 7"/>
          <p:cNvGrpSpPr>
            <a:grpSpLocks noChangeAspect="1"/>
          </p:cNvGrpSpPr>
          <p:nvPr/>
        </p:nvGrpSpPr>
        <p:grpSpPr>
          <a:xfrm>
            <a:off x="8748360" y="2663912"/>
            <a:ext cx="1895094" cy="1895094"/>
            <a:chOff x="6564085" y="1959430"/>
            <a:chExt cx="2148114" cy="2148114"/>
          </a:xfrm>
        </p:grpSpPr>
        <p:sp>
          <p:nvSpPr>
            <p:cNvPr id="9" name="椭圆 8"/>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grpSp>
          <p:nvGrpSpPr>
            <p:cNvPr id="10" name="组合 9"/>
            <p:cNvGrpSpPr/>
            <p:nvPr/>
          </p:nvGrpSpPr>
          <p:grpSpPr>
            <a:xfrm>
              <a:off x="7033174" y="2413982"/>
              <a:ext cx="1209936" cy="1239010"/>
              <a:chOff x="3598200" y="1732459"/>
              <a:chExt cx="1947600" cy="1994400"/>
            </a:xfrm>
          </p:grpSpPr>
          <p:sp>
            <p:nvSpPr>
              <p:cNvPr id="1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1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1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1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1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grpSp>
      </p:grpSp>
      <p:grpSp>
        <p:nvGrpSpPr>
          <p:cNvPr id="16" name="组合 15"/>
          <p:cNvGrpSpPr>
            <a:grpSpLocks noChangeAspect="1"/>
          </p:cNvGrpSpPr>
          <p:nvPr/>
        </p:nvGrpSpPr>
        <p:grpSpPr>
          <a:xfrm>
            <a:off x="6321603" y="2663912"/>
            <a:ext cx="1895094" cy="1895094"/>
            <a:chOff x="4528154" y="1959430"/>
            <a:chExt cx="2148114" cy="2148114"/>
          </a:xfrm>
        </p:grpSpPr>
        <p:sp>
          <p:nvSpPr>
            <p:cNvPr id="17" name="椭圆 16"/>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itchFamily="34" charset="0"/>
                <a:ea typeface="微软雅黑" pitchFamily="34" charset="-122"/>
                <a:sym typeface="Arial" pitchFamily="34" charset="0"/>
              </a:endParaRPr>
            </a:p>
          </p:txBody>
        </p:sp>
        <p:grpSp>
          <p:nvGrpSpPr>
            <p:cNvPr id="18" name="Group 4"/>
            <p:cNvGrpSpPr>
              <a:grpSpLocks noChangeAspect="1"/>
            </p:cNvGrpSpPr>
            <p:nvPr/>
          </p:nvGrpSpPr>
          <p:grpSpPr bwMode="auto">
            <a:xfrm>
              <a:off x="5033378" y="2342981"/>
              <a:ext cx="1137666" cy="1381012"/>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grpSp>
      </p:grpSp>
      <p:sp>
        <p:nvSpPr>
          <p:cNvPr id="26" name="文本框 25"/>
          <p:cNvSpPr txBox="1"/>
          <p:nvPr/>
        </p:nvSpPr>
        <p:spPr>
          <a:xfrm>
            <a:off x="1303686" y="4571610"/>
            <a:ext cx="2075628" cy="590033"/>
          </a:xfrm>
          <a:prstGeom prst="rect">
            <a:avLst/>
          </a:prstGeom>
          <a:noFill/>
        </p:spPr>
        <p:txBody>
          <a:bodyPr wrap="square" rtlCol="0">
            <a:spAutoFit/>
          </a:bodyPr>
          <a:lstStyle/>
          <a:p>
            <a:pPr algn="ctr">
              <a:lnSpc>
                <a:spcPct val="150000"/>
              </a:lnSpc>
            </a:pPr>
            <a:r>
              <a:rPr lang="zh-CN" altLang="en-US" sz="2400" b="1" dirty="0">
                <a:solidFill>
                  <a:schemeClr val="bg1"/>
                </a:solidFill>
              </a:rPr>
              <a:t>开发内容</a:t>
            </a:r>
          </a:p>
        </p:txBody>
      </p:sp>
      <p:sp>
        <p:nvSpPr>
          <p:cNvPr id="27" name="文本框 26"/>
          <p:cNvSpPr txBox="1"/>
          <p:nvPr/>
        </p:nvSpPr>
        <p:spPr>
          <a:xfrm>
            <a:off x="3818266" y="4571610"/>
            <a:ext cx="2157560" cy="590033"/>
          </a:xfrm>
          <a:prstGeom prst="rect">
            <a:avLst/>
          </a:prstGeom>
          <a:noFill/>
        </p:spPr>
        <p:txBody>
          <a:bodyPr wrap="square" rtlCol="0">
            <a:spAutoFit/>
          </a:bodyPr>
          <a:lstStyle/>
          <a:p>
            <a:pPr algn="ctr">
              <a:lnSpc>
                <a:spcPct val="150000"/>
              </a:lnSpc>
            </a:pPr>
            <a:r>
              <a:rPr lang="zh-CN" altLang="en-US" sz="2400" b="1" dirty="0">
                <a:solidFill>
                  <a:schemeClr val="bg1"/>
                </a:solidFill>
              </a:rPr>
              <a:t>分工</a:t>
            </a:r>
          </a:p>
        </p:txBody>
      </p:sp>
      <p:sp>
        <p:nvSpPr>
          <p:cNvPr id="28" name="文本框 27"/>
          <p:cNvSpPr txBox="1"/>
          <p:nvPr/>
        </p:nvSpPr>
        <p:spPr>
          <a:xfrm>
            <a:off x="6262383" y="4571610"/>
            <a:ext cx="2154340" cy="590033"/>
          </a:xfrm>
          <a:prstGeom prst="rect">
            <a:avLst/>
          </a:prstGeom>
          <a:noFill/>
        </p:spPr>
        <p:txBody>
          <a:bodyPr wrap="square" rtlCol="0">
            <a:spAutoFit/>
          </a:bodyPr>
          <a:lstStyle/>
          <a:p>
            <a:pPr algn="ctr">
              <a:lnSpc>
                <a:spcPct val="150000"/>
              </a:lnSpc>
            </a:pPr>
            <a:r>
              <a:rPr lang="zh-CN" altLang="en-US" sz="2400" b="1" dirty="0">
                <a:solidFill>
                  <a:schemeClr val="bg1"/>
                </a:solidFill>
              </a:rPr>
              <a:t>数据结构设计</a:t>
            </a:r>
          </a:p>
        </p:txBody>
      </p:sp>
      <p:sp>
        <p:nvSpPr>
          <p:cNvPr id="29" name="文本框 28"/>
          <p:cNvSpPr txBox="1"/>
          <p:nvPr/>
        </p:nvSpPr>
        <p:spPr>
          <a:xfrm>
            <a:off x="8674212" y="4571610"/>
            <a:ext cx="2292745" cy="1144031"/>
          </a:xfrm>
          <a:prstGeom prst="rect">
            <a:avLst/>
          </a:prstGeom>
          <a:noFill/>
        </p:spPr>
        <p:txBody>
          <a:bodyPr wrap="square" rtlCol="0">
            <a:spAutoFit/>
          </a:bodyPr>
          <a:lstStyle/>
          <a:p>
            <a:pPr algn="ctr">
              <a:lnSpc>
                <a:spcPct val="150000"/>
              </a:lnSpc>
            </a:pPr>
            <a:r>
              <a:rPr lang="zh-CN" altLang="en-US" sz="2400" b="1" dirty="0">
                <a:solidFill>
                  <a:schemeClr val="bg1"/>
                </a:solidFill>
              </a:rPr>
              <a:t>开发过程遇到的难题及解决</a:t>
            </a:r>
          </a:p>
        </p:txBody>
      </p:sp>
      <p:sp>
        <p:nvSpPr>
          <p:cNvPr id="30" name="文本框 29"/>
          <p:cNvSpPr txBox="1"/>
          <p:nvPr/>
        </p:nvSpPr>
        <p:spPr>
          <a:xfrm>
            <a:off x="4282320" y="603767"/>
            <a:ext cx="2752677" cy="769441"/>
          </a:xfrm>
          <a:prstGeom prst="rect">
            <a:avLst/>
          </a:prstGeom>
          <a:noFill/>
        </p:spPr>
        <p:txBody>
          <a:bodyPr wrap="none" rtlCol="0">
            <a:spAutoFit/>
          </a:bodyPr>
          <a:lstStyle/>
          <a:p>
            <a:r>
              <a:rPr lang="zh-CN" altLang="en-US" sz="4400" b="1" dirty="0">
                <a:solidFill>
                  <a:schemeClr val="bg1"/>
                </a:solidFill>
              </a:rPr>
              <a:t>  主要内容</a:t>
            </a:r>
          </a:p>
        </p:txBody>
      </p:sp>
      <p:sp>
        <p:nvSpPr>
          <p:cNvPr id="32" name="矩形 31"/>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开发内容</a:t>
            </a:r>
          </a:p>
        </p:txBody>
      </p:sp>
      <p:sp>
        <p:nvSpPr>
          <p:cNvPr id="4" name="文本框 3"/>
          <p:cNvSpPr txBox="1"/>
          <p:nvPr/>
        </p:nvSpPr>
        <p:spPr>
          <a:xfrm>
            <a:off x="4398186" y="3282154"/>
            <a:ext cx="5708293" cy="881139"/>
          </a:xfrm>
          <a:prstGeom prst="rect">
            <a:avLst/>
          </a:prstGeom>
          <a:noFill/>
        </p:spPr>
        <p:txBody>
          <a:bodyPr wrap="square" rtlCol="0">
            <a:spAutoFit/>
          </a:bodyPr>
          <a:lstStyle/>
          <a:p>
            <a:pPr>
              <a:lnSpc>
                <a:spcPct val="150000"/>
              </a:lnSpc>
            </a:pPr>
            <a:r>
              <a:rPr lang="zh-CN" altLang="en-US" dirty="0">
                <a:solidFill>
                  <a:schemeClr val="bg1"/>
                </a:solidFill>
              </a:rPr>
              <a:t>设计一个数学计算工具</a:t>
            </a:r>
            <a:r>
              <a:rPr lang="en-US" altLang="zh-CN" dirty="0">
                <a:solidFill>
                  <a:schemeClr val="bg1"/>
                </a:solidFill>
              </a:rPr>
              <a:t>,</a:t>
            </a:r>
            <a:r>
              <a:rPr lang="zh-CN" altLang="en-US" dirty="0">
                <a:solidFill>
                  <a:schemeClr val="bg1"/>
                </a:solidFill>
              </a:rPr>
              <a:t>具有简单的用户图形界面</a:t>
            </a:r>
            <a:r>
              <a:rPr lang="en-US" altLang="zh-CN" dirty="0">
                <a:solidFill>
                  <a:schemeClr val="bg1"/>
                </a:solidFill>
              </a:rPr>
              <a:t>,</a:t>
            </a:r>
            <a:r>
              <a:rPr lang="zh-CN" altLang="en-US" dirty="0">
                <a:solidFill>
                  <a:schemeClr val="bg1"/>
                </a:solidFill>
              </a:rPr>
              <a:t>方便用户的输入和修改</a:t>
            </a:r>
            <a:r>
              <a:rPr lang="en-US" altLang="zh-CN" dirty="0">
                <a:solidFill>
                  <a:schemeClr val="bg1"/>
                </a:solidFill>
              </a:rPr>
              <a:t>,</a:t>
            </a:r>
            <a:r>
              <a:rPr lang="zh-CN" altLang="en-US" dirty="0">
                <a:solidFill>
                  <a:schemeClr val="bg1"/>
                </a:solidFill>
              </a:rPr>
              <a:t>完成计算后显示相应的结果</a:t>
            </a:r>
            <a:r>
              <a:rPr lang="en-US" altLang="zh-CN" dirty="0">
                <a:solidFill>
                  <a:schemeClr val="bg1"/>
                </a:solidFill>
              </a:rPr>
              <a:t>.</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1073621"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p:nvPr/>
        </p:nvGrpSpPr>
        <p:grpSpPr bwMode="auto">
          <a:xfrm>
            <a:off x="1602023" y="242748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54" name="椭圆 50"/>
          <p:cNvSpPr>
            <a:spLocks noChangeArrowheads="1"/>
          </p:cNvSpPr>
          <p:nvPr/>
        </p:nvSpPr>
        <p:spPr bwMode="auto">
          <a:xfrm>
            <a:off x="3119825" y="1976218"/>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55" name="Freeform 1001"/>
          <p:cNvSpPr>
            <a:spLocks noEditPoints="1" noChangeArrowheads="1"/>
          </p:cNvSpPr>
          <p:nvPr/>
        </p:nvSpPr>
        <p:spPr bwMode="auto">
          <a:xfrm>
            <a:off x="3535306" y="23382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6" name="椭圆 53"/>
          <p:cNvSpPr>
            <a:spLocks noChangeArrowheads="1"/>
          </p:cNvSpPr>
          <p:nvPr/>
        </p:nvSpPr>
        <p:spPr bwMode="auto">
          <a:xfrm>
            <a:off x="5166029" y="1976218"/>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7" name="Group 17"/>
          <p:cNvGrpSpPr/>
          <p:nvPr/>
        </p:nvGrpSpPr>
        <p:grpSpPr bwMode="auto">
          <a:xfrm>
            <a:off x="5582807" y="2427488"/>
            <a:ext cx="442535" cy="570869"/>
            <a:chOff x="0" y="0"/>
            <a:chExt cx="381000" cy="492126"/>
          </a:xfrm>
        </p:grpSpPr>
        <p:sp>
          <p:nvSpPr>
            <p:cNvPr id="58"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9"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0"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1"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sp>
        <p:nvSpPr>
          <p:cNvPr id="62" name="椭圆 60"/>
          <p:cNvSpPr>
            <a:spLocks noChangeArrowheads="1"/>
          </p:cNvSpPr>
          <p:nvPr/>
        </p:nvSpPr>
        <p:spPr bwMode="auto">
          <a:xfrm>
            <a:off x="7214077" y="1955957"/>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63" name="Freeform 1015"/>
          <p:cNvSpPr>
            <a:spLocks noChangeArrowheads="1"/>
          </p:cNvSpPr>
          <p:nvPr/>
        </p:nvSpPr>
        <p:spPr bwMode="auto">
          <a:xfrm>
            <a:off x="7652178" y="24909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4" name="椭圆 63"/>
          <p:cNvSpPr>
            <a:spLocks noChangeArrowheads="1"/>
          </p:cNvSpPr>
          <p:nvPr/>
        </p:nvSpPr>
        <p:spPr bwMode="auto">
          <a:xfrm>
            <a:off x="9260280"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65" name="Group 27"/>
          <p:cNvGrpSpPr/>
          <p:nvPr/>
        </p:nvGrpSpPr>
        <p:grpSpPr bwMode="auto">
          <a:xfrm>
            <a:off x="9726607" y="2512943"/>
            <a:ext cx="481864" cy="352005"/>
            <a:chOff x="0" y="0"/>
            <a:chExt cx="685800" cy="400050"/>
          </a:xfrm>
        </p:grpSpPr>
        <p:sp>
          <p:nvSpPr>
            <p:cNvPr id="66"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7"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1190824"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数学计算工具</a:t>
            </a:r>
          </a:p>
        </p:txBody>
      </p:sp>
      <p:sp>
        <p:nvSpPr>
          <p:cNvPr id="69" name="文本框 69"/>
          <p:cNvSpPr>
            <a:spLocks noChangeArrowheads="1"/>
          </p:cNvSpPr>
          <p:nvPr/>
        </p:nvSpPr>
        <p:spPr bwMode="auto">
          <a:xfrm>
            <a:off x="3191169"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前端模块开发</a:t>
            </a:r>
          </a:p>
        </p:txBody>
      </p:sp>
      <p:sp>
        <p:nvSpPr>
          <p:cNvPr id="70" name="文本框 70"/>
          <p:cNvSpPr>
            <a:spLocks noChangeArrowheads="1"/>
          </p:cNvSpPr>
          <p:nvPr/>
        </p:nvSpPr>
        <p:spPr bwMode="auto">
          <a:xfrm>
            <a:off x="5313298"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后端模块开发</a:t>
            </a:r>
          </a:p>
        </p:txBody>
      </p:sp>
      <p:sp>
        <p:nvSpPr>
          <p:cNvPr id="71" name="文本框 71"/>
          <p:cNvSpPr>
            <a:spLocks noChangeArrowheads="1"/>
          </p:cNvSpPr>
          <p:nvPr/>
        </p:nvSpPr>
        <p:spPr bwMode="auto">
          <a:xfrm>
            <a:off x="6627325" y="3642238"/>
            <a:ext cx="23498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             增量开发</a:t>
            </a:r>
          </a:p>
        </p:txBody>
      </p:sp>
      <p:sp>
        <p:nvSpPr>
          <p:cNvPr id="72" name="文本框 72"/>
          <p:cNvSpPr>
            <a:spLocks noChangeArrowheads="1"/>
          </p:cNvSpPr>
          <p:nvPr/>
        </p:nvSpPr>
        <p:spPr bwMode="auto">
          <a:xfrm>
            <a:off x="9379717"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 完善健壮性</a:t>
            </a:r>
          </a:p>
        </p:txBody>
      </p:sp>
      <p:sp>
        <p:nvSpPr>
          <p:cNvPr id="73" name="燕尾形 73"/>
          <p:cNvSpPr>
            <a:spLocks noChangeArrowheads="1"/>
          </p:cNvSpPr>
          <p:nvPr/>
        </p:nvSpPr>
        <p:spPr bwMode="auto">
          <a:xfrm>
            <a:off x="2664907"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4" name="燕尾形 74"/>
          <p:cNvSpPr>
            <a:spLocks noChangeArrowheads="1"/>
          </p:cNvSpPr>
          <p:nvPr/>
        </p:nvSpPr>
        <p:spPr bwMode="auto">
          <a:xfrm>
            <a:off x="4742422"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5" name="燕尾形 75"/>
          <p:cNvSpPr>
            <a:spLocks noChangeArrowheads="1"/>
          </p:cNvSpPr>
          <p:nvPr/>
        </p:nvSpPr>
        <p:spPr bwMode="auto">
          <a:xfrm>
            <a:off x="6779419"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6" name="燕尾形 76"/>
          <p:cNvSpPr>
            <a:spLocks noChangeArrowheads="1"/>
          </p:cNvSpPr>
          <p:nvPr/>
        </p:nvSpPr>
        <p:spPr bwMode="auto">
          <a:xfrm>
            <a:off x="8845883" y="26392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77" name="Group 46"/>
          <p:cNvGrpSpPr/>
          <p:nvPr/>
        </p:nvGrpSpPr>
        <p:grpSpPr bwMode="auto">
          <a:xfrm>
            <a:off x="1147292" y="4190024"/>
            <a:ext cx="9847129" cy="357303"/>
            <a:chOff x="0" y="0"/>
            <a:chExt cx="8487614" cy="309189"/>
          </a:xfrm>
        </p:grpSpPr>
        <p:sp>
          <p:nvSpPr>
            <p:cNvPr id="78"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9"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0"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1"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2"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3"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sp>
        <p:nvSpPr>
          <p:cNvPr id="84" name="Content Placeholder 2"/>
          <p:cNvSpPr txBox="1"/>
          <p:nvPr/>
        </p:nvSpPr>
        <p:spPr>
          <a:xfrm>
            <a:off x="101377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接收用户输入</a:t>
            </a:r>
            <a:r>
              <a:rPr lang="en-US" altLang="zh-CN" sz="1200" dirty="0">
                <a:solidFill>
                  <a:sysClr val="window" lastClr="FFFFFF">
                    <a:lumMod val="65000"/>
                  </a:sysClr>
                </a:solidFill>
                <a:cs typeface="+mn-ea"/>
                <a:sym typeface="+mn-lt"/>
              </a:rPr>
              <a:t>,</a:t>
            </a:r>
            <a:r>
              <a:rPr lang="zh-CN" altLang="en-US" sz="1200" dirty="0">
                <a:solidFill>
                  <a:sysClr val="window" lastClr="FFFFFF">
                    <a:lumMod val="65000"/>
                  </a:sysClr>
                </a:solidFill>
                <a:cs typeface="+mn-ea"/>
                <a:sym typeface="+mn-lt"/>
              </a:rPr>
              <a:t>计算得到结果并输出</a:t>
            </a:r>
            <a:endParaRPr lang="en-US" altLang="zh-CN" sz="1200" dirty="0">
              <a:solidFill>
                <a:sysClr val="window" lastClr="FFFFFF">
                  <a:lumMod val="65000"/>
                </a:sysClr>
              </a:solidFill>
              <a:cs typeface="+mn-ea"/>
              <a:sym typeface="+mn-lt"/>
            </a:endParaRPr>
          </a:p>
        </p:txBody>
      </p:sp>
      <p:sp>
        <p:nvSpPr>
          <p:cNvPr id="85" name="Content Placeholder 2"/>
          <p:cNvSpPr txBox="1"/>
          <p:nvPr/>
        </p:nvSpPr>
        <p:spPr>
          <a:xfrm>
            <a:off x="2974747" y="4774593"/>
            <a:ext cx="1857530" cy="9843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接收用户按键或键盘输入的表达式</a:t>
            </a:r>
            <a:r>
              <a:rPr lang="en-US" altLang="zh-CN" sz="1200" dirty="0">
                <a:solidFill>
                  <a:sysClr val="window" lastClr="FFFFFF">
                    <a:lumMod val="65000"/>
                  </a:sysClr>
                </a:solidFill>
                <a:cs typeface="+mn-ea"/>
                <a:sym typeface="+mn-lt"/>
              </a:rPr>
              <a:t>;</a:t>
            </a:r>
            <a:r>
              <a:rPr lang="zh-CN" altLang="en-US" sz="1200" dirty="0">
                <a:solidFill>
                  <a:sysClr val="window" lastClr="FFFFFF">
                    <a:lumMod val="65000"/>
                  </a:sysClr>
                </a:solidFill>
                <a:cs typeface="+mn-ea"/>
                <a:sym typeface="+mn-lt"/>
              </a:rPr>
              <a:t>显示计算结果</a:t>
            </a:r>
            <a:endParaRPr lang="en-US" altLang="zh-CN" sz="1200" dirty="0">
              <a:solidFill>
                <a:sysClr val="window" lastClr="FFFFFF">
                  <a:lumMod val="65000"/>
                </a:sysClr>
              </a:solidFill>
              <a:cs typeface="+mn-ea"/>
              <a:sym typeface="+mn-lt"/>
            </a:endParaRPr>
          </a:p>
        </p:txBody>
      </p:sp>
      <p:sp>
        <p:nvSpPr>
          <p:cNvPr id="86" name="Content Placeholder 2"/>
          <p:cNvSpPr txBox="1"/>
          <p:nvPr/>
        </p:nvSpPr>
        <p:spPr>
          <a:xfrm>
            <a:off x="5025541" y="4774594"/>
            <a:ext cx="1857530" cy="12510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接收输入表达式</a:t>
            </a:r>
            <a:r>
              <a:rPr lang="en-US" altLang="zh-CN" sz="1200" dirty="0">
                <a:solidFill>
                  <a:sysClr val="window" lastClr="FFFFFF">
                    <a:lumMod val="65000"/>
                  </a:sysClr>
                </a:solidFill>
                <a:cs typeface="+mn-ea"/>
                <a:sym typeface="+mn-lt"/>
              </a:rPr>
              <a:t>;</a:t>
            </a:r>
          </a:p>
          <a:p>
            <a:pPr marL="0" lvl="0" indent="0">
              <a:lnSpc>
                <a:spcPct val="150000"/>
              </a:lnSpc>
              <a:buNone/>
              <a:defRPr/>
            </a:pPr>
            <a:r>
              <a:rPr lang="zh-CN" altLang="en-US" sz="1200" dirty="0">
                <a:solidFill>
                  <a:sysClr val="window" lastClr="FFFFFF">
                    <a:lumMod val="65000"/>
                  </a:sysClr>
                </a:solidFill>
                <a:cs typeface="+mn-ea"/>
                <a:sym typeface="+mn-lt"/>
              </a:rPr>
              <a:t>计算得到表达式结果</a:t>
            </a:r>
            <a:r>
              <a:rPr lang="en-US" altLang="zh-CN" sz="1200" dirty="0">
                <a:solidFill>
                  <a:sysClr val="window" lastClr="FFFFFF">
                    <a:lumMod val="65000"/>
                  </a:sysClr>
                </a:solidFill>
                <a:cs typeface="+mn-ea"/>
                <a:sym typeface="+mn-lt"/>
              </a:rPr>
              <a:t>;</a:t>
            </a:r>
          </a:p>
          <a:p>
            <a:pPr marL="0" lvl="0" indent="0">
              <a:lnSpc>
                <a:spcPct val="150000"/>
              </a:lnSpc>
              <a:buNone/>
              <a:defRPr/>
            </a:pPr>
            <a:r>
              <a:rPr lang="zh-CN" altLang="en-US" sz="1200" dirty="0">
                <a:solidFill>
                  <a:sysClr val="window" lastClr="FFFFFF">
                    <a:lumMod val="65000"/>
                  </a:sysClr>
                </a:solidFill>
                <a:cs typeface="+mn-ea"/>
                <a:sym typeface="+mn-lt"/>
              </a:rPr>
              <a:t>返回结果给前端模块</a:t>
            </a:r>
            <a:r>
              <a:rPr lang="en-US" altLang="zh-CN" sz="1200" dirty="0">
                <a:solidFill>
                  <a:sysClr val="window" lastClr="FFFFFF">
                    <a:lumMod val="65000"/>
                  </a:sysClr>
                </a:solidFill>
                <a:cs typeface="+mn-ea"/>
                <a:sym typeface="+mn-lt"/>
              </a:rPr>
              <a:t>.</a:t>
            </a:r>
          </a:p>
        </p:txBody>
      </p:sp>
      <p:sp>
        <p:nvSpPr>
          <p:cNvPr id="87" name="Content Placeholder 2"/>
          <p:cNvSpPr txBox="1"/>
          <p:nvPr/>
        </p:nvSpPr>
        <p:spPr>
          <a:xfrm>
            <a:off x="6988284" y="4774593"/>
            <a:ext cx="1857530" cy="13604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添加函数功能以及乘方、求余等功能</a:t>
            </a:r>
            <a:endParaRPr lang="en-US" altLang="zh-CN" sz="1200" dirty="0">
              <a:solidFill>
                <a:sysClr val="window" lastClr="FFFFFF">
                  <a:lumMod val="65000"/>
                </a:sysClr>
              </a:solidFill>
              <a:cs typeface="+mn-ea"/>
              <a:sym typeface="+mn-lt"/>
            </a:endParaRPr>
          </a:p>
        </p:txBody>
      </p:sp>
      <p:sp>
        <p:nvSpPr>
          <p:cNvPr id="88" name="Content Placeholder 2"/>
          <p:cNvSpPr txBox="1"/>
          <p:nvPr/>
        </p:nvSpPr>
        <p:spPr>
          <a:xfrm>
            <a:off x="9136891" y="4774594"/>
            <a:ext cx="1857530" cy="13604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输入错误判断和增加提高计算结果精度</a:t>
            </a:r>
            <a:endParaRPr lang="en-US" altLang="zh-CN" sz="1200" dirty="0">
              <a:solidFill>
                <a:sysClr val="window" lastClr="FFFFFF">
                  <a:lumMod val="65000"/>
                </a:sysClr>
              </a:solidFill>
              <a:cs typeface="+mn-ea"/>
              <a:sym typeface="+mn-lt"/>
            </a:endParaRP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开发内容（思路）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31" name="图片 3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919032" y="57998"/>
            <a:ext cx="5708293" cy="83888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600" b="1" dirty="0">
                <a:solidFill>
                  <a:prstClr val="white"/>
                </a:solidFill>
                <a:latin typeface="等线"/>
                <a:ea typeface="等线" panose="02010600030101010101" pitchFamily="2" charset="-122"/>
              </a:rPr>
              <a:t>项目结构</a:t>
            </a:r>
            <a:endPar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3894D015-3452-4990-B350-012F35C32536}"/>
              </a:ext>
            </a:extLst>
          </p:cNvPr>
          <p:cNvPicPr>
            <a:picLocks noChangeAspect="1"/>
          </p:cNvPicPr>
          <p:nvPr/>
        </p:nvPicPr>
        <p:blipFill>
          <a:blip r:embed="rId4"/>
          <a:stretch>
            <a:fillRect/>
          </a:stretch>
        </p:blipFill>
        <p:spPr>
          <a:xfrm>
            <a:off x="632673" y="2018910"/>
            <a:ext cx="4896102" cy="3321221"/>
          </a:xfrm>
          <a:prstGeom prst="rect">
            <a:avLst/>
          </a:prstGeom>
        </p:spPr>
      </p:pic>
      <p:pic>
        <p:nvPicPr>
          <p:cNvPr id="4" name="图片 3">
            <a:extLst>
              <a:ext uri="{FF2B5EF4-FFF2-40B4-BE49-F238E27FC236}">
                <a16:creationId xmlns:a16="http://schemas.microsoft.com/office/drawing/2014/main" id="{2880684A-43D9-471F-9384-2855F99C7D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7325" y="1312906"/>
            <a:ext cx="4519315" cy="5247802"/>
          </a:xfrm>
          <a:prstGeom prst="rect">
            <a:avLst/>
          </a:prstGeom>
        </p:spPr>
      </p:pic>
    </p:spTree>
    <p:extLst>
      <p:ext uri="{BB962C8B-B14F-4D97-AF65-F5344CB8AC3E}">
        <p14:creationId xmlns:p14="http://schemas.microsoft.com/office/powerpoint/2010/main" val="130735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8" name="KSO_Shape"/>
          <p:cNvSpPr>
            <a:spLocks noChangeArrowheads="1"/>
          </p:cNvSpPr>
          <p:nvPr/>
        </p:nvSpPr>
        <p:spPr bwMode="auto">
          <a:xfrm>
            <a:off x="6074956" y="3078172"/>
            <a:ext cx="645073" cy="636472"/>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9" name="KSO_Shape"/>
          <p:cNvSpPr/>
          <p:nvPr/>
        </p:nvSpPr>
        <p:spPr>
          <a:xfrm rot="5400000">
            <a:off x="2540654" y="3060764"/>
            <a:ext cx="538640" cy="645077"/>
          </a:xfrm>
          <a:custGeom>
            <a:avLst/>
            <a:gdLst>
              <a:gd name="connsiteX0" fmla="*/ 554464 w 1867751"/>
              <a:gd name="connsiteY0" fmla="*/ 1824949 h 2238118"/>
              <a:gd name="connsiteX1" fmla="*/ 554514 w 1867751"/>
              <a:gd name="connsiteY1" fmla="*/ 1824346 h 2238118"/>
              <a:gd name="connsiteX2" fmla="*/ 1313239 w 1867751"/>
              <a:gd name="connsiteY2" fmla="*/ 1824346 h 2238118"/>
              <a:gd name="connsiteX3" fmla="*/ 1313289 w 1867751"/>
              <a:gd name="connsiteY3" fmla="*/ 1824949 h 2238118"/>
              <a:gd name="connsiteX4" fmla="*/ 1146010 w 1867751"/>
              <a:gd name="connsiteY4" fmla="*/ 2206693 h 2238118"/>
              <a:gd name="connsiteX5" fmla="*/ 1098294 w 1867751"/>
              <a:gd name="connsiteY5" fmla="*/ 2238118 h 2238118"/>
              <a:gd name="connsiteX6" fmla="*/ 769458 w 1867751"/>
              <a:gd name="connsiteY6" fmla="*/ 2238118 h 2238118"/>
              <a:gd name="connsiteX7" fmla="*/ 721743 w 1867751"/>
              <a:gd name="connsiteY7" fmla="*/ 2206693 h 2238118"/>
              <a:gd name="connsiteX8" fmla="*/ 554464 w 1867751"/>
              <a:gd name="connsiteY8" fmla="*/ 1824949 h 2238118"/>
              <a:gd name="connsiteX9" fmla="*/ 334004 w 1867751"/>
              <a:gd name="connsiteY9" fmla="*/ 731923 h 2238118"/>
              <a:gd name="connsiteX10" fmla="*/ 384642 w 1867751"/>
              <a:gd name="connsiteY10" fmla="*/ 691647 h 2238118"/>
              <a:gd name="connsiteX11" fmla="*/ 922547 w 1867751"/>
              <a:gd name="connsiteY11" fmla="*/ 517213 h 2238118"/>
              <a:gd name="connsiteX12" fmla="*/ 1526274 w 1867751"/>
              <a:gd name="connsiteY12" fmla="*/ 710379 h 2238118"/>
              <a:gd name="connsiteX13" fmla="*/ 1533748 w 1867751"/>
              <a:gd name="connsiteY13" fmla="*/ 716786 h 2238118"/>
              <a:gd name="connsiteX14" fmla="*/ 1363934 w 1867751"/>
              <a:gd name="connsiteY14" fmla="*/ 905799 h 2238118"/>
              <a:gd name="connsiteX15" fmla="*/ 1354076 w 1867751"/>
              <a:gd name="connsiteY15" fmla="*/ 897219 h 2238118"/>
              <a:gd name="connsiteX16" fmla="*/ 929594 w 1867751"/>
              <a:gd name="connsiteY16" fmla="*/ 771106 h 2238118"/>
              <a:gd name="connsiteX17" fmla="*/ 595097 w 1867751"/>
              <a:gd name="connsiteY17" fmla="*/ 857258 h 2238118"/>
              <a:gd name="connsiteX18" fmla="*/ 526786 w 1867751"/>
              <a:gd name="connsiteY18" fmla="*/ 903047 h 2238118"/>
              <a:gd name="connsiteX19" fmla="*/ 1424 w 1867751"/>
              <a:gd name="connsiteY19" fmla="*/ 412534 h 2238118"/>
              <a:gd name="connsiteX20" fmla="*/ 16741 w 1867751"/>
              <a:gd name="connsiteY20" fmla="*/ 389976 h 2238118"/>
              <a:gd name="connsiteX21" fmla="*/ 926841 w 1867751"/>
              <a:gd name="connsiteY21" fmla="*/ 141 h 2238118"/>
              <a:gd name="connsiteX22" fmla="*/ 1842910 w 1867751"/>
              <a:gd name="connsiteY22" fmla="*/ 347686 h 2238118"/>
              <a:gd name="connsiteX23" fmla="*/ 1866328 w 1867751"/>
              <a:gd name="connsiteY23" fmla="*/ 376915 h 2238118"/>
              <a:gd name="connsiteX24" fmla="*/ 1695977 w 1867751"/>
              <a:gd name="connsiteY24" fmla="*/ 566526 h 2238118"/>
              <a:gd name="connsiteX25" fmla="*/ 1691512 w 1867751"/>
              <a:gd name="connsiteY25" fmla="*/ 558681 h 2238118"/>
              <a:gd name="connsiteX26" fmla="*/ 933888 w 1867751"/>
              <a:gd name="connsiteY26" fmla="*/ 254053 h 2238118"/>
              <a:gd name="connsiteX27" fmla="*/ 208115 w 1867751"/>
              <a:gd name="connsiteY27" fmla="*/ 551186 h 2238118"/>
              <a:gd name="connsiteX28" fmla="*/ 190588 w 1867751"/>
              <a:gd name="connsiteY28" fmla="*/ 580446 h 2238118"/>
              <a:gd name="connsiteX29" fmla="*/ 0 w 1867751"/>
              <a:gd name="connsiteY29" fmla="*/ 1119973 h 2238118"/>
              <a:gd name="connsiteX30" fmla="*/ 124 w 1867751"/>
              <a:gd name="connsiteY30" fmla="*/ 1119059 h 2238118"/>
              <a:gd name="connsiteX31" fmla="*/ 1867628 w 1867751"/>
              <a:gd name="connsiteY31" fmla="*/ 1119059 h 2238118"/>
              <a:gd name="connsiteX32" fmla="*/ 1867751 w 1867751"/>
              <a:gd name="connsiteY32" fmla="*/ 1119973 h 2238118"/>
              <a:gd name="connsiteX33" fmla="*/ 1456015 w 1867751"/>
              <a:gd name="connsiteY33" fmla="*/ 1697765 h 2238118"/>
              <a:gd name="connsiteX34" fmla="*/ 1338570 w 1867751"/>
              <a:gd name="connsiteY34" fmla="*/ 1745328 h 2238118"/>
              <a:gd name="connsiteX35" fmla="*/ 529182 w 1867751"/>
              <a:gd name="connsiteY35" fmla="*/ 1745328 h 2238118"/>
              <a:gd name="connsiteX36" fmla="*/ 411738 w 1867751"/>
              <a:gd name="connsiteY36" fmla="*/ 1697765 h 2238118"/>
              <a:gd name="connsiteX37" fmla="*/ 0 w 1867751"/>
              <a:gd name="connsiteY37" fmla="*/ 1119973 h 223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67751" h="2238118">
                <a:moveTo>
                  <a:pt x="554464" y="1824949"/>
                </a:moveTo>
                <a:lnTo>
                  <a:pt x="554514" y="1824346"/>
                </a:lnTo>
                <a:lnTo>
                  <a:pt x="1313239" y="1824346"/>
                </a:lnTo>
                <a:lnTo>
                  <a:pt x="1313289" y="1824949"/>
                </a:lnTo>
                <a:cubicBezTo>
                  <a:pt x="1313289" y="1983858"/>
                  <a:pt x="1246934" y="2123962"/>
                  <a:pt x="1146010" y="2206693"/>
                </a:cubicBezTo>
                <a:lnTo>
                  <a:pt x="1098294" y="2238118"/>
                </a:lnTo>
                <a:lnTo>
                  <a:pt x="769458" y="2238118"/>
                </a:lnTo>
                <a:lnTo>
                  <a:pt x="721743" y="2206693"/>
                </a:lnTo>
                <a:cubicBezTo>
                  <a:pt x="620819" y="2123962"/>
                  <a:pt x="554464" y="1983858"/>
                  <a:pt x="554464" y="1824949"/>
                </a:cubicBezTo>
                <a:close/>
                <a:moveTo>
                  <a:pt x="334004" y="731923"/>
                </a:moveTo>
                <a:lnTo>
                  <a:pt x="384642" y="691647"/>
                </a:lnTo>
                <a:cubicBezTo>
                  <a:pt x="530212" y="586334"/>
                  <a:pt x="717326" y="521362"/>
                  <a:pt x="922547" y="517213"/>
                </a:cubicBezTo>
                <a:cubicBezTo>
                  <a:pt x="1154131" y="512531"/>
                  <a:pt x="1367270" y="586210"/>
                  <a:pt x="1526274" y="710379"/>
                </a:cubicBezTo>
                <a:lnTo>
                  <a:pt x="1533748" y="716786"/>
                </a:lnTo>
                <a:lnTo>
                  <a:pt x="1363934" y="905799"/>
                </a:lnTo>
                <a:lnTo>
                  <a:pt x="1354076" y="897219"/>
                </a:lnTo>
                <a:cubicBezTo>
                  <a:pt x="1242116" y="816308"/>
                  <a:pt x="1092320" y="768270"/>
                  <a:pt x="929594" y="771106"/>
                </a:cubicBezTo>
                <a:cubicBezTo>
                  <a:pt x="805243" y="773274"/>
                  <a:pt x="690256" y="804816"/>
                  <a:pt x="595097" y="857258"/>
                </a:cubicBezTo>
                <a:lnTo>
                  <a:pt x="526786" y="903047"/>
                </a:lnTo>
                <a:close/>
                <a:moveTo>
                  <a:pt x="1424" y="412534"/>
                </a:moveTo>
                <a:lnTo>
                  <a:pt x="16741" y="389976"/>
                </a:lnTo>
                <a:cubicBezTo>
                  <a:pt x="191151" y="162101"/>
                  <a:pt x="531915" y="5499"/>
                  <a:pt x="926841" y="141"/>
                </a:cubicBezTo>
                <a:cubicBezTo>
                  <a:pt x="1310393" y="-5063"/>
                  <a:pt x="1652306" y="133938"/>
                  <a:pt x="1842910" y="347686"/>
                </a:cubicBezTo>
                <a:lnTo>
                  <a:pt x="1866328" y="376915"/>
                </a:lnTo>
                <a:lnTo>
                  <a:pt x="1695977" y="566526"/>
                </a:lnTo>
                <a:lnTo>
                  <a:pt x="1691512" y="558681"/>
                </a:lnTo>
                <a:cubicBezTo>
                  <a:pt x="1571438" y="376327"/>
                  <a:pt x="1274252" y="250611"/>
                  <a:pt x="933888" y="254053"/>
                </a:cubicBezTo>
                <a:cubicBezTo>
                  <a:pt x="606169" y="257368"/>
                  <a:pt x="327145" y="379187"/>
                  <a:pt x="208115" y="551186"/>
                </a:cubicBezTo>
                <a:lnTo>
                  <a:pt x="190588" y="580446"/>
                </a:lnTo>
                <a:close/>
                <a:moveTo>
                  <a:pt x="0" y="1119973"/>
                </a:moveTo>
                <a:lnTo>
                  <a:pt x="124" y="1119059"/>
                </a:lnTo>
                <a:lnTo>
                  <a:pt x="1867628" y="1119059"/>
                </a:lnTo>
                <a:lnTo>
                  <a:pt x="1867751" y="1119973"/>
                </a:lnTo>
                <a:cubicBezTo>
                  <a:pt x="1867751" y="1360491"/>
                  <a:pt x="1704427" y="1572546"/>
                  <a:pt x="1456015" y="1697765"/>
                </a:cubicBezTo>
                <a:lnTo>
                  <a:pt x="1338570" y="1745328"/>
                </a:lnTo>
                <a:lnTo>
                  <a:pt x="529182" y="1745328"/>
                </a:lnTo>
                <a:lnTo>
                  <a:pt x="411738" y="1697765"/>
                </a:lnTo>
                <a:cubicBezTo>
                  <a:pt x="163325" y="1572546"/>
                  <a:pt x="0" y="1360491"/>
                  <a:pt x="0" y="111997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20" name="KSO_Shape"/>
          <p:cNvSpPr/>
          <p:nvPr/>
        </p:nvSpPr>
        <p:spPr bwMode="auto">
          <a:xfrm>
            <a:off x="9861645" y="3063153"/>
            <a:ext cx="645073" cy="64507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25" name="文本框 24"/>
          <p:cNvSpPr txBox="1"/>
          <p:nvPr/>
        </p:nvSpPr>
        <p:spPr>
          <a:xfrm>
            <a:off x="297052" y="1581588"/>
            <a:ext cx="3247949" cy="73571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50000"/>
                    <a:lumOff val="50000"/>
                  </a:prstClr>
                </a:solidFill>
                <a:latin typeface="等线"/>
                <a:ea typeface="等线" panose="02010600030101010101" pitchFamily="2" charset="-122"/>
                <a:cs typeface="+mn-ea"/>
                <a:sym typeface="+mn-lt"/>
              </a:rPr>
              <a:t>开发工具和语言</a:t>
            </a:r>
            <a:r>
              <a:rPr lang="en-US" altLang="zh-CN" dirty="0">
                <a:solidFill>
                  <a:prstClr val="black">
                    <a:lumMod val="50000"/>
                    <a:lumOff val="50000"/>
                  </a:prstClr>
                </a:solidFill>
                <a:latin typeface="等线"/>
                <a:ea typeface="等线" panose="02010600030101010101" pitchFamily="2" charset="-122"/>
                <a:cs typeface="+mn-ea"/>
                <a:sym typeface="+mn-lt"/>
              </a:rPr>
              <a:t>:Visual Studio 2019 ,C ++,MFC</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a:ea typeface="等线" panose="02010600030101010101" pitchFamily="2" charset="-122"/>
              <a:cs typeface="+mn-ea"/>
              <a:sym typeface="+mn-lt"/>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29" name="图片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600" b="1" dirty="0">
                <a:solidFill>
                  <a:prstClr val="white"/>
                </a:solidFill>
                <a:latin typeface="等线"/>
                <a:ea typeface="等线" panose="02010600030101010101" pitchFamily="2" charset="-122"/>
              </a:rPr>
              <a:t>开发内容：前端模块</a:t>
            </a:r>
            <a:endPar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4C1F1EE7-B10A-4143-8BD2-FEAB6CC87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862" y="2045697"/>
            <a:ext cx="8628925" cy="4680000"/>
          </a:xfrm>
          <a:prstGeom prst="rect">
            <a:avLst/>
          </a:prstGeom>
        </p:spPr>
      </p:pic>
    </p:spTree>
    <p:extLst>
      <p:ext uri="{BB962C8B-B14F-4D97-AF65-F5344CB8AC3E}">
        <p14:creationId xmlns:p14="http://schemas.microsoft.com/office/powerpoint/2010/main" val="42812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8" name="KSO_Shape"/>
          <p:cNvSpPr>
            <a:spLocks noChangeArrowheads="1"/>
          </p:cNvSpPr>
          <p:nvPr/>
        </p:nvSpPr>
        <p:spPr bwMode="auto">
          <a:xfrm>
            <a:off x="6074956" y="3078172"/>
            <a:ext cx="645073" cy="636472"/>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9" name="KSO_Shape"/>
          <p:cNvSpPr/>
          <p:nvPr/>
        </p:nvSpPr>
        <p:spPr>
          <a:xfrm rot="5400000">
            <a:off x="2540654" y="3060764"/>
            <a:ext cx="538640" cy="645077"/>
          </a:xfrm>
          <a:custGeom>
            <a:avLst/>
            <a:gdLst>
              <a:gd name="connsiteX0" fmla="*/ 554464 w 1867751"/>
              <a:gd name="connsiteY0" fmla="*/ 1824949 h 2238118"/>
              <a:gd name="connsiteX1" fmla="*/ 554514 w 1867751"/>
              <a:gd name="connsiteY1" fmla="*/ 1824346 h 2238118"/>
              <a:gd name="connsiteX2" fmla="*/ 1313239 w 1867751"/>
              <a:gd name="connsiteY2" fmla="*/ 1824346 h 2238118"/>
              <a:gd name="connsiteX3" fmla="*/ 1313289 w 1867751"/>
              <a:gd name="connsiteY3" fmla="*/ 1824949 h 2238118"/>
              <a:gd name="connsiteX4" fmla="*/ 1146010 w 1867751"/>
              <a:gd name="connsiteY4" fmla="*/ 2206693 h 2238118"/>
              <a:gd name="connsiteX5" fmla="*/ 1098294 w 1867751"/>
              <a:gd name="connsiteY5" fmla="*/ 2238118 h 2238118"/>
              <a:gd name="connsiteX6" fmla="*/ 769458 w 1867751"/>
              <a:gd name="connsiteY6" fmla="*/ 2238118 h 2238118"/>
              <a:gd name="connsiteX7" fmla="*/ 721743 w 1867751"/>
              <a:gd name="connsiteY7" fmla="*/ 2206693 h 2238118"/>
              <a:gd name="connsiteX8" fmla="*/ 554464 w 1867751"/>
              <a:gd name="connsiteY8" fmla="*/ 1824949 h 2238118"/>
              <a:gd name="connsiteX9" fmla="*/ 334004 w 1867751"/>
              <a:gd name="connsiteY9" fmla="*/ 731923 h 2238118"/>
              <a:gd name="connsiteX10" fmla="*/ 384642 w 1867751"/>
              <a:gd name="connsiteY10" fmla="*/ 691647 h 2238118"/>
              <a:gd name="connsiteX11" fmla="*/ 922547 w 1867751"/>
              <a:gd name="connsiteY11" fmla="*/ 517213 h 2238118"/>
              <a:gd name="connsiteX12" fmla="*/ 1526274 w 1867751"/>
              <a:gd name="connsiteY12" fmla="*/ 710379 h 2238118"/>
              <a:gd name="connsiteX13" fmla="*/ 1533748 w 1867751"/>
              <a:gd name="connsiteY13" fmla="*/ 716786 h 2238118"/>
              <a:gd name="connsiteX14" fmla="*/ 1363934 w 1867751"/>
              <a:gd name="connsiteY14" fmla="*/ 905799 h 2238118"/>
              <a:gd name="connsiteX15" fmla="*/ 1354076 w 1867751"/>
              <a:gd name="connsiteY15" fmla="*/ 897219 h 2238118"/>
              <a:gd name="connsiteX16" fmla="*/ 929594 w 1867751"/>
              <a:gd name="connsiteY16" fmla="*/ 771106 h 2238118"/>
              <a:gd name="connsiteX17" fmla="*/ 595097 w 1867751"/>
              <a:gd name="connsiteY17" fmla="*/ 857258 h 2238118"/>
              <a:gd name="connsiteX18" fmla="*/ 526786 w 1867751"/>
              <a:gd name="connsiteY18" fmla="*/ 903047 h 2238118"/>
              <a:gd name="connsiteX19" fmla="*/ 1424 w 1867751"/>
              <a:gd name="connsiteY19" fmla="*/ 412534 h 2238118"/>
              <a:gd name="connsiteX20" fmla="*/ 16741 w 1867751"/>
              <a:gd name="connsiteY20" fmla="*/ 389976 h 2238118"/>
              <a:gd name="connsiteX21" fmla="*/ 926841 w 1867751"/>
              <a:gd name="connsiteY21" fmla="*/ 141 h 2238118"/>
              <a:gd name="connsiteX22" fmla="*/ 1842910 w 1867751"/>
              <a:gd name="connsiteY22" fmla="*/ 347686 h 2238118"/>
              <a:gd name="connsiteX23" fmla="*/ 1866328 w 1867751"/>
              <a:gd name="connsiteY23" fmla="*/ 376915 h 2238118"/>
              <a:gd name="connsiteX24" fmla="*/ 1695977 w 1867751"/>
              <a:gd name="connsiteY24" fmla="*/ 566526 h 2238118"/>
              <a:gd name="connsiteX25" fmla="*/ 1691512 w 1867751"/>
              <a:gd name="connsiteY25" fmla="*/ 558681 h 2238118"/>
              <a:gd name="connsiteX26" fmla="*/ 933888 w 1867751"/>
              <a:gd name="connsiteY26" fmla="*/ 254053 h 2238118"/>
              <a:gd name="connsiteX27" fmla="*/ 208115 w 1867751"/>
              <a:gd name="connsiteY27" fmla="*/ 551186 h 2238118"/>
              <a:gd name="connsiteX28" fmla="*/ 190588 w 1867751"/>
              <a:gd name="connsiteY28" fmla="*/ 580446 h 2238118"/>
              <a:gd name="connsiteX29" fmla="*/ 0 w 1867751"/>
              <a:gd name="connsiteY29" fmla="*/ 1119973 h 2238118"/>
              <a:gd name="connsiteX30" fmla="*/ 124 w 1867751"/>
              <a:gd name="connsiteY30" fmla="*/ 1119059 h 2238118"/>
              <a:gd name="connsiteX31" fmla="*/ 1867628 w 1867751"/>
              <a:gd name="connsiteY31" fmla="*/ 1119059 h 2238118"/>
              <a:gd name="connsiteX32" fmla="*/ 1867751 w 1867751"/>
              <a:gd name="connsiteY32" fmla="*/ 1119973 h 2238118"/>
              <a:gd name="connsiteX33" fmla="*/ 1456015 w 1867751"/>
              <a:gd name="connsiteY33" fmla="*/ 1697765 h 2238118"/>
              <a:gd name="connsiteX34" fmla="*/ 1338570 w 1867751"/>
              <a:gd name="connsiteY34" fmla="*/ 1745328 h 2238118"/>
              <a:gd name="connsiteX35" fmla="*/ 529182 w 1867751"/>
              <a:gd name="connsiteY35" fmla="*/ 1745328 h 2238118"/>
              <a:gd name="connsiteX36" fmla="*/ 411738 w 1867751"/>
              <a:gd name="connsiteY36" fmla="*/ 1697765 h 2238118"/>
              <a:gd name="connsiteX37" fmla="*/ 0 w 1867751"/>
              <a:gd name="connsiteY37" fmla="*/ 1119973 h 223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67751" h="2238118">
                <a:moveTo>
                  <a:pt x="554464" y="1824949"/>
                </a:moveTo>
                <a:lnTo>
                  <a:pt x="554514" y="1824346"/>
                </a:lnTo>
                <a:lnTo>
                  <a:pt x="1313239" y="1824346"/>
                </a:lnTo>
                <a:lnTo>
                  <a:pt x="1313289" y="1824949"/>
                </a:lnTo>
                <a:cubicBezTo>
                  <a:pt x="1313289" y="1983858"/>
                  <a:pt x="1246934" y="2123962"/>
                  <a:pt x="1146010" y="2206693"/>
                </a:cubicBezTo>
                <a:lnTo>
                  <a:pt x="1098294" y="2238118"/>
                </a:lnTo>
                <a:lnTo>
                  <a:pt x="769458" y="2238118"/>
                </a:lnTo>
                <a:lnTo>
                  <a:pt x="721743" y="2206693"/>
                </a:lnTo>
                <a:cubicBezTo>
                  <a:pt x="620819" y="2123962"/>
                  <a:pt x="554464" y="1983858"/>
                  <a:pt x="554464" y="1824949"/>
                </a:cubicBezTo>
                <a:close/>
                <a:moveTo>
                  <a:pt x="334004" y="731923"/>
                </a:moveTo>
                <a:lnTo>
                  <a:pt x="384642" y="691647"/>
                </a:lnTo>
                <a:cubicBezTo>
                  <a:pt x="530212" y="586334"/>
                  <a:pt x="717326" y="521362"/>
                  <a:pt x="922547" y="517213"/>
                </a:cubicBezTo>
                <a:cubicBezTo>
                  <a:pt x="1154131" y="512531"/>
                  <a:pt x="1367270" y="586210"/>
                  <a:pt x="1526274" y="710379"/>
                </a:cubicBezTo>
                <a:lnTo>
                  <a:pt x="1533748" y="716786"/>
                </a:lnTo>
                <a:lnTo>
                  <a:pt x="1363934" y="905799"/>
                </a:lnTo>
                <a:lnTo>
                  <a:pt x="1354076" y="897219"/>
                </a:lnTo>
                <a:cubicBezTo>
                  <a:pt x="1242116" y="816308"/>
                  <a:pt x="1092320" y="768270"/>
                  <a:pt x="929594" y="771106"/>
                </a:cubicBezTo>
                <a:cubicBezTo>
                  <a:pt x="805243" y="773274"/>
                  <a:pt x="690256" y="804816"/>
                  <a:pt x="595097" y="857258"/>
                </a:cubicBezTo>
                <a:lnTo>
                  <a:pt x="526786" y="903047"/>
                </a:lnTo>
                <a:close/>
                <a:moveTo>
                  <a:pt x="1424" y="412534"/>
                </a:moveTo>
                <a:lnTo>
                  <a:pt x="16741" y="389976"/>
                </a:lnTo>
                <a:cubicBezTo>
                  <a:pt x="191151" y="162101"/>
                  <a:pt x="531915" y="5499"/>
                  <a:pt x="926841" y="141"/>
                </a:cubicBezTo>
                <a:cubicBezTo>
                  <a:pt x="1310393" y="-5063"/>
                  <a:pt x="1652306" y="133938"/>
                  <a:pt x="1842910" y="347686"/>
                </a:cubicBezTo>
                <a:lnTo>
                  <a:pt x="1866328" y="376915"/>
                </a:lnTo>
                <a:lnTo>
                  <a:pt x="1695977" y="566526"/>
                </a:lnTo>
                <a:lnTo>
                  <a:pt x="1691512" y="558681"/>
                </a:lnTo>
                <a:cubicBezTo>
                  <a:pt x="1571438" y="376327"/>
                  <a:pt x="1274252" y="250611"/>
                  <a:pt x="933888" y="254053"/>
                </a:cubicBezTo>
                <a:cubicBezTo>
                  <a:pt x="606169" y="257368"/>
                  <a:pt x="327145" y="379187"/>
                  <a:pt x="208115" y="551186"/>
                </a:cubicBezTo>
                <a:lnTo>
                  <a:pt x="190588" y="580446"/>
                </a:lnTo>
                <a:close/>
                <a:moveTo>
                  <a:pt x="0" y="1119973"/>
                </a:moveTo>
                <a:lnTo>
                  <a:pt x="124" y="1119059"/>
                </a:lnTo>
                <a:lnTo>
                  <a:pt x="1867628" y="1119059"/>
                </a:lnTo>
                <a:lnTo>
                  <a:pt x="1867751" y="1119973"/>
                </a:lnTo>
                <a:cubicBezTo>
                  <a:pt x="1867751" y="1360491"/>
                  <a:pt x="1704427" y="1572546"/>
                  <a:pt x="1456015" y="1697765"/>
                </a:cubicBezTo>
                <a:lnTo>
                  <a:pt x="1338570" y="1745328"/>
                </a:lnTo>
                <a:lnTo>
                  <a:pt x="529182" y="1745328"/>
                </a:lnTo>
                <a:lnTo>
                  <a:pt x="411738" y="1697765"/>
                </a:lnTo>
                <a:cubicBezTo>
                  <a:pt x="163325" y="1572546"/>
                  <a:pt x="0" y="1360491"/>
                  <a:pt x="0" y="111997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20" name="KSO_Shape"/>
          <p:cNvSpPr/>
          <p:nvPr/>
        </p:nvSpPr>
        <p:spPr bwMode="auto">
          <a:xfrm>
            <a:off x="9861645" y="3063153"/>
            <a:ext cx="645073" cy="64507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25" name="文本框 24"/>
          <p:cNvSpPr txBox="1"/>
          <p:nvPr/>
        </p:nvSpPr>
        <p:spPr>
          <a:xfrm>
            <a:off x="297052" y="1581588"/>
            <a:ext cx="3999375" cy="73571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b="1" dirty="0">
                <a:solidFill>
                  <a:prstClr val="black">
                    <a:lumMod val="50000"/>
                    <a:lumOff val="50000"/>
                  </a:prstClr>
                </a:solidFill>
                <a:latin typeface="等线"/>
                <a:ea typeface="等线" panose="02010600030101010101" pitchFamily="2" charset="-122"/>
                <a:cs typeface="+mn-ea"/>
                <a:sym typeface="+mn-lt"/>
              </a:rPr>
              <a:t>开发工具和语言：</a:t>
            </a:r>
            <a:r>
              <a:rPr lang="en-US" altLang="zh-CN" dirty="0">
                <a:solidFill>
                  <a:prstClr val="black">
                    <a:lumMod val="50000"/>
                    <a:lumOff val="50000"/>
                  </a:prstClr>
                </a:solidFill>
                <a:latin typeface="等线"/>
                <a:ea typeface="等线" panose="02010600030101010101" pitchFamily="2" charset="-122"/>
                <a:cs typeface="+mn-ea"/>
                <a:sym typeface="+mn-lt"/>
              </a:rPr>
              <a:t>Visual Studio 2019 ,C ++</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a:ea typeface="等线" panose="02010600030101010101" pitchFamily="2" charset="-122"/>
              <a:cs typeface="+mn-ea"/>
              <a:sym typeface="+mn-lt"/>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38E02"/>
                </a:solidFill>
                <a:effectLst/>
                <a:uLnTx/>
                <a:uFillTx/>
                <a:latin typeface="Arial" pitchFamily="34" charset="0"/>
                <a:ea typeface="微软雅黑" pitchFamily="34" charset="-122"/>
                <a:cs typeface="+mn-cs"/>
                <a:sym typeface="Arial" pitchFamily="34" charset="0"/>
              </a:endParaRPr>
            </a:p>
          </p:txBody>
        </p:sp>
        <p:pic>
          <p:nvPicPr>
            <p:cNvPr id="29" name="图片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8663379" cy="83888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600" b="1" dirty="0">
                <a:solidFill>
                  <a:prstClr val="white"/>
                </a:solidFill>
                <a:latin typeface="等线"/>
                <a:ea typeface="等线" panose="02010600030101010101" pitchFamily="2" charset="-122"/>
              </a:rPr>
              <a:t>开发内容：后端计算模块</a:t>
            </a:r>
            <a:endParaRPr kumimoji="0" lang="zh-CN" altLang="en-US" sz="36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B3FF9D0B-702A-492E-9D30-2549D4FFB0A0}"/>
              </a:ext>
            </a:extLst>
          </p:cNvPr>
          <p:cNvSpPr txBox="1"/>
          <p:nvPr/>
        </p:nvSpPr>
        <p:spPr>
          <a:xfrm>
            <a:off x="812009" y="2693096"/>
            <a:ext cx="10661832"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四则运算以及乘方求余</a:t>
            </a:r>
            <a:endParaRPr lang="en-US" altLang="zh-CN" sz="2400" dirty="0"/>
          </a:p>
          <a:p>
            <a:pPr marL="285750" indent="-285750">
              <a:buFont typeface="Arial" panose="020B0604020202020204" pitchFamily="34" charset="0"/>
              <a:buChar char="•"/>
            </a:pPr>
            <a:r>
              <a:rPr lang="en-US" altLang="zh-CN" sz="2400" dirty="0"/>
              <a:t>sin</a:t>
            </a:r>
            <a:r>
              <a:rPr lang="zh-CN" altLang="en-US" sz="2400" dirty="0"/>
              <a:t>、</a:t>
            </a:r>
            <a:r>
              <a:rPr lang="en-US" altLang="zh-CN" sz="2400" dirty="0"/>
              <a:t>cos</a:t>
            </a:r>
            <a:r>
              <a:rPr lang="zh-CN" altLang="en-US" sz="2400" dirty="0"/>
              <a:t>、</a:t>
            </a:r>
            <a:r>
              <a:rPr lang="en-US" altLang="zh-CN" sz="2400" dirty="0"/>
              <a:t>sqrt</a:t>
            </a:r>
            <a:r>
              <a:rPr lang="zh-CN" altLang="en-US" sz="2400" dirty="0"/>
              <a:t>等函数计算</a:t>
            </a:r>
            <a:endParaRPr lang="en-US" altLang="zh-CN" sz="2400" dirty="0"/>
          </a:p>
          <a:p>
            <a:pPr marL="285750" indent="-285750">
              <a:buFont typeface="Arial" panose="020B0604020202020204" pitchFamily="34" charset="0"/>
              <a:buChar char="•"/>
            </a:pPr>
            <a:r>
              <a:rPr lang="zh-CN" altLang="en-US" sz="2400" dirty="0"/>
              <a:t>可以处理常数如</a:t>
            </a:r>
            <a:r>
              <a:rPr lang="en-US" altLang="zh-CN" sz="2400" dirty="0"/>
              <a:t>π</a:t>
            </a:r>
            <a:r>
              <a:rPr lang="zh-CN" altLang="en-US" sz="2400" dirty="0"/>
              <a:t>、</a:t>
            </a:r>
            <a:r>
              <a:rPr lang="en-US" altLang="zh-CN" sz="2400" dirty="0"/>
              <a:t>e</a:t>
            </a:r>
            <a:r>
              <a:rPr lang="zh-CN" altLang="en-US" sz="2400" dirty="0"/>
              <a:t>、</a:t>
            </a:r>
            <a:r>
              <a:rPr lang="en-US" altLang="zh-CN" sz="2400" dirty="0"/>
              <a:t>g</a:t>
            </a:r>
            <a:r>
              <a:rPr lang="zh-CN" altLang="en-US" sz="2400" dirty="0"/>
              <a:t>等</a:t>
            </a:r>
            <a:endParaRPr lang="en-US" altLang="zh-CN" sz="2400" dirty="0"/>
          </a:p>
          <a:p>
            <a:pPr marL="285750" indent="-285750">
              <a:buFont typeface="Arial" panose="020B0604020202020204" pitchFamily="34" charset="0"/>
              <a:buChar char="•"/>
            </a:pPr>
            <a:r>
              <a:rPr lang="zh-CN" altLang="en-US" sz="2400" dirty="0"/>
              <a:t>多种错误情况处理（非整数求余、除</a:t>
            </a:r>
            <a:r>
              <a:rPr lang="en-US" altLang="zh-CN" sz="2400" dirty="0"/>
              <a:t>0</a:t>
            </a:r>
            <a:r>
              <a:rPr lang="zh-CN" altLang="en-US" sz="2400" dirty="0"/>
              <a:t>、定义域非法、不合法表达式）</a:t>
            </a:r>
            <a:endParaRPr lang="en-US" altLang="zh-CN" sz="2400" dirty="0"/>
          </a:p>
          <a:p>
            <a:pPr marL="285750" indent="-285750">
              <a:buFont typeface="Arial" panose="020B0604020202020204" pitchFamily="34" charset="0"/>
              <a:buChar char="•"/>
            </a:pPr>
            <a:r>
              <a:rPr lang="zh-CN" altLang="en-US" sz="2400" dirty="0"/>
              <a:t>精度处理</a:t>
            </a:r>
            <a:endParaRPr lang="en-US" altLang="zh-CN" sz="2400" dirty="0"/>
          </a:p>
          <a:p>
            <a:pPr marL="285750" indent="-285750">
              <a:buFont typeface="Arial" panose="020B0604020202020204" pitchFamily="34" charset="0"/>
              <a:buChar char="•"/>
            </a:pPr>
            <a:r>
              <a:rPr lang="zh-CN" altLang="en-US" sz="2400" dirty="0"/>
              <a:t>三角函数弧度角度转换</a:t>
            </a:r>
          </a:p>
        </p:txBody>
      </p:sp>
    </p:spTree>
    <p:extLst>
      <p:ext uri="{BB962C8B-B14F-4D97-AF65-F5344CB8AC3E}">
        <p14:creationId xmlns:p14="http://schemas.microsoft.com/office/powerpoint/2010/main" val="426615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分工</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704</Words>
  <Application>Microsoft Office PowerPoint</Application>
  <PresentationFormat>宽屏</PresentationFormat>
  <Paragraphs>89</Paragraphs>
  <Slides>19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等线 Light</vt:lpstr>
      <vt:lpstr>黑体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景耀 邓</cp:lastModifiedBy>
  <cp:revision>166</cp:revision>
  <dcterms:created xsi:type="dcterms:W3CDTF">2016-04-01T02:51:00Z</dcterms:created>
  <dcterms:modified xsi:type="dcterms:W3CDTF">2019-06-06T02:11:08Z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