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56811F-593C-4276-9406-5381BFB52DF3}">
  <a:tblStyle styleId="{5C56811F-593C-4276-9406-5381BFB52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4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3.xml"/><Relationship Id="rId32" Type="http://schemas.openxmlformats.org/officeDocument/2006/relationships/font" Target="fonts/Roboto-italic.fntdata"/><Relationship Id="rId13" Type="http://schemas.openxmlformats.org/officeDocument/2006/relationships/slide" Target="slides/slide6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5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8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7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1d1c2d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1d1c2d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b1d1c2d0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b1d1c2d0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use the latest prediction in the above methods.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b1d1c2d0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b1d1c2d0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use the latest prediction in the above methods.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b1d1c2d0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b1d1c2d0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b1d1c2d0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b1d1c2d0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1d1c2d0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1d1c2d0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b1d1c2d0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b1d1c2d0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b1d1c2d0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b1d1c2d0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b1d1c2d0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b1d1c2d0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b1d1c2d0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b1d1c2d0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b1d1c2d0a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b1d1c2d0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1d1c2d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1d1c2d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problem is to choose 5 days with the best weather in a 10-day window . Since we got weather forecast everyday, we will solve a subproblem on each of the following day. We also want to know how certain we are when we choose our best path.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b1d1c2d0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b1d1c2d0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b1d1c2d0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b1d1c2d0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b1d1c2d0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b1d1c2d0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1d1c2d0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1d1c2d0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6 hours, we get 16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basically choosing the days with the smallest tau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1d1c2d0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1d1c2d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baseline model, we set the small f, that is reward function of a single telescope, total reward big F is just a weighted sum of small f ,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1d1c2d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1d1c2d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f here could be anything, negative tau, negative log, exponential… but this requires astrophysics knowledge and the experts will define this for 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F could be a weighted sum or weighted inner product of small f’s. where the weights could be the distance between telescopes. These are hyperparameters that could be tuned by experts.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1d1c2d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1d1c2d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build on top of the baseline model, we are going to add the uncertainty measurements. We identified two kinds,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1d1c2d0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1d1c2d0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type of uncertainty only depends on how far in the future the weather forecast model is predicting,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incorporate that, we can multiply the rewards for each day by a discount factor to get the present value, just like economics.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1d1c2d0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1d1c2d0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method is to subtract a constant penalty term if we skip a day. Here is a simplified 4 choose 2 problem. If all the F scores are equal, skipping the first day would give us heavier penalty than skipping a later day, because that hurts our flexibility in making decisions in the future.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b1d1c2d0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b1d1c2d0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11" Type="http://schemas.openxmlformats.org/officeDocument/2006/relationships/image" Target="../media/image19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37.png"/><Relationship Id="rId11" Type="http://schemas.openxmlformats.org/officeDocument/2006/relationships/image" Target="../media/image32.png"/><Relationship Id="rId10" Type="http://schemas.openxmlformats.org/officeDocument/2006/relationships/image" Target="../media/image23.png"/><Relationship Id="rId12" Type="http://schemas.openxmlformats.org/officeDocument/2006/relationships/image" Target="../media/image24.png"/><Relationship Id="rId9" Type="http://schemas.openxmlformats.org/officeDocument/2006/relationships/image" Target="../media/image33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539725"/>
            <a:ext cx="8520600" cy="29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AC297r Fall 2019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Milestone 3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Optimal Real-time Scheduling for Black Hole Imaging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23885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EHT Group: Queena, Shu, Yiming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Cecilia</a:t>
            </a:r>
            <a:endParaRPr/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800" y="2980550"/>
            <a:ext cx="3222926" cy="20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487" y="4225875"/>
            <a:ext cx="3291323" cy="7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II</a:t>
            </a:r>
            <a:endParaRPr/>
          </a:p>
        </p:txBody>
      </p:sp>
      <p:sp>
        <p:nvSpPr>
          <p:cNvPr id="303" name="Google Shape;303;p34"/>
          <p:cNvSpPr txBox="1"/>
          <p:nvPr/>
        </p:nvSpPr>
        <p:spPr>
          <a:xfrm>
            <a:off x="358200" y="1277025"/>
            <a:ext cx="781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Incorporating uncertainty associated with a specific date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850" y="1788950"/>
            <a:ext cx="6017098" cy="30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II</a:t>
            </a:r>
            <a:endParaRPr/>
          </a:p>
        </p:txBody>
      </p:sp>
      <p:sp>
        <p:nvSpPr>
          <p:cNvPr id="310" name="Google Shape;310;p35"/>
          <p:cNvSpPr txBox="1"/>
          <p:nvPr/>
        </p:nvSpPr>
        <p:spPr>
          <a:xfrm>
            <a:off x="358200" y="1277025"/>
            <a:ext cx="781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Incorporating uncertainty associated with a specific date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850" y="1788950"/>
            <a:ext cx="6017098" cy="30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 txBox="1"/>
          <p:nvPr/>
        </p:nvSpPr>
        <p:spPr>
          <a:xfrm>
            <a:off x="3669900" y="3451875"/>
            <a:ext cx="274200" cy="13830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4062325" y="3451875"/>
            <a:ext cx="274200" cy="13830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II</a:t>
            </a:r>
            <a:endParaRPr/>
          </a:p>
        </p:txBody>
      </p:sp>
      <p:sp>
        <p:nvSpPr>
          <p:cNvPr id="319" name="Google Shape;319;p36"/>
          <p:cNvSpPr txBox="1"/>
          <p:nvPr/>
        </p:nvSpPr>
        <p:spPr>
          <a:xfrm>
            <a:off x="311725" y="1563425"/>
            <a:ext cx="4918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Method 1: STD of Date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20" name="Google Shape;320;p36"/>
          <p:cNvGrpSpPr/>
          <p:nvPr/>
        </p:nvGrpSpPr>
        <p:grpSpPr>
          <a:xfrm>
            <a:off x="5476450" y="2514175"/>
            <a:ext cx="3218025" cy="1358975"/>
            <a:chOff x="5476450" y="2133175"/>
            <a:chExt cx="3218025" cy="1358975"/>
          </a:xfrm>
        </p:grpSpPr>
        <p:grpSp>
          <p:nvGrpSpPr>
            <p:cNvPr id="321" name="Google Shape;321;p36"/>
            <p:cNvGrpSpPr/>
            <p:nvPr/>
          </p:nvGrpSpPr>
          <p:grpSpPr>
            <a:xfrm>
              <a:off x="5476450" y="2133175"/>
              <a:ext cx="3063300" cy="623700"/>
              <a:chOff x="5476450" y="2133175"/>
              <a:chExt cx="3063300" cy="623700"/>
            </a:xfrm>
          </p:grpSpPr>
          <p:pic>
            <p:nvPicPr>
              <p:cNvPr id="322" name="Google Shape;322;p3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76450" y="2187125"/>
                <a:ext cx="3063300" cy="5158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3" name="Google Shape;323;p36"/>
              <p:cNvSpPr txBox="1"/>
              <p:nvPr/>
            </p:nvSpPr>
            <p:spPr>
              <a:xfrm>
                <a:off x="6778000" y="2133175"/>
                <a:ext cx="1761600" cy="6237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4" name="Google Shape;324;p36"/>
            <p:cNvSpPr txBox="1"/>
            <p:nvPr/>
          </p:nvSpPr>
          <p:spPr>
            <a:xfrm>
              <a:off x="7345675" y="2724150"/>
              <a:ext cx="1348800" cy="7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penalty term</a:t>
              </a:r>
              <a:endParaRPr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5" name="Google Shape;325;p36"/>
          <p:cNvSpPr txBox="1"/>
          <p:nvPr/>
        </p:nvSpPr>
        <p:spPr>
          <a:xfrm>
            <a:off x="5459725" y="1611625"/>
            <a:ext cx="3063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a single telescope i on day 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00" y="2221225"/>
            <a:ext cx="4734173" cy="239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II</a:t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311725" y="1563425"/>
            <a:ext cx="8422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Method 2: Sampling from Distribution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33" name="Google Shape;3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050" y="2110925"/>
            <a:ext cx="3330682" cy="3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7"/>
          <p:cNvSpPr txBox="1"/>
          <p:nvPr/>
        </p:nvSpPr>
        <p:spPr>
          <a:xfrm>
            <a:off x="5459725" y="1611625"/>
            <a:ext cx="30633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a single telescope i on day 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00" y="2221225"/>
            <a:ext cx="4734173" cy="2396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/>
          <p:nvPr/>
        </p:nvSpPr>
        <p:spPr>
          <a:xfrm>
            <a:off x="2964825" y="3501438"/>
            <a:ext cx="155587" cy="548629"/>
          </a:xfrm>
          <a:custGeom>
            <a:rect b="b" l="l" r="r" t="t"/>
            <a:pathLst>
              <a:path extrusionOk="0" h="32004" w="9866">
                <a:moveTo>
                  <a:pt x="0" y="0"/>
                </a:moveTo>
                <a:cubicBezTo>
                  <a:pt x="0" y="5213"/>
                  <a:pt x="8337" y="7287"/>
                  <a:pt x="9601" y="12344"/>
                </a:cubicBezTo>
                <a:cubicBezTo>
                  <a:pt x="11272" y="19030"/>
                  <a:pt x="3200" y="25112"/>
                  <a:pt x="3200" y="32004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Google Shape;337;p37"/>
          <p:cNvSpPr/>
          <p:nvPr/>
        </p:nvSpPr>
        <p:spPr>
          <a:xfrm>
            <a:off x="4027200" y="2771750"/>
            <a:ext cx="246650" cy="800100"/>
          </a:xfrm>
          <a:custGeom>
            <a:rect b="b" l="l" r="r" t="t"/>
            <a:pathLst>
              <a:path extrusionOk="0" h="32004" w="9866">
                <a:moveTo>
                  <a:pt x="0" y="0"/>
                </a:moveTo>
                <a:cubicBezTo>
                  <a:pt x="0" y="5213"/>
                  <a:pt x="8337" y="7287"/>
                  <a:pt x="9601" y="12344"/>
                </a:cubicBezTo>
                <a:cubicBezTo>
                  <a:pt x="11272" y="19030"/>
                  <a:pt x="3200" y="25112"/>
                  <a:pt x="3200" y="32004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Google Shape;338;p37"/>
          <p:cNvSpPr txBox="1"/>
          <p:nvPr/>
        </p:nvSpPr>
        <p:spPr>
          <a:xfrm>
            <a:off x="5480050" y="2744150"/>
            <a:ext cx="32544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 changed to: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N(latest, MSE)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II</a:t>
            </a:r>
            <a:endParaRPr/>
          </a:p>
        </p:txBody>
      </p:sp>
      <p:sp>
        <p:nvSpPr>
          <p:cNvPr id="344" name="Google Shape;344;p38"/>
          <p:cNvSpPr txBox="1"/>
          <p:nvPr/>
        </p:nvSpPr>
        <p:spPr>
          <a:xfrm>
            <a:off x="311725" y="1563425"/>
            <a:ext cx="8422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Method 2: Sampling from Distribution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5" name="Google Shape;3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050" y="2110925"/>
            <a:ext cx="3330682" cy="3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8"/>
          <p:cNvSpPr txBox="1"/>
          <p:nvPr/>
        </p:nvSpPr>
        <p:spPr>
          <a:xfrm>
            <a:off x="5459725" y="1611625"/>
            <a:ext cx="3063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a single telescope i on day 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5448300" y="2952750"/>
            <a:ext cx="3231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 Sample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samples for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0005" y="3009840"/>
            <a:ext cx="1109894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8"/>
          <p:cNvSpPr txBox="1"/>
          <p:nvPr/>
        </p:nvSpPr>
        <p:spPr>
          <a:xfrm>
            <a:off x="5448300" y="3333750"/>
            <a:ext cx="3231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 Perform optimization for the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trails and generated path w.r.t each trail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 Provide the most frequent path as the final suggested path, and use its frequency as our level of confidence.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5478775" y="2575550"/>
            <a:ext cx="241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Algorithm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500" y="2221225"/>
            <a:ext cx="4734173" cy="2396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8"/>
          <p:cNvSpPr/>
          <p:nvPr/>
        </p:nvSpPr>
        <p:spPr>
          <a:xfrm>
            <a:off x="2964825" y="3501438"/>
            <a:ext cx="155587" cy="548629"/>
          </a:xfrm>
          <a:custGeom>
            <a:rect b="b" l="l" r="r" t="t"/>
            <a:pathLst>
              <a:path extrusionOk="0" h="32004" w="9866">
                <a:moveTo>
                  <a:pt x="0" y="0"/>
                </a:moveTo>
                <a:cubicBezTo>
                  <a:pt x="0" y="5213"/>
                  <a:pt x="8337" y="7287"/>
                  <a:pt x="9601" y="12344"/>
                </a:cubicBezTo>
                <a:cubicBezTo>
                  <a:pt x="11272" y="19030"/>
                  <a:pt x="3200" y="25112"/>
                  <a:pt x="3200" y="32004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Google Shape;353;p38"/>
          <p:cNvSpPr/>
          <p:nvPr/>
        </p:nvSpPr>
        <p:spPr>
          <a:xfrm>
            <a:off x="4027200" y="2771750"/>
            <a:ext cx="246650" cy="800100"/>
          </a:xfrm>
          <a:custGeom>
            <a:rect b="b" l="l" r="r" t="t"/>
            <a:pathLst>
              <a:path extrusionOk="0" h="32004" w="9866">
                <a:moveTo>
                  <a:pt x="0" y="0"/>
                </a:moveTo>
                <a:cubicBezTo>
                  <a:pt x="0" y="5213"/>
                  <a:pt x="8337" y="7287"/>
                  <a:pt x="9601" y="12344"/>
                </a:cubicBezTo>
                <a:cubicBezTo>
                  <a:pt x="11272" y="19030"/>
                  <a:pt x="3200" y="25112"/>
                  <a:pt x="3200" y="32004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359" name="Google Shape;359;p39"/>
          <p:cNvSpPr txBox="1"/>
          <p:nvPr/>
        </p:nvSpPr>
        <p:spPr>
          <a:xfrm>
            <a:off x="2594600" y="1223000"/>
            <a:ext cx="4171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Choose 5 days From Oct.25 - Nov.03, 2019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60" name="Google Shape;360;p39"/>
          <p:cNvGraphicFramePr/>
          <p:nvPr/>
        </p:nvGraphicFramePr>
        <p:xfrm>
          <a:off x="525800" y="168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{5C56811F-593C-4276-9406-5381BFB52DF3}</a:tableStyleId>
              </a:tblPr>
              <a:tblGrid>
                <a:gridCol w="1814725"/>
                <a:gridCol w="519025"/>
                <a:gridCol w="496325"/>
                <a:gridCol w="507650"/>
                <a:gridCol w="530425"/>
                <a:gridCol w="564475"/>
                <a:gridCol w="507675"/>
                <a:gridCol w="553150"/>
                <a:gridCol w="553125"/>
                <a:gridCol w="632700"/>
                <a:gridCol w="524175"/>
                <a:gridCol w="889000"/>
              </a:tblGrid>
              <a:tr h="51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25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26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27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28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29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30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Nov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Nov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Nov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Final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Score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Ground-Truth Best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Pick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Baseline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Discount Factor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RMSE forecast penalty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STD of Date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5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Sampling Distribution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1" name="Google Shape;361;p39"/>
          <p:cNvSpPr txBox="1"/>
          <p:nvPr/>
        </p:nvSpPr>
        <p:spPr>
          <a:xfrm>
            <a:off x="160025" y="3497575"/>
            <a:ext cx="181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9"/>
          <p:cNvSpPr txBox="1"/>
          <p:nvPr/>
        </p:nvSpPr>
        <p:spPr>
          <a:xfrm>
            <a:off x="235525" y="3334475"/>
            <a:ext cx="3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9"/>
          <p:cNvSpPr txBox="1"/>
          <p:nvPr/>
        </p:nvSpPr>
        <p:spPr>
          <a:xfrm>
            <a:off x="118100" y="4191000"/>
            <a:ext cx="418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Next Steps</a:t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2594600" y="1223000"/>
            <a:ext cx="4171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Choose 5 days From Oct.25 - Nov.03, 2019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70" name="Google Shape;370;p40"/>
          <p:cNvGraphicFramePr/>
          <p:nvPr/>
        </p:nvGraphicFramePr>
        <p:xfrm>
          <a:off x="525800" y="168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{5C56811F-593C-4276-9406-5381BFB52DF3}</a:tableStyleId>
              </a:tblPr>
              <a:tblGrid>
                <a:gridCol w="1814725"/>
                <a:gridCol w="519025"/>
                <a:gridCol w="496325"/>
                <a:gridCol w="507650"/>
                <a:gridCol w="530425"/>
                <a:gridCol w="564475"/>
                <a:gridCol w="507675"/>
                <a:gridCol w="553150"/>
                <a:gridCol w="553125"/>
                <a:gridCol w="632700"/>
                <a:gridCol w="524175"/>
                <a:gridCol w="889000"/>
              </a:tblGrid>
              <a:tr h="51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25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26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27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28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29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30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Oct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Nov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Nov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Nov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Reward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Ground-Truth Best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Pick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Baseline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Discount Factor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RMSE forecast penalty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STD of Date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5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Sampling Distribution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Google Shape;371;p40"/>
          <p:cNvSpPr txBox="1"/>
          <p:nvPr/>
        </p:nvSpPr>
        <p:spPr>
          <a:xfrm>
            <a:off x="160025" y="3497575"/>
            <a:ext cx="181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235525" y="3334475"/>
            <a:ext cx="3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118100" y="4191000"/>
            <a:ext cx="418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3734575" y="49900"/>
            <a:ext cx="5497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data, Data, DATA!</a:t>
            </a:r>
            <a:endParaRPr b="1" sz="1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Detailed setting &amp; Possible Combinations</a:t>
            </a:r>
            <a:endParaRPr b="1" sz="1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Next Steps</a:t>
            </a:r>
            <a:endParaRPr/>
          </a:p>
        </p:txBody>
      </p:sp>
      <p:sp>
        <p:nvSpPr>
          <p:cNvPr id="380" name="Google Shape;380;p41"/>
          <p:cNvSpPr txBox="1"/>
          <p:nvPr/>
        </p:nvSpPr>
        <p:spPr>
          <a:xfrm>
            <a:off x="311725" y="1563425"/>
            <a:ext cx="38373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highlight>
                  <a:srgbClr val="D9EAD3"/>
                </a:highlight>
                <a:latin typeface="Merriweather"/>
                <a:ea typeface="Merriweather"/>
                <a:cs typeface="Merriweather"/>
                <a:sym typeface="Merriweather"/>
              </a:rPr>
              <a:t>What tells</a:t>
            </a: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Uncertainty can help us adjust to a better path</a:t>
            </a:r>
            <a:endParaRPr b="1"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Different models have different behaviors</a:t>
            </a:r>
            <a:endParaRPr b="1"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1" name="Google Shape;381;p41"/>
          <p:cNvSpPr txBox="1"/>
          <p:nvPr/>
        </p:nvSpPr>
        <p:spPr>
          <a:xfrm>
            <a:off x="4480550" y="1611625"/>
            <a:ext cx="46635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highlight>
                  <a:srgbClr val="F4CCCC"/>
                </a:highlight>
                <a:latin typeface="Merriweather"/>
                <a:ea typeface="Merriweather"/>
                <a:cs typeface="Merriweather"/>
                <a:sym typeface="Merriweather"/>
              </a:rPr>
              <a:t>Doesn’t tell:</a:t>
            </a: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(can’t compare between models)</a:t>
            </a:r>
            <a:endParaRPr b="1"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The case is too special… </a:t>
            </a:r>
            <a:endParaRPr b="1"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Overfit</a:t>
            </a:r>
            <a:endParaRPr b="1"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82" name="Google Shape;382;p41"/>
          <p:cNvCxnSpPr>
            <a:stCxn id="380" idx="2"/>
            <a:endCxn id="381" idx="2"/>
          </p:cNvCxnSpPr>
          <p:nvPr/>
        </p:nvCxnSpPr>
        <p:spPr>
          <a:xfrm flipH="1" rot="-5400000">
            <a:off x="4521025" y="923375"/>
            <a:ext cx="600" cy="45819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41"/>
          <p:cNvSpPr txBox="1"/>
          <p:nvPr/>
        </p:nvSpPr>
        <p:spPr>
          <a:xfrm>
            <a:off x="1924825" y="3452250"/>
            <a:ext cx="5497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highlight>
                  <a:srgbClr val="FFE599"/>
                </a:highlight>
                <a:latin typeface="Merriweather"/>
                <a:ea typeface="Merriweather"/>
                <a:cs typeface="Merriweather"/>
                <a:sym typeface="Merriweather"/>
              </a:rPr>
              <a:t>Next Steps for Modeling</a:t>
            </a: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"/>
              <a:buAutoNum type="arabicPeriod"/>
            </a:pPr>
            <a:r>
              <a:rPr b="1"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data, Data, DATA!</a:t>
            </a:r>
            <a:endParaRPr b="1"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"/>
              <a:buAutoNum type="arabicPeriod"/>
            </a:pPr>
            <a:r>
              <a:rPr b="1"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Detailed setting &amp; Possible Combinations</a:t>
            </a:r>
            <a:endParaRPr b="1"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Deliverable</a:t>
            </a:r>
            <a:endParaRPr/>
          </a:p>
        </p:txBody>
      </p:sp>
      <p:sp>
        <p:nvSpPr>
          <p:cNvPr id="389" name="Google Shape;389;p42"/>
          <p:cNvSpPr txBox="1"/>
          <p:nvPr/>
        </p:nvSpPr>
        <p:spPr>
          <a:xfrm>
            <a:off x="1055375" y="1600225"/>
            <a:ext cx="3417600" cy="300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Input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1181105" y="2194750"/>
            <a:ext cx="3177600" cy="85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Atmosphere Prediction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Window Info: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Start/end date, # days to trigger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>
            <a:off x="1181100" y="3241125"/>
            <a:ext cx="3177600" cy="116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Telescope Info: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schedule, availability, weight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Reward Function Formula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Penalty Term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Baseline length matrix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…...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42"/>
          <p:cNvSpPr txBox="1"/>
          <p:nvPr/>
        </p:nvSpPr>
        <p:spPr>
          <a:xfrm>
            <a:off x="4983475" y="1600225"/>
            <a:ext cx="3417600" cy="300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Output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5112975" y="2194750"/>
            <a:ext cx="3177600" cy="22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Suggested Optimal Path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(with level of confidence)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Second Optimal Path*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(with level of confidence)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Explanation of our suggestion: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reward for each telescope;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Visualization of the path;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…...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42"/>
          <p:cNvSpPr txBox="1"/>
          <p:nvPr/>
        </p:nvSpPr>
        <p:spPr>
          <a:xfrm>
            <a:off x="293375" y="2340175"/>
            <a:ext cx="7086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42"/>
          <p:cNvSpPr txBox="1"/>
          <p:nvPr/>
        </p:nvSpPr>
        <p:spPr>
          <a:xfrm>
            <a:off x="182875" y="3537325"/>
            <a:ext cx="796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Could Change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Organization</a:t>
            </a:r>
            <a:endParaRPr/>
          </a:p>
        </p:txBody>
      </p:sp>
      <p:sp>
        <p:nvSpPr>
          <p:cNvPr id="401" name="Google Shape;401;p43"/>
          <p:cNvSpPr txBox="1"/>
          <p:nvPr/>
        </p:nvSpPr>
        <p:spPr>
          <a:xfrm>
            <a:off x="2754325" y="1435300"/>
            <a:ext cx="36354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scheduling_tool\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cheduling_tool\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est\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__init__.py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est_schedule.py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user_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nterface.py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ead_data.py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rocessing_data.py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ake_suggestions.py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Run.py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setup.py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requirements.txt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LICENSE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README.md</a:t>
            </a:r>
            <a:endParaRPr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165575"/>
            <a:ext cx="8520600" cy="1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Previously…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311725" y="1612150"/>
            <a:ext cx="47367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We are going to build a model that can:</a:t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In total, choose 5 days from a 10-day window</a:t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On each day, determine the optimal strategy for future remaining days</a:t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If possible, provide a confidence level on its suggestion</a:t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Also provide the second optimal strategy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950" y="2028350"/>
            <a:ext cx="3676900" cy="23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Showcase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Next Steps</a:t>
            </a:r>
            <a:endParaRPr/>
          </a:p>
        </p:txBody>
      </p:sp>
      <p:sp>
        <p:nvSpPr>
          <p:cNvPr id="412" name="Google Shape;412;p45"/>
          <p:cNvSpPr txBox="1"/>
          <p:nvPr/>
        </p:nvSpPr>
        <p:spPr>
          <a:xfrm>
            <a:off x="311725" y="1563425"/>
            <a:ext cx="38373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highlight>
                  <a:srgbClr val="D9EAD3"/>
                </a:highlight>
                <a:latin typeface="Merriweather"/>
                <a:ea typeface="Merriweather"/>
                <a:cs typeface="Merriweather"/>
                <a:sym typeface="Merriweather"/>
              </a:rPr>
              <a:t>What tells</a:t>
            </a: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Uncertainty can help us adjust to a better path</a:t>
            </a:r>
            <a:endParaRPr b="1"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Different models have different behaviors</a:t>
            </a:r>
            <a:endParaRPr b="1"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4480550" y="1611625"/>
            <a:ext cx="46635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highlight>
                  <a:srgbClr val="F4CCCC"/>
                </a:highlight>
                <a:latin typeface="Merriweather"/>
                <a:ea typeface="Merriweather"/>
                <a:cs typeface="Merriweather"/>
                <a:sym typeface="Merriweather"/>
              </a:rPr>
              <a:t>Doesn’t tell:</a:t>
            </a: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(can’t compare between models)</a:t>
            </a:r>
            <a:endParaRPr b="1"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The case is too special… </a:t>
            </a:r>
            <a:endParaRPr b="1"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Overfit</a:t>
            </a:r>
            <a:endParaRPr b="1"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I</a:t>
            </a:r>
            <a:endParaRPr/>
          </a:p>
        </p:txBody>
      </p:sp>
      <p:sp>
        <p:nvSpPr>
          <p:cNvPr id="419" name="Google Shape;419;p46"/>
          <p:cNvSpPr txBox="1"/>
          <p:nvPr/>
        </p:nvSpPr>
        <p:spPr>
          <a:xfrm>
            <a:off x="311725" y="1563425"/>
            <a:ext cx="4511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Method 3: RMSE forecast penalty 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20" name="Google Shape;4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25" y="2110925"/>
            <a:ext cx="4654800" cy="245285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6"/>
          <p:cNvSpPr txBox="1"/>
          <p:nvPr/>
        </p:nvSpPr>
        <p:spPr>
          <a:xfrm>
            <a:off x="5307325" y="1535425"/>
            <a:ext cx="3063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a single telescope i on day 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6"/>
          <p:cNvSpPr txBox="1"/>
          <p:nvPr/>
        </p:nvSpPr>
        <p:spPr>
          <a:xfrm>
            <a:off x="5284475" y="2937500"/>
            <a:ext cx="3007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how far is day </a:t>
            </a:r>
            <a:r>
              <a:rPr b="1" i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1"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from the current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3" name="Google Shape;423;p46"/>
          <p:cNvGrpSpPr/>
          <p:nvPr/>
        </p:nvGrpSpPr>
        <p:grpSpPr>
          <a:xfrm>
            <a:off x="5269525" y="2141200"/>
            <a:ext cx="6854020" cy="912795"/>
            <a:chOff x="5726725" y="2141200"/>
            <a:chExt cx="6854020" cy="912795"/>
          </a:xfrm>
        </p:grpSpPr>
        <p:grpSp>
          <p:nvGrpSpPr>
            <p:cNvPr id="424" name="Google Shape;424;p46"/>
            <p:cNvGrpSpPr/>
            <p:nvPr/>
          </p:nvGrpSpPr>
          <p:grpSpPr>
            <a:xfrm>
              <a:off x="5726725" y="2141200"/>
              <a:ext cx="6854020" cy="912795"/>
              <a:chOff x="5726725" y="2141200"/>
              <a:chExt cx="6854020" cy="912795"/>
            </a:xfrm>
          </p:grpSpPr>
          <p:pic>
            <p:nvPicPr>
              <p:cNvPr id="425" name="Google Shape;425;p4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726725" y="2141200"/>
                <a:ext cx="3007798" cy="533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6" name="Google Shape;426;p46"/>
              <p:cNvSpPr txBox="1"/>
              <p:nvPr/>
            </p:nvSpPr>
            <p:spPr>
              <a:xfrm>
                <a:off x="5996945" y="2285995"/>
                <a:ext cx="6583800" cy="76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">
                    <a:solidFill>
                      <a:srgbClr val="FF99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</a:t>
                </a:r>
                <a:endParaRPr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7" name="Google Shape;427;p46"/>
            <p:cNvSpPr txBox="1"/>
            <p:nvPr/>
          </p:nvSpPr>
          <p:spPr>
            <a:xfrm>
              <a:off x="8473440" y="2188075"/>
              <a:ext cx="2743200" cy="8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8" name="Google Shape;428;p46"/>
          <p:cNvSpPr txBox="1"/>
          <p:nvPr/>
        </p:nvSpPr>
        <p:spPr>
          <a:xfrm>
            <a:off x="6012925" y="2098625"/>
            <a:ext cx="2286000" cy="62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46"/>
          <p:cNvSpPr txBox="1"/>
          <p:nvPr/>
        </p:nvSpPr>
        <p:spPr>
          <a:xfrm>
            <a:off x="7040875" y="2647950"/>
            <a:ext cx="1348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penalty term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775" y="2390625"/>
            <a:ext cx="5696451" cy="23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165575"/>
            <a:ext cx="8520600" cy="1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Previously…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311725" y="1439225"/>
            <a:ext cx="84228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Every 6 hours, we get 16-day atmosphere forecast from GFS.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b="1" lang="en" sz="1800"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Tau_225</a:t>
            </a:r>
            <a:r>
              <a:rPr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(absorption directly above head, the smaller the better)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Reward Function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494600" y="2302400"/>
            <a:ext cx="1905000" cy="174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reward of a single telescope i.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reward for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telescopes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Uncertainty Measurements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 Optimization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8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4. Model Evaluation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_i" id="136" name="Google Shape;136;p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76" y="2301802"/>
            <a:ext cx="284450" cy="34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8"/>
          <p:cNvGrpSpPr/>
          <p:nvPr/>
        </p:nvGrpSpPr>
        <p:grpSpPr>
          <a:xfrm>
            <a:off x="2399600" y="2246300"/>
            <a:ext cx="6543892" cy="2456250"/>
            <a:chOff x="727975" y="1465925"/>
            <a:chExt cx="6543892" cy="2456250"/>
          </a:xfrm>
        </p:grpSpPr>
        <p:pic>
          <p:nvPicPr>
            <p:cNvPr id="138" name="Google Shape;138;p28"/>
            <p:cNvPicPr preferRelativeResize="0"/>
            <p:nvPr/>
          </p:nvPicPr>
          <p:blipFill rotWithShape="1">
            <a:blip r:embed="rId4">
              <a:alphaModFix/>
            </a:blip>
            <a:srcRect b="27351" l="0" r="0" t="0"/>
            <a:stretch/>
          </p:blipFill>
          <p:spPr>
            <a:xfrm>
              <a:off x="904950" y="1465925"/>
              <a:ext cx="3489224" cy="117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8"/>
            <p:cNvPicPr preferRelativeResize="0"/>
            <p:nvPr/>
          </p:nvPicPr>
          <p:blipFill rotWithShape="1">
            <a:blip r:embed="rId5">
              <a:alphaModFix/>
            </a:blip>
            <a:srcRect b="51371" l="0" r="0" t="0"/>
            <a:stretch/>
          </p:blipFill>
          <p:spPr>
            <a:xfrm>
              <a:off x="799300" y="3233725"/>
              <a:ext cx="3594876" cy="68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7975" y="2652775"/>
              <a:ext cx="6543892" cy="351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8"/>
          <p:cNvSpPr/>
          <p:nvPr/>
        </p:nvSpPr>
        <p:spPr>
          <a:xfrm>
            <a:off x="2422700" y="2157450"/>
            <a:ext cx="6439200" cy="252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165575"/>
            <a:ext cx="8520600" cy="1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Previously…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 &amp; Baseline Model</a:t>
            </a:r>
            <a:endParaRPr/>
          </a:p>
        </p:txBody>
      </p:sp>
      <p:pic>
        <p:nvPicPr>
          <p:cNvPr descr="F(f_1,...,f_n)" id="143" name="Google Shape;143;p2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007" y="3147469"/>
            <a:ext cx="1693334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</a:t>
            </a:r>
            <a:endParaRPr/>
          </a:p>
        </p:txBody>
      </p:sp>
      <p:sp>
        <p:nvSpPr>
          <p:cNvPr id="149" name="Google Shape;149;p29"/>
          <p:cNvSpPr txBox="1"/>
          <p:nvPr/>
        </p:nvSpPr>
        <p:spPr>
          <a:xfrm>
            <a:off x="311725" y="1363025"/>
            <a:ext cx="84228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 : reward of a single telescope i</a:t>
            </a:r>
            <a:endParaRPr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: total reward of all telescopes on a given date</a:t>
            </a:r>
            <a:endParaRPr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					      where r is the radius of each telescope</a:t>
            </a:r>
            <a:endParaRPr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										      where D is the distance matrix</a:t>
            </a:r>
            <a:endParaRPr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f_i" id="150" name="Google Shape;150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" y="1520375"/>
            <a:ext cx="284450" cy="348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i(\tau_{225})=-\tau_{225}, -\log(\tau_{225}), \exp(-\tau_{225}),..." id="151" name="Google Shape;151;p2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000" y="1994304"/>
            <a:ext cx="5578044" cy="355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F=\sum r_i^2f_i" id="152" name="Google Shape;152;p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8000" y="3401700"/>
            <a:ext cx="1451428" cy="3810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F(f_1,...,f_n)" id="153" name="Google Shape;153;p2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125" y="2649197"/>
            <a:ext cx="169333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=[f_1,...,f_n]D[f_1,...,f_n]^T" id="154" name="Google Shape;154;p2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8000" y="4101675"/>
            <a:ext cx="3762962" cy="3810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</a:t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Reward Function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494600" y="2302400"/>
            <a:ext cx="19050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reward of a single telescope i.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rewards for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telescopes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Uncertainty Measurements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 Optimization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4. Model Evaluation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6211450" y="2057125"/>
            <a:ext cx="27267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Measure performance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based on real weather afterwards.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Compare with: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Baseline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path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Best path afterwards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2823525" y="2285725"/>
            <a:ext cx="2102700" cy="164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Uncertainty of atmosphere forecast (how far in the future)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Uncertainty associated with a specific date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_i" id="167" name="Google Shape;167;p3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25" y="2246300"/>
            <a:ext cx="284450" cy="348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f_{i},...,f_n)" id="168" name="Google Shape;168;p3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88" y="3126950"/>
            <a:ext cx="1622326" cy="3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I</a:t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311725" y="1722138"/>
            <a:ext cx="84228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Uncertainty of atmosphere forecast: only depends on how far in the future the weather forecast model is predicting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Method 1: discount factor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75" name="Google Shape;175;p31"/>
          <p:cNvGraphicFramePr/>
          <p:nvPr/>
        </p:nvGraphicFramePr>
        <p:xfrm>
          <a:off x="952525" y="305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{5C56811F-593C-4276-9406-5381BFB52DF3}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Day1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Day2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Day3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Day4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Day5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Day6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Day7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Day8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Day9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Day10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19.0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13.93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16.24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16.38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18.80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12.99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17.02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19.03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18.81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14.06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\times(1-r)" id="176" name="Google Shape;176;p3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586" y="3922839"/>
            <a:ext cx="78759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1-r)^2" id="177" name="Google Shape;177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264" y="3922850"/>
            <a:ext cx="68648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1-r)^3" id="178" name="Google Shape;178;p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2567" y="3922850"/>
            <a:ext cx="68648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1-r)^4" id="179" name="Google Shape;179;p3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0863" y="3916500"/>
            <a:ext cx="688258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1-r)^5" id="180" name="Google Shape;180;p3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0950" y="3916500"/>
            <a:ext cx="72081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1-r)^9" id="181" name="Google Shape;181;p31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67625" y="3916500"/>
            <a:ext cx="72081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1-r)^6&#10;" id="182" name="Google Shape;182;p31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04985" y="3916500"/>
            <a:ext cx="72081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1-r)^7" id="183" name="Google Shape;183;p31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33785" y="3916500"/>
            <a:ext cx="688258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1-r)^8" id="184" name="Google Shape;184;p31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43725" y="3916500"/>
            <a:ext cx="72081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I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311725" y="1563425"/>
            <a:ext cx="8422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Method 2: constant penalty term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91" name="Google Shape;191;p32"/>
          <p:cNvGraphicFramePr/>
          <p:nvPr/>
        </p:nvGraphicFramePr>
        <p:xfrm>
          <a:off x="778750" y="283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{5C56811F-593C-4276-9406-5381BFB52DF3}</a:tableStyleId>
              </a:tblPr>
              <a:tblGrid>
                <a:gridCol w="640150"/>
                <a:gridCol w="640150"/>
                <a:gridCol w="640150"/>
                <a:gridCol w="640150"/>
              </a:tblGrid>
              <a:tr h="7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5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2" name="Google Shape;192;p32"/>
          <p:cNvCxnSpPr/>
          <p:nvPr/>
        </p:nvCxnSpPr>
        <p:spPr>
          <a:xfrm flipH="1" rot="10800000">
            <a:off x="774075" y="2828675"/>
            <a:ext cx="1268400" cy="13521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2"/>
          <p:cNvCxnSpPr/>
          <p:nvPr/>
        </p:nvCxnSpPr>
        <p:spPr>
          <a:xfrm flipH="1" rot="10800000">
            <a:off x="1418058" y="2842614"/>
            <a:ext cx="1268400" cy="13521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2"/>
          <p:cNvCxnSpPr/>
          <p:nvPr/>
        </p:nvCxnSpPr>
        <p:spPr>
          <a:xfrm flipH="1" rot="10800000">
            <a:off x="2070953" y="2842959"/>
            <a:ext cx="1268400" cy="13521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2"/>
          <p:cNvCxnSpPr/>
          <p:nvPr/>
        </p:nvCxnSpPr>
        <p:spPr>
          <a:xfrm>
            <a:off x="774075" y="4194725"/>
            <a:ext cx="1268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2"/>
          <p:cNvCxnSpPr/>
          <p:nvPr/>
        </p:nvCxnSpPr>
        <p:spPr>
          <a:xfrm>
            <a:off x="1397606" y="3553850"/>
            <a:ext cx="1268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32"/>
          <p:cNvSpPr/>
          <p:nvPr/>
        </p:nvSpPr>
        <p:spPr>
          <a:xfrm>
            <a:off x="1960750" y="2751450"/>
            <a:ext cx="183000" cy="183000"/>
          </a:xfrm>
          <a:prstGeom prst="ellipse">
            <a:avLst/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1316775" y="3462350"/>
            <a:ext cx="183000" cy="183000"/>
          </a:xfrm>
          <a:prstGeom prst="ellipse">
            <a:avLst/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704375" y="4103225"/>
            <a:ext cx="183000" cy="183000"/>
          </a:xfrm>
          <a:prstGeom prst="ellipse">
            <a:avLst/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2585175" y="2751450"/>
            <a:ext cx="183000" cy="183000"/>
          </a:xfrm>
          <a:prstGeom prst="ellipse">
            <a:avLst/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3209600" y="2751450"/>
            <a:ext cx="183000" cy="183000"/>
          </a:xfrm>
          <a:prstGeom prst="ellipse">
            <a:avLst/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1967550" y="3473088"/>
            <a:ext cx="183000" cy="183000"/>
          </a:xfrm>
          <a:prstGeom prst="ellipse">
            <a:avLst/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_1" id="203" name="Google Shape;203;p3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75" y="3763431"/>
            <a:ext cx="272386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2618325" y="3473100"/>
            <a:ext cx="183000" cy="183000"/>
          </a:xfrm>
          <a:prstGeom prst="ellipse">
            <a:avLst/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1316775" y="4103225"/>
            <a:ext cx="183000" cy="183000"/>
          </a:xfrm>
          <a:prstGeom prst="ellipse">
            <a:avLst/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1967550" y="4103225"/>
            <a:ext cx="183000" cy="183000"/>
          </a:xfrm>
          <a:prstGeom prst="ellipse">
            <a:avLst/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_2" id="207" name="Google Shape;207;p3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094" y="3016623"/>
            <a:ext cx="27238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2" id="208" name="Google Shape;208;p3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438" y="3747288"/>
            <a:ext cx="27238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3" id="209" name="Google Shape;209;p3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3300" y="3023121"/>
            <a:ext cx="27238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3" id="210" name="Google Shape;210;p3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3300" y="3747288"/>
            <a:ext cx="27238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4" id="211" name="Google Shape;211;p3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325" y="3016625"/>
            <a:ext cx="27238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c_1" id="212" name="Google Shape;212;p3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5663" y="4208675"/>
            <a:ext cx="46820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c_2" id="213" name="Google Shape;213;p32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0538" y="4194725"/>
            <a:ext cx="46820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c_2" id="214" name="Google Shape;214;p32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7290" y="3340082"/>
            <a:ext cx="46820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c_3" id="215" name="Google Shape;215;p32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43308" y="3340075"/>
            <a:ext cx="46820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_1&gt;c_2&gt;c_3" id="216" name="Google Shape;216;p32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25225" y="2256688"/>
            <a:ext cx="186764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1-c_2+F_3" id="217" name="Google Shape;217;p32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97288" y="2413000"/>
            <a:ext cx="1716216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c_1+F_2+F_3" id="218" name="Google Shape;218;p32" title="MathEquation,#0000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78475" y="3710875"/>
            <a:ext cx="1953846" cy="31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" name="Google Shape;219;p32"/>
          <p:cNvGraphicFramePr/>
          <p:nvPr/>
        </p:nvGraphicFramePr>
        <p:xfrm>
          <a:off x="4294000" y="226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{5C56811F-593C-4276-9406-5381BFB52DF3}</a:tableStyleId>
              </a:tblPr>
              <a:tblGrid>
                <a:gridCol w="505650"/>
                <a:gridCol w="505650"/>
                <a:gridCol w="505650"/>
                <a:gridCol w="505650"/>
              </a:tblGrid>
              <a:tr h="48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20" name="Google Shape;220;p32"/>
          <p:cNvGrpSpPr/>
          <p:nvPr/>
        </p:nvGrpSpPr>
        <p:grpSpPr>
          <a:xfrm>
            <a:off x="4219787" y="2187132"/>
            <a:ext cx="2097084" cy="1185536"/>
            <a:chOff x="3991950" y="2307625"/>
            <a:chExt cx="2688225" cy="1711225"/>
          </a:xfrm>
        </p:grpSpPr>
        <p:pic>
          <p:nvPicPr>
            <p:cNvPr descr="-c_1" id="221" name="Google Shape;221;p32" title="MathEquation,#00000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53238" y="3764850"/>
              <a:ext cx="468202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-c_2" id="222" name="Google Shape;222;p32" title="MathEquation,#00000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778113" y="3750900"/>
              <a:ext cx="468202" cy="254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3" name="Google Shape;223;p32"/>
            <p:cNvGrpSpPr/>
            <p:nvPr/>
          </p:nvGrpSpPr>
          <p:grpSpPr>
            <a:xfrm>
              <a:off x="3991950" y="2307625"/>
              <a:ext cx="2688225" cy="1534775"/>
              <a:chOff x="3991950" y="2231425"/>
              <a:chExt cx="2688225" cy="1534775"/>
            </a:xfrm>
          </p:grpSpPr>
          <p:cxnSp>
            <p:nvCxnSpPr>
              <p:cNvPr id="224" name="Google Shape;224;p32"/>
              <p:cNvCxnSpPr/>
              <p:nvPr/>
            </p:nvCxnSpPr>
            <p:spPr>
              <a:xfrm>
                <a:off x="4685181" y="3033825"/>
                <a:ext cx="12684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5" name="Google Shape;225;p32"/>
              <p:cNvGrpSpPr/>
              <p:nvPr/>
            </p:nvGrpSpPr>
            <p:grpSpPr>
              <a:xfrm>
                <a:off x="3991950" y="2231425"/>
                <a:ext cx="2688225" cy="1534775"/>
                <a:chOff x="3991950" y="2231425"/>
                <a:chExt cx="2688225" cy="1534775"/>
              </a:xfrm>
            </p:grpSpPr>
            <p:cxnSp>
              <p:nvCxnSpPr>
                <p:cNvPr id="226" name="Google Shape;226;p32"/>
                <p:cNvCxnSpPr/>
                <p:nvPr/>
              </p:nvCxnSpPr>
              <p:spPr>
                <a:xfrm flipH="1" rot="10800000">
                  <a:off x="4061650" y="2308650"/>
                  <a:ext cx="1268400" cy="1352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93C47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7" name="Google Shape;227;p32"/>
                <p:cNvCxnSpPr/>
                <p:nvPr/>
              </p:nvCxnSpPr>
              <p:spPr>
                <a:xfrm flipH="1" rot="10800000">
                  <a:off x="4705633" y="2322589"/>
                  <a:ext cx="1268400" cy="1352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93C47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32"/>
                <p:cNvCxnSpPr/>
                <p:nvPr/>
              </p:nvCxnSpPr>
              <p:spPr>
                <a:xfrm flipH="1" rot="10800000">
                  <a:off x="5358528" y="2322934"/>
                  <a:ext cx="1268400" cy="1352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93C47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9" name="Google Shape;229;p32"/>
                <p:cNvCxnSpPr/>
                <p:nvPr/>
              </p:nvCxnSpPr>
              <p:spPr>
                <a:xfrm>
                  <a:off x="4061650" y="3674700"/>
                  <a:ext cx="12684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30" name="Google Shape;230;p32"/>
                <p:cNvSpPr/>
                <p:nvPr/>
              </p:nvSpPr>
              <p:spPr>
                <a:xfrm>
                  <a:off x="5248325" y="2231425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32"/>
                <p:cNvSpPr/>
                <p:nvPr/>
              </p:nvSpPr>
              <p:spPr>
                <a:xfrm>
                  <a:off x="4604350" y="2942325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32"/>
                <p:cNvSpPr/>
                <p:nvPr/>
              </p:nvSpPr>
              <p:spPr>
                <a:xfrm>
                  <a:off x="3991950" y="3583200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32"/>
                <p:cNvSpPr/>
                <p:nvPr/>
              </p:nvSpPr>
              <p:spPr>
                <a:xfrm>
                  <a:off x="5872750" y="2231425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32"/>
                <p:cNvSpPr/>
                <p:nvPr/>
              </p:nvSpPr>
              <p:spPr>
                <a:xfrm>
                  <a:off x="6497175" y="2231425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32"/>
                <p:cNvSpPr/>
                <p:nvPr/>
              </p:nvSpPr>
              <p:spPr>
                <a:xfrm>
                  <a:off x="5255125" y="2953063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F_1" id="236" name="Google Shape;236;p32" title="MathEquation,#000000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251150" y="3243406"/>
                  <a:ext cx="272386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7" name="Google Shape;237;p32"/>
                <p:cNvSpPr/>
                <p:nvPr/>
              </p:nvSpPr>
              <p:spPr>
                <a:xfrm>
                  <a:off x="5905900" y="2953075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32"/>
                <p:cNvSpPr/>
                <p:nvPr/>
              </p:nvSpPr>
              <p:spPr>
                <a:xfrm>
                  <a:off x="4604350" y="3583200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32"/>
                <p:cNvSpPr/>
                <p:nvPr/>
              </p:nvSpPr>
              <p:spPr>
                <a:xfrm>
                  <a:off x="5255125" y="3583200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F_2" id="240" name="Google Shape;240;p32" title="MathEquation,#000000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821669" y="2496598"/>
                  <a:ext cx="272386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F_2" id="241" name="Google Shape;241;p32" title="MathEquation,#000000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876013" y="3227263"/>
                  <a:ext cx="272386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F_3" id="242" name="Google Shape;242;p32" title="MathEquation,#00000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500875" y="2503096"/>
                  <a:ext cx="272386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F_3" id="243" name="Google Shape;243;p32" title="MathEquation,#00000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500875" y="3227263"/>
                  <a:ext cx="272386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F_4" id="244" name="Google Shape;244;p32" title="MathEquation,#00000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6088900" y="2496600"/>
                  <a:ext cx="272386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-c_2" id="245" name="Google Shape;245;p32" title="MathEquation,#00000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4824865" y="2820057"/>
                  <a:ext cx="468202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-c_3" id="246" name="Google Shape;246;p32" title="MathEquation,#00000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5430883" y="2820050"/>
                  <a:ext cx="468202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cxnSp>
        <p:nvCxnSpPr>
          <p:cNvPr id="247" name="Google Shape;247;p32"/>
          <p:cNvCxnSpPr/>
          <p:nvPr/>
        </p:nvCxnSpPr>
        <p:spPr>
          <a:xfrm flipH="1" rot="10800000">
            <a:off x="4305328" y="2745330"/>
            <a:ext cx="435600" cy="3786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2"/>
          <p:cNvCxnSpPr/>
          <p:nvPr/>
        </p:nvCxnSpPr>
        <p:spPr>
          <a:xfrm flipH="1" rot="10800000">
            <a:off x="5305303" y="2309381"/>
            <a:ext cx="416100" cy="383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2"/>
          <p:cNvCxnSpPr/>
          <p:nvPr/>
        </p:nvCxnSpPr>
        <p:spPr>
          <a:xfrm>
            <a:off x="4831792" y="2739801"/>
            <a:ext cx="402600" cy="36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50" name="Google Shape;250;p32"/>
          <p:cNvGraphicFramePr/>
          <p:nvPr/>
        </p:nvGraphicFramePr>
        <p:xfrm>
          <a:off x="4273300" y="360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{5C56811F-593C-4276-9406-5381BFB52DF3}</a:tableStyleId>
              </a:tblPr>
              <a:tblGrid>
                <a:gridCol w="505650"/>
                <a:gridCol w="505650"/>
                <a:gridCol w="505650"/>
                <a:gridCol w="505650"/>
              </a:tblGrid>
              <a:tr h="48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51" name="Google Shape;251;p32"/>
          <p:cNvGrpSpPr/>
          <p:nvPr/>
        </p:nvGrpSpPr>
        <p:grpSpPr>
          <a:xfrm>
            <a:off x="4199087" y="3526482"/>
            <a:ext cx="2097084" cy="1185536"/>
            <a:chOff x="3991950" y="2307625"/>
            <a:chExt cx="2688225" cy="1711225"/>
          </a:xfrm>
        </p:grpSpPr>
        <p:pic>
          <p:nvPicPr>
            <p:cNvPr descr="-c_1" id="252" name="Google Shape;252;p32" title="MathEquation,#00000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53238" y="3764850"/>
              <a:ext cx="468202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-c_2" id="253" name="Google Shape;253;p32" title="MathEquation,#00000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778113" y="3750900"/>
              <a:ext cx="468202" cy="254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4" name="Google Shape;254;p32"/>
            <p:cNvGrpSpPr/>
            <p:nvPr/>
          </p:nvGrpSpPr>
          <p:grpSpPr>
            <a:xfrm>
              <a:off x="3991950" y="2307625"/>
              <a:ext cx="2688225" cy="1534775"/>
              <a:chOff x="3991950" y="2231425"/>
              <a:chExt cx="2688225" cy="1534775"/>
            </a:xfrm>
          </p:grpSpPr>
          <p:cxnSp>
            <p:nvCxnSpPr>
              <p:cNvPr id="255" name="Google Shape;255;p32"/>
              <p:cNvCxnSpPr/>
              <p:nvPr/>
            </p:nvCxnSpPr>
            <p:spPr>
              <a:xfrm>
                <a:off x="4685181" y="3033825"/>
                <a:ext cx="12684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56" name="Google Shape;256;p32"/>
              <p:cNvGrpSpPr/>
              <p:nvPr/>
            </p:nvGrpSpPr>
            <p:grpSpPr>
              <a:xfrm>
                <a:off x="3991950" y="2231425"/>
                <a:ext cx="2688225" cy="1534775"/>
                <a:chOff x="3991950" y="2231425"/>
                <a:chExt cx="2688225" cy="1534775"/>
              </a:xfrm>
            </p:grpSpPr>
            <p:cxnSp>
              <p:nvCxnSpPr>
                <p:cNvPr id="257" name="Google Shape;257;p32"/>
                <p:cNvCxnSpPr/>
                <p:nvPr/>
              </p:nvCxnSpPr>
              <p:spPr>
                <a:xfrm flipH="1" rot="10800000">
                  <a:off x="4061650" y="2308650"/>
                  <a:ext cx="1268400" cy="1352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93C47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8" name="Google Shape;258;p32"/>
                <p:cNvCxnSpPr/>
                <p:nvPr/>
              </p:nvCxnSpPr>
              <p:spPr>
                <a:xfrm flipH="1" rot="10800000">
                  <a:off x="4705633" y="2322589"/>
                  <a:ext cx="1268400" cy="135210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rgbClr val="4A86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9" name="Google Shape;259;p32"/>
                <p:cNvCxnSpPr/>
                <p:nvPr/>
              </p:nvCxnSpPr>
              <p:spPr>
                <a:xfrm flipH="1" rot="10800000">
                  <a:off x="5358528" y="2322934"/>
                  <a:ext cx="1268400" cy="1352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93C47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0" name="Google Shape;260;p32"/>
                <p:cNvCxnSpPr/>
                <p:nvPr/>
              </p:nvCxnSpPr>
              <p:spPr>
                <a:xfrm>
                  <a:off x="4061650" y="3674700"/>
                  <a:ext cx="12684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61" name="Google Shape;261;p32"/>
                <p:cNvSpPr/>
                <p:nvPr/>
              </p:nvSpPr>
              <p:spPr>
                <a:xfrm>
                  <a:off x="5248325" y="2231425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32"/>
                <p:cNvSpPr/>
                <p:nvPr/>
              </p:nvSpPr>
              <p:spPr>
                <a:xfrm>
                  <a:off x="4604350" y="2942325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32"/>
                <p:cNvSpPr/>
                <p:nvPr/>
              </p:nvSpPr>
              <p:spPr>
                <a:xfrm>
                  <a:off x="3991950" y="3583200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32"/>
                <p:cNvSpPr/>
                <p:nvPr/>
              </p:nvSpPr>
              <p:spPr>
                <a:xfrm>
                  <a:off x="5872750" y="2231425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32"/>
                <p:cNvSpPr/>
                <p:nvPr/>
              </p:nvSpPr>
              <p:spPr>
                <a:xfrm>
                  <a:off x="6497175" y="2231425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32"/>
                <p:cNvSpPr/>
                <p:nvPr/>
              </p:nvSpPr>
              <p:spPr>
                <a:xfrm>
                  <a:off x="5255125" y="2953063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F_1" id="267" name="Google Shape;267;p32" title="MathEquation,#000000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251150" y="3243406"/>
                  <a:ext cx="272386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8" name="Google Shape;268;p32"/>
                <p:cNvSpPr/>
                <p:nvPr/>
              </p:nvSpPr>
              <p:spPr>
                <a:xfrm>
                  <a:off x="5905900" y="2953075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32"/>
                <p:cNvSpPr/>
                <p:nvPr/>
              </p:nvSpPr>
              <p:spPr>
                <a:xfrm>
                  <a:off x="4604350" y="3583200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32"/>
                <p:cNvSpPr/>
                <p:nvPr/>
              </p:nvSpPr>
              <p:spPr>
                <a:xfrm>
                  <a:off x="5255125" y="3583200"/>
                  <a:ext cx="183000" cy="1830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F_2" id="271" name="Google Shape;271;p32" title="MathEquation,#000000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821669" y="2496598"/>
                  <a:ext cx="272386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F_2" id="272" name="Google Shape;272;p32" title="MathEquation,#000000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876013" y="3227263"/>
                  <a:ext cx="272386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F_3" id="273" name="Google Shape;273;p32" title="MathEquation,#00000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500875" y="2503096"/>
                  <a:ext cx="272386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F_3" id="274" name="Google Shape;274;p32" title="MathEquation,#00000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500875" y="3227263"/>
                  <a:ext cx="272386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F_4" id="275" name="Google Shape;275;p32" title="MathEquation,#00000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6088900" y="2496600"/>
                  <a:ext cx="272386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-c_2" id="276" name="Google Shape;276;p32" title="MathEquation,#00000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4824865" y="2820057"/>
                  <a:ext cx="468202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-c_3" id="277" name="Google Shape;277;p32" title="MathEquation,#00000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5430883" y="2820050"/>
                  <a:ext cx="468202" cy="254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cxnSp>
        <p:nvCxnSpPr>
          <p:cNvPr id="278" name="Google Shape;278;p32"/>
          <p:cNvCxnSpPr/>
          <p:nvPr/>
        </p:nvCxnSpPr>
        <p:spPr>
          <a:xfrm>
            <a:off x="4336105" y="4516714"/>
            <a:ext cx="347400" cy="36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2"/>
          <p:cNvSpPr txBox="1"/>
          <p:nvPr/>
        </p:nvSpPr>
        <p:spPr>
          <a:xfrm>
            <a:off x="3073700" y="4208675"/>
            <a:ext cx="605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Time</a:t>
            </a:r>
            <a:endParaRPr sz="10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354725" y="2507950"/>
            <a:ext cx="835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# Days Triggered</a:t>
            </a:r>
            <a:endParaRPr sz="10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I</a:t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311725" y="1563425"/>
            <a:ext cx="4511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b="1"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Method 3: RMSE forecast penalty </a:t>
            </a:r>
            <a:endParaRPr b="1"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25" y="2110925"/>
            <a:ext cx="4654800" cy="245285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/>
          <p:nvPr/>
        </p:nvSpPr>
        <p:spPr>
          <a:xfrm>
            <a:off x="5307325" y="1535425"/>
            <a:ext cx="3063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a single telescope i on day 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5284475" y="2937500"/>
            <a:ext cx="3007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how far is day </a:t>
            </a:r>
            <a:r>
              <a:rPr b="1" i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1"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from the current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0" name="Google Shape;290;p33"/>
          <p:cNvGrpSpPr/>
          <p:nvPr/>
        </p:nvGrpSpPr>
        <p:grpSpPr>
          <a:xfrm>
            <a:off x="5269525" y="2141200"/>
            <a:ext cx="6854020" cy="912795"/>
            <a:chOff x="5726725" y="2141200"/>
            <a:chExt cx="6854020" cy="912795"/>
          </a:xfrm>
        </p:grpSpPr>
        <p:grpSp>
          <p:nvGrpSpPr>
            <p:cNvPr id="291" name="Google Shape;291;p33"/>
            <p:cNvGrpSpPr/>
            <p:nvPr/>
          </p:nvGrpSpPr>
          <p:grpSpPr>
            <a:xfrm>
              <a:off x="5726725" y="2141200"/>
              <a:ext cx="6854020" cy="912795"/>
              <a:chOff x="5726725" y="2141200"/>
              <a:chExt cx="6854020" cy="912795"/>
            </a:xfrm>
          </p:grpSpPr>
          <p:pic>
            <p:nvPicPr>
              <p:cNvPr id="292" name="Google Shape;292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726725" y="2141200"/>
                <a:ext cx="3007798" cy="533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3" name="Google Shape;293;p33"/>
              <p:cNvSpPr txBox="1"/>
              <p:nvPr/>
            </p:nvSpPr>
            <p:spPr>
              <a:xfrm>
                <a:off x="5996945" y="2285995"/>
                <a:ext cx="6583800" cy="76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">
                    <a:solidFill>
                      <a:srgbClr val="FF99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</a:t>
                </a:r>
                <a:endParaRPr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4" name="Google Shape;294;p33"/>
            <p:cNvSpPr txBox="1"/>
            <p:nvPr/>
          </p:nvSpPr>
          <p:spPr>
            <a:xfrm>
              <a:off x="8473440" y="2188075"/>
              <a:ext cx="2743200" cy="8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5" name="Google Shape;295;p33"/>
          <p:cNvSpPr txBox="1"/>
          <p:nvPr/>
        </p:nvSpPr>
        <p:spPr>
          <a:xfrm>
            <a:off x="6012925" y="2098625"/>
            <a:ext cx="2286000" cy="62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7040875" y="2647950"/>
            <a:ext cx="1348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penalty term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5237775" y="3394700"/>
            <a:ext cx="37539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Design Choice of Exponential: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penalty_level = 0 -&gt; penalty term =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exaggerate the difference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between small and large RMSE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penalty_level is large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