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enty Sans" charset="1" panose="000006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7143175" y="7980979"/>
            <a:ext cx="9081930" cy="8834241"/>
          </a:xfrm>
          <a:custGeom>
            <a:avLst/>
            <a:gdLst/>
            <a:ahLst/>
            <a:cxnLst/>
            <a:rect r="r" b="b" t="t" l="l"/>
            <a:pathLst>
              <a:path h="8834241" w="9081930">
                <a:moveTo>
                  <a:pt x="0" y="8834242"/>
                </a:moveTo>
                <a:lnTo>
                  <a:pt x="9081930" y="8834242"/>
                </a:lnTo>
                <a:lnTo>
                  <a:pt x="9081930" y="0"/>
                </a:lnTo>
                <a:lnTo>
                  <a:pt x="0" y="0"/>
                </a:lnTo>
                <a:lnTo>
                  <a:pt x="0" y="8834242"/>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089999" y="3840481"/>
            <a:ext cx="6981389" cy="7084435"/>
          </a:xfrm>
          <a:custGeom>
            <a:avLst/>
            <a:gdLst/>
            <a:ahLst/>
            <a:cxnLst/>
            <a:rect r="r" b="b" t="t" l="l"/>
            <a:pathLst>
              <a:path h="7084435" w="6981389">
                <a:moveTo>
                  <a:pt x="0" y="0"/>
                </a:moveTo>
                <a:lnTo>
                  <a:pt x="6981390" y="0"/>
                </a:lnTo>
                <a:lnTo>
                  <a:pt x="6981390" y="7084436"/>
                </a:lnTo>
                <a:lnTo>
                  <a:pt x="0" y="7084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7884384">
            <a:off x="-2544200" y="-2518972"/>
            <a:ext cx="4310743" cy="4114800"/>
          </a:xfrm>
          <a:custGeom>
            <a:avLst/>
            <a:gdLst/>
            <a:ahLst/>
            <a:cxnLst/>
            <a:rect r="r" b="b" t="t" l="l"/>
            <a:pathLst>
              <a:path h="4114800" w="4310743">
                <a:moveTo>
                  <a:pt x="0" y="0"/>
                </a:moveTo>
                <a:lnTo>
                  <a:pt x="4310742" y="0"/>
                </a:lnTo>
                <a:lnTo>
                  <a:pt x="431074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2316879" y="3478944"/>
            <a:ext cx="10025915" cy="1133475"/>
          </a:xfrm>
          <a:prstGeom prst="rect">
            <a:avLst/>
          </a:prstGeom>
        </p:spPr>
        <p:txBody>
          <a:bodyPr anchor="t" rtlCol="false" tIns="0" lIns="0" bIns="0" rIns="0">
            <a:spAutoFit/>
          </a:bodyPr>
          <a:lstStyle/>
          <a:p>
            <a:pPr algn="ctr">
              <a:lnSpc>
                <a:spcPts val="4200"/>
              </a:lnSpc>
            </a:pPr>
            <a:r>
              <a:rPr lang="en-US" sz="5000">
                <a:solidFill>
                  <a:srgbClr val="156CDD"/>
                </a:solidFill>
                <a:latin typeface="Genty Sans"/>
                <a:ea typeface="Genty Sans"/>
                <a:cs typeface="Genty Sans"/>
                <a:sym typeface="Genty Sans"/>
              </a:rPr>
              <a:t>PEMBUATAN PROGRAM WEBSITE INTERNET BANKING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028700" y="2359043"/>
            <a:ext cx="7058141" cy="3809585"/>
          </a:xfrm>
          <a:custGeom>
            <a:avLst/>
            <a:gdLst/>
            <a:ahLst/>
            <a:cxnLst/>
            <a:rect r="r" b="b" t="t" l="l"/>
            <a:pathLst>
              <a:path h="3809585" w="7058141">
                <a:moveTo>
                  <a:pt x="0" y="0"/>
                </a:moveTo>
                <a:lnTo>
                  <a:pt x="7058141" y="0"/>
                </a:lnTo>
                <a:lnTo>
                  <a:pt x="7058141" y="3809584"/>
                </a:lnTo>
                <a:lnTo>
                  <a:pt x="0" y="3809584"/>
                </a:lnTo>
                <a:lnTo>
                  <a:pt x="0" y="0"/>
                </a:lnTo>
                <a:close/>
              </a:path>
            </a:pathLst>
          </a:custGeom>
          <a:blipFill>
            <a:blip r:embed="rId4"/>
            <a:stretch>
              <a:fillRect l="0" t="0" r="0" b="-31386"/>
            </a:stretch>
          </a:blipFill>
        </p:spPr>
      </p:sp>
      <p:sp>
        <p:nvSpPr>
          <p:cNvPr name="Freeform 5" id="5"/>
          <p:cNvSpPr/>
          <p:nvPr/>
        </p:nvSpPr>
        <p:spPr>
          <a:xfrm flipH="false" flipV="false" rot="0">
            <a:off x="9457737" y="3154179"/>
            <a:ext cx="7701794" cy="3924217"/>
          </a:xfrm>
          <a:custGeom>
            <a:avLst/>
            <a:gdLst/>
            <a:ahLst/>
            <a:cxnLst/>
            <a:rect r="r" b="b" t="t" l="l"/>
            <a:pathLst>
              <a:path h="3924217" w="7701794">
                <a:moveTo>
                  <a:pt x="0" y="0"/>
                </a:moveTo>
                <a:lnTo>
                  <a:pt x="7701795" y="0"/>
                </a:lnTo>
                <a:lnTo>
                  <a:pt x="7701795" y="3924217"/>
                </a:lnTo>
                <a:lnTo>
                  <a:pt x="0" y="3924217"/>
                </a:lnTo>
                <a:lnTo>
                  <a:pt x="0" y="0"/>
                </a:lnTo>
                <a:close/>
              </a:path>
            </a:pathLst>
          </a:custGeom>
          <a:blipFill>
            <a:blip r:embed="rId5"/>
            <a:stretch>
              <a:fillRect l="0" t="0" r="0" b="-46833"/>
            </a:stretch>
          </a:blipFill>
        </p:spPr>
      </p:sp>
      <p:sp>
        <p:nvSpPr>
          <p:cNvPr name="TextBox 6" id="6"/>
          <p:cNvSpPr txBox="true"/>
          <p:nvPr/>
        </p:nvSpPr>
        <p:spPr>
          <a:xfrm rot="0">
            <a:off x="2040051" y="6497371"/>
            <a:ext cx="5380013" cy="17367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Riwayat transaksi disana digunakan sebagai pencacatan keuangan yang bisa di cetak ke dalam bentuk hard file jika terdapat tanda minus di dalam Riwayat transaksi berarti nasabah melakukan transfer ke pihak lain.</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237241" y="7068871"/>
            <a:ext cx="6142786" cy="145097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karyawan bisa melakukan hapus Riwayat transaksi dan akan memunculkan sebuah validasi sebagai tahap konfirmasi dan meyakinkan karyawan apakah data Riwayat transaksi nasabah tersebut akan di hapus.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330100" y="2591585"/>
            <a:ext cx="8799915" cy="3785900"/>
          </a:xfrm>
          <a:custGeom>
            <a:avLst/>
            <a:gdLst/>
            <a:ahLst/>
            <a:cxnLst/>
            <a:rect r="r" b="b" t="t" l="l"/>
            <a:pathLst>
              <a:path h="3785900" w="8799915">
                <a:moveTo>
                  <a:pt x="0" y="0"/>
                </a:moveTo>
                <a:lnTo>
                  <a:pt x="8799915" y="0"/>
                </a:lnTo>
                <a:lnTo>
                  <a:pt x="8799915" y="3785900"/>
                </a:lnTo>
                <a:lnTo>
                  <a:pt x="0" y="3785900"/>
                </a:lnTo>
                <a:lnTo>
                  <a:pt x="0" y="0"/>
                </a:lnTo>
                <a:close/>
              </a:path>
            </a:pathLst>
          </a:custGeom>
          <a:blipFill>
            <a:blip r:embed="rId4"/>
            <a:stretch>
              <a:fillRect l="0" t="0" r="0" b="-26785"/>
            </a:stretch>
          </a:blipFill>
        </p:spPr>
      </p:sp>
      <p:sp>
        <p:nvSpPr>
          <p:cNvPr name="Freeform 5" id="5"/>
          <p:cNvSpPr/>
          <p:nvPr/>
        </p:nvSpPr>
        <p:spPr>
          <a:xfrm flipH="false" flipV="false" rot="0">
            <a:off x="9627433" y="3360970"/>
            <a:ext cx="7631867" cy="3565060"/>
          </a:xfrm>
          <a:custGeom>
            <a:avLst/>
            <a:gdLst/>
            <a:ahLst/>
            <a:cxnLst/>
            <a:rect r="r" b="b" t="t" l="l"/>
            <a:pathLst>
              <a:path h="3565060" w="7631867">
                <a:moveTo>
                  <a:pt x="0" y="0"/>
                </a:moveTo>
                <a:lnTo>
                  <a:pt x="7631867" y="0"/>
                </a:lnTo>
                <a:lnTo>
                  <a:pt x="7631867" y="3565060"/>
                </a:lnTo>
                <a:lnTo>
                  <a:pt x="0" y="3565060"/>
                </a:lnTo>
                <a:lnTo>
                  <a:pt x="0" y="0"/>
                </a:lnTo>
                <a:close/>
              </a:path>
            </a:pathLst>
          </a:custGeom>
          <a:blipFill>
            <a:blip r:embed="rId5"/>
            <a:stretch>
              <a:fillRect l="0" t="0" r="0" b="-29170"/>
            </a:stretch>
          </a:blipFill>
        </p:spPr>
      </p:sp>
      <p:sp>
        <p:nvSpPr>
          <p:cNvPr name="TextBox 6" id="6"/>
          <p:cNvSpPr txBox="true"/>
          <p:nvPr/>
        </p:nvSpPr>
        <p:spPr>
          <a:xfrm rot="0">
            <a:off x="2040051" y="6497371"/>
            <a:ext cx="5380013" cy="11652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jika login sebagai nasabah maka nasabah hanya bisa menstransfer dan  menarik uang yang sebelumnya sudah di inputkan oleh karyawan bank</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371973" y="7075221"/>
            <a:ext cx="6142786" cy="87947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pada bagian fitur transfer, nasabah menginputkan id antar sesame nasabah dan memasukan jumlah uang yang akan di transfer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391694" y="3136068"/>
            <a:ext cx="7949561" cy="3370828"/>
          </a:xfrm>
          <a:custGeom>
            <a:avLst/>
            <a:gdLst/>
            <a:ahLst/>
            <a:cxnLst/>
            <a:rect r="r" b="b" t="t" l="l"/>
            <a:pathLst>
              <a:path h="3370828" w="7949561">
                <a:moveTo>
                  <a:pt x="0" y="0"/>
                </a:moveTo>
                <a:lnTo>
                  <a:pt x="7949562" y="0"/>
                </a:lnTo>
                <a:lnTo>
                  <a:pt x="7949562" y="3370828"/>
                </a:lnTo>
                <a:lnTo>
                  <a:pt x="0" y="3370828"/>
                </a:lnTo>
                <a:lnTo>
                  <a:pt x="0" y="0"/>
                </a:lnTo>
                <a:close/>
              </a:path>
            </a:pathLst>
          </a:custGeom>
          <a:blipFill>
            <a:blip r:embed="rId4"/>
            <a:stretch>
              <a:fillRect l="0" t="0" r="0" b="-42127"/>
            </a:stretch>
          </a:blipFill>
        </p:spPr>
      </p:sp>
      <p:sp>
        <p:nvSpPr>
          <p:cNvPr name="Freeform 5" id="5"/>
          <p:cNvSpPr/>
          <p:nvPr/>
        </p:nvSpPr>
        <p:spPr>
          <a:xfrm flipH="false" flipV="false" rot="0">
            <a:off x="9329700" y="3873651"/>
            <a:ext cx="8227333" cy="3075892"/>
          </a:xfrm>
          <a:custGeom>
            <a:avLst/>
            <a:gdLst/>
            <a:ahLst/>
            <a:cxnLst/>
            <a:rect r="r" b="b" t="t" l="l"/>
            <a:pathLst>
              <a:path h="3075892" w="8227333">
                <a:moveTo>
                  <a:pt x="0" y="0"/>
                </a:moveTo>
                <a:lnTo>
                  <a:pt x="8227333" y="0"/>
                </a:lnTo>
                <a:lnTo>
                  <a:pt x="8227333" y="3075891"/>
                </a:lnTo>
                <a:lnTo>
                  <a:pt x="0" y="3075891"/>
                </a:lnTo>
                <a:lnTo>
                  <a:pt x="0" y="0"/>
                </a:lnTo>
                <a:close/>
              </a:path>
            </a:pathLst>
          </a:custGeom>
          <a:blipFill>
            <a:blip r:embed="rId5"/>
            <a:stretch>
              <a:fillRect l="0" t="0" r="0" b="-37769"/>
            </a:stretch>
          </a:blipFill>
        </p:spPr>
      </p:sp>
      <p:sp>
        <p:nvSpPr>
          <p:cNvPr name="TextBox 6" id="6"/>
          <p:cNvSpPr txBox="true"/>
          <p:nvPr/>
        </p:nvSpPr>
        <p:spPr>
          <a:xfrm rot="0">
            <a:off x="2040051" y="6497371"/>
            <a:ext cx="5380013" cy="11652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jika nasabah telah berhasil melakukan transfer maka saldo yang dimiliki nasabah sebelumnya akan berkurang sesuai yang telah di inputkan tadi</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371973" y="7075221"/>
            <a:ext cx="6142786" cy="5937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nasabah bisa melakukan penarikan uang dengan menginputkan uang yang akan di ambil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759967" y="3152108"/>
            <a:ext cx="7521476" cy="3216434"/>
          </a:xfrm>
          <a:custGeom>
            <a:avLst/>
            <a:gdLst/>
            <a:ahLst/>
            <a:cxnLst/>
            <a:rect r="r" b="b" t="t" l="l"/>
            <a:pathLst>
              <a:path h="3216434" w="7521476">
                <a:moveTo>
                  <a:pt x="0" y="0"/>
                </a:moveTo>
                <a:lnTo>
                  <a:pt x="7521477" y="0"/>
                </a:lnTo>
                <a:lnTo>
                  <a:pt x="7521477" y="3216434"/>
                </a:lnTo>
                <a:lnTo>
                  <a:pt x="0" y="3216434"/>
                </a:lnTo>
                <a:lnTo>
                  <a:pt x="0" y="0"/>
                </a:lnTo>
                <a:close/>
              </a:path>
            </a:pathLst>
          </a:custGeom>
          <a:blipFill>
            <a:blip r:embed="rId4"/>
            <a:stretch>
              <a:fillRect l="0" t="0" r="0" b="-37769"/>
            </a:stretch>
          </a:blipFill>
        </p:spPr>
      </p:sp>
      <p:sp>
        <p:nvSpPr>
          <p:cNvPr name="Freeform 5" id="5"/>
          <p:cNvSpPr/>
          <p:nvPr/>
        </p:nvSpPr>
        <p:spPr>
          <a:xfrm flipH="false" flipV="false" rot="0">
            <a:off x="9998188" y="2699973"/>
            <a:ext cx="6890357" cy="4384773"/>
          </a:xfrm>
          <a:custGeom>
            <a:avLst/>
            <a:gdLst/>
            <a:ahLst/>
            <a:cxnLst/>
            <a:rect r="r" b="b" t="t" l="l"/>
            <a:pathLst>
              <a:path h="4384773" w="6890357">
                <a:moveTo>
                  <a:pt x="0" y="0"/>
                </a:moveTo>
                <a:lnTo>
                  <a:pt x="6890357" y="0"/>
                </a:lnTo>
                <a:lnTo>
                  <a:pt x="6890357" y="4384773"/>
                </a:lnTo>
                <a:lnTo>
                  <a:pt x="0" y="4384773"/>
                </a:lnTo>
                <a:lnTo>
                  <a:pt x="0" y="0"/>
                </a:lnTo>
                <a:close/>
              </a:path>
            </a:pathLst>
          </a:custGeom>
          <a:blipFill>
            <a:blip r:embed="rId5"/>
            <a:stretch>
              <a:fillRect l="0" t="0" r="0" b="0"/>
            </a:stretch>
          </a:blipFill>
        </p:spPr>
      </p:sp>
      <p:sp>
        <p:nvSpPr>
          <p:cNvPr name="TextBox 6" id="6"/>
          <p:cNvSpPr txBox="true"/>
          <p:nvPr/>
        </p:nvSpPr>
        <p:spPr>
          <a:xfrm rot="0">
            <a:off x="1830699" y="6572028"/>
            <a:ext cx="5380013" cy="5937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Ketika berhasil melakukan penarikan otomatis saldo akan langsung terpotong</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371973" y="7075221"/>
            <a:ext cx="6142786" cy="17367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Fitur logout bertujuan untuk mengakhiri sesi pengguna secara aman dan mencegah akses tidak sah setelah pengguna meninggalkan aplikasi. Logout menghapus data sesi dari server, memastikan pengguna harus login kembali untuk mengakses layanan aplikasi.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07581" y="3661371"/>
            <a:ext cx="5872838" cy="830375"/>
            <a:chOff x="0" y="0"/>
            <a:chExt cx="2530432" cy="357784"/>
          </a:xfrm>
        </p:grpSpPr>
        <p:sp>
          <p:nvSpPr>
            <p:cNvPr name="Freeform 3" id="3"/>
            <p:cNvSpPr/>
            <p:nvPr/>
          </p:nvSpPr>
          <p:spPr>
            <a:xfrm flipH="false" flipV="false" rot="0">
              <a:off x="0" y="0"/>
              <a:ext cx="2530432" cy="357784"/>
            </a:xfrm>
            <a:custGeom>
              <a:avLst/>
              <a:gdLst/>
              <a:ahLst/>
              <a:cxnLst/>
              <a:rect r="r" b="b" t="t" l="l"/>
              <a:pathLst>
                <a:path h="357784" w="2530432">
                  <a:moveTo>
                    <a:pt x="88323" y="0"/>
                  </a:moveTo>
                  <a:lnTo>
                    <a:pt x="2442108" y="0"/>
                  </a:lnTo>
                  <a:cubicBezTo>
                    <a:pt x="2490888" y="0"/>
                    <a:pt x="2530432" y="39544"/>
                    <a:pt x="2530432" y="88323"/>
                  </a:cubicBezTo>
                  <a:lnTo>
                    <a:pt x="2530432" y="269460"/>
                  </a:lnTo>
                  <a:cubicBezTo>
                    <a:pt x="2530432" y="292885"/>
                    <a:pt x="2521126" y="315351"/>
                    <a:pt x="2504562" y="331914"/>
                  </a:cubicBezTo>
                  <a:cubicBezTo>
                    <a:pt x="2487999" y="348478"/>
                    <a:pt x="2465533" y="357784"/>
                    <a:pt x="2442108" y="357784"/>
                  </a:cubicBezTo>
                  <a:lnTo>
                    <a:pt x="88323" y="357784"/>
                  </a:lnTo>
                  <a:cubicBezTo>
                    <a:pt x="39544" y="357784"/>
                    <a:pt x="0" y="318240"/>
                    <a:pt x="0" y="269460"/>
                  </a:cubicBezTo>
                  <a:lnTo>
                    <a:pt x="0" y="88323"/>
                  </a:lnTo>
                  <a:cubicBezTo>
                    <a:pt x="0" y="64899"/>
                    <a:pt x="9305" y="42433"/>
                    <a:pt x="25869" y="25869"/>
                  </a:cubicBezTo>
                  <a:cubicBezTo>
                    <a:pt x="42433" y="9305"/>
                    <a:pt x="64899" y="0"/>
                    <a:pt x="88323" y="0"/>
                  </a:cubicBezTo>
                  <a:close/>
                </a:path>
              </a:pathLst>
            </a:custGeom>
            <a:solidFill>
              <a:srgbClr val="156CDD"/>
            </a:solidFill>
          </p:spPr>
        </p:sp>
        <p:sp>
          <p:nvSpPr>
            <p:cNvPr name="TextBox 4" id="4"/>
            <p:cNvSpPr txBox="true"/>
            <p:nvPr/>
          </p:nvSpPr>
          <p:spPr>
            <a:xfrm>
              <a:off x="0" y="-57150"/>
              <a:ext cx="2530432" cy="414934"/>
            </a:xfrm>
            <a:prstGeom prst="rect">
              <a:avLst/>
            </a:prstGeom>
          </p:spPr>
          <p:txBody>
            <a:bodyPr anchor="ctr" rtlCol="false" tIns="75968" lIns="75968" bIns="75968" rIns="75968"/>
            <a:lstStyle/>
            <a:p>
              <a:pPr algn="ctr">
                <a:lnSpc>
                  <a:spcPts val="3359"/>
                </a:lnSpc>
              </a:pPr>
            </a:p>
          </p:txBody>
        </p:sp>
      </p:gr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7884384">
            <a:off x="-1450496" y="7728434"/>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true" rot="-2484889">
            <a:off x="15440272" y="7728434"/>
            <a:ext cx="4310743" cy="4114800"/>
          </a:xfrm>
          <a:custGeom>
            <a:avLst/>
            <a:gdLst/>
            <a:ahLst/>
            <a:cxnLst/>
            <a:rect r="r" b="b" t="t" l="l"/>
            <a:pathLst>
              <a:path h="4114800" w="4310743">
                <a:moveTo>
                  <a:pt x="0" y="4114800"/>
                </a:moveTo>
                <a:lnTo>
                  <a:pt x="4310743" y="4114800"/>
                </a:lnTo>
                <a:lnTo>
                  <a:pt x="4310743"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7390561" y="-7616205"/>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9" id="9"/>
          <p:cNvSpPr txBox="true"/>
          <p:nvPr/>
        </p:nvSpPr>
        <p:spPr>
          <a:xfrm rot="0">
            <a:off x="5745881" y="3857480"/>
            <a:ext cx="6796238" cy="600081"/>
          </a:xfrm>
          <a:prstGeom prst="rect">
            <a:avLst/>
          </a:prstGeom>
        </p:spPr>
        <p:txBody>
          <a:bodyPr anchor="t" rtlCol="false" tIns="0" lIns="0" bIns="0" rIns="0">
            <a:spAutoFit/>
          </a:bodyPr>
          <a:lstStyle/>
          <a:p>
            <a:pPr algn="ctr">
              <a:lnSpc>
                <a:spcPts val="4200"/>
              </a:lnSpc>
            </a:pPr>
            <a:r>
              <a:rPr lang="en-US" sz="5000">
                <a:solidFill>
                  <a:srgbClr val="FFFFFF"/>
                </a:solidFill>
                <a:latin typeface="Genty Sans"/>
                <a:ea typeface="Genty Sans"/>
                <a:cs typeface="Genty Sans"/>
                <a:sym typeface="Genty Sans"/>
              </a:rPr>
              <a:t>PROGRAM</a:t>
            </a:r>
          </a:p>
        </p:txBody>
      </p:sp>
      <p:sp>
        <p:nvSpPr>
          <p:cNvPr name="TextBox 10" id="10"/>
          <p:cNvSpPr txBox="true"/>
          <p:nvPr/>
        </p:nvSpPr>
        <p:spPr>
          <a:xfrm rot="0">
            <a:off x="5325950" y="2995698"/>
            <a:ext cx="7636100" cy="665673"/>
          </a:xfrm>
          <a:prstGeom prst="rect">
            <a:avLst/>
          </a:prstGeom>
        </p:spPr>
        <p:txBody>
          <a:bodyPr anchor="t" rtlCol="false" tIns="0" lIns="0" bIns="0" rIns="0">
            <a:spAutoFit/>
          </a:bodyPr>
          <a:lstStyle/>
          <a:p>
            <a:pPr algn="ctr">
              <a:lnSpc>
                <a:spcPts val="4719"/>
              </a:lnSpc>
            </a:pPr>
            <a:r>
              <a:rPr lang="en-US" sz="5618">
                <a:solidFill>
                  <a:srgbClr val="156CDD"/>
                </a:solidFill>
                <a:latin typeface="Genty Sans"/>
                <a:ea typeface="Genty Sans"/>
                <a:cs typeface="Genty Sans"/>
                <a:sym typeface="Genty Sans"/>
              </a:rPr>
              <a:t>03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351790" y="-4268441"/>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2628157">
            <a:off x="-3529970" y="8379693"/>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7150222" y="2162565"/>
            <a:ext cx="3987555" cy="5140819"/>
          </a:xfrm>
          <a:custGeom>
            <a:avLst/>
            <a:gdLst/>
            <a:ahLst/>
            <a:cxnLst/>
            <a:rect r="r" b="b" t="t" l="l"/>
            <a:pathLst>
              <a:path h="5140819" w="3987555">
                <a:moveTo>
                  <a:pt x="0" y="0"/>
                </a:moveTo>
                <a:lnTo>
                  <a:pt x="3987556" y="0"/>
                </a:lnTo>
                <a:lnTo>
                  <a:pt x="3987556" y="5140819"/>
                </a:lnTo>
                <a:lnTo>
                  <a:pt x="0" y="5140819"/>
                </a:lnTo>
                <a:lnTo>
                  <a:pt x="0" y="0"/>
                </a:lnTo>
                <a:close/>
              </a:path>
            </a:pathLst>
          </a:custGeom>
          <a:blipFill>
            <a:blip r:embed="rId6"/>
            <a:stretch>
              <a:fillRect l="0" t="0" r="0" b="0"/>
            </a:stretch>
          </a:blipFill>
        </p:spPr>
      </p:sp>
      <p:sp>
        <p:nvSpPr>
          <p:cNvPr name="TextBox 6" id="6"/>
          <p:cNvSpPr txBox="true"/>
          <p:nvPr/>
        </p:nvSpPr>
        <p:spPr>
          <a:xfrm rot="0">
            <a:off x="6262400" y="1190625"/>
            <a:ext cx="5763201"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STRUKTUR FOLDER</a:t>
            </a:r>
          </a:p>
        </p:txBody>
      </p:sp>
      <p:sp>
        <p:nvSpPr>
          <p:cNvPr name="TextBox 7" id="7"/>
          <p:cNvSpPr txBox="true"/>
          <p:nvPr/>
        </p:nvSpPr>
        <p:spPr>
          <a:xfrm rot="0">
            <a:off x="5671642" y="7665334"/>
            <a:ext cx="7359100" cy="2022475"/>
          </a:xfrm>
          <a:prstGeom prst="rect">
            <a:avLst/>
          </a:prstGeom>
        </p:spPr>
        <p:txBody>
          <a:bodyPr anchor="t" rtlCol="false" tIns="0" lIns="0" bIns="0" rIns="0">
            <a:spAutoFit/>
          </a:bodyPr>
          <a:lstStyle/>
          <a:p>
            <a:pPr algn="ctr">
              <a:lnSpc>
                <a:spcPts val="2300"/>
              </a:lnSpc>
            </a:pPr>
            <a:r>
              <a:rPr lang="en-US" sz="2000">
                <a:solidFill>
                  <a:srgbClr val="001A50"/>
                </a:solidFill>
                <a:latin typeface="Genty Sans"/>
                <a:ea typeface="Genty Sans"/>
                <a:cs typeface="Genty Sans"/>
                <a:sym typeface="Genty Sans"/>
              </a:rPr>
              <a:t>Struktur ini adalah Single-Module Structure atau Basic Flask Application Layout, yang cocok untuk aplikasi kecil atau pengembangan cepat. Jika proyek berkembang, struktur ini dapat dimodifikasi menjadi Modular Flask Structure dengan menambahkan folder app/, routes.py, atau menggunakan Blueprints untuk memecah komponen aplikasi.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351790" y="-4268441"/>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2628157">
            <a:off x="-3529970" y="8379693"/>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6021935" y="2231378"/>
            <a:ext cx="6244130" cy="5824243"/>
          </a:xfrm>
          <a:custGeom>
            <a:avLst/>
            <a:gdLst/>
            <a:ahLst/>
            <a:cxnLst/>
            <a:rect r="r" b="b" t="t" l="l"/>
            <a:pathLst>
              <a:path h="5824243" w="6244130">
                <a:moveTo>
                  <a:pt x="0" y="0"/>
                </a:moveTo>
                <a:lnTo>
                  <a:pt x="6244130" y="0"/>
                </a:lnTo>
                <a:lnTo>
                  <a:pt x="6244130" y="5824244"/>
                </a:lnTo>
                <a:lnTo>
                  <a:pt x="0" y="5824244"/>
                </a:lnTo>
                <a:lnTo>
                  <a:pt x="0" y="0"/>
                </a:lnTo>
                <a:close/>
              </a:path>
            </a:pathLst>
          </a:custGeom>
          <a:blipFill>
            <a:blip r:embed="rId6"/>
            <a:stretch>
              <a:fillRect l="0" t="0" r="0" b="0"/>
            </a:stretch>
          </a:blipFill>
        </p:spPr>
      </p:sp>
      <p:sp>
        <p:nvSpPr>
          <p:cNvPr name="TextBox 6" id="6"/>
          <p:cNvSpPr txBox="true"/>
          <p:nvPr/>
        </p:nvSpPr>
        <p:spPr>
          <a:xfrm rot="0">
            <a:off x="4211159" y="1191015"/>
            <a:ext cx="9865683"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ENTITY RELATIONSHIP DIAGRAM</a:t>
            </a:r>
          </a:p>
        </p:txBody>
      </p:sp>
      <p:sp>
        <p:nvSpPr>
          <p:cNvPr name="TextBox 7" id="7"/>
          <p:cNvSpPr txBox="true"/>
          <p:nvPr/>
        </p:nvSpPr>
        <p:spPr>
          <a:xfrm rot="0">
            <a:off x="4211159" y="8180721"/>
            <a:ext cx="10018498" cy="1450975"/>
          </a:xfrm>
          <a:prstGeom prst="rect">
            <a:avLst/>
          </a:prstGeom>
        </p:spPr>
        <p:txBody>
          <a:bodyPr anchor="t" rtlCol="false" tIns="0" lIns="0" bIns="0" rIns="0">
            <a:spAutoFit/>
          </a:bodyPr>
          <a:lstStyle/>
          <a:p>
            <a:pPr algn="ctr">
              <a:lnSpc>
                <a:spcPts val="2300"/>
              </a:lnSpc>
            </a:pPr>
            <a:r>
              <a:rPr lang="en-US" sz="2000">
                <a:solidFill>
                  <a:srgbClr val="001A50"/>
                </a:solidFill>
                <a:latin typeface="Genty Sans"/>
                <a:ea typeface="Genty Sans"/>
                <a:cs typeface="Genty Sans"/>
                <a:sym typeface="Genty Sans"/>
              </a:rPr>
              <a:t>diagram relasi tabel database yang mendeskripsikan hubungan antara tiga entitas utama: Karyawan, Nasabah, dan Transaksi. dengan table karyawan memiliki id karyawan sebagai primary key, lalu table nasabah memiliki id nasabah sebagai primary key, dan table transaksi memiliki id_transaksi sabagai primary lalu ada id nasabah sebagai foreignkey dari table nasabah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351790" y="-4268441"/>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2628157">
            <a:off x="-3529970" y="8379693"/>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2106769" y="1986723"/>
            <a:ext cx="6599442" cy="7391809"/>
          </a:xfrm>
          <a:custGeom>
            <a:avLst/>
            <a:gdLst/>
            <a:ahLst/>
            <a:cxnLst/>
            <a:rect r="r" b="b" t="t" l="l"/>
            <a:pathLst>
              <a:path h="7391809" w="6599442">
                <a:moveTo>
                  <a:pt x="0" y="0"/>
                </a:moveTo>
                <a:lnTo>
                  <a:pt x="6599442" y="0"/>
                </a:lnTo>
                <a:lnTo>
                  <a:pt x="6599442" y="7391809"/>
                </a:lnTo>
                <a:lnTo>
                  <a:pt x="0" y="7391809"/>
                </a:lnTo>
                <a:lnTo>
                  <a:pt x="0" y="0"/>
                </a:lnTo>
                <a:close/>
              </a:path>
            </a:pathLst>
          </a:custGeom>
          <a:blipFill>
            <a:blip r:embed="rId6"/>
            <a:stretch>
              <a:fillRect l="0" t="0" r="0" b="0"/>
            </a:stretch>
          </a:blipFill>
        </p:spPr>
      </p:sp>
      <p:sp>
        <p:nvSpPr>
          <p:cNvPr name="TextBox 6" id="6"/>
          <p:cNvSpPr txBox="true"/>
          <p:nvPr/>
        </p:nvSpPr>
        <p:spPr>
          <a:xfrm rot="0">
            <a:off x="6023703" y="1190625"/>
            <a:ext cx="6393409"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UML DIAGRAM CLASS</a:t>
            </a:r>
          </a:p>
        </p:txBody>
      </p:sp>
      <p:sp>
        <p:nvSpPr>
          <p:cNvPr name="TextBox 7" id="7"/>
          <p:cNvSpPr txBox="true"/>
          <p:nvPr/>
        </p:nvSpPr>
        <p:spPr>
          <a:xfrm rot="0">
            <a:off x="9509546" y="3941660"/>
            <a:ext cx="7832612" cy="3345180"/>
          </a:xfrm>
          <a:prstGeom prst="rect">
            <a:avLst/>
          </a:prstGeom>
        </p:spPr>
        <p:txBody>
          <a:bodyPr anchor="t" rtlCol="false" tIns="0" lIns="0" bIns="0" rIns="0">
            <a:spAutoFit/>
          </a:bodyPr>
          <a:lstStyle/>
          <a:p>
            <a:pPr algn="just">
              <a:lnSpc>
                <a:spcPts val="2070"/>
              </a:lnSpc>
            </a:pPr>
            <a:r>
              <a:rPr lang="en-US" sz="1800">
                <a:solidFill>
                  <a:srgbClr val="001A50"/>
                </a:solidFill>
                <a:latin typeface="Genty Sans"/>
                <a:ea typeface="Genty Sans"/>
                <a:cs typeface="Genty Sans"/>
                <a:sym typeface="Genty Sans"/>
              </a:rPr>
              <a:t>Sistem ini terdiri dari tiga entitas utama: Karyawan, Nasabah, dan Transaksi, yang saling terhubung untuk mengelola aktivitas perbankan. Karyawan bertugas mengelola data nasabah dengan fitur seperti membuat, memperbarui, dan menghapus akun, serta membekukan atau mengaktifkan akun nasabah. Nasabah merupakan pelanggan yang dapat melakukan transaksi seperti menyetor, menarik uang, dan transfer, dengan data saldo dan status akun yang terintegrasi. Transaksi mencatat semua aktivitas keuangan dengan relasi ke nasabah melalui atribut nasabah_id. Relasi antar entitas meliputi one-to-many antara karyawan dan nasabah, serta nasabah dan transaksi, sehingga memastikan pengelolaan data yang terstruktur dan efisien.</a:t>
            </a:r>
          </a:p>
          <a:p>
            <a:pPr algn="just">
              <a:lnSpc>
                <a:spcPts val="207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84007" y="7119182"/>
            <a:ext cx="7896074" cy="4278237"/>
          </a:xfrm>
          <a:custGeom>
            <a:avLst/>
            <a:gdLst/>
            <a:ahLst/>
            <a:cxnLst/>
            <a:rect r="r" b="b" t="t" l="l"/>
            <a:pathLst>
              <a:path h="4278237" w="7896074">
                <a:moveTo>
                  <a:pt x="0" y="0"/>
                </a:moveTo>
                <a:lnTo>
                  <a:pt x="7896074" y="0"/>
                </a:lnTo>
                <a:lnTo>
                  <a:pt x="7896074" y="4278236"/>
                </a:lnTo>
                <a:lnTo>
                  <a:pt x="0" y="4278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289188">
            <a:off x="16541996" y="-2662747"/>
            <a:ext cx="7102111" cy="6908418"/>
          </a:xfrm>
          <a:custGeom>
            <a:avLst/>
            <a:gdLst/>
            <a:ahLst/>
            <a:cxnLst/>
            <a:rect r="r" b="b" t="t" l="l"/>
            <a:pathLst>
              <a:path h="6908418" w="7102111">
                <a:moveTo>
                  <a:pt x="0" y="0"/>
                </a:moveTo>
                <a:lnTo>
                  <a:pt x="7102111" y="0"/>
                </a:lnTo>
                <a:lnTo>
                  <a:pt x="7102111" y="6908417"/>
                </a:lnTo>
                <a:lnTo>
                  <a:pt x="0" y="6908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855956" y="2369933"/>
            <a:ext cx="10576088" cy="4815840"/>
          </a:xfrm>
          <a:prstGeom prst="rect">
            <a:avLst/>
          </a:prstGeom>
        </p:spPr>
        <p:txBody>
          <a:bodyPr anchor="t" rtlCol="false" tIns="0" lIns="0" bIns="0" rIns="0">
            <a:spAutoFit/>
          </a:bodyPr>
          <a:lstStyle/>
          <a:p>
            <a:pPr algn="just">
              <a:lnSpc>
                <a:spcPts val="2760"/>
              </a:lnSpc>
            </a:pPr>
            <a:r>
              <a:rPr lang="en-US" sz="2400">
                <a:solidFill>
                  <a:srgbClr val="001A50"/>
                </a:solidFill>
                <a:latin typeface="Genty Sans"/>
                <a:ea typeface="Genty Sans"/>
                <a:cs typeface="Genty Sans"/>
                <a:sym typeface="Genty Sans"/>
              </a:rPr>
              <a:t>Dalam pengembangan aplikasi perbankan berbasis web ini, kami telah berhasil menciptakan sebuah platform yang memudahkan nasabah dalam melakukan transaksi keuangan secara online, serta memberikan kemudahan bagi karyawan bank dalam mengelola data nasabah dan melakukan tindakan administratif. Aplikasi ini dirancang dengan antarmuka pengguna yang intuitif, sehingga dapat meningkatkan pengalaman pengguna.</a:t>
            </a:r>
          </a:p>
          <a:p>
            <a:pPr algn="just">
              <a:lnSpc>
                <a:spcPts val="2760"/>
              </a:lnSpc>
            </a:pPr>
            <a:r>
              <a:rPr lang="en-US" sz="2400">
                <a:solidFill>
                  <a:srgbClr val="001A50"/>
                </a:solidFill>
                <a:latin typeface="Genty Sans"/>
                <a:ea typeface="Genty Sans"/>
                <a:cs typeface="Genty Sans"/>
                <a:sym typeface="Genty Sans"/>
              </a:rPr>
              <a:t>Melalui proyek ini, kami telah mengimplementasikan berbagai konsep yang telah dipelajari selama perkuliahan, termasuk pengelolaan database, keamanan data, dan desain antarmuka pengguna. Kami juga telah memastikan bahwa semua fungsi aplikasi, seperti transfer uang, penarikan tunai, dan pendaftaran nasabah, berjalan dengan baik dan sesuai harapan.</a:t>
            </a:r>
          </a:p>
          <a:p>
            <a:pPr algn="just">
              <a:lnSpc>
                <a:spcPts val="2760"/>
              </a:lnSpc>
            </a:pPr>
          </a:p>
        </p:txBody>
      </p:sp>
      <p:sp>
        <p:nvSpPr>
          <p:cNvPr name="TextBox 5" id="5"/>
          <p:cNvSpPr txBox="true"/>
          <p:nvPr/>
        </p:nvSpPr>
        <p:spPr>
          <a:xfrm rot="0">
            <a:off x="6167509" y="1266825"/>
            <a:ext cx="5952981" cy="810772"/>
          </a:xfrm>
          <a:prstGeom prst="rect">
            <a:avLst/>
          </a:prstGeom>
        </p:spPr>
        <p:txBody>
          <a:bodyPr anchor="t" rtlCol="false" tIns="0" lIns="0" bIns="0" rIns="0">
            <a:spAutoFit/>
          </a:bodyPr>
          <a:lstStyle/>
          <a:p>
            <a:pPr algn="l">
              <a:lnSpc>
                <a:spcPts val="5796"/>
              </a:lnSpc>
            </a:pPr>
            <a:r>
              <a:rPr lang="en-US" sz="6900">
                <a:solidFill>
                  <a:srgbClr val="156CDD"/>
                </a:solidFill>
                <a:latin typeface="Genty Sans"/>
                <a:ea typeface="Genty Sans"/>
                <a:cs typeface="Genty Sans"/>
                <a:sym typeface="Genty Sans"/>
              </a:rPr>
              <a:t>KESIMPULAN</a:t>
            </a:r>
          </a:p>
        </p:txBody>
      </p:sp>
      <p:sp>
        <p:nvSpPr>
          <p:cNvPr name="Freeform 6" id="6"/>
          <p:cNvSpPr/>
          <p:nvPr/>
        </p:nvSpPr>
        <p:spPr>
          <a:xfrm flipH="false" flipV="false" rot="0">
            <a:off x="-7431792" y="-7626471"/>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2463710">
            <a:off x="-1450496" y="8229600"/>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6982864"/>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1942548">
            <a:off x="16145116" y="-1816521"/>
            <a:ext cx="4945973" cy="3633042"/>
          </a:xfrm>
          <a:custGeom>
            <a:avLst/>
            <a:gdLst/>
            <a:ahLst/>
            <a:cxnLst/>
            <a:rect r="r" b="b" t="t" l="l"/>
            <a:pathLst>
              <a:path h="3633042" w="4945973">
                <a:moveTo>
                  <a:pt x="4945973" y="0"/>
                </a:moveTo>
                <a:lnTo>
                  <a:pt x="0" y="0"/>
                </a:lnTo>
                <a:lnTo>
                  <a:pt x="0" y="3633042"/>
                </a:lnTo>
                <a:lnTo>
                  <a:pt x="4945973" y="3633042"/>
                </a:lnTo>
                <a:lnTo>
                  <a:pt x="4945973"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0">
            <a:off x="-3391618" y="7011796"/>
            <a:ext cx="5739795" cy="6550408"/>
          </a:xfrm>
          <a:custGeom>
            <a:avLst/>
            <a:gdLst/>
            <a:ahLst/>
            <a:cxnLst/>
            <a:rect r="r" b="b" t="t" l="l"/>
            <a:pathLst>
              <a:path h="6550408" w="5739795">
                <a:moveTo>
                  <a:pt x="5739795" y="0"/>
                </a:moveTo>
                <a:lnTo>
                  <a:pt x="0" y="0"/>
                </a:lnTo>
                <a:lnTo>
                  <a:pt x="0" y="6550408"/>
                </a:lnTo>
                <a:lnTo>
                  <a:pt x="5739795" y="6550408"/>
                </a:lnTo>
                <a:lnTo>
                  <a:pt x="5739795"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0193563" y="7193526"/>
            <a:ext cx="7969302" cy="4129547"/>
          </a:xfrm>
          <a:custGeom>
            <a:avLst/>
            <a:gdLst/>
            <a:ahLst/>
            <a:cxnLst/>
            <a:rect r="r" b="b" t="t" l="l"/>
            <a:pathLst>
              <a:path h="4129547" w="7969302">
                <a:moveTo>
                  <a:pt x="0" y="0"/>
                </a:moveTo>
                <a:lnTo>
                  <a:pt x="7969302" y="0"/>
                </a:lnTo>
                <a:lnTo>
                  <a:pt x="7969302" y="4129548"/>
                </a:lnTo>
                <a:lnTo>
                  <a:pt x="0" y="41295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4844987" y="1190625"/>
            <a:ext cx="8598025" cy="600075"/>
          </a:xfrm>
          <a:prstGeom prst="rect">
            <a:avLst/>
          </a:prstGeom>
        </p:spPr>
        <p:txBody>
          <a:bodyPr anchor="t" rtlCol="false" tIns="0" lIns="0" bIns="0" rIns="0">
            <a:spAutoFit/>
          </a:bodyPr>
          <a:lstStyle/>
          <a:p>
            <a:pPr algn="ctr">
              <a:lnSpc>
                <a:spcPts val="4200"/>
              </a:lnSpc>
            </a:pPr>
            <a:r>
              <a:rPr lang="en-US" sz="5000">
                <a:solidFill>
                  <a:srgbClr val="156CDD"/>
                </a:solidFill>
                <a:latin typeface="Genty Sans"/>
                <a:ea typeface="Genty Sans"/>
                <a:cs typeface="Genty Sans"/>
                <a:sym typeface="Genty Sans"/>
              </a:rPr>
              <a:t>TEAM</a:t>
            </a:r>
          </a:p>
        </p:txBody>
      </p:sp>
      <p:sp>
        <p:nvSpPr>
          <p:cNvPr name="TextBox 7" id="7"/>
          <p:cNvSpPr txBox="true"/>
          <p:nvPr/>
        </p:nvSpPr>
        <p:spPr>
          <a:xfrm rot="0">
            <a:off x="-1063566" y="2972661"/>
            <a:ext cx="8598025" cy="1531620"/>
          </a:xfrm>
          <a:prstGeom prst="rect">
            <a:avLst/>
          </a:prstGeom>
        </p:spPr>
        <p:txBody>
          <a:bodyPr anchor="t" rtlCol="false" tIns="0" lIns="0" bIns="0" rIns="0">
            <a:spAutoFit/>
          </a:bodyPr>
          <a:lstStyle/>
          <a:p>
            <a:pPr algn="ctr">
              <a:lnSpc>
                <a:spcPts val="2940"/>
              </a:lnSpc>
            </a:pPr>
            <a:r>
              <a:rPr lang="en-US" sz="3500">
                <a:solidFill>
                  <a:srgbClr val="156CDD"/>
                </a:solidFill>
                <a:latin typeface="Genty Sans"/>
                <a:ea typeface="Genty Sans"/>
                <a:cs typeface="Genty Sans"/>
                <a:sym typeface="Genty Sans"/>
              </a:rPr>
              <a:t>ARIF NUR RAHMAN</a:t>
            </a:r>
          </a:p>
          <a:p>
            <a:pPr algn="ctr">
              <a:lnSpc>
                <a:spcPts val="2940"/>
              </a:lnSpc>
            </a:pPr>
          </a:p>
          <a:p>
            <a:pPr algn="ctr">
              <a:lnSpc>
                <a:spcPts val="2940"/>
              </a:lnSpc>
            </a:pPr>
            <a:r>
              <a:rPr lang="en-US" b="true" sz="3500">
                <a:solidFill>
                  <a:srgbClr val="000000"/>
                </a:solidFill>
                <a:latin typeface="Genty Sans"/>
                <a:ea typeface="Genty Sans"/>
                <a:cs typeface="Genty Sans"/>
                <a:sym typeface="Genty Sans"/>
              </a:rPr>
              <a:t>5230411228</a:t>
            </a:r>
          </a:p>
          <a:p>
            <a:pPr algn="ctr">
              <a:lnSpc>
                <a:spcPts val="2940"/>
              </a:lnSpc>
            </a:pPr>
          </a:p>
        </p:txBody>
      </p:sp>
      <p:sp>
        <p:nvSpPr>
          <p:cNvPr name="TextBox 8" id="8"/>
          <p:cNvSpPr txBox="true"/>
          <p:nvPr/>
        </p:nvSpPr>
        <p:spPr>
          <a:xfrm rot="0">
            <a:off x="4844987" y="4618581"/>
            <a:ext cx="8598025" cy="1531620"/>
          </a:xfrm>
          <a:prstGeom prst="rect">
            <a:avLst/>
          </a:prstGeom>
        </p:spPr>
        <p:txBody>
          <a:bodyPr anchor="t" rtlCol="false" tIns="0" lIns="0" bIns="0" rIns="0">
            <a:spAutoFit/>
          </a:bodyPr>
          <a:lstStyle/>
          <a:p>
            <a:pPr algn="ctr">
              <a:lnSpc>
                <a:spcPts val="2940"/>
              </a:lnSpc>
            </a:pPr>
            <a:r>
              <a:rPr lang="en-US" sz="3500">
                <a:solidFill>
                  <a:srgbClr val="156CDD"/>
                </a:solidFill>
                <a:latin typeface="Genty Sans"/>
                <a:ea typeface="Genty Sans"/>
                <a:cs typeface="Genty Sans"/>
                <a:sym typeface="Genty Sans"/>
              </a:rPr>
              <a:t>FAUZI KURNIAWAN</a:t>
            </a:r>
          </a:p>
          <a:p>
            <a:pPr algn="ctr">
              <a:lnSpc>
                <a:spcPts val="2940"/>
              </a:lnSpc>
            </a:pPr>
          </a:p>
          <a:p>
            <a:pPr algn="ctr">
              <a:lnSpc>
                <a:spcPts val="2940"/>
              </a:lnSpc>
            </a:pPr>
            <a:r>
              <a:rPr lang="en-US" b="true" sz="3500">
                <a:solidFill>
                  <a:srgbClr val="000000"/>
                </a:solidFill>
                <a:latin typeface="Genty Sans"/>
                <a:ea typeface="Genty Sans"/>
                <a:cs typeface="Genty Sans"/>
                <a:sym typeface="Genty Sans"/>
              </a:rPr>
              <a:t>5230411251</a:t>
            </a:r>
          </a:p>
          <a:p>
            <a:pPr algn="ctr">
              <a:lnSpc>
                <a:spcPts val="2940"/>
              </a:lnSpc>
            </a:pPr>
          </a:p>
        </p:txBody>
      </p:sp>
      <p:sp>
        <p:nvSpPr>
          <p:cNvPr name="TextBox 9" id="9"/>
          <p:cNvSpPr txBox="true"/>
          <p:nvPr/>
        </p:nvSpPr>
        <p:spPr>
          <a:xfrm rot="0">
            <a:off x="11076851" y="2972661"/>
            <a:ext cx="8598025" cy="1160145"/>
          </a:xfrm>
          <a:prstGeom prst="rect">
            <a:avLst/>
          </a:prstGeom>
        </p:spPr>
        <p:txBody>
          <a:bodyPr anchor="t" rtlCol="false" tIns="0" lIns="0" bIns="0" rIns="0">
            <a:spAutoFit/>
          </a:bodyPr>
          <a:lstStyle/>
          <a:p>
            <a:pPr algn="ctr">
              <a:lnSpc>
                <a:spcPts val="2940"/>
              </a:lnSpc>
            </a:pPr>
            <a:r>
              <a:rPr lang="en-US" sz="3500">
                <a:solidFill>
                  <a:srgbClr val="156CDD"/>
                </a:solidFill>
                <a:latin typeface="Genty Sans"/>
                <a:ea typeface="Genty Sans"/>
                <a:cs typeface="Genty Sans"/>
                <a:sym typeface="Genty Sans"/>
              </a:rPr>
              <a:t>RAFLI HAIKAL PUTRA</a:t>
            </a:r>
          </a:p>
          <a:p>
            <a:pPr algn="ctr">
              <a:lnSpc>
                <a:spcPts val="2940"/>
              </a:lnSpc>
            </a:pPr>
          </a:p>
          <a:p>
            <a:pPr algn="ctr">
              <a:lnSpc>
                <a:spcPts val="2940"/>
              </a:lnSpc>
            </a:pPr>
            <a:r>
              <a:rPr lang="en-US" b="true" sz="3500">
                <a:solidFill>
                  <a:srgbClr val="000000"/>
                </a:solidFill>
                <a:latin typeface="Genty Sans"/>
                <a:ea typeface="Genty Sans"/>
                <a:cs typeface="Genty Sans"/>
                <a:sym typeface="Genty Sans"/>
              </a:rPr>
              <a:t>5230411301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77344" y="5626935"/>
            <a:ext cx="8704313" cy="5760672"/>
          </a:xfrm>
          <a:custGeom>
            <a:avLst/>
            <a:gdLst/>
            <a:ahLst/>
            <a:cxnLst/>
            <a:rect r="r" b="b" t="t" l="l"/>
            <a:pathLst>
              <a:path h="5760672" w="8704313">
                <a:moveTo>
                  <a:pt x="0" y="0"/>
                </a:moveTo>
                <a:lnTo>
                  <a:pt x="8704313" y="0"/>
                </a:lnTo>
                <a:lnTo>
                  <a:pt x="8704313" y="5760672"/>
                </a:lnTo>
                <a:lnTo>
                  <a:pt x="0" y="5760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2383896" y="2656667"/>
            <a:ext cx="1238025" cy="123802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795FF"/>
              </a:solidFill>
              <a:prstDash val="solid"/>
              <a:miter/>
            </a:ln>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3881324" y="2571775"/>
            <a:ext cx="6158704" cy="1450023"/>
          </a:xfrm>
          <a:prstGeom prst="rect">
            <a:avLst/>
          </a:prstGeom>
        </p:spPr>
        <p:txBody>
          <a:bodyPr anchor="t" rtlCol="false" tIns="0" lIns="0" bIns="0" rIns="0">
            <a:spAutoFit/>
          </a:bodyPr>
          <a:lstStyle/>
          <a:p>
            <a:pPr algn="just">
              <a:lnSpc>
                <a:spcPts val="4025"/>
              </a:lnSpc>
            </a:pPr>
            <a:r>
              <a:rPr lang="en-US" sz="3500">
                <a:solidFill>
                  <a:srgbClr val="156CDD"/>
                </a:solidFill>
                <a:latin typeface="Genty Sans"/>
                <a:ea typeface="Genty Sans"/>
                <a:cs typeface="Genty Sans"/>
                <a:sym typeface="Genty Sans"/>
              </a:rPr>
              <a:t>PENJELASAN APLIKASI</a:t>
            </a:r>
          </a:p>
          <a:p>
            <a:pPr algn="just">
              <a:lnSpc>
                <a:spcPts val="3680"/>
              </a:lnSpc>
            </a:pPr>
            <a:r>
              <a:rPr lang="en-US" sz="3200">
                <a:solidFill>
                  <a:srgbClr val="001A50"/>
                </a:solidFill>
                <a:latin typeface="Genty Sans"/>
                <a:ea typeface="Genty Sans"/>
                <a:cs typeface="Genty Sans"/>
                <a:sym typeface="Genty Sans"/>
              </a:rPr>
              <a:t>Penjelasan website internet bangking</a:t>
            </a:r>
          </a:p>
        </p:txBody>
      </p:sp>
      <p:sp>
        <p:nvSpPr>
          <p:cNvPr name="TextBox 7" id="7"/>
          <p:cNvSpPr txBox="true"/>
          <p:nvPr/>
        </p:nvSpPr>
        <p:spPr>
          <a:xfrm rot="0">
            <a:off x="7169481" y="1190625"/>
            <a:ext cx="3949038"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WORK FLOW</a:t>
            </a:r>
          </a:p>
        </p:txBody>
      </p:sp>
      <p:sp>
        <p:nvSpPr>
          <p:cNvPr name="Freeform 8" id="8"/>
          <p:cNvSpPr/>
          <p:nvPr/>
        </p:nvSpPr>
        <p:spPr>
          <a:xfrm flipH="false" flipV="false" rot="0">
            <a:off x="-6374472" y="-7805541"/>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0" id="10"/>
          <p:cNvSpPr/>
          <p:nvPr/>
        </p:nvSpPr>
        <p:spPr>
          <a:xfrm flipH="false" flipV="false" rot="1712568">
            <a:off x="-1112413" y="8682107"/>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2723245" y="2932888"/>
            <a:ext cx="627164" cy="704634"/>
          </a:xfrm>
          <a:prstGeom prst="rect">
            <a:avLst/>
          </a:prstGeom>
        </p:spPr>
        <p:txBody>
          <a:bodyPr anchor="t" rtlCol="false" tIns="0" lIns="0" bIns="0" rIns="0">
            <a:spAutoFit/>
          </a:bodyPr>
          <a:lstStyle/>
          <a:p>
            <a:pPr algn="just">
              <a:lnSpc>
                <a:spcPts val="5526"/>
              </a:lnSpc>
            </a:pPr>
            <a:r>
              <a:rPr lang="en-US" sz="4805">
                <a:solidFill>
                  <a:srgbClr val="156CDD"/>
                </a:solidFill>
                <a:latin typeface="Genty Sans"/>
                <a:ea typeface="Genty Sans"/>
                <a:cs typeface="Genty Sans"/>
                <a:sym typeface="Genty Sans"/>
              </a:rPr>
              <a:t>01</a:t>
            </a:r>
          </a:p>
        </p:txBody>
      </p:sp>
      <p:grpSp>
        <p:nvGrpSpPr>
          <p:cNvPr name="Group 12" id="12"/>
          <p:cNvGrpSpPr/>
          <p:nvPr/>
        </p:nvGrpSpPr>
        <p:grpSpPr>
          <a:xfrm rot="0">
            <a:off x="2383896" y="4626707"/>
            <a:ext cx="1238025" cy="12380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795FF"/>
              </a:solidFill>
              <a:prstDash val="solid"/>
              <a:miter/>
            </a:ln>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2616390" y="4922301"/>
            <a:ext cx="773038" cy="704634"/>
          </a:xfrm>
          <a:prstGeom prst="rect">
            <a:avLst/>
          </a:prstGeom>
        </p:spPr>
        <p:txBody>
          <a:bodyPr anchor="t" rtlCol="false" tIns="0" lIns="0" bIns="0" rIns="0">
            <a:spAutoFit/>
          </a:bodyPr>
          <a:lstStyle/>
          <a:p>
            <a:pPr algn="just">
              <a:lnSpc>
                <a:spcPts val="5526"/>
              </a:lnSpc>
            </a:pPr>
            <a:r>
              <a:rPr lang="en-US" sz="4805">
                <a:solidFill>
                  <a:srgbClr val="156CDD"/>
                </a:solidFill>
                <a:latin typeface="Genty Sans"/>
                <a:ea typeface="Genty Sans"/>
                <a:cs typeface="Genty Sans"/>
                <a:sym typeface="Genty Sans"/>
              </a:rPr>
              <a:t>02</a:t>
            </a:r>
          </a:p>
        </p:txBody>
      </p:sp>
      <p:sp>
        <p:nvSpPr>
          <p:cNvPr name="TextBox 16" id="16"/>
          <p:cNvSpPr txBox="true"/>
          <p:nvPr/>
        </p:nvSpPr>
        <p:spPr>
          <a:xfrm rot="0">
            <a:off x="3919424" y="4734548"/>
            <a:ext cx="5725779" cy="983298"/>
          </a:xfrm>
          <a:prstGeom prst="rect">
            <a:avLst/>
          </a:prstGeom>
        </p:spPr>
        <p:txBody>
          <a:bodyPr anchor="t" rtlCol="false" tIns="0" lIns="0" bIns="0" rIns="0">
            <a:spAutoFit/>
          </a:bodyPr>
          <a:lstStyle/>
          <a:p>
            <a:pPr algn="just">
              <a:lnSpc>
                <a:spcPts val="4025"/>
              </a:lnSpc>
            </a:pPr>
            <a:r>
              <a:rPr lang="en-US" sz="3500">
                <a:solidFill>
                  <a:srgbClr val="156CDD"/>
                </a:solidFill>
                <a:latin typeface="Genty Sans"/>
                <a:ea typeface="Genty Sans"/>
                <a:cs typeface="Genty Sans"/>
                <a:sym typeface="Genty Sans"/>
              </a:rPr>
              <a:t>FITUR APLIKASI</a:t>
            </a:r>
          </a:p>
          <a:p>
            <a:pPr algn="just">
              <a:lnSpc>
                <a:spcPts val="3680"/>
              </a:lnSpc>
            </a:pPr>
            <a:r>
              <a:rPr lang="en-US" sz="3200">
                <a:solidFill>
                  <a:srgbClr val="000000"/>
                </a:solidFill>
                <a:latin typeface="Genty Sans"/>
                <a:ea typeface="Genty Sans"/>
                <a:cs typeface="Genty Sans"/>
                <a:sym typeface="Genty Sans"/>
              </a:rPr>
              <a:t>Fitur Aplikasi</a:t>
            </a:r>
          </a:p>
        </p:txBody>
      </p:sp>
      <p:grpSp>
        <p:nvGrpSpPr>
          <p:cNvPr name="Group 17" id="17"/>
          <p:cNvGrpSpPr/>
          <p:nvPr/>
        </p:nvGrpSpPr>
        <p:grpSpPr>
          <a:xfrm rot="0">
            <a:off x="2383896" y="6598157"/>
            <a:ext cx="1238025" cy="123802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795FF"/>
              </a:solidFill>
              <a:prstDash val="solid"/>
              <a:miter/>
            </a:ln>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2640783" y="6893432"/>
            <a:ext cx="773038" cy="704634"/>
          </a:xfrm>
          <a:prstGeom prst="rect">
            <a:avLst/>
          </a:prstGeom>
        </p:spPr>
        <p:txBody>
          <a:bodyPr anchor="t" rtlCol="false" tIns="0" lIns="0" bIns="0" rIns="0">
            <a:spAutoFit/>
          </a:bodyPr>
          <a:lstStyle/>
          <a:p>
            <a:pPr algn="just">
              <a:lnSpc>
                <a:spcPts val="5526"/>
              </a:lnSpc>
            </a:pPr>
            <a:r>
              <a:rPr lang="en-US" sz="4805">
                <a:solidFill>
                  <a:srgbClr val="156CDD"/>
                </a:solidFill>
                <a:latin typeface="Genty Sans"/>
                <a:ea typeface="Genty Sans"/>
                <a:cs typeface="Genty Sans"/>
                <a:sym typeface="Genty Sans"/>
              </a:rPr>
              <a:t>03</a:t>
            </a:r>
          </a:p>
        </p:txBody>
      </p:sp>
      <p:sp>
        <p:nvSpPr>
          <p:cNvPr name="TextBox 21" id="21"/>
          <p:cNvSpPr txBox="true"/>
          <p:nvPr/>
        </p:nvSpPr>
        <p:spPr>
          <a:xfrm rot="0">
            <a:off x="3919424" y="6730283"/>
            <a:ext cx="4695005" cy="983298"/>
          </a:xfrm>
          <a:prstGeom prst="rect">
            <a:avLst/>
          </a:prstGeom>
        </p:spPr>
        <p:txBody>
          <a:bodyPr anchor="t" rtlCol="false" tIns="0" lIns="0" bIns="0" rIns="0">
            <a:spAutoFit/>
          </a:bodyPr>
          <a:lstStyle/>
          <a:p>
            <a:pPr algn="just">
              <a:lnSpc>
                <a:spcPts val="4025"/>
              </a:lnSpc>
            </a:pPr>
            <a:r>
              <a:rPr lang="en-US" sz="3500">
                <a:solidFill>
                  <a:srgbClr val="156CDD"/>
                </a:solidFill>
                <a:latin typeface="Genty Sans"/>
                <a:ea typeface="Genty Sans"/>
                <a:cs typeface="Genty Sans"/>
                <a:sym typeface="Genty Sans"/>
              </a:rPr>
              <a:t>PROGRAM</a:t>
            </a:r>
          </a:p>
          <a:p>
            <a:pPr algn="just">
              <a:lnSpc>
                <a:spcPts val="3680"/>
              </a:lnSpc>
            </a:pPr>
            <a:r>
              <a:rPr lang="en-US" sz="3200">
                <a:solidFill>
                  <a:srgbClr val="000000"/>
                </a:solidFill>
                <a:latin typeface="Genty Sans"/>
                <a:ea typeface="Genty Sans"/>
                <a:cs typeface="Genty Sans"/>
                <a:sym typeface="Genty Sans"/>
              </a:rPr>
              <a:t>Penjelasan Program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089213" y="3593003"/>
            <a:ext cx="4109575" cy="830375"/>
            <a:chOff x="0" y="0"/>
            <a:chExt cx="1770694" cy="357784"/>
          </a:xfrm>
        </p:grpSpPr>
        <p:sp>
          <p:nvSpPr>
            <p:cNvPr name="Freeform 3" id="3"/>
            <p:cNvSpPr/>
            <p:nvPr/>
          </p:nvSpPr>
          <p:spPr>
            <a:xfrm flipH="false" flipV="false" rot="0">
              <a:off x="0" y="0"/>
              <a:ext cx="1770694" cy="357784"/>
            </a:xfrm>
            <a:custGeom>
              <a:avLst/>
              <a:gdLst/>
              <a:ahLst/>
              <a:cxnLst/>
              <a:rect r="r" b="b" t="t" l="l"/>
              <a:pathLst>
                <a:path h="357784" w="1770694">
                  <a:moveTo>
                    <a:pt x="126220" y="0"/>
                  </a:moveTo>
                  <a:lnTo>
                    <a:pt x="1644474" y="0"/>
                  </a:lnTo>
                  <a:cubicBezTo>
                    <a:pt x="1714184" y="0"/>
                    <a:pt x="1770694" y="56510"/>
                    <a:pt x="1770694" y="126220"/>
                  </a:cubicBezTo>
                  <a:lnTo>
                    <a:pt x="1770694" y="231564"/>
                  </a:lnTo>
                  <a:cubicBezTo>
                    <a:pt x="1770694" y="301273"/>
                    <a:pt x="1714184" y="357784"/>
                    <a:pt x="1644474" y="357784"/>
                  </a:cubicBezTo>
                  <a:lnTo>
                    <a:pt x="126220" y="357784"/>
                  </a:lnTo>
                  <a:cubicBezTo>
                    <a:pt x="56510" y="357784"/>
                    <a:pt x="0" y="301273"/>
                    <a:pt x="0" y="231564"/>
                  </a:cubicBezTo>
                  <a:lnTo>
                    <a:pt x="0" y="126220"/>
                  </a:lnTo>
                  <a:cubicBezTo>
                    <a:pt x="0" y="56510"/>
                    <a:pt x="56510" y="0"/>
                    <a:pt x="126220" y="0"/>
                  </a:cubicBezTo>
                  <a:close/>
                </a:path>
              </a:pathLst>
            </a:custGeom>
            <a:solidFill>
              <a:srgbClr val="156CDD"/>
            </a:solidFill>
          </p:spPr>
        </p:sp>
        <p:sp>
          <p:nvSpPr>
            <p:cNvPr name="TextBox 4" id="4"/>
            <p:cNvSpPr txBox="true"/>
            <p:nvPr/>
          </p:nvSpPr>
          <p:spPr>
            <a:xfrm>
              <a:off x="0" y="-57150"/>
              <a:ext cx="1770694" cy="414934"/>
            </a:xfrm>
            <a:prstGeom prst="rect">
              <a:avLst/>
            </a:prstGeom>
          </p:spPr>
          <p:txBody>
            <a:bodyPr anchor="ctr" rtlCol="false" tIns="75968" lIns="75968" bIns="75968" rIns="75968"/>
            <a:lstStyle/>
            <a:p>
              <a:pPr algn="ctr">
                <a:lnSpc>
                  <a:spcPts val="3359"/>
                </a:lnSpc>
              </a:pPr>
            </a:p>
          </p:txBody>
        </p:sp>
      </p:gr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7884384">
            <a:off x="-1450496" y="7728434"/>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true" rot="-2484889">
            <a:off x="15440272" y="7728434"/>
            <a:ext cx="4310743" cy="4114800"/>
          </a:xfrm>
          <a:custGeom>
            <a:avLst/>
            <a:gdLst/>
            <a:ahLst/>
            <a:cxnLst/>
            <a:rect r="r" b="b" t="t" l="l"/>
            <a:pathLst>
              <a:path h="4114800" w="4310743">
                <a:moveTo>
                  <a:pt x="0" y="4114800"/>
                </a:moveTo>
                <a:lnTo>
                  <a:pt x="4310743" y="4114800"/>
                </a:lnTo>
                <a:lnTo>
                  <a:pt x="4310743"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7390561" y="-7616205"/>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9" id="9"/>
          <p:cNvSpPr txBox="true"/>
          <p:nvPr/>
        </p:nvSpPr>
        <p:spPr>
          <a:xfrm rot="0">
            <a:off x="5745881" y="3823296"/>
            <a:ext cx="6796238" cy="600081"/>
          </a:xfrm>
          <a:prstGeom prst="rect">
            <a:avLst/>
          </a:prstGeom>
        </p:spPr>
        <p:txBody>
          <a:bodyPr anchor="t" rtlCol="false" tIns="0" lIns="0" bIns="0" rIns="0">
            <a:spAutoFit/>
          </a:bodyPr>
          <a:lstStyle/>
          <a:p>
            <a:pPr algn="ctr">
              <a:lnSpc>
                <a:spcPts val="4200"/>
              </a:lnSpc>
            </a:pPr>
            <a:r>
              <a:rPr lang="en-US" sz="5000">
                <a:solidFill>
                  <a:srgbClr val="FFFFFF"/>
                </a:solidFill>
                <a:latin typeface="Genty Sans"/>
                <a:ea typeface="Genty Sans"/>
                <a:cs typeface="Genty Sans"/>
                <a:sym typeface="Genty Sans"/>
              </a:rPr>
              <a:t>SISTEM</a:t>
            </a:r>
          </a:p>
        </p:txBody>
      </p:sp>
      <p:sp>
        <p:nvSpPr>
          <p:cNvPr name="TextBox 10" id="10"/>
          <p:cNvSpPr txBox="true"/>
          <p:nvPr/>
        </p:nvSpPr>
        <p:spPr>
          <a:xfrm rot="0">
            <a:off x="5325950" y="2995698"/>
            <a:ext cx="7636100" cy="665673"/>
          </a:xfrm>
          <a:prstGeom prst="rect">
            <a:avLst/>
          </a:prstGeom>
        </p:spPr>
        <p:txBody>
          <a:bodyPr anchor="t" rtlCol="false" tIns="0" lIns="0" bIns="0" rIns="0">
            <a:spAutoFit/>
          </a:bodyPr>
          <a:lstStyle/>
          <a:p>
            <a:pPr algn="ctr">
              <a:lnSpc>
                <a:spcPts val="4719"/>
              </a:lnSpc>
            </a:pPr>
            <a:r>
              <a:rPr lang="en-US" sz="5618">
                <a:solidFill>
                  <a:srgbClr val="156CDD"/>
                </a:solidFill>
                <a:latin typeface="Genty Sans"/>
                <a:ea typeface="Genty Sans"/>
                <a:cs typeface="Genty Sans"/>
                <a:sym typeface="Genty Sans"/>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19468" y="2316833"/>
            <a:ext cx="6798325" cy="447675"/>
          </a:xfrm>
          <a:prstGeom prst="rect">
            <a:avLst/>
          </a:prstGeom>
        </p:spPr>
        <p:txBody>
          <a:bodyPr anchor="t" rtlCol="false" tIns="0" lIns="0" bIns="0" rIns="0">
            <a:spAutoFit/>
          </a:bodyPr>
          <a:lstStyle/>
          <a:p>
            <a:pPr algn="l">
              <a:lnSpc>
                <a:spcPts val="3450"/>
              </a:lnSpc>
            </a:pPr>
            <a:r>
              <a:rPr lang="en-US" sz="3000">
                <a:solidFill>
                  <a:srgbClr val="156CDD"/>
                </a:solidFill>
                <a:latin typeface="Genty Sans"/>
                <a:ea typeface="Genty Sans"/>
                <a:cs typeface="Genty Sans"/>
                <a:sym typeface="Genty Sans"/>
              </a:rPr>
              <a:t>PENGERTIAN APLIKASI PERBANGKAN</a:t>
            </a:r>
          </a:p>
        </p:txBody>
      </p:sp>
      <p:sp>
        <p:nvSpPr>
          <p:cNvPr name="TextBox 3" id="3"/>
          <p:cNvSpPr txBox="true"/>
          <p:nvPr/>
        </p:nvSpPr>
        <p:spPr>
          <a:xfrm rot="0">
            <a:off x="1028700" y="2840708"/>
            <a:ext cx="7474088" cy="1092200"/>
          </a:xfrm>
          <a:prstGeom prst="rect">
            <a:avLst/>
          </a:prstGeom>
        </p:spPr>
        <p:txBody>
          <a:bodyPr anchor="t" rtlCol="false" tIns="0" lIns="0" bIns="0" rIns="0">
            <a:spAutoFit/>
          </a:bodyPr>
          <a:lstStyle/>
          <a:p>
            <a:pPr algn="ctr">
              <a:lnSpc>
                <a:spcPts val="2874"/>
              </a:lnSpc>
            </a:pPr>
            <a:r>
              <a:rPr lang="en-US" sz="2499">
                <a:solidFill>
                  <a:srgbClr val="001A50"/>
                </a:solidFill>
                <a:latin typeface="Genty Sans"/>
                <a:ea typeface="Genty Sans"/>
                <a:cs typeface="Genty Sans"/>
                <a:sym typeface="Genty Sans"/>
              </a:rPr>
              <a:t>Aplikasi perbankan adalah sistem perangkat lunak yang memungkinkan nasabah untuk melakukan transaksi keuangan secara online.</a:t>
            </a:r>
          </a:p>
        </p:txBody>
      </p:sp>
      <p:sp>
        <p:nvSpPr>
          <p:cNvPr name="TextBox 4" id="4"/>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Freeform 5" id="5"/>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7" id="7"/>
          <p:cNvSpPr txBox="true"/>
          <p:nvPr/>
        </p:nvSpPr>
        <p:spPr>
          <a:xfrm rot="0">
            <a:off x="2696280" y="5153025"/>
            <a:ext cx="4571853" cy="447675"/>
          </a:xfrm>
          <a:prstGeom prst="rect">
            <a:avLst/>
          </a:prstGeom>
        </p:spPr>
        <p:txBody>
          <a:bodyPr anchor="t" rtlCol="false" tIns="0" lIns="0" bIns="0" rIns="0">
            <a:spAutoFit/>
          </a:bodyPr>
          <a:lstStyle/>
          <a:p>
            <a:pPr algn="l">
              <a:lnSpc>
                <a:spcPts val="3450"/>
              </a:lnSpc>
            </a:pPr>
            <a:r>
              <a:rPr lang="en-US" sz="3000">
                <a:solidFill>
                  <a:srgbClr val="156CDD"/>
                </a:solidFill>
                <a:latin typeface="Genty Sans"/>
                <a:ea typeface="Genty Sans"/>
                <a:cs typeface="Genty Sans"/>
                <a:sym typeface="Genty Sans"/>
              </a:rPr>
              <a:t>ANTARMUKA PENGGUNA</a:t>
            </a:r>
          </a:p>
        </p:txBody>
      </p:sp>
      <p:sp>
        <p:nvSpPr>
          <p:cNvPr name="TextBox 8" id="8"/>
          <p:cNvSpPr txBox="true"/>
          <p:nvPr/>
        </p:nvSpPr>
        <p:spPr>
          <a:xfrm rot="0">
            <a:off x="1028700" y="5678266"/>
            <a:ext cx="7907013" cy="1816100"/>
          </a:xfrm>
          <a:prstGeom prst="rect">
            <a:avLst/>
          </a:prstGeom>
        </p:spPr>
        <p:txBody>
          <a:bodyPr anchor="t" rtlCol="false" tIns="0" lIns="0" bIns="0" rIns="0">
            <a:spAutoFit/>
          </a:bodyPr>
          <a:lstStyle/>
          <a:p>
            <a:pPr algn="ctr">
              <a:lnSpc>
                <a:spcPts val="2874"/>
              </a:lnSpc>
            </a:pPr>
            <a:r>
              <a:rPr lang="en-US" sz="2499">
                <a:solidFill>
                  <a:srgbClr val="001A50"/>
                </a:solidFill>
                <a:latin typeface="Genty Sans"/>
                <a:ea typeface="Genty Sans"/>
                <a:cs typeface="Genty Sans"/>
                <a:sym typeface="Genty Sans"/>
              </a:rPr>
              <a:t>Antarmuka pengguna yang baik sangat penting untuk pengalaman pengguna yang positif. Desain antarmuka yang intuitif dapat meningkatkan interaksi pengguna dan meminimalkan kesalahan. Prinsip-prinsip desain antarmuka</a:t>
            </a:r>
          </a:p>
        </p:txBody>
      </p:sp>
      <p:sp>
        <p:nvSpPr>
          <p:cNvPr name="TextBox 9" id="9"/>
          <p:cNvSpPr txBox="true"/>
          <p:nvPr/>
        </p:nvSpPr>
        <p:spPr>
          <a:xfrm rot="0">
            <a:off x="11661063" y="2316833"/>
            <a:ext cx="4736776" cy="447675"/>
          </a:xfrm>
          <a:prstGeom prst="rect">
            <a:avLst/>
          </a:prstGeom>
        </p:spPr>
        <p:txBody>
          <a:bodyPr anchor="t" rtlCol="false" tIns="0" lIns="0" bIns="0" rIns="0">
            <a:spAutoFit/>
          </a:bodyPr>
          <a:lstStyle/>
          <a:p>
            <a:pPr algn="l">
              <a:lnSpc>
                <a:spcPts val="3450"/>
              </a:lnSpc>
            </a:pPr>
            <a:r>
              <a:rPr lang="en-US" sz="3000">
                <a:solidFill>
                  <a:srgbClr val="156CDD"/>
                </a:solidFill>
                <a:latin typeface="Genty Sans"/>
                <a:ea typeface="Genty Sans"/>
                <a:cs typeface="Genty Sans"/>
                <a:sym typeface="Genty Sans"/>
              </a:rPr>
              <a:t>PENGELOLAAN DATABASE</a:t>
            </a:r>
          </a:p>
        </p:txBody>
      </p:sp>
      <p:sp>
        <p:nvSpPr>
          <p:cNvPr name="TextBox 10" id="10"/>
          <p:cNvSpPr txBox="true"/>
          <p:nvPr/>
        </p:nvSpPr>
        <p:spPr>
          <a:xfrm rot="0">
            <a:off x="10067129" y="2840708"/>
            <a:ext cx="7474088" cy="1816100"/>
          </a:xfrm>
          <a:prstGeom prst="rect">
            <a:avLst/>
          </a:prstGeom>
        </p:spPr>
        <p:txBody>
          <a:bodyPr anchor="t" rtlCol="false" tIns="0" lIns="0" bIns="0" rIns="0">
            <a:spAutoFit/>
          </a:bodyPr>
          <a:lstStyle/>
          <a:p>
            <a:pPr algn="ctr">
              <a:lnSpc>
                <a:spcPts val="2874"/>
              </a:lnSpc>
            </a:pPr>
            <a:r>
              <a:rPr lang="en-US" sz="2499">
                <a:solidFill>
                  <a:srgbClr val="001A50"/>
                </a:solidFill>
                <a:latin typeface="Genty Sans"/>
                <a:ea typeface="Genty Sans"/>
                <a:cs typeface="Genty Sans"/>
                <a:sym typeface="Genty Sans"/>
              </a:rPr>
              <a:t>Pengelolaan database yang efisien diperlukan untuk menyimpan dan mengelola data nasabah dan transaksi. penggunaan sistem manajemen basis data (DBMS) yang tepat dapat meningkatkan kinerja dan integritas data.</a:t>
            </a:r>
          </a:p>
        </p:txBody>
      </p:sp>
      <p:sp>
        <p:nvSpPr>
          <p:cNvPr name="TextBox 11" id="11"/>
          <p:cNvSpPr txBox="true"/>
          <p:nvPr/>
        </p:nvSpPr>
        <p:spPr>
          <a:xfrm rot="0">
            <a:off x="10867161" y="5153025"/>
            <a:ext cx="6097399" cy="447675"/>
          </a:xfrm>
          <a:prstGeom prst="rect">
            <a:avLst/>
          </a:prstGeom>
        </p:spPr>
        <p:txBody>
          <a:bodyPr anchor="t" rtlCol="false" tIns="0" lIns="0" bIns="0" rIns="0">
            <a:spAutoFit/>
          </a:bodyPr>
          <a:lstStyle/>
          <a:p>
            <a:pPr algn="l">
              <a:lnSpc>
                <a:spcPts val="3450"/>
              </a:lnSpc>
            </a:pPr>
            <a:r>
              <a:rPr lang="en-US" sz="3000">
                <a:solidFill>
                  <a:srgbClr val="156CDD"/>
                </a:solidFill>
                <a:latin typeface="Genty Sans"/>
                <a:ea typeface="Genty Sans"/>
                <a:cs typeface="Genty Sans"/>
                <a:sym typeface="Genty Sans"/>
              </a:rPr>
              <a:t>PENGUJIAN PERANGKAT LUNAK</a:t>
            </a:r>
          </a:p>
        </p:txBody>
      </p:sp>
      <p:sp>
        <p:nvSpPr>
          <p:cNvPr name="TextBox 12" id="12"/>
          <p:cNvSpPr txBox="true"/>
          <p:nvPr/>
        </p:nvSpPr>
        <p:spPr>
          <a:xfrm rot="0">
            <a:off x="9962354" y="5678266"/>
            <a:ext cx="7907013" cy="1816100"/>
          </a:xfrm>
          <a:prstGeom prst="rect">
            <a:avLst/>
          </a:prstGeom>
        </p:spPr>
        <p:txBody>
          <a:bodyPr anchor="t" rtlCol="false" tIns="0" lIns="0" bIns="0" rIns="0">
            <a:spAutoFit/>
          </a:bodyPr>
          <a:lstStyle/>
          <a:p>
            <a:pPr algn="ctr">
              <a:lnSpc>
                <a:spcPts val="2874"/>
              </a:lnSpc>
            </a:pPr>
            <a:r>
              <a:rPr lang="en-US" sz="2499">
                <a:solidFill>
                  <a:srgbClr val="001A50"/>
                </a:solidFill>
                <a:latin typeface="Genty Sans"/>
                <a:ea typeface="Genty Sans"/>
                <a:cs typeface="Genty Sans"/>
                <a:sym typeface="Genty Sans"/>
              </a:rPr>
              <a:t>Pengujian perangkat lunak adalah proses penting untuk memastikan bahwa aplikasi berfungsi sesuai harapan. Pengujian harus mencakup berbagai aspek, termasuk fungsionalitas, keamanan, dan kinerja.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07581" y="3661371"/>
            <a:ext cx="5872838" cy="830375"/>
            <a:chOff x="0" y="0"/>
            <a:chExt cx="2530432" cy="357784"/>
          </a:xfrm>
        </p:grpSpPr>
        <p:sp>
          <p:nvSpPr>
            <p:cNvPr name="Freeform 3" id="3"/>
            <p:cNvSpPr/>
            <p:nvPr/>
          </p:nvSpPr>
          <p:spPr>
            <a:xfrm flipH="false" flipV="false" rot="0">
              <a:off x="0" y="0"/>
              <a:ext cx="2530432" cy="357784"/>
            </a:xfrm>
            <a:custGeom>
              <a:avLst/>
              <a:gdLst/>
              <a:ahLst/>
              <a:cxnLst/>
              <a:rect r="r" b="b" t="t" l="l"/>
              <a:pathLst>
                <a:path h="357784" w="2530432">
                  <a:moveTo>
                    <a:pt x="88323" y="0"/>
                  </a:moveTo>
                  <a:lnTo>
                    <a:pt x="2442108" y="0"/>
                  </a:lnTo>
                  <a:cubicBezTo>
                    <a:pt x="2490888" y="0"/>
                    <a:pt x="2530432" y="39544"/>
                    <a:pt x="2530432" y="88323"/>
                  </a:cubicBezTo>
                  <a:lnTo>
                    <a:pt x="2530432" y="269460"/>
                  </a:lnTo>
                  <a:cubicBezTo>
                    <a:pt x="2530432" y="292885"/>
                    <a:pt x="2521126" y="315351"/>
                    <a:pt x="2504562" y="331914"/>
                  </a:cubicBezTo>
                  <a:cubicBezTo>
                    <a:pt x="2487999" y="348478"/>
                    <a:pt x="2465533" y="357784"/>
                    <a:pt x="2442108" y="357784"/>
                  </a:cubicBezTo>
                  <a:lnTo>
                    <a:pt x="88323" y="357784"/>
                  </a:lnTo>
                  <a:cubicBezTo>
                    <a:pt x="39544" y="357784"/>
                    <a:pt x="0" y="318240"/>
                    <a:pt x="0" y="269460"/>
                  </a:cubicBezTo>
                  <a:lnTo>
                    <a:pt x="0" y="88323"/>
                  </a:lnTo>
                  <a:cubicBezTo>
                    <a:pt x="0" y="64899"/>
                    <a:pt x="9305" y="42433"/>
                    <a:pt x="25869" y="25869"/>
                  </a:cubicBezTo>
                  <a:cubicBezTo>
                    <a:pt x="42433" y="9305"/>
                    <a:pt x="64899" y="0"/>
                    <a:pt x="88323" y="0"/>
                  </a:cubicBezTo>
                  <a:close/>
                </a:path>
              </a:pathLst>
            </a:custGeom>
            <a:solidFill>
              <a:srgbClr val="156CDD"/>
            </a:solidFill>
          </p:spPr>
        </p:sp>
        <p:sp>
          <p:nvSpPr>
            <p:cNvPr name="TextBox 4" id="4"/>
            <p:cNvSpPr txBox="true"/>
            <p:nvPr/>
          </p:nvSpPr>
          <p:spPr>
            <a:xfrm>
              <a:off x="0" y="-57150"/>
              <a:ext cx="2530432" cy="414934"/>
            </a:xfrm>
            <a:prstGeom prst="rect">
              <a:avLst/>
            </a:prstGeom>
          </p:spPr>
          <p:txBody>
            <a:bodyPr anchor="ctr" rtlCol="false" tIns="75968" lIns="75968" bIns="75968" rIns="75968"/>
            <a:lstStyle/>
            <a:p>
              <a:pPr algn="ctr">
                <a:lnSpc>
                  <a:spcPts val="3359"/>
                </a:lnSpc>
              </a:pPr>
            </a:p>
          </p:txBody>
        </p:sp>
      </p:gr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7884384">
            <a:off x="-1450496" y="7728434"/>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true" rot="-2484889">
            <a:off x="15440272" y="7728434"/>
            <a:ext cx="4310743" cy="4114800"/>
          </a:xfrm>
          <a:custGeom>
            <a:avLst/>
            <a:gdLst/>
            <a:ahLst/>
            <a:cxnLst/>
            <a:rect r="r" b="b" t="t" l="l"/>
            <a:pathLst>
              <a:path h="4114800" w="4310743">
                <a:moveTo>
                  <a:pt x="0" y="4114800"/>
                </a:moveTo>
                <a:lnTo>
                  <a:pt x="4310743" y="4114800"/>
                </a:lnTo>
                <a:lnTo>
                  <a:pt x="4310743"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7390561" y="-7616205"/>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9" id="9"/>
          <p:cNvSpPr txBox="true"/>
          <p:nvPr/>
        </p:nvSpPr>
        <p:spPr>
          <a:xfrm rot="0">
            <a:off x="5745881" y="3857480"/>
            <a:ext cx="6796238" cy="600081"/>
          </a:xfrm>
          <a:prstGeom prst="rect">
            <a:avLst/>
          </a:prstGeom>
        </p:spPr>
        <p:txBody>
          <a:bodyPr anchor="t" rtlCol="false" tIns="0" lIns="0" bIns="0" rIns="0">
            <a:spAutoFit/>
          </a:bodyPr>
          <a:lstStyle/>
          <a:p>
            <a:pPr algn="ctr">
              <a:lnSpc>
                <a:spcPts val="4200"/>
              </a:lnSpc>
            </a:pPr>
            <a:r>
              <a:rPr lang="en-US" sz="5000">
                <a:solidFill>
                  <a:srgbClr val="FFFFFF"/>
                </a:solidFill>
                <a:latin typeface="Genty Sans"/>
                <a:ea typeface="Genty Sans"/>
                <a:cs typeface="Genty Sans"/>
                <a:sym typeface="Genty Sans"/>
              </a:rPr>
              <a:t>FITUR APLIKASI</a:t>
            </a:r>
          </a:p>
        </p:txBody>
      </p:sp>
      <p:sp>
        <p:nvSpPr>
          <p:cNvPr name="TextBox 10" id="10"/>
          <p:cNvSpPr txBox="true"/>
          <p:nvPr/>
        </p:nvSpPr>
        <p:spPr>
          <a:xfrm rot="0">
            <a:off x="5325950" y="2995698"/>
            <a:ext cx="7636100" cy="665673"/>
          </a:xfrm>
          <a:prstGeom prst="rect">
            <a:avLst/>
          </a:prstGeom>
        </p:spPr>
        <p:txBody>
          <a:bodyPr anchor="t" rtlCol="false" tIns="0" lIns="0" bIns="0" rIns="0">
            <a:spAutoFit/>
          </a:bodyPr>
          <a:lstStyle/>
          <a:p>
            <a:pPr algn="ctr">
              <a:lnSpc>
                <a:spcPts val="4719"/>
              </a:lnSpc>
            </a:pPr>
            <a:r>
              <a:rPr lang="en-US" sz="5618">
                <a:solidFill>
                  <a:srgbClr val="156CDD"/>
                </a:solidFill>
                <a:latin typeface="Genty Sans"/>
                <a:ea typeface="Genty Sans"/>
                <a:cs typeface="Genty Sans"/>
                <a:sym typeface="Genty Sans"/>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028700" y="2257219"/>
            <a:ext cx="5670782" cy="3189815"/>
          </a:xfrm>
          <a:custGeom>
            <a:avLst/>
            <a:gdLst/>
            <a:ahLst/>
            <a:cxnLst/>
            <a:rect r="r" b="b" t="t" l="l"/>
            <a:pathLst>
              <a:path h="3189815" w="5670782">
                <a:moveTo>
                  <a:pt x="0" y="0"/>
                </a:moveTo>
                <a:lnTo>
                  <a:pt x="5670782" y="0"/>
                </a:lnTo>
                <a:lnTo>
                  <a:pt x="5670782" y="3189815"/>
                </a:lnTo>
                <a:lnTo>
                  <a:pt x="0" y="3189815"/>
                </a:lnTo>
                <a:lnTo>
                  <a:pt x="0" y="0"/>
                </a:lnTo>
                <a:close/>
              </a:path>
            </a:pathLst>
          </a:custGeom>
          <a:blipFill>
            <a:blip r:embed="rId4"/>
            <a:stretch>
              <a:fillRect l="-35950" t="-28818" r="-32110" b="-198"/>
            </a:stretch>
          </a:blipFill>
        </p:spPr>
      </p:sp>
      <p:sp>
        <p:nvSpPr>
          <p:cNvPr name="Freeform 5" id="5"/>
          <p:cNvSpPr/>
          <p:nvPr/>
        </p:nvSpPr>
        <p:spPr>
          <a:xfrm flipH="false" flipV="false" rot="0">
            <a:off x="10382489" y="2122679"/>
            <a:ext cx="6058863" cy="4790792"/>
          </a:xfrm>
          <a:custGeom>
            <a:avLst/>
            <a:gdLst/>
            <a:ahLst/>
            <a:cxnLst/>
            <a:rect r="r" b="b" t="t" l="l"/>
            <a:pathLst>
              <a:path h="4790792" w="6058863">
                <a:moveTo>
                  <a:pt x="0" y="0"/>
                </a:moveTo>
                <a:lnTo>
                  <a:pt x="6058863" y="0"/>
                </a:lnTo>
                <a:lnTo>
                  <a:pt x="6058863" y="4790793"/>
                </a:lnTo>
                <a:lnTo>
                  <a:pt x="0" y="4790793"/>
                </a:lnTo>
                <a:lnTo>
                  <a:pt x="0" y="0"/>
                </a:lnTo>
                <a:close/>
              </a:path>
            </a:pathLst>
          </a:custGeom>
          <a:blipFill>
            <a:blip r:embed="rId5"/>
            <a:stretch>
              <a:fillRect l="-28918" t="-27195" r="-28343" b="0"/>
            </a:stretch>
          </a:blipFill>
        </p:spPr>
      </p:sp>
      <p:sp>
        <p:nvSpPr>
          <p:cNvPr name="TextBox 6" id="6"/>
          <p:cNvSpPr txBox="true"/>
          <p:nvPr/>
        </p:nvSpPr>
        <p:spPr>
          <a:xfrm rot="0">
            <a:off x="1319468" y="5611722"/>
            <a:ext cx="5380013" cy="202247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fitur login digunakan sebagai authentifikasi login Ketika login admin atau nasabah akan di lakukan pengecekan di database. jika query data tidak sesuai dengan yang sudah di inputkan maka admin atau nasabah tidak bisa melakukan login</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845607" y="7068871"/>
            <a:ext cx="5380013" cy="145097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jika login berhasil sebagai karyawan maka akan masuk ke dashboard karyawan disini karyawan bisa melakukan pendaftaran bagi nasabah baru, membekukan akun dan lain-lain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692085" y="2059803"/>
            <a:ext cx="7416250" cy="4171640"/>
          </a:xfrm>
          <a:custGeom>
            <a:avLst/>
            <a:gdLst/>
            <a:ahLst/>
            <a:cxnLst/>
            <a:rect r="r" b="b" t="t" l="l"/>
            <a:pathLst>
              <a:path h="4171640" w="7416250">
                <a:moveTo>
                  <a:pt x="0" y="0"/>
                </a:moveTo>
                <a:lnTo>
                  <a:pt x="7416249" y="0"/>
                </a:lnTo>
                <a:lnTo>
                  <a:pt x="7416249" y="4171640"/>
                </a:lnTo>
                <a:lnTo>
                  <a:pt x="0" y="4171640"/>
                </a:lnTo>
                <a:lnTo>
                  <a:pt x="0" y="0"/>
                </a:lnTo>
                <a:close/>
              </a:path>
            </a:pathLst>
          </a:custGeom>
          <a:blipFill>
            <a:blip r:embed="rId4"/>
            <a:stretch>
              <a:fillRect l="-11153" t="-8371" r="-8777" b="-9594"/>
            </a:stretch>
          </a:blipFill>
        </p:spPr>
      </p:sp>
      <p:sp>
        <p:nvSpPr>
          <p:cNvPr name="Freeform 5" id="5"/>
          <p:cNvSpPr/>
          <p:nvPr/>
        </p:nvSpPr>
        <p:spPr>
          <a:xfrm flipH="false" flipV="false" rot="0">
            <a:off x="9628876" y="2606749"/>
            <a:ext cx="7359518" cy="4139729"/>
          </a:xfrm>
          <a:custGeom>
            <a:avLst/>
            <a:gdLst/>
            <a:ahLst/>
            <a:cxnLst/>
            <a:rect r="r" b="b" t="t" l="l"/>
            <a:pathLst>
              <a:path h="4139729" w="7359518">
                <a:moveTo>
                  <a:pt x="0" y="0"/>
                </a:moveTo>
                <a:lnTo>
                  <a:pt x="7359517" y="0"/>
                </a:lnTo>
                <a:lnTo>
                  <a:pt x="7359517" y="4139728"/>
                </a:lnTo>
                <a:lnTo>
                  <a:pt x="0" y="4139728"/>
                </a:lnTo>
                <a:lnTo>
                  <a:pt x="0" y="0"/>
                </a:lnTo>
                <a:close/>
              </a:path>
            </a:pathLst>
          </a:custGeom>
          <a:blipFill>
            <a:blip r:embed="rId5"/>
            <a:stretch>
              <a:fillRect l="-8100" t="0" r="-8100" b="0"/>
            </a:stretch>
          </a:blipFill>
        </p:spPr>
      </p:sp>
      <p:sp>
        <p:nvSpPr>
          <p:cNvPr name="TextBox 6" id="6"/>
          <p:cNvSpPr txBox="true"/>
          <p:nvPr/>
        </p:nvSpPr>
        <p:spPr>
          <a:xfrm rot="0">
            <a:off x="1710203" y="6491021"/>
            <a:ext cx="5380013" cy="11652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dibagian daftarkan nasabah karyawan melakukan penginputan nasabah dengan menginputkan username password dan saldo awal nasabah</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237241" y="7068871"/>
            <a:ext cx="6142786" cy="11652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pada bagian penginputan pembekuan akun nasabah, karyawan akan melakukan pembekuan akun nasabah dengan menginputkan id nasabah yang menjadi primary key nasabah.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62462" y="-7241329"/>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983251">
            <a:off x="16681396" y="7386022"/>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516732" y="2341628"/>
            <a:ext cx="7766954" cy="3607990"/>
          </a:xfrm>
          <a:custGeom>
            <a:avLst/>
            <a:gdLst/>
            <a:ahLst/>
            <a:cxnLst/>
            <a:rect r="r" b="b" t="t" l="l"/>
            <a:pathLst>
              <a:path h="3607990" w="7766954">
                <a:moveTo>
                  <a:pt x="0" y="0"/>
                </a:moveTo>
                <a:lnTo>
                  <a:pt x="7766955" y="0"/>
                </a:lnTo>
                <a:lnTo>
                  <a:pt x="7766955" y="3607990"/>
                </a:lnTo>
                <a:lnTo>
                  <a:pt x="0" y="3607990"/>
                </a:lnTo>
                <a:lnTo>
                  <a:pt x="0" y="0"/>
                </a:lnTo>
                <a:close/>
              </a:path>
            </a:pathLst>
          </a:custGeom>
          <a:blipFill>
            <a:blip r:embed="rId4"/>
            <a:stretch>
              <a:fillRect l="0" t="0" r="0" b="0"/>
            </a:stretch>
          </a:blipFill>
        </p:spPr>
      </p:sp>
      <p:sp>
        <p:nvSpPr>
          <p:cNvPr name="Freeform 5" id="5"/>
          <p:cNvSpPr/>
          <p:nvPr/>
        </p:nvSpPr>
        <p:spPr>
          <a:xfrm flipH="false" flipV="false" rot="0">
            <a:off x="9860299" y="2781030"/>
            <a:ext cx="6805479" cy="4109802"/>
          </a:xfrm>
          <a:custGeom>
            <a:avLst/>
            <a:gdLst/>
            <a:ahLst/>
            <a:cxnLst/>
            <a:rect r="r" b="b" t="t" l="l"/>
            <a:pathLst>
              <a:path h="4109802" w="6805479">
                <a:moveTo>
                  <a:pt x="0" y="0"/>
                </a:moveTo>
                <a:lnTo>
                  <a:pt x="6805479" y="0"/>
                </a:lnTo>
                <a:lnTo>
                  <a:pt x="6805479" y="4109802"/>
                </a:lnTo>
                <a:lnTo>
                  <a:pt x="0" y="4109802"/>
                </a:lnTo>
                <a:lnTo>
                  <a:pt x="0" y="0"/>
                </a:lnTo>
                <a:close/>
              </a:path>
            </a:pathLst>
          </a:custGeom>
          <a:blipFill>
            <a:blip r:embed="rId5"/>
            <a:stretch>
              <a:fillRect l="0" t="0" r="0" b="0"/>
            </a:stretch>
          </a:blipFill>
        </p:spPr>
      </p:sp>
      <p:sp>
        <p:nvSpPr>
          <p:cNvPr name="TextBox 6" id="6"/>
          <p:cNvSpPr txBox="true"/>
          <p:nvPr/>
        </p:nvSpPr>
        <p:spPr>
          <a:xfrm rot="0">
            <a:off x="1710203" y="6159102"/>
            <a:ext cx="5380013" cy="11652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fungsi pengaktifkan akun, digunakan untuk mengatifkan akun nasabah yang sudah dinonaktifkan tadi menggunakan id sebagain inputan primary key nya.</a:t>
            </a:r>
          </a:p>
        </p:txBody>
      </p:sp>
      <p:sp>
        <p:nvSpPr>
          <p:cNvPr name="TextBox 7" id="7"/>
          <p:cNvSpPr txBox="true"/>
          <p:nvPr/>
        </p:nvSpPr>
        <p:spPr>
          <a:xfrm rot="0">
            <a:off x="7210712" y="1190625"/>
            <a:ext cx="3866576" cy="600075"/>
          </a:xfrm>
          <a:prstGeom prst="rect">
            <a:avLst/>
          </a:prstGeom>
        </p:spPr>
        <p:txBody>
          <a:bodyPr anchor="t" rtlCol="false" tIns="0" lIns="0" bIns="0" rIns="0">
            <a:spAutoFit/>
          </a:bodyPr>
          <a:lstStyle/>
          <a:p>
            <a:pPr algn="l">
              <a:lnSpc>
                <a:spcPts val="4200"/>
              </a:lnSpc>
            </a:pPr>
            <a:r>
              <a:rPr lang="en-US" sz="5000">
                <a:solidFill>
                  <a:srgbClr val="156CDD"/>
                </a:solidFill>
                <a:latin typeface="Genty Sans"/>
                <a:ea typeface="Genty Sans"/>
                <a:cs typeface="Genty Sans"/>
                <a:sym typeface="Genty Sans"/>
              </a:rPr>
              <a:t>PENJELASAN</a:t>
            </a:r>
          </a:p>
        </p:txBody>
      </p:sp>
      <p:sp>
        <p:nvSpPr>
          <p:cNvPr name="TextBox 8" id="8"/>
          <p:cNvSpPr txBox="true"/>
          <p:nvPr/>
        </p:nvSpPr>
        <p:spPr>
          <a:xfrm rot="0">
            <a:off x="10237241" y="7068871"/>
            <a:ext cx="6142786" cy="1165225"/>
          </a:xfrm>
          <a:prstGeom prst="rect">
            <a:avLst/>
          </a:prstGeom>
        </p:spPr>
        <p:txBody>
          <a:bodyPr anchor="t" rtlCol="false" tIns="0" lIns="0" bIns="0" rIns="0">
            <a:spAutoFit/>
          </a:bodyPr>
          <a:lstStyle/>
          <a:p>
            <a:pPr algn="just">
              <a:lnSpc>
                <a:spcPts val="2300"/>
              </a:lnSpc>
            </a:pPr>
            <a:r>
              <a:rPr lang="en-US" sz="2000">
                <a:solidFill>
                  <a:srgbClr val="001A50"/>
                </a:solidFill>
                <a:latin typeface="Genty Sans"/>
                <a:ea typeface="Genty Sans"/>
                <a:cs typeface="Genty Sans"/>
                <a:sym typeface="Genty Sans"/>
              </a:rPr>
              <a:t>karywan bisa melakukan update saldo nasabah dengan menginputkan id nasabah dan saldo yang akan diinputkan yang nantinya saldo dari nasabah akan terupdate.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DAGafOJW4AY</dc:identifier>
  <dcterms:modified xsi:type="dcterms:W3CDTF">2011-08-01T06:04:30Z</dcterms:modified>
  <cp:revision>1</cp:revision>
  <dc:title>Biru Minimalis Digital Marketing Presentation</dc:title>
</cp:coreProperties>
</file>