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Roboto"/>
      <p:regular r:id="rId30"/>
      <p:bold r:id="rId31"/>
      <p:italic r:id="rId32"/>
      <p:boldItalic r:id="rId33"/>
    </p:embeddedFont>
    <p:embeddedFont>
      <p:font typeface="Merriweather"/>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5.xml"/><Relationship Id="rId33" Type="http://schemas.openxmlformats.org/officeDocument/2006/relationships/font" Target="fonts/Roboto-boldItalic.fntdata"/><Relationship Id="rId10" Type="http://schemas.openxmlformats.org/officeDocument/2006/relationships/slide" Target="slides/slide4.xml"/><Relationship Id="rId32" Type="http://schemas.openxmlformats.org/officeDocument/2006/relationships/font" Target="fonts/Roboto-italic.fntdata"/><Relationship Id="rId13" Type="http://schemas.openxmlformats.org/officeDocument/2006/relationships/slide" Target="slides/slide7.xml"/><Relationship Id="rId35" Type="http://schemas.openxmlformats.org/officeDocument/2006/relationships/font" Target="fonts/Merriweather-bold.fntdata"/><Relationship Id="rId12" Type="http://schemas.openxmlformats.org/officeDocument/2006/relationships/slide" Target="slides/slide6.xml"/><Relationship Id="rId34" Type="http://schemas.openxmlformats.org/officeDocument/2006/relationships/font" Target="fonts/Merriweather-regular.fntdata"/><Relationship Id="rId15" Type="http://schemas.openxmlformats.org/officeDocument/2006/relationships/slide" Target="slides/slide9.xml"/><Relationship Id="rId37" Type="http://schemas.openxmlformats.org/officeDocument/2006/relationships/font" Target="fonts/Merriweather-boldItalic.fntdata"/><Relationship Id="rId14" Type="http://schemas.openxmlformats.org/officeDocument/2006/relationships/slide" Target="slides/slide8.xml"/><Relationship Id="rId36" Type="http://schemas.openxmlformats.org/officeDocument/2006/relationships/font" Target="fonts/Merriweather-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51c8babac8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51c8babac8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51c8babac8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51c8babac8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rPr>
              <a:t>here are what the bray-curtis PcoA plots look like for burn samples and spared samples</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 there is no clear clustering based on dates</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and as you can tell from the statistics, the group centriods are not significantly different</a:t>
            </a:r>
            <a:endParaRPr b="1">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 </a:t>
            </a:r>
            <a:endParaRPr b="1">
              <a:solidFill>
                <a:schemeClr val="dk1"/>
              </a:solidFill>
            </a:endParaRPr>
          </a:p>
          <a:p>
            <a:pPr indent="0" lvl="0" marL="0" rtl="0" algn="l">
              <a:spcBef>
                <a:spcPts val="0"/>
              </a:spcBef>
              <a:spcAft>
                <a:spcPts val="0"/>
              </a:spcAft>
              <a:buNone/>
            </a:pPr>
            <a:r>
              <a:t/>
            </a:r>
            <a:endParaRPr b="1">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51c8babac8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51c8babac8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looking into whether are any potential microbes driving any change in structure</a:t>
            </a:r>
            <a:endParaRPr/>
          </a:p>
          <a:p>
            <a:pPr indent="0" lvl="0" marL="0" rtl="0" algn="l">
              <a:lnSpc>
                <a:spcPct val="115000"/>
              </a:lnSpc>
              <a:spcBef>
                <a:spcPts val="0"/>
              </a:spcBef>
              <a:spcAft>
                <a:spcPts val="0"/>
              </a:spcAft>
              <a:buClr>
                <a:schemeClr val="dk1"/>
              </a:buClr>
              <a:buSzPts val="1100"/>
              <a:buFont typeface="Arial"/>
              <a:buNone/>
            </a:pPr>
            <a:r>
              <a:rPr lang="en"/>
              <a:t>I plotted the abundances of the top 10 phyla in skin samples over the days and on burn vs spared skin samples</a:t>
            </a:r>
            <a:endParaRPr/>
          </a:p>
          <a:p>
            <a:pPr indent="0" lvl="0" marL="0" rtl="0" algn="l">
              <a:lnSpc>
                <a:spcPct val="115000"/>
              </a:lnSpc>
              <a:spcBef>
                <a:spcPts val="0"/>
              </a:spcBef>
              <a:spcAft>
                <a:spcPts val="0"/>
              </a:spcAft>
              <a:buClr>
                <a:schemeClr val="dk1"/>
              </a:buClr>
              <a:buSzPts val="1100"/>
              <a:buFont typeface="Arial"/>
              <a:buNone/>
            </a:pPr>
            <a:r>
              <a:rPr lang="en"/>
              <a:t>and I decided to focus on bacillota or firmicutes because</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51c8babac8_0_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51c8babac8_0_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if i zoom in on it more, you can see that not only does there seem to be a difference between burn vs spared samples, but there also seems to be a decreasing trend in abundance</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51c8babac8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51c8babac8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dissecting it more, I found that the genera that shows similar strend as the phylum are staphyococcos and streptococcus</a:t>
            </a:r>
            <a:endParaRPr/>
          </a:p>
          <a:p>
            <a:pPr indent="0" lvl="0" marL="0" rtl="0" algn="l">
              <a:lnSpc>
                <a:spcPct val="115000"/>
              </a:lnSpc>
              <a:spcBef>
                <a:spcPts val="0"/>
              </a:spcBef>
              <a:spcAft>
                <a:spcPts val="0"/>
              </a:spcAft>
              <a:buClr>
                <a:schemeClr val="dk1"/>
              </a:buClr>
              <a:buSzPts val="1100"/>
              <a:buFont typeface="Arial"/>
              <a:buNone/>
            </a:pPr>
            <a:r>
              <a:rPr lang="en"/>
              <a:t> </a:t>
            </a:r>
            <a:endParaRPr/>
          </a:p>
          <a:p>
            <a:pPr indent="0" lvl="0" marL="0" rtl="0" algn="l">
              <a:lnSpc>
                <a:spcPct val="115000"/>
              </a:lnSpc>
              <a:spcBef>
                <a:spcPts val="0"/>
              </a:spcBef>
              <a:spcAft>
                <a:spcPts val="0"/>
              </a:spcAft>
              <a:buClr>
                <a:schemeClr val="dk1"/>
              </a:buClr>
              <a:buSzPts val="1100"/>
              <a:buFont typeface="Arial"/>
              <a:buNone/>
            </a:pPr>
            <a:r>
              <a:rPr lang="en"/>
              <a:t>their abudances start out higher in burn wounds and decreases over time in both burn and spared skin</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51c8babac8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51c8babac8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51c8babac8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51c8babac8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summarizing what i found thrugh my analysis so far and comparing it to findings in the paper,</a:t>
            </a:r>
            <a:endParaRPr/>
          </a:p>
          <a:p>
            <a:pPr indent="0" lvl="0" marL="0" rtl="0" algn="l">
              <a:lnSpc>
                <a:spcPct val="115000"/>
              </a:lnSpc>
              <a:spcBef>
                <a:spcPts val="0"/>
              </a:spcBef>
              <a:spcAft>
                <a:spcPts val="0"/>
              </a:spcAft>
              <a:buNone/>
            </a:pPr>
            <a:r>
              <a:rPr lang="en"/>
              <a:t>we both found no change in alpha diveristy over time and no clustering based on collection days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this is curious because it’s counterintuitive</a:t>
            </a:r>
            <a:endParaRPr/>
          </a:p>
          <a:p>
            <a:pPr indent="0" lvl="0" marL="0" rtl="0" algn="l">
              <a:lnSpc>
                <a:spcPct val="115000"/>
              </a:lnSpc>
              <a:spcBef>
                <a:spcPts val="0"/>
              </a:spcBef>
              <a:spcAft>
                <a:spcPts val="0"/>
              </a:spcAft>
              <a:buNone/>
            </a:pPr>
            <a:r>
              <a:rPr lang="en"/>
              <a:t>and others studies usually suggest that temporal reduction or even stabiloty in wound microbiome are indicative of poor healing results</a:t>
            </a:r>
            <a:endParaRPr/>
          </a:p>
          <a:p>
            <a:pPr indent="0" lvl="0" marL="0" rtl="0" algn="l">
              <a:lnSpc>
                <a:spcPct val="115000"/>
              </a:lnSpc>
              <a:spcBef>
                <a:spcPts val="0"/>
              </a:spcBef>
              <a:spcAft>
                <a:spcPts val="0"/>
              </a:spcAft>
              <a:buNone/>
            </a:pPr>
            <a:r>
              <a:rPr lang="en"/>
              <a:t>so perhaps the effects seen are temporary effects due to the application of antibiotics, and the we would need to track these severely burned patients for a longer period of time to see the recovery of their microbiome</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51c8babac8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51c8babac8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lang="en"/>
              <a:t>thee paper also found the reduction in abundance in some specific organisms</a:t>
            </a:r>
            <a:endParaRPr/>
          </a:p>
          <a:p>
            <a:pPr indent="0" lvl="0" marL="0" rtl="0" algn="l">
              <a:lnSpc>
                <a:spcPct val="115000"/>
              </a:lnSpc>
              <a:spcBef>
                <a:spcPts val="0"/>
              </a:spcBef>
              <a:spcAft>
                <a:spcPts val="0"/>
              </a:spcAft>
              <a:buClr>
                <a:schemeClr val="dk1"/>
              </a:buClr>
              <a:buSzPts val="1100"/>
              <a:buFont typeface="Arial"/>
              <a:buNone/>
            </a:pPr>
            <a:r>
              <a:rPr lang="en"/>
              <a:t>on phylum level, you can see the decrease in firmicutes</a:t>
            </a:r>
            <a:endParaRPr/>
          </a:p>
          <a:p>
            <a:pPr indent="0" lvl="0" marL="0" rtl="0" algn="l">
              <a:lnSpc>
                <a:spcPct val="115000"/>
              </a:lnSpc>
              <a:spcBef>
                <a:spcPts val="0"/>
              </a:spcBef>
              <a:spcAft>
                <a:spcPts val="0"/>
              </a:spcAft>
              <a:buClr>
                <a:schemeClr val="dk1"/>
              </a:buClr>
              <a:buSzPts val="1100"/>
              <a:buFont typeface="Arial"/>
              <a:buNone/>
            </a:pPr>
            <a:r>
              <a:rPr lang="en"/>
              <a:t>this maybe just further goes to show that in burn wounds, the normal commensal bacteria are very disrupted</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51c8babac8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51c8babac8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circling back to the gut samples i mentioned in the beginning</a:t>
            </a:r>
            <a:endParaRPr/>
          </a:p>
          <a:p>
            <a:pPr indent="0" lvl="0" marL="0" rtl="0" algn="l">
              <a:lnSpc>
                <a:spcPct val="115000"/>
              </a:lnSpc>
              <a:spcBef>
                <a:spcPts val="0"/>
              </a:spcBef>
              <a:spcAft>
                <a:spcPts val="0"/>
              </a:spcAft>
              <a:buClr>
                <a:schemeClr val="dk1"/>
              </a:buClr>
              <a:buSzPts val="1100"/>
              <a:buFont typeface="Arial"/>
              <a:buNone/>
            </a:pPr>
            <a:r>
              <a:rPr lang="en"/>
              <a:t>i performed similar analysis on them and hypothesied that their alpha diversity will decrease over time and there will also be some change in composition</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51c8babac8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51c8babac8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but overall, the alpha diveristy stay pretty stable except for a dip on day 21</a:t>
            </a:r>
            <a:endParaRPr/>
          </a:p>
          <a:p>
            <a:pPr indent="0" lvl="0" marL="0" rtl="0" algn="l">
              <a:lnSpc>
                <a:spcPct val="115000"/>
              </a:lnSpc>
              <a:spcBef>
                <a:spcPts val="0"/>
              </a:spcBef>
              <a:spcAft>
                <a:spcPts val="0"/>
              </a:spcAft>
              <a:buClr>
                <a:schemeClr val="dk1"/>
              </a:buClr>
              <a:buSzPts val="1100"/>
              <a:buFont typeface="Arial"/>
              <a:buNone/>
            </a:pPr>
            <a:r>
              <a:rPr lang="en"/>
              <a:t>which is also seen in the results of the paper</a:t>
            </a:r>
            <a:endParaRPr/>
          </a:p>
          <a:p>
            <a:pPr indent="0" lvl="0" marL="0" rtl="0" algn="l">
              <a:lnSpc>
                <a:spcPct val="115000"/>
              </a:lnSpc>
              <a:spcBef>
                <a:spcPts val="0"/>
              </a:spcBef>
              <a:spcAft>
                <a:spcPts val="0"/>
              </a:spcAft>
              <a:buClr>
                <a:schemeClr val="dk1"/>
              </a:buClr>
              <a:buSzPts val="1100"/>
              <a:buFont typeface="Arial"/>
              <a:buNone/>
            </a:pPr>
            <a:r>
              <a:rPr lang="en"/>
              <a:t>as for beta diversity,</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51c8babac8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51c8babac8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51c8babac8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51c8babac8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222222"/>
                </a:solidFill>
                <a:highlight>
                  <a:srgbClr val="FFFFFF"/>
                </a:highlight>
                <a:latin typeface="Merriweather"/>
                <a:ea typeface="Merriweather"/>
                <a:cs typeface="Merriweather"/>
                <a:sym typeface="Merriweather"/>
              </a:rPr>
              <a:t>although less talked about than the gut microbiome</a:t>
            </a:r>
            <a:endParaRPr sz="1200">
              <a:solidFill>
                <a:srgbClr val="222222"/>
              </a:solidFill>
              <a:highlight>
                <a:srgbClr val="FFFFFF"/>
              </a:highlight>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rPr lang="en" sz="1200">
                <a:solidFill>
                  <a:srgbClr val="222222"/>
                </a:solidFill>
                <a:highlight>
                  <a:srgbClr val="FFFFFF"/>
                </a:highlight>
                <a:latin typeface="Merriweather"/>
                <a:ea typeface="Merriweather"/>
                <a:cs typeface="Merriweather"/>
                <a:sym typeface="Merriweather"/>
              </a:rPr>
              <a:t> </a:t>
            </a:r>
            <a:endParaRPr sz="1200">
              <a:solidFill>
                <a:srgbClr val="222222"/>
              </a:solidFill>
              <a:highlight>
                <a:srgbClr val="FFFFFF"/>
              </a:highlight>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rPr lang="en" sz="1200">
                <a:solidFill>
                  <a:srgbClr val="222222"/>
                </a:solidFill>
                <a:highlight>
                  <a:srgbClr val="FFFFFF"/>
                </a:highlight>
                <a:latin typeface="Merriweather"/>
                <a:ea typeface="Merriweather"/>
                <a:cs typeface="Merriweather"/>
                <a:sym typeface="Merriweather"/>
              </a:rPr>
              <a:t>the skin microbiome is a very important layer in shielding us from harmful bacteria in the environment and helping maintain the health of our skin</a:t>
            </a:r>
            <a:endParaRPr sz="1200">
              <a:solidFill>
                <a:srgbClr val="222222"/>
              </a:solidFill>
              <a:highlight>
                <a:srgbClr val="FFFFFF"/>
              </a:highlight>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rPr lang="en" sz="1200">
                <a:solidFill>
                  <a:srgbClr val="222222"/>
                </a:solidFill>
                <a:highlight>
                  <a:srgbClr val="FFFFFF"/>
                </a:highlight>
                <a:latin typeface="Merriweather"/>
                <a:ea typeface="Merriweather"/>
                <a:cs typeface="Merriweather"/>
                <a:sym typeface="Merriweather"/>
              </a:rPr>
              <a:t> </a:t>
            </a:r>
            <a:endParaRPr sz="1200">
              <a:solidFill>
                <a:srgbClr val="222222"/>
              </a:solidFill>
              <a:highlight>
                <a:srgbClr val="FFFFFF"/>
              </a:highlight>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rPr lang="en" sz="1200">
                <a:solidFill>
                  <a:srgbClr val="222222"/>
                </a:solidFill>
                <a:highlight>
                  <a:srgbClr val="FFFFFF"/>
                </a:highlight>
                <a:latin typeface="Merriweather"/>
                <a:ea typeface="Merriweather"/>
                <a:cs typeface="Merriweather"/>
                <a:sym typeface="Merriweather"/>
              </a:rPr>
              <a:t>it’s intuitive to think that when the skin gets damaged, the skin microbime would also be distrupted</a:t>
            </a:r>
            <a:endParaRPr sz="1200">
              <a:solidFill>
                <a:srgbClr val="222222"/>
              </a:solidFill>
              <a:highlight>
                <a:srgbClr val="FFFFFF"/>
              </a:highlight>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rPr lang="en" sz="1200">
                <a:solidFill>
                  <a:srgbClr val="222222"/>
                </a:solidFill>
                <a:highlight>
                  <a:srgbClr val="FFFFFF"/>
                </a:highlight>
                <a:latin typeface="Merriweather"/>
                <a:ea typeface="Merriweather"/>
                <a:cs typeface="Merriweather"/>
                <a:sym typeface="Merriweather"/>
              </a:rPr>
              <a:t> </a:t>
            </a:r>
            <a:endParaRPr sz="1200">
              <a:solidFill>
                <a:srgbClr val="222222"/>
              </a:solidFill>
              <a:highlight>
                <a:srgbClr val="FFFFFF"/>
              </a:highlight>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rPr lang="en" sz="1200">
                <a:solidFill>
                  <a:srgbClr val="222222"/>
                </a:solidFill>
                <a:highlight>
                  <a:srgbClr val="FFFFFF"/>
                </a:highlight>
                <a:latin typeface="Merriweather"/>
                <a:ea typeface="Merriweather"/>
                <a:cs typeface="Merriweather"/>
                <a:sym typeface="Merriweather"/>
              </a:rPr>
              <a:t>in the case of burn wounds,</a:t>
            </a:r>
            <a:endParaRPr sz="1200">
              <a:solidFill>
                <a:srgbClr val="222222"/>
              </a:solidFill>
              <a:highlight>
                <a:srgbClr val="FFFFFF"/>
              </a:highlight>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rPr lang="en" sz="1200">
                <a:solidFill>
                  <a:srgbClr val="222222"/>
                </a:solidFill>
                <a:highlight>
                  <a:srgbClr val="FFFFFF"/>
                </a:highlight>
                <a:latin typeface="Merriweather"/>
                <a:ea typeface="Merriweather"/>
                <a:cs typeface="Merriweather"/>
                <a:sym typeface="Merriweather"/>
              </a:rPr>
              <a:t>the burn probably wipes out some microbes initially,</a:t>
            </a:r>
            <a:endParaRPr sz="1200">
              <a:solidFill>
                <a:srgbClr val="222222"/>
              </a:solidFill>
              <a:highlight>
                <a:srgbClr val="FFFFFF"/>
              </a:highlight>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rPr lang="en" sz="1200">
                <a:solidFill>
                  <a:srgbClr val="222222"/>
                </a:solidFill>
                <a:highlight>
                  <a:srgbClr val="FFFFFF"/>
                </a:highlight>
                <a:latin typeface="Merriweather"/>
                <a:ea typeface="Merriweather"/>
                <a:cs typeface="Merriweather"/>
                <a:sym typeface="Merriweather"/>
              </a:rPr>
              <a:t>the activated immune response will also target all the bacteria in the region</a:t>
            </a:r>
            <a:endParaRPr sz="1200">
              <a:solidFill>
                <a:srgbClr val="222222"/>
              </a:solidFill>
              <a:highlight>
                <a:srgbClr val="FFFFFF"/>
              </a:highlight>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rPr lang="en" sz="1200">
                <a:solidFill>
                  <a:srgbClr val="222222"/>
                </a:solidFill>
                <a:highlight>
                  <a:srgbClr val="FFFFFF"/>
                </a:highlight>
                <a:latin typeface="Merriweather"/>
                <a:ea typeface="Merriweather"/>
                <a:cs typeface="Merriweather"/>
                <a:sym typeface="Merriweather"/>
              </a:rPr>
              <a:t>but at the same time, the wounded area will be quickly colonized by either your commensal skin bacteria, or pathogenic bacteria</a:t>
            </a:r>
            <a:endParaRPr sz="1200">
              <a:solidFill>
                <a:srgbClr val="222222"/>
              </a:solidFill>
              <a:highlight>
                <a:srgbClr val="FFFFFF"/>
              </a:highlight>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rPr lang="en" sz="1200">
                <a:solidFill>
                  <a:srgbClr val="222222"/>
                </a:solidFill>
                <a:highlight>
                  <a:srgbClr val="FFFFFF"/>
                </a:highlight>
                <a:latin typeface="Merriweather"/>
                <a:ea typeface="Merriweather"/>
                <a:cs typeface="Merriweather"/>
                <a:sym typeface="Merriweather"/>
              </a:rPr>
              <a:t>these different bacterial communities play different roles in wound healing process</a:t>
            </a:r>
            <a:endParaRPr sz="1200">
              <a:solidFill>
                <a:srgbClr val="222222"/>
              </a:solidFill>
              <a:highlight>
                <a:srgbClr val="FFFFFF"/>
              </a:highlight>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rPr lang="en" sz="1200">
                <a:solidFill>
                  <a:srgbClr val="222222"/>
                </a:solidFill>
                <a:highlight>
                  <a:srgbClr val="FFFFFF"/>
                </a:highlight>
                <a:latin typeface="Merriweather"/>
                <a:ea typeface="Merriweather"/>
                <a:cs typeface="Merriweather"/>
                <a:sym typeface="Merriweather"/>
              </a:rPr>
              <a:t>some helps restore the homeostasis, some causes bad infection</a:t>
            </a:r>
            <a:endParaRPr sz="1200">
              <a:solidFill>
                <a:srgbClr val="222222"/>
              </a:solidFill>
              <a:highlight>
                <a:srgbClr val="FFFFFF"/>
              </a:highlight>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rPr lang="en" sz="1200">
                <a:solidFill>
                  <a:srgbClr val="222222"/>
                </a:solidFill>
                <a:highlight>
                  <a:srgbClr val="FFFFFF"/>
                </a:highlight>
                <a:latin typeface="Merriweather"/>
                <a:ea typeface="Merriweather"/>
                <a:cs typeface="Merriweather"/>
                <a:sym typeface="Merriweather"/>
              </a:rPr>
              <a:t> </a:t>
            </a:r>
            <a:endParaRPr sz="1200">
              <a:solidFill>
                <a:srgbClr val="222222"/>
              </a:solidFill>
              <a:highlight>
                <a:srgbClr val="FFFFFF"/>
              </a:highlight>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rPr lang="en" sz="1200">
                <a:solidFill>
                  <a:srgbClr val="222222"/>
                </a:solidFill>
                <a:highlight>
                  <a:srgbClr val="FFFFFF"/>
                </a:highlight>
                <a:latin typeface="Merriweather"/>
                <a:ea typeface="Merriweather"/>
                <a:cs typeface="Merriweather"/>
                <a:sym typeface="Merriweather"/>
              </a:rPr>
              <a:t>hence there is the general consensus that the microbial composition of skin wound impacts wound healing</a:t>
            </a:r>
            <a:endParaRPr sz="1200">
              <a:solidFill>
                <a:srgbClr val="222222"/>
              </a:solidFill>
              <a:highlight>
                <a:srgbClr val="FFFFFF"/>
              </a:highlight>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rPr lang="en" sz="1200">
                <a:solidFill>
                  <a:srgbClr val="222222"/>
                </a:solidFill>
                <a:highlight>
                  <a:srgbClr val="FFFFFF"/>
                </a:highlight>
                <a:latin typeface="Merriweather"/>
                <a:ea typeface="Merriweather"/>
                <a:cs typeface="Merriweather"/>
                <a:sym typeface="Merriweather"/>
              </a:rPr>
              <a:t>but past studies have produced conflicting results on how exactly this occurs</a:t>
            </a:r>
            <a:endParaRPr sz="1200">
              <a:solidFill>
                <a:srgbClr val="222222"/>
              </a:solidFill>
              <a:highlight>
                <a:srgbClr val="FFFFFF"/>
              </a:highlight>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rPr lang="en" sz="1200">
                <a:solidFill>
                  <a:srgbClr val="222222"/>
                </a:solidFill>
                <a:highlight>
                  <a:srgbClr val="FFFFFF"/>
                </a:highlight>
                <a:latin typeface="Merriweather"/>
                <a:ea typeface="Merriweather"/>
                <a:cs typeface="Merriweather"/>
                <a:sym typeface="Merriweather"/>
              </a:rPr>
              <a:t> </a:t>
            </a:r>
            <a:endParaRPr sz="1200">
              <a:solidFill>
                <a:srgbClr val="222222"/>
              </a:solidFill>
              <a:highlight>
                <a:srgbClr val="FFFFFF"/>
              </a:highlight>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rPr lang="en" sz="1200">
                <a:solidFill>
                  <a:srgbClr val="222222"/>
                </a:solidFill>
                <a:highlight>
                  <a:srgbClr val="FFFFFF"/>
                </a:highlight>
                <a:latin typeface="Merriweather"/>
                <a:ea typeface="Merriweather"/>
                <a:cs typeface="Merriweather"/>
                <a:sym typeface="Merriweather"/>
              </a:rPr>
              <a:t>so this study aimed to produce some preliminary data on longitudinal sampling of skin microbiome in severely burned patients and to provide some understanding of microbial population dynamics over the course of treatment </a:t>
            </a:r>
            <a:endParaRPr sz="1200">
              <a:solidFill>
                <a:srgbClr val="222222"/>
              </a:solidFill>
              <a:highlight>
                <a:srgbClr val="FFFFFF"/>
              </a:highlight>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rPr lang="en" sz="1200">
                <a:solidFill>
                  <a:srgbClr val="222222"/>
                </a:solidFill>
                <a:highlight>
                  <a:srgbClr val="FFFFFF"/>
                </a:highlight>
                <a:latin typeface="Merriweather"/>
                <a:ea typeface="Merriweather"/>
                <a:cs typeface="Merriweather"/>
                <a:sym typeface="Merriweather"/>
              </a:rPr>
              <a:t> </a:t>
            </a:r>
            <a:endParaRPr sz="1200">
              <a:solidFill>
                <a:srgbClr val="222222"/>
              </a:solidFill>
              <a:highlight>
                <a:srgbClr val="FFFFFF"/>
              </a:highlight>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rPr lang="en" sz="1200">
                <a:solidFill>
                  <a:srgbClr val="222222"/>
                </a:solidFill>
                <a:highlight>
                  <a:srgbClr val="FFFFFF"/>
                </a:highlight>
                <a:latin typeface="Merriweather"/>
                <a:ea typeface="Merriweather"/>
                <a:cs typeface="Merriweather"/>
                <a:sym typeface="Merriweather"/>
              </a:rPr>
              <a:t>additionally, burn wounds is not just a skin issue</a:t>
            </a:r>
            <a:endParaRPr sz="1200">
              <a:solidFill>
                <a:srgbClr val="222222"/>
              </a:solidFill>
              <a:highlight>
                <a:srgbClr val="FFFFFF"/>
              </a:highlight>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rPr lang="en" sz="1200">
                <a:solidFill>
                  <a:srgbClr val="222222"/>
                </a:solidFill>
                <a:highlight>
                  <a:srgbClr val="FFFFFF"/>
                </a:highlight>
                <a:latin typeface="Merriweather"/>
                <a:ea typeface="Merriweather"/>
                <a:cs typeface="Merriweather"/>
                <a:sym typeface="Merriweather"/>
              </a:rPr>
              <a:t>it causes systematic responses in the body</a:t>
            </a:r>
            <a:endParaRPr sz="1200">
              <a:solidFill>
                <a:srgbClr val="222222"/>
              </a:solidFill>
              <a:highlight>
                <a:srgbClr val="FFFFFF"/>
              </a:highlight>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rPr lang="en" sz="1200">
                <a:solidFill>
                  <a:srgbClr val="222222"/>
                </a:solidFill>
                <a:highlight>
                  <a:srgbClr val="FFFFFF"/>
                </a:highlight>
                <a:latin typeface="Merriweather"/>
                <a:ea typeface="Merriweather"/>
                <a:cs typeface="Merriweather"/>
                <a:sym typeface="Merriweather"/>
              </a:rPr>
              <a:t>for example sepsis</a:t>
            </a:r>
            <a:endParaRPr sz="1200">
              <a:solidFill>
                <a:srgbClr val="222222"/>
              </a:solidFill>
              <a:highlight>
                <a:srgbClr val="FFFFFF"/>
              </a:highlight>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rPr lang="en" sz="1200">
                <a:solidFill>
                  <a:srgbClr val="222222"/>
                </a:solidFill>
                <a:highlight>
                  <a:srgbClr val="FFFFFF"/>
                </a:highlight>
                <a:latin typeface="Merriweather"/>
                <a:ea typeface="Merriweather"/>
                <a:cs typeface="Merriweather"/>
                <a:sym typeface="Merriweather"/>
              </a:rPr>
              <a:t>or for example the antibiotics patients take will impact the gut microbiome</a:t>
            </a:r>
            <a:endParaRPr sz="1200">
              <a:solidFill>
                <a:srgbClr val="222222"/>
              </a:solidFill>
              <a:highlight>
                <a:srgbClr val="FFFFFF"/>
              </a:highlight>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rPr lang="en" sz="1200">
                <a:solidFill>
                  <a:srgbClr val="222222"/>
                </a:solidFill>
                <a:highlight>
                  <a:srgbClr val="FFFFFF"/>
                </a:highlight>
                <a:latin typeface="Merriweather"/>
                <a:ea typeface="Merriweather"/>
                <a:cs typeface="Merriweather"/>
                <a:sym typeface="Merriweather"/>
              </a:rPr>
              <a:t>so the authors also collected data on the temporal changes in the patient’s gut microbiome</a:t>
            </a:r>
            <a:endParaRPr sz="1200">
              <a:solidFill>
                <a:srgbClr val="222222"/>
              </a:solidFill>
              <a:highlight>
                <a:srgbClr val="FFFFFF"/>
              </a:highlight>
              <a:latin typeface="Merriweather"/>
              <a:ea typeface="Merriweather"/>
              <a:cs typeface="Merriweather"/>
              <a:sym typeface="Merriweather"/>
            </a:endParaRPr>
          </a:p>
          <a:p>
            <a:pPr indent="0" lvl="0" marL="0" rtl="0" algn="l">
              <a:lnSpc>
                <a:spcPct val="115000"/>
              </a:lnSpc>
              <a:spcBef>
                <a:spcPts val="0"/>
              </a:spcBef>
              <a:spcAft>
                <a:spcPts val="0"/>
              </a:spcAft>
              <a:buClr>
                <a:schemeClr val="dk1"/>
              </a:buClr>
              <a:buSzPts val="1100"/>
              <a:buFont typeface="Arial"/>
              <a:buNone/>
            </a:pPr>
            <a:r>
              <a:rPr lang="en" sz="1200">
                <a:solidFill>
                  <a:srgbClr val="222222"/>
                </a:solidFill>
                <a:highlight>
                  <a:srgbClr val="FFFFFF"/>
                </a:highlight>
                <a:latin typeface="Merriweather"/>
                <a:ea typeface="Merriweather"/>
                <a:cs typeface="Merriweather"/>
                <a:sym typeface="Merriweather"/>
              </a:rPr>
              <a:t> </a:t>
            </a:r>
            <a:endParaRPr sz="1200">
              <a:solidFill>
                <a:srgbClr val="222222"/>
              </a:solidFill>
              <a:highlight>
                <a:srgbClr val="FFFFFF"/>
              </a:highlight>
              <a:latin typeface="Merriweather"/>
              <a:ea typeface="Merriweather"/>
              <a:cs typeface="Merriweather"/>
              <a:sym typeface="Merriweather"/>
            </a:endParaRPr>
          </a:p>
          <a:p>
            <a:pPr indent="0" lvl="0" marL="0" rtl="0" algn="l">
              <a:spcBef>
                <a:spcPts val="0"/>
              </a:spcBef>
              <a:spcAft>
                <a:spcPts val="0"/>
              </a:spcAft>
              <a:buNone/>
            </a:pPr>
            <a:r>
              <a:t/>
            </a:r>
            <a:endParaRPr sz="1200">
              <a:solidFill>
                <a:srgbClr val="222222"/>
              </a:solidFill>
              <a:highlight>
                <a:srgbClr val="FFFFFF"/>
              </a:highlight>
              <a:latin typeface="Merriweather"/>
              <a:ea typeface="Merriweather"/>
              <a:cs typeface="Merriweather"/>
              <a:sym typeface="Merriweathe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51c8babac8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51c8babac8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the early day0 and day3 clustered together, while the later day samples clustered together</a:t>
            </a:r>
            <a:endParaRPr/>
          </a:p>
          <a:p>
            <a:pPr indent="0" lvl="0" marL="0" rtl="0" algn="l">
              <a:lnSpc>
                <a:spcPct val="115000"/>
              </a:lnSpc>
              <a:spcBef>
                <a:spcPts val="0"/>
              </a:spcBef>
              <a:spcAft>
                <a:spcPts val="0"/>
              </a:spcAft>
              <a:buClr>
                <a:schemeClr val="dk1"/>
              </a:buClr>
              <a:buSzPts val="1100"/>
              <a:buFont typeface="Arial"/>
              <a:buNone/>
            </a:pPr>
            <a:r>
              <a:rPr lang="en"/>
              <a:t>suggesting that a significant difference in their structure is seen and this is supported by a strong p value and also in agreement with the paper</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351c8babac8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351c8babac8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51c8babac8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51c8babac8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51c8babac8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351c8babac8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51c8babac8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51c8babac8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here’s a simple outline of what they did</a:t>
            </a:r>
            <a:endParaRPr/>
          </a:p>
          <a:p>
            <a:pPr indent="0" lvl="0" marL="0" rtl="0" algn="l">
              <a:lnSpc>
                <a:spcPct val="115000"/>
              </a:lnSpc>
              <a:spcBef>
                <a:spcPts val="0"/>
              </a:spcBef>
              <a:spcAft>
                <a:spcPts val="0"/>
              </a:spcAft>
              <a:buNone/>
            </a:pPr>
            <a:r>
              <a:rPr lang="en"/>
              <a:t>they collected samples from severly burned patients after admission to the hospital on six different days</a:t>
            </a:r>
            <a:endParaRPr/>
          </a:p>
          <a:p>
            <a:pPr indent="0" lvl="0" marL="0" rtl="0" algn="l">
              <a:lnSpc>
                <a:spcPct val="115000"/>
              </a:lnSpc>
              <a:spcBef>
                <a:spcPts val="0"/>
              </a:spcBef>
              <a:spcAft>
                <a:spcPts val="0"/>
              </a:spcAft>
              <a:buNone/>
            </a:pPr>
            <a:r>
              <a:rPr lang="en"/>
              <a:t>and each day, they collected samples from 4 different sites</a:t>
            </a:r>
            <a:endParaRPr/>
          </a:p>
          <a:p>
            <a:pPr indent="0" lvl="0" marL="0" rtl="0" algn="l">
              <a:lnSpc>
                <a:spcPct val="115000"/>
              </a:lnSpc>
              <a:spcBef>
                <a:spcPts val="0"/>
              </a:spcBef>
              <a:spcAft>
                <a:spcPts val="0"/>
              </a:spcAft>
              <a:buNone/>
            </a:pPr>
            <a:r>
              <a:rPr lang="en"/>
              <a:t>burn wound on one of their forearm</a:t>
            </a:r>
            <a:endParaRPr/>
          </a:p>
          <a:p>
            <a:pPr indent="0" lvl="0" marL="0" rtl="0" algn="l">
              <a:lnSpc>
                <a:spcPct val="115000"/>
              </a:lnSpc>
              <a:spcBef>
                <a:spcPts val="0"/>
              </a:spcBef>
              <a:spcAft>
                <a:spcPts val="0"/>
              </a:spcAft>
              <a:buNone/>
            </a:pPr>
            <a:r>
              <a:rPr lang="en"/>
              <a:t>spared skin on the corresponding area on their other forearm</a:t>
            </a:r>
            <a:endParaRPr/>
          </a:p>
          <a:p>
            <a:pPr indent="0" lvl="0" marL="0" rtl="0" algn="l">
              <a:lnSpc>
                <a:spcPct val="115000"/>
              </a:lnSpc>
              <a:spcBef>
                <a:spcPts val="0"/>
              </a:spcBef>
              <a:spcAft>
                <a:spcPts val="0"/>
              </a:spcAft>
              <a:buNone/>
            </a:pPr>
            <a:r>
              <a:rPr lang="en"/>
              <a:t>and GI samples including rectal and perianal</a:t>
            </a:r>
            <a:endParaRPr/>
          </a:p>
          <a:p>
            <a:pPr indent="0" lvl="0" marL="0" rtl="0" algn="l">
              <a:lnSpc>
                <a:spcPct val="115000"/>
              </a:lnSpc>
              <a:spcBef>
                <a:spcPts val="0"/>
              </a:spcBef>
              <a:spcAft>
                <a:spcPts val="0"/>
              </a:spcAft>
              <a:buNone/>
            </a:pPr>
            <a:r>
              <a:rPr lang="en"/>
              <a:t> </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51c8babac8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51c8babac8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and the general questions i asked during my analysis are</a:t>
            </a:r>
            <a:endParaRPr/>
          </a:p>
          <a:p>
            <a:pPr indent="0" lvl="0" marL="0" rtl="0" algn="l">
              <a:lnSpc>
                <a:spcPct val="115000"/>
              </a:lnSpc>
              <a:spcBef>
                <a:spcPts val="0"/>
              </a:spcBef>
              <a:spcAft>
                <a:spcPts val="0"/>
              </a:spcAft>
              <a:buClr>
                <a:schemeClr val="dk1"/>
              </a:buClr>
              <a:buSzPts val="1100"/>
              <a:buFont typeface="Arial"/>
              <a:buNone/>
            </a:pPr>
            <a:r>
              <a:rPr lang="en"/>
              <a:t> </a:t>
            </a:r>
            <a:endParaRPr/>
          </a:p>
          <a:p>
            <a:pPr indent="0" lvl="0" marL="0" rtl="0" algn="l">
              <a:lnSpc>
                <a:spcPct val="115000"/>
              </a:lnSpc>
              <a:spcBef>
                <a:spcPts val="0"/>
              </a:spcBef>
              <a:spcAft>
                <a:spcPts val="0"/>
              </a:spcAft>
              <a:buClr>
                <a:schemeClr val="dk1"/>
              </a:buClr>
              <a:buSzPts val="1100"/>
              <a:buFont typeface="Arial"/>
              <a:buNone/>
            </a:pPr>
            <a:r>
              <a:rPr lang="en"/>
              <a:t>How do microbial communities at burn wounds vs. spared skin differ?</a:t>
            </a:r>
            <a:endParaRPr/>
          </a:p>
          <a:p>
            <a:pPr indent="0" lvl="0" marL="0" rtl="0" algn="l">
              <a:lnSpc>
                <a:spcPct val="115000"/>
              </a:lnSpc>
              <a:spcBef>
                <a:spcPts val="0"/>
              </a:spcBef>
              <a:spcAft>
                <a:spcPts val="0"/>
              </a:spcAft>
              <a:buClr>
                <a:schemeClr val="dk1"/>
              </a:buClr>
              <a:buSzPts val="1100"/>
              <a:buFont typeface="Arial"/>
              <a:buNone/>
            </a:pPr>
            <a:r>
              <a:rPr lang="en"/>
              <a:t>How do these bacterial populations change over time?</a:t>
            </a:r>
            <a:endParaRPr/>
          </a:p>
          <a:p>
            <a:pPr indent="0" lvl="0" marL="0" rtl="0" algn="l">
              <a:lnSpc>
                <a:spcPct val="115000"/>
              </a:lnSpc>
              <a:spcBef>
                <a:spcPts val="0"/>
              </a:spcBef>
              <a:spcAft>
                <a:spcPts val="0"/>
              </a:spcAft>
              <a:buClr>
                <a:schemeClr val="dk1"/>
              </a:buClr>
              <a:buSzPts val="1100"/>
              <a:buFont typeface="Arial"/>
              <a:buNone/>
            </a:pPr>
            <a:r>
              <a:rPr lang="en"/>
              <a:t>How are gut microbial communities altered?</a:t>
            </a:r>
            <a:endParaRPr/>
          </a:p>
          <a:p>
            <a:pPr indent="0" lvl="0" marL="0" rtl="0" algn="l">
              <a:lnSpc>
                <a:spcPct val="115000"/>
              </a:lnSpc>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51c8babac8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51c8babac8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I first looked at the alpha diversity of samples on day 0, which reflects more of the result from the burn before treatment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oh i just realized that i grouped these weirdly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but first of all, GI samples have very different abandances of their dominant species compared t the skin samples, whcih is expected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and looking at the burn vs spared, burn wounds have lower alpha diversity, and this is mroe reflected in richness measure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which means that the difference is driven by rare taxa and spared skin have more species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and this makes sense because one can imagine perhaps the burn wiped out some species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51c8babac8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51c8babac8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and then im interested in how alpha diversity changes over time for the skin samples</a:t>
            </a:r>
            <a:endParaRPr/>
          </a:p>
          <a:p>
            <a:pPr indent="0" lvl="0" marL="0" rtl="0" algn="l">
              <a:lnSpc>
                <a:spcPct val="115000"/>
              </a:lnSpc>
              <a:spcBef>
                <a:spcPts val="0"/>
              </a:spcBef>
              <a:spcAft>
                <a:spcPts val="0"/>
              </a:spcAft>
              <a:buClr>
                <a:schemeClr val="dk1"/>
              </a:buClr>
              <a:buSzPts val="1100"/>
              <a:buFont typeface="Arial"/>
              <a:buNone/>
            </a:pPr>
            <a:r>
              <a:rPr lang="en"/>
              <a:t> My hypothesis is that the burn wound will have increasing alpha diversity since it will regain microbes as it recovers</a:t>
            </a:r>
            <a:endParaRPr/>
          </a:p>
          <a:p>
            <a:pPr indent="0" lvl="0" marL="0" rtl="0" algn="l">
              <a:lnSpc>
                <a:spcPct val="115000"/>
              </a:lnSpc>
              <a:spcBef>
                <a:spcPts val="0"/>
              </a:spcBef>
              <a:spcAft>
                <a:spcPts val="0"/>
              </a:spcAft>
              <a:buClr>
                <a:schemeClr val="dk1"/>
              </a:buClr>
              <a:buSzPts val="1100"/>
              <a:buFont typeface="Arial"/>
              <a:buNone/>
            </a:pPr>
            <a:r>
              <a:rPr lang="en"/>
              <a:t>but the spared skin might decrease in alpha diversity because the patients are now in a more clean hospital setting, and taking antibiotics and stuff</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51c8babac8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51c8babac8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however, there isn’t strong enough of a p value to reject the null hypothesis in either case,</a:t>
            </a:r>
            <a:endParaRPr/>
          </a:p>
          <a:p>
            <a:pPr indent="0" lvl="0" marL="0" rtl="0" algn="l">
              <a:lnSpc>
                <a:spcPct val="115000"/>
              </a:lnSpc>
              <a:spcBef>
                <a:spcPts val="0"/>
              </a:spcBef>
              <a:spcAft>
                <a:spcPts val="0"/>
              </a:spcAft>
              <a:buClr>
                <a:schemeClr val="dk1"/>
              </a:buClr>
              <a:buSzPts val="1100"/>
              <a:buFont typeface="Arial"/>
              <a:buNone/>
            </a:pPr>
            <a:r>
              <a:rPr lang="en"/>
              <a:t>no matter what diversity metric im looking at</a:t>
            </a:r>
            <a:endParaRPr/>
          </a:p>
          <a:p>
            <a:pPr indent="0" lvl="0" marL="0" rtl="0" algn="l">
              <a:lnSpc>
                <a:spcPct val="115000"/>
              </a:lnSpc>
              <a:spcBef>
                <a:spcPts val="0"/>
              </a:spcBef>
              <a:spcAft>
                <a:spcPts val="0"/>
              </a:spcAft>
              <a:buClr>
                <a:schemeClr val="dk1"/>
              </a:buClr>
              <a:buSzPts val="1100"/>
              <a:buFont typeface="Arial"/>
              <a:buNone/>
            </a:pPr>
            <a:r>
              <a:rPr lang="en"/>
              <a:t>There is not a clear change in alphs diversity for burn or spared skin samples</a:t>
            </a:r>
            <a:endParaRPr/>
          </a:p>
          <a:p>
            <a:pPr indent="0" lvl="0" marL="0" rtl="0" algn="l">
              <a:lnSpc>
                <a:spcPct val="115000"/>
              </a:lnSpc>
              <a:spcBef>
                <a:spcPts val="0"/>
              </a:spcBef>
              <a:spcAft>
                <a:spcPts val="0"/>
              </a:spcAft>
              <a:buClr>
                <a:schemeClr val="dk1"/>
              </a:buClr>
              <a:buSzPts val="1100"/>
              <a:buFont typeface="Arial"/>
              <a:buNone/>
            </a:pPr>
            <a:r>
              <a:rPr lang="en"/>
              <a:t> </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51c8babac8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51c8babac8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51c8babac8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51c8babac8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so the alpha diversity didnt change,</a:t>
            </a:r>
            <a:endParaRPr>
              <a:solidFill>
                <a:schemeClr val="dk1"/>
              </a:solidFill>
            </a:endParaRPr>
          </a:p>
          <a:p>
            <a:pPr indent="0" lvl="0" marL="0" rtl="0" algn="l">
              <a:lnSpc>
                <a:spcPct val="115000"/>
              </a:lnSpc>
              <a:spcBef>
                <a:spcPts val="0"/>
              </a:spcBef>
              <a:spcAft>
                <a:spcPts val="0"/>
              </a:spcAft>
              <a:buNone/>
            </a:pPr>
            <a:r>
              <a:rPr lang="en">
                <a:solidFill>
                  <a:schemeClr val="dk1"/>
                </a:solidFill>
              </a:rPr>
              <a:t>but what about beta diversity, does the composition of microbial communities change over the days</a:t>
            </a:r>
            <a:endParaRPr>
              <a:solidFill>
                <a:schemeClr val="dk1"/>
              </a:solidFill>
            </a:endParaRPr>
          </a:p>
          <a:p>
            <a:pPr indent="0" lvl="0" marL="0" rtl="0" algn="l">
              <a:lnSpc>
                <a:spcPct val="115000"/>
              </a:lnSpc>
              <a:spcBef>
                <a:spcPts val="0"/>
              </a:spcBef>
              <a:spcAft>
                <a:spcPts val="0"/>
              </a:spcAft>
              <a:buNone/>
            </a:pPr>
            <a:r>
              <a:rPr lang="en">
                <a:solidFill>
                  <a:schemeClr val="dk1"/>
                </a:solidFill>
              </a:rPr>
              <a:t> </a:t>
            </a:r>
            <a:endParaRPr>
              <a:solidFill>
                <a:schemeClr val="dk1"/>
              </a:solidFill>
            </a:endParaRPr>
          </a:p>
          <a:p>
            <a:pPr indent="0" lvl="0" marL="0" rtl="0" algn="l">
              <a:lnSpc>
                <a:spcPct val="115000"/>
              </a:lnSpc>
              <a:spcBef>
                <a:spcPts val="0"/>
              </a:spcBef>
              <a:spcAft>
                <a:spcPts val="0"/>
              </a:spcAft>
              <a:buNone/>
            </a:pPr>
            <a:r>
              <a:rPr lang="en">
                <a:solidFill>
                  <a:schemeClr val="dk1"/>
                </a:solidFill>
              </a:rPr>
              <a:t>since the burn wounds are not in homeostasis and are in an active recovery process, I hypothesized that the elative abundance profiles of bacterial communities in burn wounds significantly differ across the collection days post-admission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sp>
        <p:nvSpPr>
          <p:cNvPr id="55" name="Google Shape;55;p14"/>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56" name="Google Shape;56;p14"/>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57" name="Google Shape;57;p14"/>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59" name="Shape 59"/>
        <p:cNvGrpSpPr/>
        <p:nvPr/>
      </p:nvGrpSpPr>
      <p:grpSpPr>
        <a:xfrm>
          <a:off x="0" y="0"/>
          <a:ext cx="0" cy="0"/>
          <a:chOff x="0" y="0"/>
          <a:chExt cx="0" cy="0"/>
        </a:xfrm>
      </p:grpSpPr>
      <p:sp>
        <p:nvSpPr>
          <p:cNvPr id="60" name="Google Shape;60;p15"/>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61" name="Google Shape;61;p15"/>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62" name="Google Shape;62;p15"/>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4" name="Shape 64"/>
        <p:cNvGrpSpPr/>
        <p:nvPr/>
      </p:nvGrpSpPr>
      <p:grpSpPr>
        <a:xfrm>
          <a:off x="0" y="0"/>
          <a:ext cx="0" cy="0"/>
          <a:chOff x="0" y="0"/>
          <a:chExt cx="0" cy="0"/>
        </a:xfrm>
      </p:grpSpPr>
      <p:sp>
        <p:nvSpPr>
          <p:cNvPr id="65" name="Google Shape;65;p16"/>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6"/>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67" name="Google Shape;67;p16"/>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68" name="Google Shape;68;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69" name="Google Shape;69;p16"/>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0" name="Google Shape;70;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sp>
        <p:nvSpPr>
          <p:cNvPr id="72" name="Google Shape;72;p1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74" name="Google Shape;74;p17"/>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5" name="Google Shape;75;p17"/>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7" name="Shape 77"/>
        <p:cNvGrpSpPr/>
        <p:nvPr/>
      </p:nvGrpSpPr>
      <p:grpSpPr>
        <a:xfrm>
          <a:off x="0" y="0"/>
          <a:ext cx="0" cy="0"/>
          <a:chOff x="0" y="0"/>
          <a:chExt cx="0" cy="0"/>
        </a:xfrm>
      </p:grpSpPr>
      <p:sp>
        <p:nvSpPr>
          <p:cNvPr id="78" name="Google Shape;78;p18"/>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80" name="Google Shape;80;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1" name="Shape 81"/>
        <p:cNvGrpSpPr/>
        <p:nvPr/>
      </p:nvGrpSpPr>
      <p:grpSpPr>
        <a:xfrm>
          <a:off x="0" y="0"/>
          <a:ext cx="0" cy="0"/>
          <a:chOff x="0" y="0"/>
          <a:chExt cx="0" cy="0"/>
        </a:xfrm>
      </p:grpSpPr>
      <p:sp>
        <p:nvSpPr>
          <p:cNvPr id="82" name="Google Shape;82;p19"/>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9"/>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84" name="Google Shape;84;p19"/>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85" name="Google Shape;85;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86" name="Shape 86"/>
        <p:cNvGrpSpPr/>
        <p:nvPr/>
      </p:nvGrpSpPr>
      <p:grpSpPr>
        <a:xfrm>
          <a:off x="0" y="0"/>
          <a:ext cx="0" cy="0"/>
          <a:chOff x="0" y="0"/>
          <a:chExt cx="0" cy="0"/>
        </a:xfrm>
      </p:grpSpPr>
      <p:sp>
        <p:nvSpPr>
          <p:cNvPr id="87" name="Google Shape;87;p20"/>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88" name="Google Shape;88;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9" name="Shape 89"/>
        <p:cNvGrpSpPr/>
        <p:nvPr/>
      </p:nvGrpSpPr>
      <p:grpSpPr>
        <a:xfrm>
          <a:off x="0" y="0"/>
          <a:ext cx="0" cy="0"/>
          <a:chOff x="0" y="0"/>
          <a:chExt cx="0" cy="0"/>
        </a:xfrm>
      </p:grpSpPr>
      <p:sp>
        <p:nvSpPr>
          <p:cNvPr id="90" name="Google Shape;90;p21"/>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1"/>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92" name="Google Shape;92;p21"/>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93" name="Google Shape;93;p21"/>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4" name="Google Shape;94;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5" name="Shape 95"/>
        <p:cNvGrpSpPr/>
        <p:nvPr/>
      </p:nvGrpSpPr>
      <p:grpSpPr>
        <a:xfrm>
          <a:off x="0" y="0"/>
          <a:ext cx="0" cy="0"/>
          <a:chOff x="0" y="0"/>
          <a:chExt cx="0" cy="0"/>
        </a:xfrm>
      </p:grpSpPr>
      <p:sp>
        <p:nvSpPr>
          <p:cNvPr id="96" name="Google Shape;96;p22"/>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2"/>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98" name="Google Shape;9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99" name="Shape 99"/>
        <p:cNvGrpSpPr/>
        <p:nvPr/>
      </p:nvGrpSpPr>
      <p:grpSpPr>
        <a:xfrm>
          <a:off x="0" y="0"/>
          <a:ext cx="0" cy="0"/>
          <a:chOff x="0" y="0"/>
          <a:chExt cx="0" cy="0"/>
        </a:xfrm>
      </p:grpSpPr>
      <p:sp>
        <p:nvSpPr>
          <p:cNvPr id="100" name="Google Shape;100;p23"/>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101" name="Google Shape;101;p23"/>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102" name="Google Shape;10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3" name="Shape 103"/>
        <p:cNvGrpSpPr/>
        <p:nvPr/>
      </p:nvGrpSpPr>
      <p:grpSpPr>
        <a:xfrm>
          <a:off x="0" y="0"/>
          <a:ext cx="0" cy="0"/>
          <a:chOff x="0" y="0"/>
          <a:chExt cx="0" cy="0"/>
        </a:xfrm>
      </p:grpSpPr>
      <p:sp>
        <p:nvSpPr>
          <p:cNvPr id="104" name="Google Shape;10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18.jpg"/><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2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2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17.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1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 Id="rId3" Type="http://schemas.openxmlformats.org/officeDocument/2006/relationships/image" Target="../media/image14.jpg"/><Relationship Id="rId4"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2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 Id="rId3" Type="http://schemas.openxmlformats.org/officeDocument/2006/relationships/image" Target="../media/image22.jpg"/><Relationship Id="rId4" Type="http://schemas.openxmlformats.org/officeDocument/2006/relationships/image" Target="../media/image20.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 Id="rId3" Type="http://schemas.openxmlformats.org/officeDocument/2006/relationships/image" Target="../media/image1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xml"/><Relationship Id="rId3" Type="http://schemas.openxmlformats.org/officeDocument/2006/relationships/image" Target="../media/image1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24.jpg"/><Relationship Id="rId4" Type="http://schemas.openxmlformats.org/officeDocument/2006/relationships/image" Target="../media/image2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1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hyperlink" Target="https://doi.org/10.1038/s41598-021-89822-z" TargetMode="External"/><Relationship Id="rId4" Type="http://schemas.openxmlformats.org/officeDocument/2006/relationships/hyperlink" Target="https://doi.org/10.1038/s41579-024-01035-z" TargetMode="External"/><Relationship Id="rId5" Type="http://schemas.openxmlformats.org/officeDocument/2006/relationships/hyperlink" Target="https://doi.org/10.1093/burnst/tkaa03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3.jpg"/><Relationship Id="rId4" Type="http://schemas.openxmlformats.org/officeDocument/2006/relationships/image" Target="../media/image10.jpg"/><Relationship Id="rId5" Type="http://schemas.openxmlformats.org/officeDocument/2006/relationships/image" Target="../media/image9.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8.jpg"/><Relationship Id="rId5"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5"/>
          <p:cNvSpPr txBox="1"/>
          <p:nvPr>
            <p:ph type="ctrTitle"/>
          </p:nvPr>
        </p:nvSpPr>
        <p:spPr>
          <a:xfrm>
            <a:off x="311700" y="539725"/>
            <a:ext cx="8520600" cy="128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2866"/>
              <a:t>Longitudinal profiling of the burn patient cutaneous and gastrointestinal microbiota</a:t>
            </a:r>
            <a:endParaRPr i="1" sz="2866"/>
          </a:p>
          <a:p>
            <a:pPr indent="0" lvl="0" marL="0" rtl="0" algn="l">
              <a:spcBef>
                <a:spcPts val="0"/>
              </a:spcBef>
              <a:spcAft>
                <a:spcPts val="0"/>
              </a:spcAft>
              <a:buNone/>
            </a:pPr>
            <a:r>
              <a:t/>
            </a:r>
            <a:endParaRPr/>
          </a:p>
        </p:txBody>
      </p:sp>
      <p:sp>
        <p:nvSpPr>
          <p:cNvPr id="110" name="Google Shape;110;p25"/>
          <p:cNvSpPr txBox="1"/>
          <p:nvPr>
            <p:ph idx="1" type="subTitle"/>
          </p:nvPr>
        </p:nvSpPr>
        <p:spPr>
          <a:xfrm>
            <a:off x="311700" y="1616125"/>
            <a:ext cx="6397500" cy="738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Ziyu Xue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11" name="Google Shape;111;p25"/>
          <p:cNvPicPr preferRelativeResize="0"/>
          <p:nvPr/>
        </p:nvPicPr>
        <p:blipFill rotWithShape="1">
          <a:blip r:embed="rId3">
            <a:alphaModFix/>
          </a:blip>
          <a:srcRect b="70418" l="58557" r="0" t="-3148"/>
          <a:stretch/>
        </p:blipFill>
        <p:spPr>
          <a:xfrm>
            <a:off x="6143625" y="2974025"/>
            <a:ext cx="1010100" cy="738300"/>
          </a:xfrm>
          <a:prstGeom prst="ellipse">
            <a:avLst/>
          </a:prstGeom>
          <a:noFill/>
          <a:ln>
            <a:noFill/>
          </a:ln>
        </p:spPr>
      </p:pic>
      <p:pic>
        <p:nvPicPr>
          <p:cNvPr id="112" name="Google Shape;112;p25"/>
          <p:cNvPicPr preferRelativeResize="0"/>
          <p:nvPr/>
        </p:nvPicPr>
        <p:blipFill rotWithShape="1">
          <a:blip r:embed="rId3">
            <a:alphaModFix/>
          </a:blip>
          <a:srcRect b="38914" l="1797" r="78873" t="28360"/>
          <a:stretch/>
        </p:blipFill>
        <p:spPr>
          <a:xfrm rot="-2700000">
            <a:off x="6038645" y="4393467"/>
            <a:ext cx="479843" cy="738219"/>
          </a:xfrm>
          <a:prstGeom prst="ellipse">
            <a:avLst/>
          </a:prstGeom>
          <a:noFill/>
          <a:ln>
            <a:noFill/>
          </a:ln>
        </p:spPr>
      </p:pic>
      <p:pic>
        <p:nvPicPr>
          <p:cNvPr id="113" name="Google Shape;113;p25"/>
          <p:cNvPicPr preferRelativeResize="0"/>
          <p:nvPr/>
        </p:nvPicPr>
        <p:blipFill rotWithShape="1">
          <a:blip r:embed="rId3">
            <a:alphaModFix/>
          </a:blip>
          <a:srcRect b="68698" l="7046" r="69148" t="0"/>
          <a:stretch/>
        </p:blipFill>
        <p:spPr>
          <a:xfrm>
            <a:off x="5463850" y="3403625"/>
            <a:ext cx="571500" cy="695400"/>
          </a:xfrm>
          <a:prstGeom prst="ellipse">
            <a:avLst/>
          </a:prstGeom>
          <a:noFill/>
          <a:ln>
            <a:noFill/>
          </a:ln>
        </p:spPr>
      </p:pic>
      <p:pic>
        <p:nvPicPr>
          <p:cNvPr id="114" name="Google Shape;114;p25"/>
          <p:cNvPicPr preferRelativeResize="0"/>
          <p:nvPr/>
        </p:nvPicPr>
        <p:blipFill rotWithShape="1">
          <a:blip r:embed="rId3">
            <a:alphaModFix/>
          </a:blip>
          <a:srcRect b="29709" l="38290" r="23392" t="53021"/>
          <a:stretch/>
        </p:blipFill>
        <p:spPr>
          <a:xfrm rot="-3450439">
            <a:off x="4595070" y="3559458"/>
            <a:ext cx="919783" cy="383743"/>
          </a:xfrm>
          <a:prstGeom prst="ellipse">
            <a:avLst/>
          </a:prstGeom>
          <a:noFill/>
          <a:ln>
            <a:noFill/>
          </a:ln>
        </p:spPr>
      </p:pic>
      <p:pic>
        <p:nvPicPr>
          <p:cNvPr id="115" name="Google Shape;115;p25"/>
          <p:cNvPicPr preferRelativeResize="0"/>
          <p:nvPr/>
        </p:nvPicPr>
        <p:blipFill rotWithShape="1">
          <a:blip r:embed="rId3">
            <a:alphaModFix/>
          </a:blip>
          <a:srcRect b="29709" l="38290" r="23392" t="53021"/>
          <a:stretch/>
        </p:blipFill>
        <p:spPr>
          <a:xfrm rot="-1968223">
            <a:off x="6530665" y="3800868"/>
            <a:ext cx="919775" cy="383704"/>
          </a:xfrm>
          <a:prstGeom prst="ellipse">
            <a:avLst/>
          </a:prstGeom>
          <a:noFill/>
          <a:ln>
            <a:noFill/>
          </a:ln>
        </p:spPr>
      </p:pic>
      <p:pic>
        <p:nvPicPr>
          <p:cNvPr id="116" name="Google Shape;116;p25"/>
          <p:cNvPicPr preferRelativeResize="0"/>
          <p:nvPr/>
        </p:nvPicPr>
        <p:blipFill rotWithShape="1">
          <a:blip r:embed="rId3">
            <a:alphaModFix/>
          </a:blip>
          <a:srcRect b="38914" l="1797" r="78873" t="28360"/>
          <a:stretch/>
        </p:blipFill>
        <p:spPr>
          <a:xfrm rot="7324877">
            <a:off x="7518691" y="3140805"/>
            <a:ext cx="480116" cy="738236"/>
          </a:xfrm>
          <a:prstGeom prst="ellipse">
            <a:avLst/>
          </a:prstGeom>
          <a:noFill/>
          <a:ln>
            <a:noFill/>
          </a:ln>
        </p:spPr>
      </p:pic>
      <p:pic>
        <p:nvPicPr>
          <p:cNvPr id="117" name="Google Shape;117;p25"/>
          <p:cNvPicPr preferRelativeResize="0"/>
          <p:nvPr/>
        </p:nvPicPr>
        <p:blipFill rotWithShape="1">
          <a:blip r:embed="rId3">
            <a:alphaModFix/>
          </a:blip>
          <a:srcRect b="70418" l="58557" r="0" t="-3148"/>
          <a:stretch/>
        </p:blipFill>
        <p:spPr>
          <a:xfrm rot="1851173">
            <a:off x="7180147" y="4016324"/>
            <a:ext cx="1010266" cy="738354"/>
          </a:xfrm>
          <a:prstGeom prst="ellipse">
            <a:avLst/>
          </a:prstGeom>
          <a:noFill/>
          <a:ln>
            <a:noFill/>
          </a:ln>
        </p:spPr>
      </p:pic>
      <p:pic>
        <p:nvPicPr>
          <p:cNvPr id="118" name="Google Shape;118;p25"/>
          <p:cNvPicPr preferRelativeResize="0"/>
          <p:nvPr/>
        </p:nvPicPr>
        <p:blipFill rotWithShape="1">
          <a:blip r:embed="rId3">
            <a:alphaModFix/>
          </a:blip>
          <a:srcRect b="68698" l="7046" r="69148" t="0"/>
          <a:stretch/>
        </p:blipFill>
        <p:spPr>
          <a:xfrm rot="-2849373">
            <a:off x="4991236" y="4310154"/>
            <a:ext cx="571387" cy="695394"/>
          </a:xfrm>
          <a:prstGeom prst="ellipse">
            <a:avLst/>
          </a:prstGeom>
          <a:noFill/>
          <a:ln>
            <a:noFill/>
          </a:ln>
        </p:spPr>
      </p:pic>
      <p:pic>
        <p:nvPicPr>
          <p:cNvPr id="119" name="Google Shape;119;p25"/>
          <p:cNvPicPr preferRelativeResize="0"/>
          <p:nvPr/>
        </p:nvPicPr>
        <p:blipFill rotWithShape="1">
          <a:blip r:embed="rId3">
            <a:alphaModFix/>
          </a:blip>
          <a:srcRect b="38914" l="1797" r="78873" t="28360"/>
          <a:stretch/>
        </p:blipFill>
        <p:spPr>
          <a:xfrm rot="-7550743">
            <a:off x="4331985" y="4254018"/>
            <a:ext cx="480017" cy="738056"/>
          </a:xfrm>
          <a:prstGeom prst="ellipse">
            <a:avLst/>
          </a:prstGeom>
          <a:noFill/>
          <a:ln>
            <a:noFill/>
          </a:ln>
        </p:spPr>
      </p:pic>
      <p:pic>
        <p:nvPicPr>
          <p:cNvPr id="120" name="Google Shape;120;p25"/>
          <p:cNvPicPr preferRelativeResize="0"/>
          <p:nvPr/>
        </p:nvPicPr>
        <p:blipFill rotWithShape="1">
          <a:blip r:embed="rId3">
            <a:alphaModFix/>
          </a:blip>
          <a:srcRect b="70418" l="58557" r="0" t="-3148"/>
          <a:stretch/>
        </p:blipFill>
        <p:spPr>
          <a:xfrm rot="7414043">
            <a:off x="7822098" y="2632817"/>
            <a:ext cx="1010278" cy="738446"/>
          </a:xfrm>
          <a:prstGeom prst="ellipse">
            <a:avLst/>
          </a:prstGeom>
          <a:noFill/>
          <a:ln>
            <a:noFill/>
          </a:ln>
        </p:spPr>
      </p:pic>
      <p:pic>
        <p:nvPicPr>
          <p:cNvPr id="121" name="Google Shape;121;p25"/>
          <p:cNvPicPr preferRelativeResize="0"/>
          <p:nvPr/>
        </p:nvPicPr>
        <p:blipFill rotWithShape="1">
          <a:blip r:embed="rId3">
            <a:alphaModFix/>
          </a:blip>
          <a:srcRect b="68698" l="7046" r="69148" t="0"/>
          <a:stretch/>
        </p:blipFill>
        <p:spPr>
          <a:xfrm rot="-7776545">
            <a:off x="3396728" y="4037850"/>
            <a:ext cx="571253" cy="695284"/>
          </a:xfrm>
          <a:prstGeom prst="ellipse">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4"/>
          <p:cNvSpPr txBox="1"/>
          <p:nvPr>
            <p:ph type="title"/>
          </p:nvPr>
        </p:nvSpPr>
        <p:spPr>
          <a:xfrm>
            <a:off x="311700" y="21197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Bray-Curtis PCoA:</a:t>
            </a:r>
            <a:endParaRPr/>
          </a:p>
          <a:p>
            <a:pPr indent="0" lvl="0" marL="0" rtl="0" algn="l">
              <a:spcBef>
                <a:spcPts val="0"/>
              </a:spcBef>
              <a:spcAft>
                <a:spcPts val="0"/>
              </a:spcAft>
              <a:buNone/>
            </a:pPr>
            <a:r>
              <a:rPr lang="en"/>
              <a:t>No clustering seen based on collection date</a:t>
            </a:r>
            <a:endParaRPr/>
          </a:p>
        </p:txBody>
      </p:sp>
      <p:pic>
        <p:nvPicPr>
          <p:cNvPr id="183" name="Google Shape;183;p34"/>
          <p:cNvPicPr preferRelativeResize="0"/>
          <p:nvPr/>
        </p:nvPicPr>
        <p:blipFill rotWithShape="1">
          <a:blip r:embed="rId3">
            <a:alphaModFix/>
          </a:blip>
          <a:srcRect b="0" l="0" r="34262" t="5096"/>
          <a:stretch/>
        </p:blipFill>
        <p:spPr>
          <a:xfrm>
            <a:off x="152400" y="1466200"/>
            <a:ext cx="3604101" cy="3524900"/>
          </a:xfrm>
          <a:prstGeom prst="rect">
            <a:avLst/>
          </a:prstGeom>
          <a:noFill/>
          <a:ln>
            <a:noFill/>
          </a:ln>
        </p:spPr>
      </p:pic>
      <p:pic>
        <p:nvPicPr>
          <p:cNvPr id="184" name="Google Shape;184;p34"/>
          <p:cNvPicPr preferRelativeResize="0"/>
          <p:nvPr/>
        </p:nvPicPr>
        <p:blipFill rotWithShape="1">
          <a:blip r:embed="rId4">
            <a:alphaModFix/>
          </a:blip>
          <a:srcRect b="0" l="0" r="0" t="4232"/>
          <a:stretch/>
        </p:blipFill>
        <p:spPr>
          <a:xfrm>
            <a:off x="3893175" y="1509025"/>
            <a:ext cx="5250826" cy="3405015"/>
          </a:xfrm>
          <a:prstGeom prst="rect">
            <a:avLst/>
          </a:prstGeom>
          <a:noFill/>
          <a:ln>
            <a:noFill/>
          </a:ln>
        </p:spPr>
      </p:pic>
      <p:pic>
        <p:nvPicPr>
          <p:cNvPr id="185" name="Google Shape;185;p34"/>
          <p:cNvPicPr preferRelativeResize="0"/>
          <p:nvPr/>
        </p:nvPicPr>
        <p:blipFill rotWithShape="1">
          <a:blip r:embed="rId3">
            <a:alphaModFix/>
          </a:blip>
          <a:srcRect b="26970" l="65952" r="24091" t="66113"/>
          <a:stretch/>
        </p:blipFill>
        <p:spPr>
          <a:xfrm>
            <a:off x="7415378" y="3939325"/>
            <a:ext cx="545826" cy="256850"/>
          </a:xfrm>
          <a:prstGeom prst="rect">
            <a:avLst/>
          </a:prstGeom>
          <a:noFill/>
          <a:ln>
            <a:noFill/>
          </a:ln>
        </p:spPr>
      </p:pic>
      <p:sp>
        <p:nvSpPr>
          <p:cNvPr id="186" name="Google Shape;186;p34"/>
          <p:cNvSpPr txBox="1"/>
          <p:nvPr/>
        </p:nvSpPr>
        <p:spPr>
          <a:xfrm>
            <a:off x="2688175" y="3714750"/>
            <a:ext cx="6096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solidFill>
                <a:schemeClr val="dk2"/>
              </a:solidFill>
              <a:latin typeface="Roboto"/>
              <a:ea typeface="Roboto"/>
              <a:cs typeface="Roboto"/>
              <a:sym typeface="Roboto"/>
            </a:endParaRPr>
          </a:p>
        </p:txBody>
      </p:sp>
      <p:sp>
        <p:nvSpPr>
          <p:cNvPr id="187" name="Google Shape;187;p34"/>
          <p:cNvSpPr txBox="1"/>
          <p:nvPr/>
        </p:nvSpPr>
        <p:spPr>
          <a:xfrm>
            <a:off x="3206750" y="4402650"/>
            <a:ext cx="994800" cy="6927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100"/>
              <a:t>R² = 0.11513</a:t>
            </a:r>
            <a:endParaRPr b="1" sz="1100"/>
          </a:p>
          <a:p>
            <a:pPr indent="0" lvl="0" marL="0" rtl="0" algn="l">
              <a:spcBef>
                <a:spcPts val="0"/>
              </a:spcBef>
              <a:spcAft>
                <a:spcPts val="0"/>
              </a:spcAft>
              <a:buNone/>
            </a:pPr>
            <a:r>
              <a:rPr b="1" lang="en" sz="1100"/>
              <a:t>F = 0.9628</a:t>
            </a:r>
            <a:endParaRPr b="1" sz="1100"/>
          </a:p>
          <a:p>
            <a:pPr indent="0" lvl="0" marL="0" rtl="0" algn="l">
              <a:spcBef>
                <a:spcPts val="0"/>
              </a:spcBef>
              <a:spcAft>
                <a:spcPts val="0"/>
              </a:spcAft>
              <a:buNone/>
            </a:pPr>
            <a:r>
              <a:rPr b="1" lang="en" sz="1100"/>
              <a:t>p = 0.553</a:t>
            </a:r>
            <a:endParaRPr b="1" sz="1100"/>
          </a:p>
        </p:txBody>
      </p:sp>
      <p:sp>
        <p:nvSpPr>
          <p:cNvPr id="188" name="Google Shape;188;p34"/>
          <p:cNvSpPr txBox="1"/>
          <p:nvPr/>
        </p:nvSpPr>
        <p:spPr>
          <a:xfrm>
            <a:off x="6966400" y="4343375"/>
            <a:ext cx="994800" cy="6927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100"/>
              <a:t>R² = </a:t>
            </a:r>
            <a:r>
              <a:rPr b="1" lang="en" sz="1100"/>
              <a:t>0.116</a:t>
            </a:r>
            <a:endParaRPr b="1" sz="1100"/>
          </a:p>
          <a:p>
            <a:pPr indent="0" lvl="0" marL="0" rtl="0" algn="l">
              <a:spcBef>
                <a:spcPts val="0"/>
              </a:spcBef>
              <a:spcAft>
                <a:spcPts val="0"/>
              </a:spcAft>
              <a:buNone/>
            </a:pPr>
            <a:r>
              <a:rPr b="1" lang="en" sz="1100"/>
              <a:t>F = </a:t>
            </a:r>
            <a:r>
              <a:rPr b="1" lang="en" sz="1100"/>
              <a:t>0.116</a:t>
            </a:r>
            <a:endParaRPr b="1" sz="1100"/>
          </a:p>
          <a:p>
            <a:pPr indent="0" lvl="0" marL="0" rtl="0" algn="l">
              <a:spcBef>
                <a:spcPts val="0"/>
              </a:spcBef>
              <a:spcAft>
                <a:spcPts val="0"/>
              </a:spcAft>
              <a:buNone/>
            </a:pPr>
            <a:r>
              <a:rPr b="1" lang="en" sz="1100"/>
              <a:t>p = 0.43</a:t>
            </a:r>
            <a:endParaRPr b="1"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5"/>
          <p:cNvSpPr txBox="1"/>
          <p:nvPr>
            <p:ph type="title"/>
          </p:nvPr>
        </p:nvSpPr>
        <p:spPr>
          <a:xfrm>
            <a:off x="58475" y="284450"/>
            <a:ext cx="87738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Investigating microbial composition: </a:t>
            </a:r>
            <a:endParaRPr/>
          </a:p>
          <a:p>
            <a:pPr indent="0" lvl="0" marL="0" rtl="0" algn="l">
              <a:spcBef>
                <a:spcPts val="0"/>
              </a:spcBef>
              <a:spcAft>
                <a:spcPts val="0"/>
              </a:spcAft>
              <a:buNone/>
            </a:pPr>
            <a:r>
              <a:rPr lang="en"/>
              <a:t>Bacillota (Firmicutes) phylum shows interesting trends</a:t>
            </a:r>
            <a:endParaRPr/>
          </a:p>
        </p:txBody>
      </p:sp>
      <p:pic>
        <p:nvPicPr>
          <p:cNvPr id="194" name="Google Shape;194;p35"/>
          <p:cNvPicPr preferRelativeResize="0"/>
          <p:nvPr/>
        </p:nvPicPr>
        <p:blipFill>
          <a:blip r:embed="rId3">
            <a:alphaModFix/>
          </a:blip>
          <a:stretch>
            <a:fillRect/>
          </a:stretch>
        </p:blipFill>
        <p:spPr>
          <a:xfrm>
            <a:off x="997875" y="1341250"/>
            <a:ext cx="6204262" cy="3714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6"/>
          <p:cNvSpPr txBox="1"/>
          <p:nvPr>
            <p:ph type="title"/>
          </p:nvPr>
        </p:nvSpPr>
        <p:spPr>
          <a:xfrm>
            <a:off x="311700" y="28257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Focusing on Firmicutes:</a:t>
            </a:r>
            <a:endParaRPr/>
          </a:p>
          <a:p>
            <a:pPr indent="0" lvl="0" marL="0" rtl="0" algn="l">
              <a:spcBef>
                <a:spcPts val="0"/>
              </a:spcBef>
              <a:spcAft>
                <a:spcPts val="0"/>
              </a:spcAft>
              <a:buNone/>
            </a:pPr>
            <a:r>
              <a:rPr lang="en"/>
              <a:t>Abundances decrease over days post-admission</a:t>
            </a:r>
            <a:endParaRPr/>
          </a:p>
        </p:txBody>
      </p:sp>
      <p:pic>
        <p:nvPicPr>
          <p:cNvPr id="200" name="Google Shape;200;p36"/>
          <p:cNvPicPr preferRelativeResize="0"/>
          <p:nvPr/>
        </p:nvPicPr>
        <p:blipFill>
          <a:blip r:embed="rId3">
            <a:alphaModFix/>
          </a:blip>
          <a:stretch>
            <a:fillRect/>
          </a:stretch>
        </p:blipFill>
        <p:spPr>
          <a:xfrm>
            <a:off x="1222625" y="1298450"/>
            <a:ext cx="6179062" cy="3714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7"/>
          <p:cNvSpPr txBox="1"/>
          <p:nvPr>
            <p:ph type="title"/>
          </p:nvPr>
        </p:nvSpPr>
        <p:spPr>
          <a:xfrm>
            <a:off x="152400" y="437425"/>
            <a:ext cx="92562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Trends may be driven by Staph and Strep genera</a:t>
            </a:r>
            <a:endParaRPr/>
          </a:p>
        </p:txBody>
      </p:sp>
      <p:pic>
        <p:nvPicPr>
          <p:cNvPr id="206" name="Google Shape;206;p37"/>
          <p:cNvPicPr preferRelativeResize="0"/>
          <p:nvPr/>
        </p:nvPicPr>
        <p:blipFill rotWithShape="1">
          <a:blip r:embed="rId3">
            <a:alphaModFix/>
          </a:blip>
          <a:srcRect b="70269" l="0" r="0" t="0"/>
          <a:stretch/>
        </p:blipFill>
        <p:spPr>
          <a:xfrm>
            <a:off x="858175" y="1552175"/>
            <a:ext cx="7042350" cy="2511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8"/>
          <p:cNvSpPr txBox="1"/>
          <p:nvPr>
            <p:ph type="title"/>
          </p:nvPr>
        </p:nvSpPr>
        <p:spPr>
          <a:xfrm>
            <a:off x="152400" y="437425"/>
            <a:ext cx="92562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Trends may be driven by Staph and Strep genera</a:t>
            </a:r>
            <a:endParaRPr/>
          </a:p>
        </p:txBody>
      </p:sp>
      <p:pic>
        <p:nvPicPr>
          <p:cNvPr id="212" name="Google Shape;212;p38"/>
          <p:cNvPicPr preferRelativeResize="0"/>
          <p:nvPr/>
        </p:nvPicPr>
        <p:blipFill rotWithShape="1">
          <a:blip r:embed="rId3">
            <a:alphaModFix/>
          </a:blip>
          <a:srcRect b="0" l="0" r="0" t="34460"/>
          <a:stretch/>
        </p:blipFill>
        <p:spPr>
          <a:xfrm>
            <a:off x="2047925" y="1375800"/>
            <a:ext cx="4355001" cy="342412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Similar results as findings in paper</a:t>
            </a:r>
            <a:endParaRPr/>
          </a:p>
        </p:txBody>
      </p:sp>
      <p:sp>
        <p:nvSpPr>
          <p:cNvPr id="218" name="Google Shape;218;p39"/>
          <p:cNvSpPr txBox="1"/>
          <p:nvPr>
            <p:ph idx="1" type="body"/>
          </p:nvPr>
        </p:nvSpPr>
        <p:spPr>
          <a:xfrm>
            <a:off x="311700" y="1505700"/>
            <a:ext cx="4503600" cy="307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No change in Shannon diversity over post-admission days </a:t>
            </a:r>
            <a:endParaRPr/>
          </a:p>
          <a:p>
            <a:pPr indent="-311150" lvl="0" marL="457200" rtl="0" algn="l">
              <a:spcBef>
                <a:spcPts val="0"/>
              </a:spcBef>
              <a:spcAft>
                <a:spcPts val="0"/>
              </a:spcAft>
              <a:buSzPts val="1300"/>
              <a:buChar char="-"/>
            </a:pPr>
            <a:r>
              <a:rPr lang="en"/>
              <a:t>No clustering based on collection days</a:t>
            </a:r>
            <a:endParaRPr/>
          </a:p>
          <a:p>
            <a:pPr indent="0" lvl="0" marL="457200" rtl="0" algn="l">
              <a:spcBef>
                <a:spcPts val="1200"/>
              </a:spcBef>
              <a:spcAft>
                <a:spcPts val="0"/>
              </a:spcAft>
              <a:buNone/>
            </a:pPr>
            <a:r>
              <a:t/>
            </a:r>
            <a:endParaRPr/>
          </a:p>
          <a:p>
            <a:pPr indent="-311150" lvl="0" marL="457200" rtl="0" algn="l">
              <a:spcBef>
                <a:spcPts val="1200"/>
              </a:spcBef>
              <a:spcAft>
                <a:spcPts val="0"/>
              </a:spcAft>
              <a:buSzPts val="1300"/>
              <a:buChar char="-"/>
            </a:pPr>
            <a:r>
              <a:rPr lang="en"/>
              <a:t>Potentially due to frequent antibiotic application</a:t>
            </a:r>
            <a:endParaRPr/>
          </a:p>
          <a:p>
            <a:pPr indent="-311150" lvl="0" marL="457200" rtl="0" algn="l">
              <a:spcBef>
                <a:spcPts val="0"/>
              </a:spcBef>
              <a:spcAft>
                <a:spcPts val="0"/>
              </a:spcAft>
              <a:buSzPts val="1300"/>
              <a:buChar char="-"/>
            </a:pPr>
            <a:r>
              <a:rPr lang="en"/>
              <a:t>Temporal reduction/stability in wound microbiome indicative poor healing results</a:t>
            </a:r>
            <a:endParaRPr/>
          </a:p>
          <a:p>
            <a:pPr indent="0" lvl="0" marL="0" rtl="0" algn="l">
              <a:spcBef>
                <a:spcPts val="1200"/>
              </a:spcBef>
              <a:spcAft>
                <a:spcPts val="1200"/>
              </a:spcAft>
              <a:buNone/>
            </a:pPr>
            <a:r>
              <a:t/>
            </a:r>
            <a:endParaRPr/>
          </a:p>
        </p:txBody>
      </p:sp>
      <p:pic>
        <p:nvPicPr>
          <p:cNvPr id="219" name="Google Shape;219;p39"/>
          <p:cNvPicPr preferRelativeResize="0"/>
          <p:nvPr/>
        </p:nvPicPr>
        <p:blipFill>
          <a:blip r:embed="rId3">
            <a:alphaModFix/>
          </a:blip>
          <a:stretch>
            <a:fillRect/>
          </a:stretch>
        </p:blipFill>
        <p:spPr>
          <a:xfrm>
            <a:off x="4767475" y="3460201"/>
            <a:ext cx="4270709" cy="1588425"/>
          </a:xfrm>
          <a:prstGeom prst="rect">
            <a:avLst/>
          </a:prstGeom>
          <a:noFill/>
          <a:ln>
            <a:noFill/>
          </a:ln>
        </p:spPr>
      </p:pic>
      <p:grpSp>
        <p:nvGrpSpPr>
          <p:cNvPr id="220" name="Google Shape;220;p39"/>
          <p:cNvGrpSpPr/>
          <p:nvPr/>
        </p:nvGrpSpPr>
        <p:grpSpPr>
          <a:xfrm>
            <a:off x="4914850" y="1188125"/>
            <a:ext cx="2430050" cy="2208575"/>
            <a:chOff x="3748550" y="1277025"/>
            <a:chExt cx="2430050" cy="2208575"/>
          </a:xfrm>
        </p:grpSpPr>
        <p:pic>
          <p:nvPicPr>
            <p:cNvPr id="221" name="Google Shape;221;p39"/>
            <p:cNvPicPr preferRelativeResize="0"/>
            <p:nvPr/>
          </p:nvPicPr>
          <p:blipFill rotWithShape="1">
            <a:blip r:embed="rId4">
              <a:alphaModFix/>
            </a:blip>
            <a:srcRect b="0" l="73163" r="0" t="0"/>
            <a:stretch/>
          </p:blipFill>
          <p:spPr>
            <a:xfrm>
              <a:off x="4963575" y="1277025"/>
              <a:ext cx="1215025" cy="2208575"/>
            </a:xfrm>
            <a:prstGeom prst="rect">
              <a:avLst/>
            </a:prstGeom>
            <a:noFill/>
            <a:ln>
              <a:noFill/>
            </a:ln>
          </p:spPr>
        </p:pic>
        <p:pic>
          <p:nvPicPr>
            <p:cNvPr id="222" name="Google Shape;222;p39"/>
            <p:cNvPicPr preferRelativeResize="0"/>
            <p:nvPr/>
          </p:nvPicPr>
          <p:blipFill rotWithShape="1">
            <a:blip r:embed="rId4">
              <a:alphaModFix/>
            </a:blip>
            <a:srcRect b="0" l="0" r="73163" t="0"/>
            <a:stretch/>
          </p:blipFill>
          <p:spPr>
            <a:xfrm>
              <a:off x="3748550" y="1277025"/>
              <a:ext cx="1215025" cy="2208575"/>
            </a:xfrm>
            <a:prstGeom prst="rect">
              <a:avLst/>
            </a:prstGeom>
            <a:noFill/>
            <a:ln>
              <a:noFill/>
            </a:ln>
          </p:spPr>
        </p:pic>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Similar results as findings in paper</a:t>
            </a:r>
            <a:endParaRPr/>
          </a:p>
        </p:txBody>
      </p:sp>
      <p:sp>
        <p:nvSpPr>
          <p:cNvPr id="228" name="Google Shape;228;p40"/>
          <p:cNvSpPr txBox="1"/>
          <p:nvPr>
            <p:ph idx="1" type="body"/>
          </p:nvPr>
        </p:nvSpPr>
        <p:spPr>
          <a:xfrm>
            <a:off x="311700" y="1505700"/>
            <a:ext cx="6609900" cy="307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Reduction in skin commensal organisms</a:t>
            </a:r>
            <a:endParaRPr/>
          </a:p>
          <a:p>
            <a:pPr indent="-298450" lvl="1" marL="914400" rtl="0" algn="l">
              <a:spcBef>
                <a:spcPts val="0"/>
              </a:spcBef>
              <a:spcAft>
                <a:spcPts val="0"/>
              </a:spcAft>
              <a:buSzPts val="1100"/>
              <a:buChar char="-"/>
            </a:pPr>
            <a:r>
              <a:rPr i="1" lang="en"/>
              <a:t>Propionibacterium</a:t>
            </a:r>
            <a:r>
              <a:rPr i="1" lang="en"/>
              <a:t> acnes and Staphylococcus epidermitis </a:t>
            </a:r>
            <a:endParaRPr i="1"/>
          </a:p>
          <a:p>
            <a:pPr indent="-311150" lvl="0" marL="457200" rtl="0" algn="l">
              <a:spcBef>
                <a:spcPts val="0"/>
              </a:spcBef>
              <a:spcAft>
                <a:spcPts val="0"/>
              </a:spcAft>
              <a:buSzPts val="1300"/>
              <a:buChar char="-"/>
            </a:pPr>
            <a:r>
              <a:rPr lang="en"/>
              <a:t>B</a:t>
            </a:r>
            <a:r>
              <a:rPr lang="en"/>
              <a:t>urn wounds experience </a:t>
            </a:r>
            <a:r>
              <a:rPr lang="en"/>
              <a:t>perturbation</a:t>
            </a:r>
            <a:r>
              <a:rPr lang="en"/>
              <a:t> of normal commensal bacteria</a:t>
            </a:r>
            <a:endParaRPr/>
          </a:p>
          <a:p>
            <a:pPr indent="0" lvl="0" marL="45720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229" name="Google Shape;229;p40"/>
          <p:cNvPicPr preferRelativeResize="0"/>
          <p:nvPr/>
        </p:nvPicPr>
        <p:blipFill>
          <a:blip r:embed="rId3">
            <a:alphaModFix/>
          </a:blip>
          <a:stretch>
            <a:fillRect/>
          </a:stretch>
        </p:blipFill>
        <p:spPr>
          <a:xfrm>
            <a:off x="1432900" y="2388275"/>
            <a:ext cx="5787999" cy="27552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are gut microbial communities altered?</a:t>
            </a:r>
            <a:endParaRPr/>
          </a:p>
        </p:txBody>
      </p:sp>
      <p:sp>
        <p:nvSpPr>
          <p:cNvPr id="235" name="Google Shape;235;p41"/>
          <p:cNvSpPr txBox="1"/>
          <p:nvPr>
            <p:ph idx="1" type="body"/>
          </p:nvPr>
        </p:nvSpPr>
        <p:spPr>
          <a:xfrm>
            <a:off x="311700" y="1505700"/>
            <a:ext cx="85677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Hypothesis:</a:t>
            </a:r>
            <a:endParaRPr/>
          </a:p>
          <a:p>
            <a:pPr indent="-311150" lvl="0" marL="457200" rtl="0" algn="l">
              <a:spcBef>
                <a:spcPts val="1200"/>
              </a:spcBef>
              <a:spcAft>
                <a:spcPts val="0"/>
              </a:spcAft>
              <a:buSzPts val="1300"/>
              <a:buChar char="-"/>
            </a:pPr>
            <a:r>
              <a:rPr lang="en"/>
              <a:t>Alpha diversity of gut microbiome decreases over days post-admission.</a:t>
            </a:r>
            <a:endParaRPr/>
          </a:p>
          <a:p>
            <a:pPr indent="-311150" lvl="0" marL="457200" rtl="0" algn="l">
              <a:spcBef>
                <a:spcPts val="0"/>
              </a:spcBef>
              <a:spcAft>
                <a:spcPts val="0"/>
              </a:spcAft>
              <a:buSzPts val="1300"/>
              <a:buChar char="-"/>
            </a:pPr>
            <a:r>
              <a:rPr lang="en"/>
              <a:t>R</a:t>
            </a:r>
            <a:r>
              <a:rPr lang="en"/>
              <a:t>elative abundance profiles of gut bacterial communities differ across days post-admission.</a:t>
            </a:r>
            <a:endParaRPr/>
          </a:p>
          <a:p>
            <a:pPr indent="0" lvl="0" marL="45720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Drop in alpha diversity seen on day 21</a:t>
            </a:r>
            <a:endParaRPr/>
          </a:p>
        </p:txBody>
      </p:sp>
      <p:grpSp>
        <p:nvGrpSpPr>
          <p:cNvPr id="241" name="Google Shape;241;p42"/>
          <p:cNvGrpSpPr/>
          <p:nvPr/>
        </p:nvGrpSpPr>
        <p:grpSpPr>
          <a:xfrm>
            <a:off x="141800" y="1402450"/>
            <a:ext cx="8690524" cy="2910401"/>
            <a:chOff x="141800" y="1402450"/>
            <a:chExt cx="8690524" cy="2910401"/>
          </a:xfrm>
        </p:grpSpPr>
        <p:pic>
          <p:nvPicPr>
            <p:cNvPr id="242" name="Google Shape;242;p42"/>
            <p:cNvPicPr preferRelativeResize="0"/>
            <p:nvPr/>
          </p:nvPicPr>
          <p:blipFill>
            <a:blip r:embed="rId3">
              <a:alphaModFix/>
            </a:blip>
            <a:stretch>
              <a:fillRect/>
            </a:stretch>
          </p:blipFill>
          <p:spPr>
            <a:xfrm>
              <a:off x="141800" y="1449925"/>
              <a:ext cx="4229098" cy="2815451"/>
            </a:xfrm>
            <a:prstGeom prst="rect">
              <a:avLst/>
            </a:prstGeom>
            <a:noFill/>
            <a:ln>
              <a:noFill/>
            </a:ln>
          </p:spPr>
        </p:pic>
        <p:pic>
          <p:nvPicPr>
            <p:cNvPr id="243" name="Google Shape;243;p42"/>
            <p:cNvPicPr preferRelativeResize="0"/>
            <p:nvPr/>
          </p:nvPicPr>
          <p:blipFill>
            <a:blip r:embed="rId4">
              <a:alphaModFix/>
            </a:blip>
            <a:stretch>
              <a:fillRect/>
            </a:stretch>
          </p:blipFill>
          <p:spPr>
            <a:xfrm>
              <a:off x="4487900" y="1402450"/>
              <a:ext cx="4344424" cy="2910401"/>
            </a:xfrm>
            <a:prstGeom prst="rect">
              <a:avLst/>
            </a:prstGeom>
            <a:noFill/>
            <a:ln>
              <a:noFill/>
            </a:ln>
          </p:spPr>
        </p:pic>
      </p:grpSp>
      <p:sp>
        <p:nvSpPr>
          <p:cNvPr id="244" name="Google Shape;244;p42"/>
          <p:cNvSpPr txBox="1"/>
          <p:nvPr/>
        </p:nvSpPr>
        <p:spPr>
          <a:xfrm>
            <a:off x="1222350" y="4312850"/>
            <a:ext cx="66993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Rectal										Perianal</a:t>
            </a:r>
            <a:endParaRPr sz="1300">
              <a:solidFill>
                <a:schemeClr val="dk2"/>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Drop in alpha diversity seen on day 21</a:t>
            </a:r>
            <a:endParaRPr/>
          </a:p>
        </p:txBody>
      </p:sp>
      <p:pic>
        <p:nvPicPr>
          <p:cNvPr id="250" name="Google Shape;250;p43"/>
          <p:cNvPicPr preferRelativeResize="0"/>
          <p:nvPr/>
        </p:nvPicPr>
        <p:blipFill rotWithShape="1">
          <a:blip r:embed="rId3">
            <a:alphaModFix/>
          </a:blip>
          <a:srcRect b="0" l="0" r="95695" t="0"/>
          <a:stretch/>
        </p:blipFill>
        <p:spPr>
          <a:xfrm>
            <a:off x="2406650" y="1277025"/>
            <a:ext cx="239175" cy="3714074"/>
          </a:xfrm>
          <a:prstGeom prst="rect">
            <a:avLst/>
          </a:prstGeom>
          <a:noFill/>
          <a:ln>
            <a:noFill/>
          </a:ln>
        </p:spPr>
      </p:pic>
      <p:pic>
        <p:nvPicPr>
          <p:cNvPr id="251" name="Google Shape;251;p43"/>
          <p:cNvPicPr preferRelativeResize="0"/>
          <p:nvPr/>
        </p:nvPicPr>
        <p:blipFill rotWithShape="1">
          <a:blip r:embed="rId3">
            <a:alphaModFix/>
          </a:blip>
          <a:srcRect b="0" l="37181" r="0" t="0"/>
          <a:stretch/>
        </p:blipFill>
        <p:spPr>
          <a:xfrm>
            <a:off x="2645821" y="1277025"/>
            <a:ext cx="3489926" cy="37140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6"/>
          <p:cNvSpPr txBox="1"/>
          <p:nvPr>
            <p:ph type="title"/>
          </p:nvPr>
        </p:nvSpPr>
        <p:spPr>
          <a:xfrm>
            <a:off x="311725" y="500925"/>
            <a:ext cx="88323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Burn wound microbiome is key to healing outcome</a:t>
            </a:r>
            <a:endParaRPr/>
          </a:p>
        </p:txBody>
      </p:sp>
      <p:sp>
        <p:nvSpPr>
          <p:cNvPr id="127" name="Google Shape;127;p26"/>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Colonization of wound by commensal/pathogenic bacteria</a:t>
            </a:r>
            <a:endParaRPr/>
          </a:p>
          <a:p>
            <a:pPr indent="-311150" lvl="0" marL="457200" rtl="0" algn="l">
              <a:spcBef>
                <a:spcPts val="0"/>
              </a:spcBef>
              <a:spcAft>
                <a:spcPts val="0"/>
              </a:spcAft>
              <a:buSzPts val="1300"/>
              <a:buChar char="-"/>
            </a:pPr>
            <a:r>
              <a:rPr lang="en"/>
              <a:t>Activated immune response target all bacteria alike</a:t>
            </a:r>
            <a:endParaRPr/>
          </a:p>
          <a:p>
            <a:pPr indent="-311150" lvl="0" marL="457200" rtl="0" algn="l">
              <a:spcBef>
                <a:spcPts val="0"/>
              </a:spcBef>
              <a:spcAft>
                <a:spcPts val="0"/>
              </a:spcAft>
              <a:buSzPts val="1300"/>
              <a:buChar char="-"/>
            </a:pPr>
            <a:r>
              <a:rPr lang="en"/>
              <a:t>Different communities play different role in wound healing</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pic>
        <p:nvPicPr>
          <p:cNvPr id="128" name="Google Shape;128;p26"/>
          <p:cNvPicPr preferRelativeResize="0"/>
          <p:nvPr/>
        </p:nvPicPr>
        <p:blipFill>
          <a:blip r:embed="rId3">
            <a:alphaModFix/>
          </a:blip>
          <a:stretch>
            <a:fillRect/>
          </a:stretch>
        </p:blipFill>
        <p:spPr>
          <a:xfrm>
            <a:off x="4464000" y="1277025"/>
            <a:ext cx="4527598" cy="352897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Clustering of samples based on dates</a:t>
            </a:r>
            <a:endParaRPr/>
          </a:p>
        </p:txBody>
      </p:sp>
      <p:pic>
        <p:nvPicPr>
          <p:cNvPr id="257" name="Google Shape;257;p44"/>
          <p:cNvPicPr preferRelativeResize="0"/>
          <p:nvPr/>
        </p:nvPicPr>
        <p:blipFill rotWithShape="1">
          <a:blip r:embed="rId3">
            <a:alphaModFix/>
          </a:blip>
          <a:srcRect b="0" l="0" r="30977" t="5793"/>
          <a:stretch/>
        </p:blipFill>
        <p:spPr>
          <a:xfrm>
            <a:off x="0" y="1492250"/>
            <a:ext cx="3657600" cy="3498850"/>
          </a:xfrm>
          <a:prstGeom prst="rect">
            <a:avLst/>
          </a:prstGeom>
          <a:noFill/>
          <a:ln>
            <a:noFill/>
          </a:ln>
        </p:spPr>
      </p:pic>
      <p:pic>
        <p:nvPicPr>
          <p:cNvPr id="258" name="Google Shape;258;p44"/>
          <p:cNvPicPr preferRelativeResize="0"/>
          <p:nvPr/>
        </p:nvPicPr>
        <p:blipFill>
          <a:blip r:embed="rId4">
            <a:alphaModFix/>
          </a:blip>
          <a:stretch>
            <a:fillRect/>
          </a:stretch>
        </p:blipFill>
        <p:spPr>
          <a:xfrm>
            <a:off x="3725325" y="1548700"/>
            <a:ext cx="5283529" cy="3498850"/>
          </a:xfrm>
          <a:prstGeom prst="rect">
            <a:avLst/>
          </a:prstGeom>
          <a:noFill/>
          <a:ln>
            <a:noFill/>
          </a:ln>
        </p:spPr>
      </p:pic>
      <p:pic>
        <p:nvPicPr>
          <p:cNvPr id="259" name="Google Shape;259;p44"/>
          <p:cNvPicPr preferRelativeResize="0"/>
          <p:nvPr/>
        </p:nvPicPr>
        <p:blipFill rotWithShape="1">
          <a:blip r:embed="rId3">
            <a:alphaModFix/>
          </a:blip>
          <a:srcRect b="25360" l="69142" r="20471" t="68370"/>
          <a:stretch/>
        </p:blipFill>
        <p:spPr>
          <a:xfrm>
            <a:off x="7352775" y="4106325"/>
            <a:ext cx="550350" cy="232824"/>
          </a:xfrm>
          <a:prstGeom prst="rect">
            <a:avLst/>
          </a:prstGeom>
          <a:noFill/>
          <a:ln>
            <a:noFill/>
          </a:ln>
        </p:spPr>
      </p:pic>
      <p:sp>
        <p:nvSpPr>
          <p:cNvPr id="260" name="Google Shape;260;p44"/>
          <p:cNvSpPr txBox="1"/>
          <p:nvPr/>
        </p:nvSpPr>
        <p:spPr>
          <a:xfrm>
            <a:off x="3206750" y="4402650"/>
            <a:ext cx="994800" cy="6927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100"/>
              <a:t>R² = </a:t>
            </a:r>
            <a:r>
              <a:rPr b="1" lang="en" sz="1100"/>
              <a:t>0.193</a:t>
            </a:r>
            <a:endParaRPr b="1" sz="1100"/>
          </a:p>
          <a:p>
            <a:pPr indent="0" lvl="0" marL="0" rtl="0" algn="l">
              <a:spcBef>
                <a:spcPts val="0"/>
              </a:spcBef>
              <a:spcAft>
                <a:spcPts val="0"/>
              </a:spcAft>
              <a:buNone/>
            </a:pPr>
            <a:r>
              <a:rPr b="1" lang="en" sz="1100"/>
              <a:t>F = 1.97</a:t>
            </a:r>
            <a:endParaRPr b="1" sz="1100"/>
          </a:p>
          <a:p>
            <a:pPr indent="0" lvl="0" marL="0" rtl="0" algn="l">
              <a:spcBef>
                <a:spcPts val="0"/>
              </a:spcBef>
              <a:spcAft>
                <a:spcPts val="0"/>
              </a:spcAft>
              <a:buNone/>
            </a:pPr>
            <a:r>
              <a:rPr b="1" lang="en" sz="1100"/>
              <a:t>p = </a:t>
            </a:r>
            <a:r>
              <a:rPr b="1" lang="en" sz="1100"/>
              <a:t>0.001</a:t>
            </a:r>
            <a:endParaRPr b="1" sz="1100"/>
          </a:p>
        </p:txBody>
      </p:sp>
      <p:sp>
        <p:nvSpPr>
          <p:cNvPr id="261" name="Google Shape;261;p44"/>
          <p:cNvSpPr txBox="1"/>
          <p:nvPr/>
        </p:nvSpPr>
        <p:spPr>
          <a:xfrm>
            <a:off x="6987550" y="4402650"/>
            <a:ext cx="994800" cy="692700"/>
          </a:xfrm>
          <a:prstGeom prst="rect">
            <a:avLst/>
          </a:prstGeom>
          <a:noFill/>
          <a:ln cap="flat" cmpd="sng" w="2857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100"/>
              <a:t>R² = 0.193</a:t>
            </a:r>
            <a:endParaRPr b="1" sz="1100"/>
          </a:p>
          <a:p>
            <a:pPr indent="0" lvl="0" marL="0" rtl="0" algn="l">
              <a:spcBef>
                <a:spcPts val="0"/>
              </a:spcBef>
              <a:spcAft>
                <a:spcPts val="0"/>
              </a:spcAft>
              <a:buNone/>
            </a:pPr>
            <a:r>
              <a:rPr b="1" lang="en" sz="1100"/>
              <a:t>F = 1.91</a:t>
            </a:r>
            <a:endParaRPr b="1" sz="1100"/>
          </a:p>
          <a:p>
            <a:pPr indent="0" lvl="0" marL="0" rtl="0" algn="l">
              <a:spcBef>
                <a:spcPts val="0"/>
              </a:spcBef>
              <a:spcAft>
                <a:spcPts val="0"/>
              </a:spcAft>
              <a:buNone/>
            </a:pPr>
            <a:r>
              <a:rPr b="1" lang="en" sz="1100"/>
              <a:t>p = 0.001</a:t>
            </a:r>
            <a:endParaRPr b="1" sz="1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Clustering of samples based on dates</a:t>
            </a:r>
            <a:endParaRPr/>
          </a:p>
        </p:txBody>
      </p:sp>
      <p:pic>
        <p:nvPicPr>
          <p:cNvPr id="267" name="Google Shape;267;p45"/>
          <p:cNvPicPr preferRelativeResize="0"/>
          <p:nvPr/>
        </p:nvPicPr>
        <p:blipFill>
          <a:blip r:embed="rId3">
            <a:alphaModFix/>
          </a:blip>
          <a:stretch>
            <a:fillRect/>
          </a:stretch>
        </p:blipFill>
        <p:spPr>
          <a:xfrm>
            <a:off x="891050" y="1787623"/>
            <a:ext cx="7684525" cy="2656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Conclusions</a:t>
            </a:r>
            <a:endParaRPr/>
          </a:p>
        </p:txBody>
      </p:sp>
      <p:sp>
        <p:nvSpPr>
          <p:cNvPr id="273" name="Google Shape;273;p46"/>
          <p:cNvSpPr txBox="1"/>
          <p:nvPr>
            <p:ph idx="1" type="body"/>
          </p:nvPr>
        </p:nvSpPr>
        <p:spPr>
          <a:xfrm>
            <a:off x="311700" y="1505700"/>
            <a:ext cx="7805700" cy="307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B</a:t>
            </a:r>
            <a:r>
              <a:rPr lang="en"/>
              <a:t>urn wound microbial populations were significantly less diverse compared to spared skin.</a:t>
            </a:r>
            <a:endParaRPr/>
          </a:p>
          <a:p>
            <a:pPr indent="-311150" lvl="0" marL="457200" rtl="0" algn="l">
              <a:spcBef>
                <a:spcPts val="0"/>
              </a:spcBef>
              <a:spcAft>
                <a:spcPts val="0"/>
              </a:spcAft>
              <a:buSzPts val="1300"/>
              <a:buChar char="-"/>
            </a:pPr>
            <a:r>
              <a:rPr lang="en"/>
              <a:t>No significant change in skin microbiome alpha diversity was observed over the days post-admission.</a:t>
            </a:r>
            <a:endParaRPr/>
          </a:p>
          <a:p>
            <a:pPr indent="-311150" lvl="0" marL="457200" rtl="0" algn="l">
              <a:spcBef>
                <a:spcPts val="0"/>
              </a:spcBef>
              <a:spcAft>
                <a:spcPts val="0"/>
              </a:spcAft>
              <a:buSzPts val="1300"/>
              <a:buChar char="-"/>
            </a:pPr>
            <a:r>
              <a:rPr lang="en"/>
              <a:t>Abundance of Firmicutes in skin samples, specifically Staphylococcus and Streptococcus, decreased over time.</a:t>
            </a:r>
            <a:endParaRPr/>
          </a:p>
          <a:p>
            <a:pPr indent="-311150" lvl="0" marL="457200" rtl="0" algn="l">
              <a:spcBef>
                <a:spcPts val="0"/>
              </a:spcBef>
              <a:spcAft>
                <a:spcPts val="0"/>
              </a:spcAft>
              <a:buSzPts val="1300"/>
              <a:buChar char="-"/>
            </a:pPr>
            <a:r>
              <a:rPr lang="en"/>
              <a:t>Rectal and perianal samples’ alpha diversity did not significantly change over time, but their beta diversity changes over time.</a:t>
            </a:r>
            <a:endParaRPr/>
          </a:p>
          <a:p>
            <a:pPr indent="0" lvl="0" marL="457200" rtl="0" algn="l">
              <a:spcBef>
                <a:spcPts val="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References</a:t>
            </a:r>
            <a:endParaRPr/>
          </a:p>
        </p:txBody>
      </p:sp>
      <p:sp>
        <p:nvSpPr>
          <p:cNvPr id="279" name="Google Shape;279;p47"/>
          <p:cNvSpPr txBox="1"/>
          <p:nvPr>
            <p:ph idx="1" type="body"/>
          </p:nvPr>
        </p:nvSpPr>
        <p:spPr>
          <a:xfrm>
            <a:off x="311700" y="1505700"/>
            <a:ext cx="7805700" cy="30762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 sz="1200">
                <a:solidFill>
                  <a:srgbClr val="212121"/>
                </a:solidFill>
                <a:highlight>
                  <a:srgbClr val="FFFFFF"/>
                </a:highlight>
              </a:rPr>
              <a:t>Lima, K. M., Davis, R. R., Liu, S. Y., Greenhalgh, D. G., &amp; Tran, N. K. (2021). Longitudinal profiling of the burn patient cutaneous and gastrointestinal microbiota: a pilot study. Scientific reports, 11(1), 10667. </a:t>
            </a:r>
            <a:r>
              <a:rPr lang="en" sz="1200">
                <a:solidFill>
                  <a:srgbClr val="212121"/>
                </a:solidFill>
                <a:highlight>
                  <a:srgbClr val="FFFFFF"/>
                </a:highlight>
                <a:uFill>
                  <a:noFill/>
                </a:uFill>
                <a:hlinkClick r:id="rId3">
                  <a:extLst>
                    <a:ext uri="{A12FA001-AC4F-418D-AE19-62706E023703}">
                      <ahyp:hlinkClr val="tx"/>
                    </a:ext>
                  </a:extLst>
                </a:hlinkClick>
              </a:rPr>
              <a:t>https://doi.org/10.1038/s41598-021-89822-z</a:t>
            </a:r>
            <a:endParaRPr sz="1200">
              <a:solidFill>
                <a:srgbClr val="212121"/>
              </a:solidFill>
              <a:highlight>
                <a:srgbClr val="FFFFFF"/>
              </a:highlight>
            </a:endParaRPr>
          </a:p>
          <a:p>
            <a:pPr indent="-304800" lvl="0" marL="457200" rtl="0" algn="l">
              <a:spcBef>
                <a:spcPts val="0"/>
              </a:spcBef>
              <a:spcAft>
                <a:spcPts val="0"/>
              </a:spcAft>
              <a:buClr>
                <a:srgbClr val="212121"/>
              </a:buClr>
              <a:buSzPts val="1200"/>
              <a:buChar char="-"/>
            </a:pPr>
            <a:r>
              <a:rPr lang="en" sz="1200">
                <a:solidFill>
                  <a:srgbClr val="212121"/>
                </a:solidFill>
                <a:highlight>
                  <a:srgbClr val="FFFFFF"/>
                </a:highlight>
              </a:rPr>
              <a:t>Uberoi, A., McCready-Vangi, A., &amp; Grice, E. A. (2024). The wound microbiota: microbial mechanisms of impaired wound healing and infection. Nature reviews. Microbiology, 22(8), 507–521. </a:t>
            </a:r>
            <a:r>
              <a:rPr lang="en" sz="1200">
                <a:solidFill>
                  <a:srgbClr val="212121"/>
                </a:solidFill>
                <a:highlight>
                  <a:srgbClr val="FFFFFF"/>
                </a:highlight>
                <a:uFill>
                  <a:noFill/>
                </a:uFill>
                <a:hlinkClick r:id="rId4">
                  <a:extLst>
                    <a:ext uri="{A12FA001-AC4F-418D-AE19-62706E023703}">
                      <ahyp:hlinkClr val="tx"/>
                    </a:ext>
                  </a:extLst>
                </a:hlinkClick>
              </a:rPr>
              <a:t>https://doi.org/10.1038/s41579-024-01035-z</a:t>
            </a:r>
            <a:endParaRPr sz="1200">
              <a:solidFill>
                <a:srgbClr val="212121"/>
              </a:solidFill>
              <a:highlight>
                <a:srgbClr val="FFFFFF"/>
              </a:highlight>
            </a:endParaRPr>
          </a:p>
          <a:p>
            <a:pPr indent="-304800" lvl="0" marL="457200" rtl="0" algn="l">
              <a:spcBef>
                <a:spcPts val="0"/>
              </a:spcBef>
              <a:spcAft>
                <a:spcPts val="0"/>
              </a:spcAft>
              <a:buClr>
                <a:srgbClr val="212121"/>
              </a:buClr>
              <a:buSzPts val="1200"/>
              <a:buChar char="-"/>
            </a:pPr>
            <a:r>
              <a:rPr lang="en" sz="1200">
                <a:solidFill>
                  <a:srgbClr val="212121"/>
                </a:solidFill>
                <a:highlight>
                  <a:srgbClr val="FFFFFF"/>
                </a:highlight>
              </a:rPr>
              <a:t>Corcione, S., Lupia, T., De Rosa, F. G., &amp; Host and Microbiota Interaction Study Group (ESGHAMI) of the European Society of Clinical Microbiology and Infectious Diseases (ESCMID) (2020). Microbiome in the setting of burn patients: implications for infections and clinical outcomes. Burns &amp; trauma, 8, tkaa033. </a:t>
            </a:r>
            <a:r>
              <a:rPr lang="en" sz="1200">
                <a:solidFill>
                  <a:srgbClr val="212121"/>
                </a:solidFill>
                <a:highlight>
                  <a:srgbClr val="FFFFFF"/>
                </a:highlight>
                <a:uFill>
                  <a:noFill/>
                </a:uFill>
                <a:hlinkClick r:id="rId5">
                  <a:extLst>
                    <a:ext uri="{A12FA001-AC4F-418D-AE19-62706E023703}">
                      <ahyp:hlinkClr val="tx"/>
                    </a:ext>
                  </a:extLst>
                </a:hlinkClick>
              </a:rPr>
              <a:t>https://doi.org/10.1093/burnst/tkaa033</a:t>
            </a:r>
            <a:endParaRPr sz="1200">
              <a:solidFill>
                <a:srgbClr val="212121"/>
              </a:solidFill>
              <a:highlight>
                <a:srgbClr val="FFFFFF"/>
              </a:highlight>
            </a:endParaRPr>
          </a:p>
          <a:p>
            <a:pPr indent="-304800" lvl="0" marL="457200" rtl="0" algn="l">
              <a:spcBef>
                <a:spcPts val="0"/>
              </a:spcBef>
              <a:spcAft>
                <a:spcPts val="0"/>
              </a:spcAft>
              <a:buClr>
                <a:srgbClr val="212121"/>
              </a:buClr>
              <a:buSzPts val="1200"/>
              <a:buChar char="-"/>
            </a:pPr>
            <a:r>
              <a:rPr lang="en" sz="1200">
                <a:solidFill>
                  <a:srgbClr val="212121"/>
                </a:solidFill>
                <a:highlight>
                  <a:srgbClr val="FFFFFF"/>
                </a:highlight>
              </a:rPr>
              <a:t>Loesche, M., Gardner, S. E., Kalan, L., Horwinski, J., Zheng, Q., Hodkinson, B. P., Tyldsley, A. S., Franciscus, C. L., Hillis, S. L., Mehta, S., Margolis, D. J., &amp; Grice, E. A. (2017). Temporal Stability in Chronic Wound Microbiota Is Associated With Poor Healing. The Journal of investigative dermatology, 137(1), 237–244. https://doi.org/10.1016/j.jid.2016.08.009</a:t>
            </a:r>
            <a:endParaRPr sz="1200">
              <a:solidFill>
                <a:srgbClr val="212121"/>
              </a:solidFill>
              <a:highlight>
                <a:srgbClr val="FFFFFF"/>
              </a:highlight>
            </a:endParaRPr>
          </a:p>
          <a:p>
            <a:pPr indent="0" lvl="0" marL="45720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7"/>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Longitudinal profiling of burn patient microbiota</a:t>
            </a:r>
            <a:endParaRPr/>
          </a:p>
        </p:txBody>
      </p:sp>
      <p:sp>
        <p:nvSpPr>
          <p:cNvPr id="134" name="Google Shape;134;p27"/>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Tissue collected:</a:t>
            </a:r>
            <a:endParaRPr/>
          </a:p>
          <a:p>
            <a:pPr indent="-311150" lvl="0" marL="457200" rtl="0" algn="l">
              <a:spcBef>
                <a:spcPts val="1200"/>
              </a:spcBef>
              <a:spcAft>
                <a:spcPts val="0"/>
              </a:spcAft>
              <a:buSzPts val="1300"/>
              <a:buChar char="-"/>
            </a:pPr>
            <a:r>
              <a:rPr lang="en"/>
              <a:t>Burn wound</a:t>
            </a:r>
            <a:endParaRPr/>
          </a:p>
          <a:p>
            <a:pPr indent="-311150" lvl="0" marL="457200" rtl="0" algn="l">
              <a:spcBef>
                <a:spcPts val="0"/>
              </a:spcBef>
              <a:spcAft>
                <a:spcPts val="0"/>
              </a:spcAft>
              <a:buSzPts val="1300"/>
              <a:buChar char="-"/>
            </a:pPr>
            <a:r>
              <a:rPr lang="en"/>
              <a:t>Corresponding spared skin</a:t>
            </a:r>
            <a:endParaRPr/>
          </a:p>
          <a:p>
            <a:pPr indent="-311150" lvl="0" marL="457200" rtl="0" algn="l">
              <a:spcBef>
                <a:spcPts val="0"/>
              </a:spcBef>
              <a:spcAft>
                <a:spcPts val="0"/>
              </a:spcAft>
              <a:buSzPts val="1300"/>
              <a:buChar char="-"/>
            </a:pPr>
            <a:r>
              <a:rPr lang="en"/>
              <a:t>Rectal</a:t>
            </a:r>
            <a:endParaRPr/>
          </a:p>
          <a:p>
            <a:pPr indent="-311150" lvl="0" marL="457200" rtl="0" algn="l">
              <a:spcBef>
                <a:spcPts val="0"/>
              </a:spcBef>
              <a:spcAft>
                <a:spcPts val="0"/>
              </a:spcAft>
              <a:buSzPts val="1300"/>
              <a:buChar char="-"/>
            </a:pPr>
            <a:r>
              <a:rPr lang="en"/>
              <a:t>Perianal </a:t>
            </a:r>
            <a:endParaRPr/>
          </a:p>
        </p:txBody>
      </p:sp>
      <p:pic>
        <p:nvPicPr>
          <p:cNvPr id="135" name="Google Shape;135;p27"/>
          <p:cNvPicPr preferRelativeResize="0"/>
          <p:nvPr/>
        </p:nvPicPr>
        <p:blipFill>
          <a:blip r:embed="rId3">
            <a:alphaModFix/>
          </a:blip>
          <a:stretch>
            <a:fillRect/>
          </a:stretch>
        </p:blipFill>
        <p:spPr>
          <a:xfrm>
            <a:off x="2740925" y="2518225"/>
            <a:ext cx="5467701" cy="25154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Question</a:t>
            </a:r>
            <a:endParaRPr/>
          </a:p>
        </p:txBody>
      </p:sp>
      <p:sp>
        <p:nvSpPr>
          <p:cNvPr id="141" name="Google Shape;141;p28"/>
          <p:cNvSpPr txBox="1"/>
          <p:nvPr>
            <p:ph idx="1" type="body"/>
          </p:nvPr>
        </p:nvSpPr>
        <p:spPr>
          <a:xfrm>
            <a:off x="311700" y="1505700"/>
            <a:ext cx="7640100" cy="307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
              <a:t>How do microbial communities at burn wounds vs. spared skin differ?</a:t>
            </a:r>
            <a:endParaRPr/>
          </a:p>
          <a:p>
            <a:pPr indent="-311150" lvl="0" marL="457200" rtl="0" algn="l">
              <a:spcBef>
                <a:spcPts val="0"/>
              </a:spcBef>
              <a:spcAft>
                <a:spcPts val="0"/>
              </a:spcAft>
              <a:buSzPts val="1300"/>
              <a:buChar char="-"/>
            </a:pPr>
            <a:r>
              <a:rPr lang="en"/>
              <a:t>How do these bacterial populations change over time?</a:t>
            </a:r>
            <a:endParaRPr/>
          </a:p>
          <a:p>
            <a:pPr indent="-311150" lvl="0" marL="457200" rtl="0" algn="l">
              <a:spcBef>
                <a:spcPts val="0"/>
              </a:spcBef>
              <a:spcAft>
                <a:spcPts val="0"/>
              </a:spcAft>
              <a:buSzPts val="1300"/>
              <a:buChar char="-"/>
            </a:pPr>
            <a:r>
              <a:rPr lang="en"/>
              <a:t>How are gut microbial communities altered?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9"/>
          <p:cNvSpPr txBox="1"/>
          <p:nvPr>
            <p:ph type="title"/>
          </p:nvPr>
        </p:nvSpPr>
        <p:spPr>
          <a:xfrm>
            <a:off x="311700" y="25477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Difference in alpha diversity reflected more using abundance-unweighted measures </a:t>
            </a:r>
            <a:endParaRPr/>
          </a:p>
        </p:txBody>
      </p:sp>
      <p:pic>
        <p:nvPicPr>
          <p:cNvPr id="147" name="Google Shape;147;p29"/>
          <p:cNvPicPr preferRelativeResize="0"/>
          <p:nvPr/>
        </p:nvPicPr>
        <p:blipFill>
          <a:blip r:embed="rId3">
            <a:alphaModFix/>
          </a:blip>
          <a:stretch>
            <a:fillRect/>
          </a:stretch>
        </p:blipFill>
        <p:spPr>
          <a:xfrm>
            <a:off x="1448725" y="1429425"/>
            <a:ext cx="5653559" cy="37140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0"/>
          <p:cNvSpPr txBox="1"/>
          <p:nvPr>
            <p:ph type="title"/>
          </p:nvPr>
        </p:nvSpPr>
        <p:spPr>
          <a:xfrm>
            <a:off x="311725" y="500925"/>
            <a:ext cx="87744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Does alpha diversity change over days post admission?</a:t>
            </a:r>
            <a:endParaRPr/>
          </a:p>
        </p:txBody>
      </p:sp>
      <p:sp>
        <p:nvSpPr>
          <p:cNvPr id="153" name="Google Shape;153;p30"/>
          <p:cNvSpPr txBox="1"/>
          <p:nvPr>
            <p:ph idx="1" type="body"/>
          </p:nvPr>
        </p:nvSpPr>
        <p:spPr>
          <a:xfrm>
            <a:off x="311700" y="1505700"/>
            <a:ext cx="73404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Null hypothesis:</a:t>
            </a:r>
            <a:endParaRPr/>
          </a:p>
          <a:p>
            <a:pPr indent="-311150" lvl="0" marL="457200" rtl="0" algn="l">
              <a:spcBef>
                <a:spcPts val="1200"/>
              </a:spcBef>
              <a:spcAft>
                <a:spcPts val="0"/>
              </a:spcAft>
              <a:buSzPts val="1300"/>
              <a:buChar char="-"/>
            </a:pPr>
            <a:r>
              <a:rPr lang="en"/>
              <a:t>Microbial diversity does not change over the days post admission</a:t>
            </a:r>
            <a:endParaRPr/>
          </a:p>
          <a:p>
            <a:pPr indent="0" lvl="0" marL="0" rtl="0" algn="l">
              <a:spcBef>
                <a:spcPts val="1200"/>
              </a:spcBef>
              <a:spcAft>
                <a:spcPts val="0"/>
              </a:spcAft>
              <a:buNone/>
            </a:pPr>
            <a:r>
              <a:rPr lang="en"/>
              <a:t>Alternative hypothesis:</a:t>
            </a:r>
            <a:endParaRPr/>
          </a:p>
          <a:p>
            <a:pPr indent="-311150" lvl="0" marL="457200" rtl="0" algn="l">
              <a:spcBef>
                <a:spcPts val="1200"/>
              </a:spcBef>
              <a:spcAft>
                <a:spcPts val="0"/>
              </a:spcAft>
              <a:buSzPts val="1300"/>
              <a:buChar char="-"/>
            </a:pPr>
            <a:r>
              <a:rPr lang="en"/>
              <a:t>For burn wounds: </a:t>
            </a:r>
            <a:r>
              <a:rPr lang="en"/>
              <a:t>Microbial diversity will be regained/ increase over the days.</a:t>
            </a:r>
            <a:endParaRPr/>
          </a:p>
          <a:p>
            <a:pPr indent="-311150" lvl="0" marL="457200" rtl="0" algn="l">
              <a:spcBef>
                <a:spcPts val="0"/>
              </a:spcBef>
              <a:spcAft>
                <a:spcPts val="0"/>
              </a:spcAft>
              <a:buSzPts val="1300"/>
              <a:buChar char="-"/>
            </a:pPr>
            <a:r>
              <a:rPr lang="en"/>
              <a:t>For spared skin: Microbial diversity will decrease over the days.</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1"/>
          <p:cNvSpPr txBox="1"/>
          <p:nvPr>
            <p:ph type="title"/>
          </p:nvPr>
        </p:nvSpPr>
        <p:spPr>
          <a:xfrm>
            <a:off x="311725" y="500925"/>
            <a:ext cx="90420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 change in alpha diversity over days for burn wounds </a:t>
            </a:r>
            <a:endParaRPr/>
          </a:p>
        </p:txBody>
      </p:sp>
      <p:pic>
        <p:nvPicPr>
          <p:cNvPr id="159" name="Google Shape;159;p31"/>
          <p:cNvPicPr preferRelativeResize="0"/>
          <p:nvPr/>
        </p:nvPicPr>
        <p:blipFill>
          <a:blip r:embed="rId3">
            <a:alphaModFix/>
          </a:blip>
          <a:stretch>
            <a:fillRect/>
          </a:stretch>
        </p:blipFill>
        <p:spPr>
          <a:xfrm>
            <a:off x="5989400" y="1754275"/>
            <a:ext cx="2889776" cy="2545925"/>
          </a:xfrm>
          <a:prstGeom prst="rect">
            <a:avLst/>
          </a:prstGeom>
          <a:noFill/>
          <a:ln>
            <a:noFill/>
          </a:ln>
        </p:spPr>
      </p:pic>
      <p:pic>
        <p:nvPicPr>
          <p:cNvPr id="160" name="Google Shape;160;p31"/>
          <p:cNvPicPr preferRelativeResize="0"/>
          <p:nvPr/>
        </p:nvPicPr>
        <p:blipFill>
          <a:blip r:embed="rId4">
            <a:alphaModFix/>
          </a:blip>
          <a:stretch>
            <a:fillRect/>
          </a:stretch>
        </p:blipFill>
        <p:spPr>
          <a:xfrm>
            <a:off x="228601" y="1754275"/>
            <a:ext cx="2576874" cy="2454776"/>
          </a:xfrm>
          <a:prstGeom prst="rect">
            <a:avLst/>
          </a:prstGeom>
          <a:noFill/>
          <a:ln>
            <a:noFill/>
          </a:ln>
        </p:spPr>
      </p:pic>
      <p:pic>
        <p:nvPicPr>
          <p:cNvPr id="161" name="Google Shape;161;p31"/>
          <p:cNvPicPr preferRelativeResize="0"/>
          <p:nvPr/>
        </p:nvPicPr>
        <p:blipFill>
          <a:blip r:embed="rId5">
            <a:alphaModFix/>
          </a:blip>
          <a:stretch>
            <a:fillRect/>
          </a:stretch>
        </p:blipFill>
        <p:spPr>
          <a:xfrm>
            <a:off x="3073025" y="1754275"/>
            <a:ext cx="2648824" cy="2454775"/>
          </a:xfrm>
          <a:prstGeom prst="rect">
            <a:avLst/>
          </a:prstGeom>
          <a:noFill/>
          <a:ln>
            <a:noFill/>
          </a:ln>
        </p:spPr>
      </p:pic>
      <p:sp>
        <p:nvSpPr>
          <p:cNvPr id="162" name="Google Shape;162;p31"/>
          <p:cNvSpPr txBox="1"/>
          <p:nvPr/>
        </p:nvSpPr>
        <p:spPr>
          <a:xfrm>
            <a:off x="791975" y="4209050"/>
            <a:ext cx="8144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Richness					      Shannon 						Simpson                         </a:t>
            </a:r>
            <a:endParaRPr sz="1300">
              <a:solidFill>
                <a:schemeClr val="dk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2"/>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 change in alpha diversity over days for spared skin</a:t>
            </a:r>
            <a:endParaRPr/>
          </a:p>
          <a:p>
            <a:pPr indent="0" lvl="0" marL="0" rtl="0" algn="l">
              <a:spcBef>
                <a:spcPts val="0"/>
              </a:spcBef>
              <a:spcAft>
                <a:spcPts val="0"/>
              </a:spcAft>
              <a:buNone/>
            </a:pPr>
            <a:r>
              <a:t/>
            </a:r>
            <a:endParaRPr/>
          </a:p>
        </p:txBody>
      </p:sp>
      <p:pic>
        <p:nvPicPr>
          <p:cNvPr id="168" name="Google Shape;168;p32"/>
          <p:cNvPicPr preferRelativeResize="0"/>
          <p:nvPr/>
        </p:nvPicPr>
        <p:blipFill>
          <a:blip r:embed="rId3">
            <a:alphaModFix/>
          </a:blip>
          <a:stretch>
            <a:fillRect/>
          </a:stretch>
        </p:blipFill>
        <p:spPr>
          <a:xfrm>
            <a:off x="6014650" y="1702224"/>
            <a:ext cx="2817675" cy="2693051"/>
          </a:xfrm>
          <a:prstGeom prst="rect">
            <a:avLst/>
          </a:prstGeom>
          <a:noFill/>
          <a:ln>
            <a:noFill/>
          </a:ln>
        </p:spPr>
      </p:pic>
      <p:pic>
        <p:nvPicPr>
          <p:cNvPr id="169" name="Google Shape;169;p32"/>
          <p:cNvPicPr preferRelativeResize="0"/>
          <p:nvPr/>
        </p:nvPicPr>
        <p:blipFill>
          <a:blip r:embed="rId4">
            <a:alphaModFix/>
          </a:blip>
          <a:stretch>
            <a:fillRect/>
          </a:stretch>
        </p:blipFill>
        <p:spPr>
          <a:xfrm>
            <a:off x="152400" y="1774826"/>
            <a:ext cx="2616033" cy="2522374"/>
          </a:xfrm>
          <a:prstGeom prst="rect">
            <a:avLst/>
          </a:prstGeom>
          <a:noFill/>
          <a:ln>
            <a:noFill/>
          </a:ln>
        </p:spPr>
      </p:pic>
      <p:pic>
        <p:nvPicPr>
          <p:cNvPr id="170" name="Google Shape;170;p32"/>
          <p:cNvPicPr preferRelativeResize="0"/>
          <p:nvPr/>
        </p:nvPicPr>
        <p:blipFill>
          <a:blip r:embed="rId5">
            <a:alphaModFix/>
          </a:blip>
          <a:stretch>
            <a:fillRect/>
          </a:stretch>
        </p:blipFill>
        <p:spPr>
          <a:xfrm>
            <a:off x="2960500" y="1774825"/>
            <a:ext cx="2963727" cy="2522376"/>
          </a:xfrm>
          <a:prstGeom prst="rect">
            <a:avLst/>
          </a:prstGeom>
          <a:noFill/>
          <a:ln>
            <a:noFill/>
          </a:ln>
        </p:spPr>
      </p:pic>
      <p:sp>
        <p:nvSpPr>
          <p:cNvPr id="171" name="Google Shape;171;p32"/>
          <p:cNvSpPr txBox="1"/>
          <p:nvPr/>
        </p:nvSpPr>
        <p:spPr>
          <a:xfrm>
            <a:off x="791975" y="4209050"/>
            <a:ext cx="8144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Richness					      Shannon 						Simpson                         </a:t>
            </a:r>
            <a:endParaRPr sz="1300">
              <a:solidFill>
                <a:schemeClr val="dk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txBox="1"/>
          <p:nvPr>
            <p:ph type="title"/>
          </p:nvPr>
        </p:nvSpPr>
        <p:spPr>
          <a:xfrm>
            <a:off x="149825" y="297600"/>
            <a:ext cx="9781800" cy="62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Does microbial composition differ across days post-admission?</a:t>
            </a:r>
            <a:endParaRPr/>
          </a:p>
        </p:txBody>
      </p:sp>
      <p:sp>
        <p:nvSpPr>
          <p:cNvPr id="177" name="Google Shape;177;p33"/>
          <p:cNvSpPr txBox="1"/>
          <p:nvPr>
            <p:ph idx="1" type="body"/>
          </p:nvPr>
        </p:nvSpPr>
        <p:spPr>
          <a:xfrm>
            <a:off x="311700" y="1505700"/>
            <a:ext cx="7340400" cy="3076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Null hypothesis:</a:t>
            </a:r>
            <a:endParaRPr/>
          </a:p>
          <a:p>
            <a:pPr indent="-311150" lvl="0" marL="457200" rtl="0" algn="l">
              <a:spcBef>
                <a:spcPts val="1200"/>
              </a:spcBef>
              <a:spcAft>
                <a:spcPts val="0"/>
              </a:spcAft>
              <a:buSzPts val="1300"/>
              <a:buChar char="-"/>
            </a:pPr>
            <a:r>
              <a:rPr lang="en"/>
              <a:t>There is no significant difference in the microbial community composition (based on Bray-Curtis distances) across the collection days post-admission.</a:t>
            </a:r>
            <a:endParaRPr/>
          </a:p>
          <a:p>
            <a:pPr indent="0" lvl="0" marL="0" rtl="0" algn="l">
              <a:spcBef>
                <a:spcPts val="1200"/>
              </a:spcBef>
              <a:spcAft>
                <a:spcPts val="0"/>
              </a:spcAft>
              <a:buNone/>
            </a:pPr>
            <a:r>
              <a:rPr lang="en"/>
              <a:t>Alternative hypothesis:</a:t>
            </a:r>
            <a:endParaRPr/>
          </a:p>
          <a:p>
            <a:pPr indent="-311150" lvl="0" marL="457200" rtl="0" algn="l">
              <a:spcBef>
                <a:spcPts val="1200"/>
              </a:spcBef>
              <a:spcAft>
                <a:spcPts val="0"/>
              </a:spcAft>
              <a:buSzPts val="1300"/>
              <a:buChar char="-"/>
            </a:pPr>
            <a:r>
              <a:rPr lang="en"/>
              <a:t>For burn wounds: </a:t>
            </a:r>
            <a:r>
              <a:rPr lang="en"/>
              <a:t>The relative abundance profiles of bacterial communities in burn wounds significantly </a:t>
            </a:r>
            <a:r>
              <a:rPr lang="en"/>
              <a:t>differ</a:t>
            </a:r>
            <a:r>
              <a:rPr lang="en"/>
              <a:t> </a:t>
            </a:r>
            <a:r>
              <a:rPr lang="en"/>
              <a:t>across the collection days post-admission.</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