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312" r:id="rId2"/>
    <p:sldId id="256" r:id="rId3"/>
    <p:sldId id="259" r:id="rId4"/>
    <p:sldId id="257" r:id="rId5"/>
    <p:sldId id="261" r:id="rId6"/>
    <p:sldId id="278" r:id="rId7"/>
    <p:sldId id="309" r:id="rId8"/>
    <p:sldId id="310" r:id="rId9"/>
    <p:sldId id="302" r:id="rId10"/>
    <p:sldId id="301" r:id="rId11"/>
    <p:sldId id="279" r:id="rId12"/>
    <p:sldId id="303" r:id="rId13"/>
    <p:sldId id="281" r:id="rId14"/>
    <p:sldId id="304" r:id="rId15"/>
    <p:sldId id="280" r:id="rId16"/>
    <p:sldId id="305" r:id="rId17"/>
    <p:sldId id="306" r:id="rId18"/>
    <p:sldId id="307" r:id="rId19"/>
    <p:sldId id="308" r:id="rId20"/>
    <p:sldId id="264" r:id="rId21"/>
    <p:sldId id="311" r:id="rId22"/>
    <p:sldId id="275" r:id="rId23"/>
  </p:sldIdLst>
  <p:sldSz cx="9144000" cy="5143500" type="screen16x9"/>
  <p:notesSz cx="6858000" cy="9144000"/>
  <p:embeddedFontLst>
    <p:embeddedFont>
      <p:font typeface="Amaranth" panose="020B0604020202020204" charset="0"/>
      <p:regular r:id="rId25"/>
    </p:embeddedFont>
    <p:embeddedFont>
      <p:font typeface="Manrope" panose="020B0604020202020204" charset="0"/>
      <p:regular r:id="rId26"/>
      <p:bold r:id="rId27"/>
    </p:embeddedFont>
    <p:embeddedFont>
      <p:font typeface="Bebas Neue" panose="020B0604020202020204" charset="0"/>
      <p:regular r:id="rId28"/>
    </p:embeddedFont>
    <p:embeddedFont>
      <p:font typeface="Manrope Medium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E23F6B-64FC-411B-96BF-B7B2C19A9E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7923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c848298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c848298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051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3f2f0b04d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3f2f0b04d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252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3f2f0b04d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3f2f0b04d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133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3f2f0b04d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3f2f0b04d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338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3f2f0b04d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3f2f0b04d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534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05afc42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05afc42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632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34ff0770f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34ff0770f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28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58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877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5afc42a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5afc42a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76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5afc42a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5afc42a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06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3f2f0b04d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3f2f0b04d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317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3f2f0b04d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3f2f0b04d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933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3f2f0b04d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3f2f0b04d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790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3f2f0b04d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3f2f0b04d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0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57850" y="4477854"/>
            <a:ext cx="2609892" cy="2608166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57037" y="-893941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56479" y="-745944"/>
            <a:ext cx="1430100" cy="14301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5100" y="1225163"/>
            <a:ext cx="4092000" cy="22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1">
                <a:solidFill>
                  <a:srgbClr val="191919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100" y="3483225"/>
            <a:ext cx="36501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2"/>
                </a:highlight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>
            <a:spLocks noGrp="1"/>
          </p:cNvSpPr>
          <p:nvPr>
            <p:ph type="pic" idx="2"/>
          </p:nvPr>
        </p:nvSpPr>
        <p:spPr>
          <a:xfrm>
            <a:off x="5384213" y="1088788"/>
            <a:ext cx="2965800" cy="2965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5987948" y="-876249"/>
            <a:ext cx="1749063" cy="1747794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7476388" y="3833616"/>
            <a:ext cx="2609892" cy="2608166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8169051" y="-903625"/>
            <a:ext cx="1820100" cy="182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5826937" y="4423234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1"/>
          <p:cNvSpPr/>
          <p:nvPr/>
        </p:nvSpPr>
        <p:spPr>
          <a:xfrm rot="10800000">
            <a:off x="3094501" y="-585039"/>
            <a:ext cx="1126200" cy="11262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572000" y="1846700"/>
            <a:ext cx="3856800" cy="10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572000" y="2853102"/>
            <a:ext cx="38568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highlight>
                  <a:schemeClr val="lt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835375" y="1088825"/>
            <a:ext cx="2965800" cy="2965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1958625" y="2187100"/>
            <a:ext cx="14721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/>
          <p:nvPr/>
        </p:nvSpPr>
        <p:spPr>
          <a:xfrm rot="10800000">
            <a:off x="182302" y="4656859"/>
            <a:ext cx="1069229" cy="1068491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10800000">
            <a:off x="8439532" y="-684005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 rot="10800000">
            <a:off x="-866545" y="-841383"/>
            <a:ext cx="1743900" cy="174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hasCustomPrompt="1"/>
          </p:nvPr>
        </p:nvSpPr>
        <p:spPr>
          <a:xfrm>
            <a:off x="1958650" y="1484850"/>
            <a:ext cx="1472100" cy="5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ctrTitle" idx="2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3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-5400000" flipH="1">
            <a:off x="8626924" y="4073600"/>
            <a:ext cx="1069800" cy="10698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"/>
          </p:nvPr>
        </p:nvSpPr>
        <p:spPr>
          <a:xfrm>
            <a:off x="3836000" y="2187100"/>
            <a:ext cx="14721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3836025" y="1484850"/>
            <a:ext cx="1472100" cy="5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5713375" y="2187100"/>
            <a:ext cx="14721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5713400" y="1484850"/>
            <a:ext cx="1472100" cy="5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7"/>
          </p:nvPr>
        </p:nvSpPr>
        <p:spPr>
          <a:xfrm>
            <a:off x="1958625" y="3859900"/>
            <a:ext cx="14721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8" hasCustomPrompt="1"/>
          </p:nvPr>
        </p:nvSpPr>
        <p:spPr>
          <a:xfrm>
            <a:off x="1958650" y="3157650"/>
            <a:ext cx="1472100" cy="5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9"/>
          </p:nvPr>
        </p:nvSpPr>
        <p:spPr>
          <a:xfrm>
            <a:off x="3836000" y="3859900"/>
            <a:ext cx="14721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 hasCustomPrompt="1"/>
          </p:nvPr>
        </p:nvSpPr>
        <p:spPr>
          <a:xfrm>
            <a:off x="3836025" y="3157650"/>
            <a:ext cx="1472100" cy="5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5713375" y="3859900"/>
            <a:ext cx="14721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5713400" y="3157650"/>
            <a:ext cx="1472100" cy="58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 rot="10800000" flipH="1">
            <a:off x="7900707" y="4656859"/>
            <a:ext cx="1069229" cy="1068491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 rot="10800000" flipH="1">
            <a:off x="-717162" y="-684005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 rot="10800000" flipH="1">
            <a:off x="8274882" y="-841383"/>
            <a:ext cx="1743900" cy="174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 rot="5400000">
            <a:off x="-544486" y="4073600"/>
            <a:ext cx="1069800" cy="10698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>
            <a:off x="715100" y="890075"/>
            <a:ext cx="3809100" cy="11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3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715100" y="1928125"/>
            <a:ext cx="3809100" cy="23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flipH="1">
            <a:off x="201905" y="-536583"/>
            <a:ext cx="1069229" cy="1068491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 flipH="1">
            <a:off x="8450329" y="4443834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flipH="1">
            <a:off x="-838129" y="4286250"/>
            <a:ext cx="1743900" cy="174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-5400000" flipH="1">
            <a:off x="8646520" y="100"/>
            <a:ext cx="1069800" cy="10698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3800" i="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1208725" y="2721325"/>
            <a:ext cx="1663800" cy="7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2"/>
          </p:nvPr>
        </p:nvSpPr>
        <p:spPr>
          <a:xfrm>
            <a:off x="872400" y="3409726"/>
            <a:ext cx="23364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3"/>
          </p:nvPr>
        </p:nvSpPr>
        <p:spPr>
          <a:xfrm>
            <a:off x="3740150" y="2721325"/>
            <a:ext cx="1663800" cy="7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4"/>
          </p:nvPr>
        </p:nvSpPr>
        <p:spPr>
          <a:xfrm>
            <a:off x="3403800" y="3409726"/>
            <a:ext cx="23364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5"/>
          </p:nvPr>
        </p:nvSpPr>
        <p:spPr>
          <a:xfrm>
            <a:off x="6271500" y="2721325"/>
            <a:ext cx="1663800" cy="7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6"/>
          </p:nvPr>
        </p:nvSpPr>
        <p:spPr>
          <a:xfrm>
            <a:off x="5935200" y="3409726"/>
            <a:ext cx="23364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 rot="10800000" flipH="1">
            <a:off x="7900707" y="4656859"/>
            <a:ext cx="1069229" cy="1068491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 rot="10800000" flipH="1">
            <a:off x="-717162" y="-684005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 rot="10800000" flipH="1">
            <a:off x="8274882" y="-841383"/>
            <a:ext cx="1743900" cy="174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rot="5400000">
            <a:off x="-544486" y="4073600"/>
            <a:ext cx="1069800" cy="10698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3800" i="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1"/>
          </p:nvPr>
        </p:nvSpPr>
        <p:spPr>
          <a:xfrm>
            <a:off x="1344408" y="1573525"/>
            <a:ext cx="30207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2"/>
          </p:nvPr>
        </p:nvSpPr>
        <p:spPr>
          <a:xfrm>
            <a:off x="1344375" y="1833900"/>
            <a:ext cx="3020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3"/>
          </p:nvPr>
        </p:nvSpPr>
        <p:spPr>
          <a:xfrm>
            <a:off x="4779150" y="1573525"/>
            <a:ext cx="30207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4"/>
          </p:nvPr>
        </p:nvSpPr>
        <p:spPr>
          <a:xfrm>
            <a:off x="4779121" y="1833900"/>
            <a:ext cx="3020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5"/>
          </p:nvPr>
        </p:nvSpPr>
        <p:spPr>
          <a:xfrm>
            <a:off x="1344282" y="3095000"/>
            <a:ext cx="30207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6"/>
          </p:nvPr>
        </p:nvSpPr>
        <p:spPr>
          <a:xfrm>
            <a:off x="1344250" y="3355375"/>
            <a:ext cx="3020700" cy="10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7"/>
          </p:nvPr>
        </p:nvSpPr>
        <p:spPr>
          <a:xfrm>
            <a:off x="4779131" y="3095000"/>
            <a:ext cx="30207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8"/>
          </p:nvPr>
        </p:nvSpPr>
        <p:spPr>
          <a:xfrm>
            <a:off x="4779100" y="3355375"/>
            <a:ext cx="3020700" cy="10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 rot="10800000">
            <a:off x="182302" y="4656859"/>
            <a:ext cx="1069229" cy="1068491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/>
          <p:nvPr/>
        </p:nvSpPr>
        <p:spPr>
          <a:xfrm rot="10800000">
            <a:off x="8439532" y="-684005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 rot="10800000">
            <a:off x="-866545" y="-841383"/>
            <a:ext cx="1743900" cy="174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3800" i="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/>
          <p:nvPr/>
        </p:nvSpPr>
        <p:spPr>
          <a:xfrm rot="-5400000" flipH="1">
            <a:off x="8626924" y="4073600"/>
            <a:ext cx="1069800" cy="10698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872425" y="1904685"/>
            <a:ext cx="23364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2"/>
          </p:nvPr>
        </p:nvSpPr>
        <p:spPr>
          <a:xfrm>
            <a:off x="872400" y="2165060"/>
            <a:ext cx="2336400" cy="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3"/>
          </p:nvPr>
        </p:nvSpPr>
        <p:spPr>
          <a:xfrm>
            <a:off x="3403850" y="1904685"/>
            <a:ext cx="23364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4"/>
          </p:nvPr>
        </p:nvSpPr>
        <p:spPr>
          <a:xfrm>
            <a:off x="3403800" y="2165060"/>
            <a:ext cx="2336400" cy="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B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5"/>
          </p:nvPr>
        </p:nvSpPr>
        <p:spPr>
          <a:xfrm>
            <a:off x="5935200" y="1904685"/>
            <a:ext cx="23364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6"/>
          </p:nvPr>
        </p:nvSpPr>
        <p:spPr>
          <a:xfrm>
            <a:off x="5935200" y="2165060"/>
            <a:ext cx="2336400" cy="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B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7"/>
          </p:nvPr>
        </p:nvSpPr>
        <p:spPr>
          <a:xfrm>
            <a:off x="872425" y="3315460"/>
            <a:ext cx="23364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8"/>
          </p:nvPr>
        </p:nvSpPr>
        <p:spPr>
          <a:xfrm>
            <a:off x="872400" y="3575835"/>
            <a:ext cx="2336400" cy="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B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9"/>
          </p:nvPr>
        </p:nvSpPr>
        <p:spPr>
          <a:xfrm>
            <a:off x="3403850" y="3315460"/>
            <a:ext cx="23364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13"/>
          </p:nvPr>
        </p:nvSpPr>
        <p:spPr>
          <a:xfrm>
            <a:off x="3403800" y="3575835"/>
            <a:ext cx="2336400" cy="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B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14"/>
          </p:nvPr>
        </p:nvSpPr>
        <p:spPr>
          <a:xfrm>
            <a:off x="5935200" y="3315460"/>
            <a:ext cx="23364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15"/>
          </p:nvPr>
        </p:nvSpPr>
        <p:spPr>
          <a:xfrm>
            <a:off x="5935200" y="3575835"/>
            <a:ext cx="2336400" cy="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B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 rot="10800000" flipH="1">
            <a:off x="7900707" y="4656859"/>
            <a:ext cx="1069229" cy="1068491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 rot="10800000" flipH="1">
            <a:off x="-717162" y="-684005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0800000" flipH="1">
            <a:off x="8274882" y="-841383"/>
            <a:ext cx="1743900" cy="174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 rot="5400000">
            <a:off x="-544486" y="4073600"/>
            <a:ext cx="1069800" cy="10698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3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 rot="10800000">
            <a:off x="182302" y="4656859"/>
            <a:ext cx="1069229" cy="1068491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 rot="10800000">
            <a:off x="8439532" y="-684005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 rot="10800000">
            <a:off x="-866545" y="-841383"/>
            <a:ext cx="1743900" cy="174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/>
          <p:nvPr/>
        </p:nvSpPr>
        <p:spPr>
          <a:xfrm rot="-5400000" flipH="1">
            <a:off x="8626924" y="4073600"/>
            <a:ext cx="1069800" cy="10698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3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2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-1307799" y="3857315"/>
            <a:ext cx="2601600" cy="2601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7850400" y="-1306396"/>
            <a:ext cx="2609892" cy="2608166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 flipH="1">
            <a:off x="799625" y="4632786"/>
            <a:ext cx="1027800" cy="10278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8451949" y="3894034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 rot="10800000">
            <a:off x="715100" y="-594025"/>
            <a:ext cx="1126200" cy="11262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1"/>
          </p:nvPr>
        </p:nvSpPr>
        <p:spPr>
          <a:xfrm>
            <a:off x="2485600" y="1397237"/>
            <a:ext cx="4173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 hasCustomPrompt="1"/>
          </p:nvPr>
        </p:nvSpPr>
        <p:spPr>
          <a:xfrm>
            <a:off x="2485617" y="529988"/>
            <a:ext cx="4173000" cy="90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2"/>
          </p:nvPr>
        </p:nvSpPr>
        <p:spPr>
          <a:xfrm>
            <a:off x="1748876" y="2814562"/>
            <a:ext cx="56466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 idx="3" hasCustomPrompt="1"/>
          </p:nvPr>
        </p:nvSpPr>
        <p:spPr>
          <a:xfrm>
            <a:off x="1748900" y="1947313"/>
            <a:ext cx="5646600" cy="90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4"/>
          </p:nvPr>
        </p:nvSpPr>
        <p:spPr>
          <a:xfrm>
            <a:off x="2485625" y="4222902"/>
            <a:ext cx="4173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 idx="5" hasCustomPrompt="1"/>
          </p:nvPr>
        </p:nvSpPr>
        <p:spPr>
          <a:xfrm>
            <a:off x="2485617" y="3355652"/>
            <a:ext cx="4173000" cy="90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10800000" flipH="1">
            <a:off x="7036578" y="3757659"/>
            <a:ext cx="2784630" cy="2782979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234812" y="4434684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-56576" y="4608501"/>
            <a:ext cx="1255800" cy="12558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715100" y="2225225"/>
            <a:ext cx="3554100" cy="14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1" i="0"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>
            <a:spLocks noGrp="1"/>
          </p:cNvSpPr>
          <p:nvPr>
            <p:ph type="pic" idx="2"/>
          </p:nvPr>
        </p:nvSpPr>
        <p:spPr>
          <a:xfrm>
            <a:off x="4735188" y="1088788"/>
            <a:ext cx="2965800" cy="296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" name="Google Shape;21;p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1137723"/>
            <a:ext cx="1472100" cy="108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ctrTitle"/>
          </p:nvPr>
        </p:nvSpPr>
        <p:spPr>
          <a:xfrm>
            <a:off x="715100" y="611596"/>
            <a:ext cx="3650100" cy="9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 i="0"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"/>
          </p:nvPr>
        </p:nvSpPr>
        <p:spPr>
          <a:xfrm>
            <a:off x="715100" y="1635171"/>
            <a:ext cx="36501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lt2"/>
                </a:highlight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21"/>
          <p:cNvSpPr/>
          <p:nvPr/>
        </p:nvSpPr>
        <p:spPr>
          <a:xfrm rot="10800000">
            <a:off x="0" y="-656050"/>
            <a:ext cx="1195200" cy="11952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"/>
          <p:cNvSpPr>
            <a:spLocks noGrp="1"/>
          </p:cNvSpPr>
          <p:nvPr>
            <p:ph type="pic" idx="2"/>
          </p:nvPr>
        </p:nvSpPr>
        <p:spPr>
          <a:xfrm>
            <a:off x="5384213" y="1088788"/>
            <a:ext cx="2965800" cy="296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3" name="Google Shape;173;p21"/>
          <p:cNvSpPr txBox="1"/>
          <p:nvPr/>
        </p:nvSpPr>
        <p:spPr>
          <a:xfrm>
            <a:off x="715100" y="38342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and includes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/>
              </a:rPr>
              <a:t>Freepik</a:t>
            </a:r>
            <a:r>
              <a:rPr lang="en-GB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endParaRPr sz="12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 rot="10800000">
            <a:off x="182302" y="4656859"/>
            <a:ext cx="1069229" cy="1068491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 rot="10800000">
            <a:off x="8439532" y="-684005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 rot="10800000">
            <a:off x="-866545" y="-841383"/>
            <a:ext cx="1743900" cy="174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 rot="-5400000" flipH="1">
            <a:off x="8626924" y="4073600"/>
            <a:ext cx="1069800" cy="10698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400000" y="4477854"/>
            <a:ext cx="2609892" cy="2608166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1915412" y="-893941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 rot="10800000" flipH="1">
            <a:off x="7059900" y="-2131374"/>
            <a:ext cx="4190400" cy="41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>
            <a:off x="201905" y="-536583"/>
            <a:ext cx="1069229" cy="1068491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450329" y="4443834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-716336" y="4443263"/>
            <a:ext cx="1429800" cy="142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3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 rot="-5400000" flipH="1">
            <a:off x="8646520" y="100"/>
            <a:ext cx="1069800" cy="10698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303425" y="1478800"/>
            <a:ext cx="6537000" cy="27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rot="10800000">
            <a:off x="182302" y="4656859"/>
            <a:ext cx="1069229" cy="1068491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439532" y="-684005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-866545" y="-841383"/>
            <a:ext cx="1743900" cy="174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rot="-5400000" flipH="1">
            <a:off x="8626924" y="4073600"/>
            <a:ext cx="1069800" cy="10698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3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10430" y="2691450"/>
            <a:ext cx="2828100" cy="45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510413" y="3050650"/>
            <a:ext cx="2828100" cy="12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05578" y="2691450"/>
            <a:ext cx="2828100" cy="45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200" b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4805548" y="3050650"/>
            <a:ext cx="2828100" cy="12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 flipH="1">
            <a:off x="201905" y="-536583"/>
            <a:ext cx="1069229" cy="1068491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 flipH="1">
            <a:off x="8450329" y="4443834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flipH="1">
            <a:off x="-716336" y="4443263"/>
            <a:ext cx="1429800" cy="142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3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 rot="-5400000" flipH="1">
            <a:off x="8646520" y="100"/>
            <a:ext cx="1069800" cy="10698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235312" y="-716786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7850400" y="3833616"/>
            <a:ext cx="2609892" cy="2608166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256825" y="-903625"/>
            <a:ext cx="1820100" cy="182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451949" y="1857259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 rot="10800000">
            <a:off x="2562125" y="-594025"/>
            <a:ext cx="1126200" cy="11262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2"/>
          </p:nvPr>
        </p:nvSpPr>
        <p:spPr>
          <a:xfrm>
            <a:off x="835375" y="1088825"/>
            <a:ext cx="2965800" cy="296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" name="Google Shape;52;p7"/>
          <p:cNvSpPr txBox="1">
            <a:spLocks noGrp="1"/>
          </p:cNvSpPr>
          <p:nvPr>
            <p:ph type="ctrTitle"/>
          </p:nvPr>
        </p:nvSpPr>
        <p:spPr>
          <a:xfrm>
            <a:off x="4851900" y="1296100"/>
            <a:ext cx="3061200" cy="12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4851900" y="2585612"/>
            <a:ext cx="30612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8256825" y="-903625"/>
            <a:ext cx="1820100" cy="182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8451949" y="1857259"/>
            <a:ext cx="1429867" cy="1428937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>
            <a:spLocks noGrp="1"/>
          </p:cNvSpPr>
          <p:nvPr>
            <p:ph type="pic" idx="2"/>
          </p:nvPr>
        </p:nvSpPr>
        <p:spPr>
          <a:xfrm>
            <a:off x="835375" y="1088825"/>
            <a:ext cx="2965800" cy="296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4851900" y="1296100"/>
            <a:ext cx="3061200" cy="12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4851900" y="2585612"/>
            <a:ext cx="3061200" cy="126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highlight>
                  <a:schemeClr val="lt2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>
            <a:off x="2562125" y="-594025"/>
            <a:ext cx="1126200" cy="11262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ranth" panose="02000503050000020004"/>
              <a:buNone/>
              <a:defRPr sz="3000" b="1" i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ranth" panose="02000503050000020004"/>
              <a:buNone/>
              <a:defRPr sz="3000" i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ranth" panose="02000503050000020004"/>
              <a:buNone/>
              <a:defRPr sz="3000" i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ranth" panose="02000503050000020004"/>
              <a:buNone/>
              <a:defRPr sz="3000" i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ranth" panose="02000503050000020004"/>
              <a:buNone/>
              <a:defRPr sz="3000" i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ranth" panose="02000503050000020004"/>
              <a:buNone/>
              <a:defRPr sz="3000" i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ranth" panose="02000503050000020004"/>
              <a:buNone/>
              <a:defRPr sz="3000" i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ranth" panose="02000503050000020004"/>
              <a:buNone/>
              <a:defRPr sz="3000" i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ranth" panose="02000503050000020004"/>
              <a:buNone/>
              <a:defRPr sz="3000" i="1">
                <a:solidFill>
                  <a:schemeClr val="dk1"/>
                </a:solidFill>
                <a:latin typeface="Amaranth" panose="02000503050000020004"/>
                <a:ea typeface="Amaranth" panose="02000503050000020004"/>
                <a:cs typeface="Amaranth" panose="02000503050000020004"/>
                <a:sym typeface="Amaranth" panose="020005030500000200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yuan07/6005CEM_Security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5;p25"/>
          <p:cNvSpPr txBox="1">
            <a:spLocks noGrp="1"/>
          </p:cNvSpPr>
          <p:nvPr>
            <p:ph type="ctrTitle"/>
          </p:nvPr>
        </p:nvSpPr>
        <p:spPr>
          <a:xfrm>
            <a:off x="768850" y="389350"/>
            <a:ext cx="71172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User Manual</a:t>
            </a:r>
            <a:endParaRPr sz="3000" dirty="0"/>
          </a:p>
        </p:txBody>
      </p:sp>
      <p:sp>
        <p:nvSpPr>
          <p:cNvPr id="6" name="Google Shape;96;p25"/>
          <p:cNvSpPr txBox="1">
            <a:spLocks/>
          </p:cNvSpPr>
          <p:nvPr/>
        </p:nvSpPr>
        <p:spPr>
          <a:xfrm>
            <a:off x="768850" y="4094750"/>
            <a:ext cx="6414732" cy="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 err="1" smtClean="0"/>
              <a:t>GitHub</a:t>
            </a:r>
            <a:r>
              <a:rPr lang="en-US" sz="1800" dirty="0" smtClean="0"/>
              <a:t> URL: </a:t>
            </a:r>
            <a:r>
              <a:rPr lang="en-US" sz="1800" u="sng" dirty="0">
                <a:solidFill>
                  <a:schemeClr val="hlink"/>
                </a:solidFill>
                <a:hlinkClick r:id="rId2"/>
              </a:rPr>
              <a:t>https://</a:t>
            </a:r>
            <a:r>
              <a:rPr lang="en-US" sz="1800" u="sng" dirty="0" smtClean="0">
                <a:solidFill>
                  <a:schemeClr val="hlink"/>
                </a:solidFill>
                <a:hlinkClick r:id="rId2"/>
              </a:rPr>
              <a:t>github.com/Ziyuan07/6005CEM_Security</a:t>
            </a:r>
            <a:endParaRPr lang="en-US" sz="1800" u="sng" dirty="0" smtClean="0">
              <a:solidFill>
                <a:schemeClr val="hlink"/>
              </a:solidFill>
            </a:endParaRPr>
          </a:p>
          <a:p>
            <a:endParaRPr lang="en-US" sz="1800" dirty="0"/>
          </a:p>
        </p:txBody>
      </p:sp>
      <p:sp>
        <p:nvSpPr>
          <p:cNvPr id="7" name="Google Shape;97;p25"/>
          <p:cNvSpPr txBox="1">
            <a:spLocks/>
          </p:cNvSpPr>
          <p:nvPr/>
        </p:nvSpPr>
        <p:spPr>
          <a:xfrm>
            <a:off x="768850" y="1091525"/>
            <a:ext cx="6342300" cy="21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336550">
              <a:lnSpc>
                <a:spcPct val="200000"/>
              </a:lnSpc>
              <a:buSzPts val="1700"/>
              <a:buFont typeface="Arial" panose="020B0604020202020204"/>
              <a:buAutoNum type="arabicPeriod"/>
            </a:pPr>
            <a:r>
              <a:rPr lang="en-US" sz="1700" dirty="0" smtClean="0"/>
              <a:t>Install Visual Studio Code</a:t>
            </a:r>
          </a:p>
          <a:p>
            <a:pPr marL="457200" indent="-336550">
              <a:lnSpc>
                <a:spcPct val="200000"/>
              </a:lnSpc>
              <a:buSzPts val="1700"/>
              <a:buFont typeface="Arial" panose="020B0604020202020204"/>
              <a:buAutoNum type="arabicPeriod"/>
            </a:pPr>
            <a:r>
              <a:rPr lang="en-US" sz="1700" dirty="0" smtClean="0"/>
              <a:t>Clone the Repository</a:t>
            </a:r>
          </a:p>
          <a:p>
            <a:pPr marL="457200" indent="-336550">
              <a:lnSpc>
                <a:spcPct val="200000"/>
              </a:lnSpc>
              <a:buSzPts val="1700"/>
              <a:buFont typeface="Arial" panose="020B0604020202020204"/>
              <a:buAutoNum type="arabicPeriod"/>
            </a:pPr>
            <a:r>
              <a:rPr lang="en-US" sz="1700" dirty="0" smtClean="0"/>
              <a:t>Open the project with Visual Studio Code</a:t>
            </a:r>
          </a:p>
          <a:p>
            <a:pPr marL="457200" indent="-336550">
              <a:lnSpc>
                <a:spcPct val="200000"/>
              </a:lnSpc>
              <a:buSzPts val="1700"/>
              <a:buFont typeface="Arial" panose="020B0604020202020204"/>
              <a:buAutoNum type="arabicPeriod"/>
            </a:pPr>
            <a:r>
              <a:rPr lang="en-US" sz="1700" dirty="0" smtClean="0"/>
              <a:t>Run the code in Terminal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3322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Authentication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800" dirty="0"/>
              <a:t>Chosen Authentication Mechanism: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Implemented </a:t>
            </a:r>
            <a:r>
              <a:rPr lang="en-US" sz="1800" dirty="0"/>
              <a:t>the </a:t>
            </a:r>
            <a:r>
              <a:rPr lang="en-US" sz="1800" dirty="0" err="1"/>
              <a:t>bcrypt</a:t>
            </a:r>
            <a:r>
              <a:rPr lang="en-US" sz="1800" dirty="0"/>
              <a:t> algorithm for secure password hashing.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Significance lies in its ability to hash passwords in a way that resists brute-force attacks and </a:t>
            </a:r>
            <a:r>
              <a:rPr lang="en-US" sz="1800" dirty="0" smtClean="0"/>
              <a:t>pre-computed </a:t>
            </a:r>
            <a:r>
              <a:rPr lang="en-US" sz="1800" dirty="0"/>
              <a:t>table attacks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15240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HTTPS Enforcement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800" b="1" dirty="0"/>
              <a:t>HTTPS Implementation</a:t>
            </a:r>
            <a:r>
              <a:rPr lang="en-US" sz="18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Configured the application to use HTTPS for secure communication.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Utilized a trusted SSL/TLS certificate for encrypting data in transit</a:t>
            </a:r>
            <a:r>
              <a:rPr lang="en-US" sz="1800" dirty="0" smtClean="0"/>
              <a:t>.</a:t>
            </a:r>
          </a:p>
          <a:p>
            <a:pPr marL="152400" indent="0">
              <a:lnSpc>
                <a:spcPct val="150000"/>
              </a:lnSpc>
              <a:buNone/>
            </a:pPr>
            <a:endParaRPr lang="en-US" dirty="0"/>
          </a:p>
          <a:p>
            <a:pPr marL="152400" indent="0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HTTPS Enforcement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800" b="1" dirty="0"/>
              <a:t>Use of HSTS and Future Protocol Updates</a:t>
            </a:r>
            <a:r>
              <a:rPr lang="en-US" sz="1800" b="1" dirty="0" smtClean="0"/>
              <a:t>: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Implemented HTTP Strict Transport Security (HSTS) for additional security.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Future plans include staying updated with the latest SSL/TLS protocols and exploring the adoption of HTTP/3 for improved performance and security.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Role-Based Access Control (RBAC)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800" b="1" dirty="0"/>
              <a:t>RBAC for User Roles and Permissions</a:t>
            </a:r>
            <a:r>
              <a:rPr lang="en-US" sz="1800" b="1" dirty="0" smtClean="0"/>
              <a:t>:</a:t>
            </a:r>
            <a:endParaRPr lang="en-US" sz="1800" b="1" dirty="0"/>
          </a:p>
          <a:p>
            <a:pPr>
              <a:lnSpc>
                <a:spcPct val="150000"/>
              </a:lnSpc>
            </a:pPr>
            <a:r>
              <a:rPr lang="en-US" sz="1800" dirty="0"/>
              <a:t>Utilized Role-Based Access Control (RBAC) to manage user roles and permissions.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800" dirty="0"/>
              <a:t>Enhanced data confidentiality and integrity through well-defined access controls.</a:t>
            </a:r>
          </a:p>
          <a:p>
            <a:pPr marL="152400" indent="0">
              <a:lnSpc>
                <a:spcPct val="150000"/>
              </a:lnSpc>
              <a:buNone/>
            </a:pPr>
            <a:endParaRPr lang="en-US" sz="1800" b="1" dirty="0" smtClean="0"/>
          </a:p>
          <a:p>
            <a:pPr marL="152400" indent="0">
              <a:lnSpc>
                <a:spcPct val="150000"/>
              </a:lnSpc>
              <a:buNone/>
            </a:pPr>
            <a:endParaRPr lang="en-US" sz="1800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Role-Based Access Control (RBAC)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600" b="1" dirty="0" smtClean="0"/>
              <a:t>Introduction </a:t>
            </a:r>
            <a:r>
              <a:rPr lang="en-US" sz="1600" b="1" dirty="0"/>
              <a:t>to Attribute-Based Access Control (ABAC</a:t>
            </a:r>
            <a:r>
              <a:rPr lang="en-US" sz="1600" b="1" dirty="0" smtClean="0"/>
              <a:t>):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dirty="0"/>
              <a:t>Potential improvement involves exploring Attribute-Based Access Control (ABAC) for more flexible and dynamic access management.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ABAC allows policies based on various attributes, providing finer granularity in access control.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Encryption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800" b="1" dirty="0"/>
              <a:t>In-Transit and At-Rest Encryption</a:t>
            </a:r>
            <a:r>
              <a:rPr lang="en-US" sz="1800" b="1" dirty="0" smtClean="0"/>
              <a:t>:</a:t>
            </a:r>
            <a:endParaRPr lang="en-US" sz="1800" b="1" dirty="0"/>
          </a:p>
          <a:p>
            <a:pPr>
              <a:lnSpc>
                <a:spcPct val="150000"/>
              </a:lnSpc>
            </a:pPr>
            <a:r>
              <a:rPr lang="en-US" sz="1800" dirty="0"/>
              <a:t>Ensured secure data transmission through HTTPS (in-transit encryption).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Implemented database-level encryption for sensitive information (at-rest encryption</a:t>
            </a:r>
            <a:r>
              <a:rPr lang="en-US" sz="1800" dirty="0" smtClean="0"/>
              <a:t>).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 marL="152400" indent="0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Encryption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800" b="1" dirty="0"/>
              <a:t>Chosen Encryption Mechanisms and Potential Updates</a:t>
            </a:r>
            <a:r>
              <a:rPr lang="en-US" sz="1800" b="1" dirty="0" smtClean="0"/>
              <a:t>:</a:t>
            </a:r>
            <a:endParaRPr lang="en-US" sz="1800" b="1" dirty="0"/>
          </a:p>
          <a:p>
            <a:pPr>
              <a:lnSpc>
                <a:spcPct val="150000"/>
              </a:lnSpc>
            </a:pPr>
            <a:r>
              <a:rPr lang="en-US" sz="1800" dirty="0"/>
              <a:t>Utilized strong encryption algorithms such as AES for data protection.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Ongoing consideration for periodic updates to encryption protocols and ciphers to align with evolving standards.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265" y="435610"/>
            <a:ext cx="6503035" cy="975360"/>
          </a:xfrm>
        </p:spPr>
        <p:txBody>
          <a:bodyPr/>
          <a:lstStyle/>
          <a:p>
            <a:pPr algn="ctr"/>
            <a:r>
              <a:rPr lang="en-US"/>
              <a:t>Authentication 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2550160" y="1292860"/>
            <a:ext cx="3539490" cy="31267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5660" y="405130"/>
            <a:ext cx="6876415" cy="1100455"/>
          </a:xfrm>
        </p:spPr>
        <p:txBody>
          <a:bodyPr/>
          <a:lstStyle/>
          <a:p>
            <a:r>
              <a:rPr lang="en-US"/>
              <a:t>Role Authorization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780415" y="1586865"/>
            <a:ext cx="6250940" cy="29705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87680" y="481330"/>
            <a:ext cx="7267575" cy="935990"/>
          </a:xfrm>
        </p:spPr>
        <p:txBody>
          <a:bodyPr/>
          <a:lstStyle/>
          <a:p>
            <a:r>
              <a:rPr lang="en-US"/>
              <a:t>Roles Authentication Props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835660" y="1485900"/>
            <a:ext cx="4686300" cy="3126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6840450" y="2813126"/>
            <a:ext cx="4629300" cy="4629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6152225" y="4434244"/>
            <a:ext cx="1429800" cy="1429800"/>
          </a:xfrm>
          <a:prstGeom prst="blockArc">
            <a:avLst>
              <a:gd name="adj1" fmla="val 10800000"/>
              <a:gd name="adj2" fmla="val 38183"/>
              <a:gd name="adj3" fmla="val 1362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6666065" y="-1119707"/>
            <a:ext cx="2784630" cy="2782979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ctrTitle"/>
          </p:nvPr>
        </p:nvSpPr>
        <p:spPr>
          <a:xfrm>
            <a:off x="715099" y="1225163"/>
            <a:ext cx="4850283" cy="22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6000" i="0" dirty="0" smtClean="0">
                <a:solidFill>
                  <a:schemeClr val="accent2"/>
                </a:solidFill>
              </a:rPr>
              <a:t>Ecommerce</a:t>
            </a:r>
            <a:r>
              <a:rPr lang="en-GB" sz="6000" i="0" dirty="0" smtClean="0">
                <a:solidFill>
                  <a:schemeClr val="dk1"/>
                </a:solidFill>
              </a:rPr>
              <a:t> </a:t>
            </a:r>
            <a:br>
              <a:rPr lang="en-GB" sz="6000" i="0" dirty="0" smtClean="0">
                <a:solidFill>
                  <a:schemeClr val="dk1"/>
                </a:solidFill>
              </a:rPr>
            </a:br>
            <a:r>
              <a:rPr lang="en-GB" sz="6000" i="0" dirty="0" smtClean="0">
                <a:solidFill>
                  <a:schemeClr val="accent2"/>
                </a:solidFill>
              </a:rPr>
              <a:t>Website</a:t>
            </a:r>
            <a:r>
              <a:rPr lang="en-GB" sz="6000" i="0" dirty="0" smtClean="0">
                <a:solidFill>
                  <a:schemeClr val="dk1"/>
                </a:solidFill>
              </a:rPr>
              <a:t/>
            </a:r>
            <a:br>
              <a:rPr lang="en-GB" sz="6000" i="0" dirty="0" smtClean="0">
                <a:solidFill>
                  <a:schemeClr val="dk1"/>
                </a:solidFill>
              </a:rPr>
            </a:br>
            <a:r>
              <a:rPr lang="en-GB" dirty="0" smtClean="0">
                <a:solidFill>
                  <a:schemeClr val="dk1"/>
                </a:solidFill>
              </a:rPr>
              <a:t>6005</a:t>
            </a:r>
            <a:r>
              <a:rPr lang="en-US" altLang="zh-CN" dirty="0" smtClean="0">
                <a:solidFill>
                  <a:schemeClr val="dk1"/>
                </a:solidFill>
              </a:rPr>
              <a:t>CEM_Security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1"/>
          </p:nvPr>
        </p:nvSpPr>
        <p:spPr>
          <a:xfrm>
            <a:off x="715100" y="3483224"/>
            <a:ext cx="3650100" cy="571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Group 24: Q</a:t>
            </a:r>
            <a:r>
              <a:rPr lang="en-US" dirty="0" smtClean="0"/>
              <a:t>u</a:t>
            </a:r>
            <a:r>
              <a:rPr lang="en-GB" dirty="0" smtClean="0"/>
              <a:t>ah Zhi Chao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                         Pang Zi Yuan</a:t>
            </a:r>
          </a:p>
        </p:txBody>
      </p:sp>
      <p:grpSp>
        <p:nvGrpSpPr>
          <p:cNvPr id="198" name="Google Shape;198;p27"/>
          <p:cNvGrpSpPr/>
          <p:nvPr/>
        </p:nvGrpSpPr>
        <p:grpSpPr>
          <a:xfrm>
            <a:off x="777842" y="4470707"/>
            <a:ext cx="812910" cy="275579"/>
            <a:chOff x="5375250" y="2910875"/>
            <a:chExt cx="778649" cy="263965"/>
          </a:xfrm>
        </p:grpSpPr>
        <p:sp>
          <p:nvSpPr>
            <p:cNvPr id="199" name="Google Shape;199;p27"/>
            <p:cNvSpPr/>
            <p:nvPr/>
          </p:nvSpPr>
          <p:spPr>
            <a:xfrm>
              <a:off x="5375250" y="2910875"/>
              <a:ext cx="259549" cy="263965"/>
            </a:xfrm>
            <a:custGeom>
              <a:avLst/>
              <a:gdLst/>
              <a:ahLst/>
              <a:cxnLst/>
              <a:rect l="l" t="t" r="r" b="b"/>
              <a:pathLst>
                <a:path w="16989" h="17278" extrusionOk="0">
                  <a:moveTo>
                    <a:pt x="8513" y="0"/>
                  </a:moveTo>
                  <a:cubicBezTo>
                    <a:pt x="7897" y="7643"/>
                    <a:pt x="1" y="8621"/>
                    <a:pt x="1" y="8621"/>
                  </a:cubicBezTo>
                  <a:cubicBezTo>
                    <a:pt x="1" y="8621"/>
                    <a:pt x="7897" y="9635"/>
                    <a:pt x="8513" y="17278"/>
                  </a:cubicBezTo>
                  <a:cubicBezTo>
                    <a:pt x="9129" y="9635"/>
                    <a:pt x="16989" y="8621"/>
                    <a:pt x="16989" y="8621"/>
                  </a:cubicBezTo>
                  <a:cubicBezTo>
                    <a:pt x="16989" y="8621"/>
                    <a:pt x="9129" y="7643"/>
                    <a:pt x="8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5634800" y="2910875"/>
              <a:ext cx="259549" cy="263965"/>
            </a:xfrm>
            <a:custGeom>
              <a:avLst/>
              <a:gdLst/>
              <a:ahLst/>
              <a:cxnLst/>
              <a:rect l="l" t="t" r="r" b="b"/>
              <a:pathLst>
                <a:path w="16989" h="17278" extrusionOk="0">
                  <a:moveTo>
                    <a:pt x="8513" y="0"/>
                  </a:moveTo>
                  <a:cubicBezTo>
                    <a:pt x="7897" y="7643"/>
                    <a:pt x="1" y="8621"/>
                    <a:pt x="1" y="8621"/>
                  </a:cubicBezTo>
                  <a:cubicBezTo>
                    <a:pt x="1" y="8621"/>
                    <a:pt x="7897" y="9635"/>
                    <a:pt x="8513" y="17278"/>
                  </a:cubicBezTo>
                  <a:cubicBezTo>
                    <a:pt x="9129" y="9635"/>
                    <a:pt x="16989" y="8621"/>
                    <a:pt x="16989" y="8621"/>
                  </a:cubicBezTo>
                  <a:cubicBezTo>
                    <a:pt x="16989" y="8621"/>
                    <a:pt x="9129" y="7643"/>
                    <a:pt x="8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894350" y="2910875"/>
              <a:ext cx="259549" cy="263965"/>
            </a:xfrm>
            <a:custGeom>
              <a:avLst/>
              <a:gdLst/>
              <a:ahLst/>
              <a:cxnLst/>
              <a:rect l="l" t="t" r="r" b="b"/>
              <a:pathLst>
                <a:path w="16989" h="17278" extrusionOk="0">
                  <a:moveTo>
                    <a:pt x="8513" y="0"/>
                  </a:moveTo>
                  <a:cubicBezTo>
                    <a:pt x="7897" y="7643"/>
                    <a:pt x="1" y="8621"/>
                    <a:pt x="1" y="8621"/>
                  </a:cubicBezTo>
                  <a:cubicBezTo>
                    <a:pt x="1" y="8621"/>
                    <a:pt x="7897" y="9635"/>
                    <a:pt x="8513" y="17278"/>
                  </a:cubicBezTo>
                  <a:cubicBezTo>
                    <a:pt x="9129" y="9635"/>
                    <a:pt x="16989" y="8621"/>
                    <a:pt x="16989" y="8621"/>
                  </a:cubicBezTo>
                  <a:cubicBezTo>
                    <a:pt x="16989" y="8621"/>
                    <a:pt x="9129" y="7643"/>
                    <a:pt x="8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Placeholder 10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70"/>
          <a:stretch>
            <a:fillRect/>
          </a:stretch>
        </p:blipFill>
        <p:spPr/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Firebase Configuration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95" y="1362075"/>
            <a:ext cx="4765040" cy="1402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595" y="3067050"/>
            <a:ext cx="4524375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oogle Shape;1416;p49"/>
          <p:cNvGraphicFramePr/>
          <p:nvPr>
            <p:extLst>
              <p:ext uri="{D42A27DB-BD31-4B8C-83A1-F6EECF244321}">
                <p14:modId xmlns:p14="http://schemas.microsoft.com/office/powerpoint/2010/main" val="762149972"/>
              </p:ext>
            </p:extLst>
          </p:nvPr>
        </p:nvGraphicFramePr>
        <p:xfrm>
          <a:off x="2159000" y="1174225"/>
          <a:ext cx="4826000" cy="25906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Factors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Implemented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Level of Access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Added Admin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Validation/Output Encoding/ Error Validation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Encrypted </a:t>
                      </a:r>
                      <a:r>
                        <a:rPr lang="en" dirty="0" smtClean="0"/>
                        <a:t>Password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Secure Communication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Data </a:t>
                      </a:r>
                      <a:r>
                        <a:rPr lang="en" dirty="0" smtClean="0"/>
                        <a:t>Protection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Firebase </a:t>
                      </a:r>
                      <a:r>
                        <a:rPr lang="en" dirty="0"/>
                        <a:t>Authentication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&amp; Analytics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Firebase </a:t>
                      </a:r>
                      <a:r>
                        <a:rPr lang="en" dirty="0" smtClean="0"/>
                        <a:t>Analytics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408218" y="423735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800" b="1" dirty="0" smtClean="0">
                <a:solidFill>
                  <a:srgbClr val="2B2424"/>
                </a:solidFill>
                <a:latin typeface="Amaranth" panose="02000503050000020004"/>
                <a:sym typeface="Amaranth" panose="02000503050000020004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6"/>
          <p:cNvSpPr txBox="1">
            <a:spLocks noGrp="1"/>
          </p:cNvSpPr>
          <p:nvPr>
            <p:ph type="ctrTitle"/>
          </p:nvPr>
        </p:nvSpPr>
        <p:spPr>
          <a:xfrm>
            <a:off x="1537970" y="998855"/>
            <a:ext cx="4663440" cy="2199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</a:p>
        </p:txBody>
      </p:sp>
      <p:sp>
        <p:nvSpPr>
          <p:cNvPr id="500" name="Google Shape;500;p46"/>
          <p:cNvSpPr/>
          <p:nvPr/>
        </p:nvSpPr>
        <p:spPr>
          <a:xfrm>
            <a:off x="6666065" y="-1119707"/>
            <a:ext cx="2784630" cy="2782979"/>
          </a:xfrm>
          <a:custGeom>
            <a:avLst/>
            <a:gdLst/>
            <a:ahLst/>
            <a:cxnLst/>
            <a:rect l="l" t="t" r="r" b="b"/>
            <a:pathLst>
              <a:path w="67662" h="67626" extrusionOk="0">
                <a:moveTo>
                  <a:pt x="30281" y="1"/>
                </a:moveTo>
                <a:lnTo>
                  <a:pt x="30281" y="25283"/>
                </a:lnTo>
                <a:lnTo>
                  <a:pt x="12424" y="7390"/>
                </a:lnTo>
                <a:lnTo>
                  <a:pt x="7425" y="12388"/>
                </a:lnTo>
                <a:lnTo>
                  <a:pt x="25283" y="30282"/>
                </a:lnTo>
                <a:lnTo>
                  <a:pt x="0" y="30282"/>
                </a:lnTo>
                <a:lnTo>
                  <a:pt x="0" y="37345"/>
                </a:lnTo>
                <a:lnTo>
                  <a:pt x="25283" y="37345"/>
                </a:lnTo>
                <a:lnTo>
                  <a:pt x="7425" y="55238"/>
                </a:lnTo>
                <a:lnTo>
                  <a:pt x="12424" y="60236"/>
                </a:lnTo>
                <a:lnTo>
                  <a:pt x="30281" y="42343"/>
                </a:lnTo>
                <a:lnTo>
                  <a:pt x="30281" y="67626"/>
                </a:lnTo>
                <a:lnTo>
                  <a:pt x="37380" y="67626"/>
                </a:lnTo>
                <a:lnTo>
                  <a:pt x="37380" y="42343"/>
                </a:lnTo>
                <a:lnTo>
                  <a:pt x="55238" y="60236"/>
                </a:lnTo>
                <a:lnTo>
                  <a:pt x="60236" y="55238"/>
                </a:lnTo>
                <a:lnTo>
                  <a:pt x="42379" y="37345"/>
                </a:lnTo>
                <a:lnTo>
                  <a:pt x="67662" y="37345"/>
                </a:lnTo>
                <a:lnTo>
                  <a:pt x="67662" y="30282"/>
                </a:lnTo>
                <a:lnTo>
                  <a:pt x="42379" y="30282"/>
                </a:lnTo>
                <a:lnTo>
                  <a:pt x="60236" y="12388"/>
                </a:lnTo>
                <a:lnTo>
                  <a:pt x="55238" y="7390"/>
                </a:lnTo>
                <a:lnTo>
                  <a:pt x="37380" y="25283"/>
                </a:lnTo>
                <a:lnTo>
                  <a:pt x="373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6"/>
          <p:cNvSpPr/>
          <p:nvPr/>
        </p:nvSpPr>
        <p:spPr>
          <a:xfrm>
            <a:off x="6840450" y="2813126"/>
            <a:ext cx="4629300" cy="4629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6"/>
          <p:cNvSpPr/>
          <p:nvPr/>
        </p:nvSpPr>
        <p:spPr>
          <a:xfrm>
            <a:off x="6152225" y="4434244"/>
            <a:ext cx="1429800" cy="1429800"/>
          </a:xfrm>
          <a:prstGeom prst="blockArc">
            <a:avLst>
              <a:gd name="adj1" fmla="val 10800000"/>
              <a:gd name="adj2" fmla="val 38183"/>
              <a:gd name="adj3" fmla="val 1362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3" name="Google Shape;503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8162" t="61132" r="62036" b="19004"/>
          <a:stretch>
            <a:fillRect/>
          </a:stretch>
        </p:blipFill>
        <p:spPr>
          <a:xfrm>
            <a:off x="5384213" y="1088153"/>
            <a:ext cx="2965800" cy="2965800"/>
          </a:xfrm>
          <a:prstGeom prst="ellipse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422910" y="3644900"/>
            <a:ext cx="5299075" cy="1172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1048100" y="3561475"/>
            <a:ext cx="3315900" cy="331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/>
          <p:nvPr/>
        </p:nvSpPr>
        <p:spPr>
          <a:xfrm flipH="1">
            <a:off x="250" y="4314975"/>
            <a:ext cx="1686600" cy="1686600"/>
          </a:xfrm>
          <a:prstGeom prst="blockArc">
            <a:avLst>
              <a:gd name="adj1" fmla="val 10800000"/>
              <a:gd name="adj2" fmla="val 34643"/>
              <a:gd name="adj3" fmla="val 206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/>
          <p:nvPr/>
        </p:nvSpPr>
        <p:spPr>
          <a:xfrm rot="10800000">
            <a:off x="3274150" y="1894338"/>
            <a:ext cx="1069242" cy="534976"/>
          </a:xfrm>
          <a:custGeom>
            <a:avLst/>
            <a:gdLst/>
            <a:ahLst/>
            <a:cxnLst/>
            <a:rect l="l" t="t" r="r" b="b"/>
            <a:pathLst>
              <a:path w="57194" h="28616" extrusionOk="0">
                <a:moveTo>
                  <a:pt x="0" y="0"/>
                </a:moveTo>
                <a:cubicBezTo>
                  <a:pt x="0" y="15793"/>
                  <a:pt x="12823" y="28615"/>
                  <a:pt x="28579" y="28615"/>
                </a:cubicBezTo>
                <a:cubicBezTo>
                  <a:pt x="44335" y="28615"/>
                  <a:pt x="57194" y="15793"/>
                  <a:pt x="57194" y="0"/>
                </a:cubicBezTo>
                <a:lnTo>
                  <a:pt x="45096" y="0"/>
                </a:lnTo>
                <a:cubicBezTo>
                  <a:pt x="45096" y="9128"/>
                  <a:pt x="37670" y="16517"/>
                  <a:pt x="28579" y="16517"/>
                </a:cubicBezTo>
                <a:cubicBezTo>
                  <a:pt x="19487" y="16517"/>
                  <a:pt x="12062" y="9128"/>
                  <a:pt x="120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30"/>
          <p:cNvGrpSpPr/>
          <p:nvPr/>
        </p:nvGrpSpPr>
        <p:grpSpPr>
          <a:xfrm rot="5400000">
            <a:off x="8169357" y="1336850"/>
            <a:ext cx="519099" cy="263965"/>
            <a:chOff x="8834000" y="-153200"/>
            <a:chExt cx="519099" cy="263965"/>
          </a:xfrm>
        </p:grpSpPr>
        <p:sp>
          <p:nvSpPr>
            <p:cNvPr id="240" name="Google Shape;240;p30"/>
            <p:cNvSpPr/>
            <p:nvPr/>
          </p:nvSpPr>
          <p:spPr>
            <a:xfrm>
              <a:off x="8834000" y="-153200"/>
              <a:ext cx="259549" cy="263965"/>
            </a:xfrm>
            <a:custGeom>
              <a:avLst/>
              <a:gdLst/>
              <a:ahLst/>
              <a:cxnLst/>
              <a:rect l="l" t="t" r="r" b="b"/>
              <a:pathLst>
                <a:path w="16989" h="17278" extrusionOk="0">
                  <a:moveTo>
                    <a:pt x="8513" y="0"/>
                  </a:moveTo>
                  <a:cubicBezTo>
                    <a:pt x="7897" y="7643"/>
                    <a:pt x="1" y="8621"/>
                    <a:pt x="1" y="8621"/>
                  </a:cubicBezTo>
                  <a:cubicBezTo>
                    <a:pt x="1" y="8621"/>
                    <a:pt x="7897" y="9635"/>
                    <a:pt x="8513" y="17278"/>
                  </a:cubicBezTo>
                  <a:cubicBezTo>
                    <a:pt x="9129" y="9635"/>
                    <a:pt x="16989" y="8621"/>
                    <a:pt x="16989" y="8621"/>
                  </a:cubicBezTo>
                  <a:cubicBezTo>
                    <a:pt x="16989" y="8621"/>
                    <a:pt x="9129" y="7643"/>
                    <a:pt x="8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9093550" y="-153200"/>
              <a:ext cx="259549" cy="263965"/>
            </a:xfrm>
            <a:custGeom>
              <a:avLst/>
              <a:gdLst/>
              <a:ahLst/>
              <a:cxnLst/>
              <a:rect l="l" t="t" r="r" b="b"/>
              <a:pathLst>
                <a:path w="16989" h="17278" extrusionOk="0">
                  <a:moveTo>
                    <a:pt x="8513" y="0"/>
                  </a:moveTo>
                  <a:cubicBezTo>
                    <a:pt x="7897" y="7643"/>
                    <a:pt x="1" y="8621"/>
                    <a:pt x="1" y="8621"/>
                  </a:cubicBezTo>
                  <a:cubicBezTo>
                    <a:pt x="1" y="8621"/>
                    <a:pt x="7897" y="9635"/>
                    <a:pt x="8513" y="17278"/>
                  </a:cubicBezTo>
                  <a:cubicBezTo>
                    <a:pt x="9129" y="9635"/>
                    <a:pt x="16989" y="8621"/>
                    <a:pt x="16989" y="8621"/>
                  </a:cubicBezTo>
                  <a:cubicBezTo>
                    <a:pt x="16989" y="8621"/>
                    <a:pt x="9129" y="7643"/>
                    <a:pt x="8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30"/>
          <p:cNvGrpSpPr/>
          <p:nvPr/>
        </p:nvGrpSpPr>
        <p:grpSpPr>
          <a:xfrm>
            <a:off x="594797" y="403013"/>
            <a:ext cx="778649" cy="263965"/>
            <a:chOff x="5375250" y="2910875"/>
            <a:chExt cx="778649" cy="263965"/>
          </a:xfrm>
        </p:grpSpPr>
        <p:sp>
          <p:nvSpPr>
            <p:cNvPr id="243" name="Google Shape;243;p30"/>
            <p:cNvSpPr/>
            <p:nvPr/>
          </p:nvSpPr>
          <p:spPr>
            <a:xfrm>
              <a:off x="5375250" y="2910875"/>
              <a:ext cx="259549" cy="263965"/>
            </a:xfrm>
            <a:custGeom>
              <a:avLst/>
              <a:gdLst/>
              <a:ahLst/>
              <a:cxnLst/>
              <a:rect l="l" t="t" r="r" b="b"/>
              <a:pathLst>
                <a:path w="16989" h="17278" extrusionOk="0">
                  <a:moveTo>
                    <a:pt x="8513" y="0"/>
                  </a:moveTo>
                  <a:cubicBezTo>
                    <a:pt x="7897" y="7643"/>
                    <a:pt x="1" y="8621"/>
                    <a:pt x="1" y="8621"/>
                  </a:cubicBezTo>
                  <a:cubicBezTo>
                    <a:pt x="1" y="8621"/>
                    <a:pt x="7897" y="9635"/>
                    <a:pt x="8513" y="17278"/>
                  </a:cubicBezTo>
                  <a:cubicBezTo>
                    <a:pt x="9129" y="9635"/>
                    <a:pt x="16989" y="8621"/>
                    <a:pt x="16989" y="8621"/>
                  </a:cubicBezTo>
                  <a:cubicBezTo>
                    <a:pt x="16989" y="8621"/>
                    <a:pt x="9129" y="7643"/>
                    <a:pt x="8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5634800" y="2910875"/>
              <a:ext cx="259549" cy="263965"/>
            </a:xfrm>
            <a:custGeom>
              <a:avLst/>
              <a:gdLst/>
              <a:ahLst/>
              <a:cxnLst/>
              <a:rect l="l" t="t" r="r" b="b"/>
              <a:pathLst>
                <a:path w="16989" h="17278" extrusionOk="0">
                  <a:moveTo>
                    <a:pt x="8513" y="0"/>
                  </a:moveTo>
                  <a:cubicBezTo>
                    <a:pt x="7897" y="7643"/>
                    <a:pt x="1" y="8621"/>
                    <a:pt x="1" y="8621"/>
                  </a:cubicBezTo>
                  <a:cubicBezTo>
                    <a:pt x="1" y="8621"/>
                    <a:pt x="7897" y="9635"/>
                    <a:pt x="8513" y="17278"/>
                  </a:cubicBezTo>
                  <a:cubicBezTo>
                    <a:pt x="9129" y="9635"/>
                    <a:pt x="16989" y="8621"/>
                    <a:pt x="16989" y="8621"/>
                  </a:cubicBezTo>
                  <a:cubicBezTo>
                    <a:pt x="16989" y="8621"/>
                    <a:pt x="9129" y="7643"/>
                    <a:pt x="8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5894350" y="2910875"/>
              <a:ext cx="259549" cy="263965"/>
            </a:xfrm>
            <a:custGeom>
              <a:avLst/>
              <a:gdLst/>
              <a:ahLst/>
              <a:cxnLst/>
              <a:rect l="l" t="t" r="r" b="b"/>
              <a:pathLst>
                <a:path w="16989" h="17278" extrusionOk="0">
                  <a:moveTo>
                    <a:pt x="8513" y="0"/>
                  </a:moveTo>
                  <a:cubicBezTo>
                    <a:pt x="7897" y="7643"/>
                    <a:pt x="1" y="8621"/>
                    <a:pt x="1" y="8621"/>
                  </a:cubicBezTo>
                  <a:cubicBezTo>
                    <a:pt x="1" y="8621"/>
                    <a:pt x="7897" y="9635"/>
                    <a:pt x="8513" y="17278"/>
                  </a:cubicBezTo>
                  <a:cubicBezTo>
                    <a:pt x="9129" y="9635"/>
                    <a:pt x="16989" y="8621"/>
                    <a:pt x="16989" y="8621"/>
                  </a:cubicBezTo>
                  <a:cubicBezTo>
                    <a:pt x="16989" y="8621"/>
                    <a:pt x="9129" y="7643"/>
                    <a:pt x="8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30"/>
          <p:cNvSpPr txBox="1">
            <a:spLocks noGrp="1"/>
          </p:cNvSpPr>
          <p:nvPr>
            <p:ph type="ctrTitle"/>
          </p:nvPr>
        </p:nvSpPr>
        <p:spPr>
          <a:xfrm>
            <a:off x="4851900" y="1296100"/>
            <a:ext cx="3061200" cy="12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</a:t>
            </a:r>
            <a:r>
              <a:rPr lang="en-GB" dirty="0" smtClean="0"/>
              <a:t>Website</a:t>
            </a:r>
            <a:endParaRPr dirty="0"/>
          </a:p>
        </p:txBody>
      </p:sp>
      <p:sp>
        <p:nvSpPr>
          <p:cNvPr id="247" name="Google Shape;247;p30"/>
          <p:cNvSpPr txBox="1">
            <a:spLocks noGrp="1"/>
          </p:cNvSpPr>
          <p:nvPr>
            <p:ph type="subTitle" idx="1"/>
          </p:nvPr>
        </p:nvSpPr>
        <p:spPr>
          <a:xfrm>
            <a:off x="4851900" y="2585612"/>
            <a:ext cx="3445024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dirty="0"/>
              <a:t>The E-Commerce Website Project aimed to create a secure and user-friendly online shopping </a:t>
            </a:r>
            <a:r>
              <a:rPr lang="en-US" dirty="0" smtClean="0"/>
              <a:t>platform, </a:t>
            </a:r>
            <a:r>
              <a:rPr lang="en-US" dirty="0"/>
              <a:t>providing a seamless shopping experience, secure transactions, and robust data protection.</a:t>
            </a:r>
            <a:endParaRPr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2" r="16692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Potential Security Issues</a:t>
            </a:r>
            <a:endParaRPr dirty="0"/>
          </a:p>
        </p:txBody>
      </p:sp>
      <p:graphicFrame>
        <p:nvGraphicFramePr>
          <p:cNvPr id="208" name="Google Shape;208;p28"/>
          <p:cNvGraphicFramePr/>
          <p:nvPr/>
        </p:nvGraphicFramePr>
        <p:xfrm>
          <a:off x="720000" y="1901986"/>
          <a:ext cx="7704000" cy="2269905"/>
        </p:xfrm>
        <a:graphic>
          <a:graphicData uri="http://schemas.openxmlformats.org/drawingml/2006/table">
            <a:tbl>
              <a:tblPr>
                <a:noFill/>
                <a:tableStyleId>{E9E23F6B-64FC-411B-96BF-B7B2C19A9EC9}</a:tableStyleId>
              </a:tblPr>
              <a:tblGrid>
                <a:gridCol w="2337625"/>
                <a:gridCol w="5366375"/>
              </a:tblGrid>
              <a:tr h="361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Security Aspect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 Potential Security Issues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MT"/>
                          <a:ea typeface="Arial MT"/>
                          <a:cs typeface="Arial MT"/>
                        </a:rPr>
                        <a:t>Authentication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MT"/>
                          <a:ea typeface="Arial MT"/>
                          <a:cs typeface="Arial MT"/>
                        </a:rPr>
                        <a:t>Users might choose weak passwords, making it easier for attackers to gain unauthorized access.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MT"/>
                          <a:ea typeface="Arial MT"/>
                          <a:cs typeface="Arial MT"/>
                        </a:rPr>
                        <a:t>Data Encryption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MT"/>
                          <a:ea typeface="Arial MT"/>
                          <a:cs typeface="Arial MT"/>
                        </a:rPr>
                        <a:t>Sensitive data transmitted over the network may be intercepted by attackers.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MT"/>
                          <a:ea typeface="Arial MT"/>
                          <a:cs typeface="Arial MT"/>
                        </a:rPr>
                        <a:t>Input Validation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MT"/>
                          <a:ea typeface="Arial MT"/>
                          <a:cs typeface="Arial MT"/>
                        </a:rPr>
                        <a:t>Malicious input, such as SQL injection, might be used to manipulate the application.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MT"/>
                          <a:ea typeface="Arial MT"/>
                          <a:cs typeface="Arial MT"/>
                        </a:rPr>
                        <a:t>Secure Communication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MT"/>
                          <a:ea typeface="Arial MT"/>
                          <a:cs typeface="Arial MT"/>
                        </a:rPr>
                        <a:t>Attackers might intercept and manipulate data during communication.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MT"/>
                          <a:ea typeface="Arial MT"/>
                          <a:cs typeface="Arial MT"/>
                        </a:rPr>
                        <a:t>Error Handling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Improper error handling may expose sensitive information to attackers.</a:t>
                      </a:r>
                    </a:p>
                  </a:txBody>
                  <a:tcPr marL="63500" marR="63500" marT="63500" marB="635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ctrTitle"/>
          </p:nvPr>
        </p:nvSpPr>
        <p:spPr>
          <a:xfrm>
            <a:off x="735882" y="4588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Sign Up &amp; Sign In </a:t>
            </a:r>
            <a:r>
              <a:rPr lang="en-US" altLang="zh-CN" dirty="0" smtClean="0"/>
              <a:t>Features</a:t>
            </a:r>
            <a:endParaRPr dirty="0"/>
          </a:p>
        </p:txBody>
      </p:sp>
      <p:pic>
        <p:nvPicPr>
          <p:cNvPr id="23" name="Picture 22"/>
          <p:cNvPicPr/>
          <p:nvPr/>
        </p:nvPicPr>
        <p:blipFill rotWithShape="1">
          <a:blip r:embed="rId3"/>
          <a:srcRect l="31876" t="8480" r="35439" b="6018"/>
          <a:stretch>
            <a:fillRect/>
          </a:stretch>
        </p:blipFill>
        <p:spPr>
          <a:xfrm>
            <a:off x="1440872" y="1239982"/>
            <a:ext cx="2244437" cy="330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/>
          <p:cNvPicPr/>
          <p:nvPr/>
        </p:nvPicPr>
        <p:blipFill rotWithShape="1">
          <a:blip r:embed="rId4"/>
          <a:srcRect l="32354" t="19649" r="34892" b="25128"/>
          <a:stretch>
            <a:fillRect/>
          </a:stretch>
        </p:blipFill>
        <p:spPr>
          <a:xfrm>
            <a:off x="5195452" y="1239982"/>
            <a:ext cx="2244437" cy="2128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Google Shape;247;p30"/>
          <p:cNvSpPr txBox="1">
            <a:spLocks noGrp="1"/>
          </p:cNvSpPr>
          <p:nvPr>
            <p:ph type="subTitle" idx="1"/>
          </p:nvPr>
        </p:nvSpPr>
        <p:spPr>
          <a:xfrm>
            <a:off x="1741178" y="4542510"/>
            <a:ext cx="1643824" cy="538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/>
              <a:t>Sign Up Page</a:t>
            </a:r>
            <a:endParaRPr sz="2000" dirty="0"/>
          </a:p>
        </p:txBody>
      </p:sp>
      <p:sp>
        <p:nvSpPr>
          <p:cNvPr id="27" name="Google Shape;247;p30"/>
          <p:cNvSpPr txBox="1">
            <a:spLocks noGrp="1"/>
          </p:cNvSpPr>
          <p:nvPr>
            <p:ph type="subTitle" idx="1"/>
          </p:nvPr>
        </p:nvSpPr>
        <p:spPr>
          <a:xfrm>
            <a:off x="5530907" y="3368469"/>
            <a:ext cx="1573525" cy="538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/>
              <a:t>Sign In Page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ctrTitle"/>
          </p:nvPr>
        </p:nvSpPr>
        <p:spPr>
          <a:xfrm>
            <a:off x="735882" y="4588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Reset Password </a:t>
            </a:r>
            <a:r>
              <a:rPr lang="en-US" altLang="zh-CN" dirty="0" smtClean="0"/>
              <a:t>Features</a:t>
            </a:r>
            <a:endParaRPr dirty="0"/>
          </a:p>
        </p:txBody>
      </p:sp>
      <p:sp>
        <p:nvSpPr>
          <p:cNvPr id="26" name="Google Shape;247;p30"/>
          <p:cNvSpPr txBox="1">
            <a:spLocks noGrp="1"/>
          </p:cNvSpPr>
          <p:nvPr>
            <p:ph type="subTitle" idx="1"/>
          </p:nvPr>
        </p:nvSpPr>
        <p:spPr>
          <a:xfrm>
            <a:off x="1528677" y="3588326"/>
            <a:ext cx="1930277" cy="538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Reset Password</a:t>
            </a:r>
            <a:endParaRPr sz="2000" dirty="0"/>
          </a:p>
        </p:txBody>
      </p:sp>
      <p:sp>
        <p:nvSpPr>
          <p:cNvPr id="27" name="Google Shape;247;p30"/>
          <p:cNvSpPr txBox="1">
            <a:spLocks noGrp="1"/>
          </p:cNvSpPr>
          <p:nvPr>
            <p:ph type="subTitle" idx="1"/>
          </p:nvPr>
        </p:nvSpPr>
        <p:spPr>
          <a:xfrm>
            <a:off x="5091270" y="3368469"/>
            <a:ext cx="2615566" cy="538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/>
              <a:t>Reset Password Email</a:t>
            </a:r>
            <a:endParaRPr sz="2000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32354" t="19649" r="34892" b="39740"/>
          <a:stretch>
            <a:fillRect/>
          </a:stretch>
        </p:blipFill>
        <p:spPr>
          <a:xfrm>
            <a:off x="1087580" y="1530927"/>
            <a:ext cx="2812473" cy="2057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/>
          <p:nvPr/>
        </p:nvPicPr>
        <p:blipFill rotWithShape="1">
          <a:blip r:embed="rId4"/>
          <a:srcRect l="16521" t="23732" r="39606" b="25988"/>
          <a:stretch>
            <a:fillRect/>
          </a:stretch>
        </p:blipFill>
        <p:spPr>
          <a:xfrm>
            <a:off x="4973780" y="1530927"/>
            <a:ext cx="2850546" cy="1837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User Main Page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5" y="1263015"/>
            <a:ext cx="6299200" cy="3011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User sidebar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00150"/>
            <a:ext cx="59055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Authentication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800" dirty="0"/>
              <a:t>Improvements and Future Considerations</a:t>
            </a:r>
            <a:r>
              <a:rPr lang="en-US" sz="1800" dirty="0" smtClean="0"/>
              <a:t>: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Consider integrating additional factors for multi-factor authentication (MFA).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Explore emerging authentication methods like </a:t>
            </a:r>
            <a:r>
              <a:rPr lang="en-US" sz="1800" dirty="0" err="1"/>
              <a:t>WebAuthn</a:t>
            </a:r>
            <a:r>
              <a:rPr lang="en-US" sz="1800" dirty="0"/>
              <a:t> for enhanced security.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ks Ecommerce Marketing Plan by Slidesgo">
  <a:themeElements>
    <a:clrScheme name="Simple Light">
      <a:dk1>
        <a:srgbClr val="2B2424"/>
      </a:dk1>
      <a:lt1>
        <a:srgbClr val="FFFFFF"/>
      </a:lt1>
      <a:dk2>
        <a:srgbClr val="E891D4"/>
      </a:dk2>
      <a:lt2>
        <a:srgbClr val="EDC0E4"/>
      </a:lt2>
      <a:accent1>
        <a:srgbClr val="E0BE00"/>
      </a:accent1>
      <a:accent2>
        <a:srgbClr val="00C9DA"/>
      </a:accent2>
      <a:accent3>
        <a:srgbClr val="C5E9E9"/>
      </a:accent3>
      <a:accent4>
        <a:srgbClr val="B7B7B7"/>
      </a:accent4>
      <a:accent5>
        <a:srgbClr val="FFFFFF"/>
      </a:accent5>
      <a:accent6>
        <a:srgbClr val="FFFFFF"/>
      </a:accent6>
      <a:hlink>
        <a:srgbClr val="2B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492</Words>
  <Application>Microsoft Office PowerPoint</Application>
  <PresentationFormat>On-screen Show (16:9)</PresentationFormat>
  <Paragraphs>82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Amaranth</vt:lpstr>
      <vt:lpstr>Arial MT</vt:lpstr>
      <vt:lpstr>Arial</vt:lpstr>
      <vt:lpstr>Manrope</vt:lpstr>
      <vt:lpstr>Bebas Neue</vt:lpstr>
      <vt:lpstr>Manrope Medium</vt:lpstr>
      <vt:lpstr>Socks Ecommerce Marketing Plan by Slidesgo</vt:lpstr>
      <vt:lpstr>User Manual</vt:lpstr>
      <vt:lpstr>Ecommerce  Website 6005CEM_Security</vt:lpstr>
      <vt:lpstr>Our Website</vt:lpstr>
      <vt:lpstr>Potential Security Issues</vt:lpstr>
      <vt:lpstr>Sign Up &amp; Sign In Features</vt:lpstr>
      <vt:lpstr>Reset Password Features</vt:lpstr>
      <vt:lpstr>User Main Page</vt:lpstr>
      <vt:lpstr>User sidebar</vt:lpstr>
      <vt:lpstr>Authentication</vt:lpstr>
      <vt:lpstr>Authentication</vt:lpstr>
      <vt:lpstr>HTTPS Enforcement</vt:lpstr>
      <vt:lpstr>HTTPS Enforcement</vt:lpstr>
      <vt:lpstr>Role-Based Access Control (RBAC)</vt:lpstr>
      <vt:lpstr>Role-Based Access Control (RBAC)</vt:lpstr>
      <vt:lpstr>Data Encryption</vt:lpstr>
      <vt:lpstr>Data Encryption</vt:lpstr>
      <vt:lpstr>Authentication </vt:lpstr>
      <vt:lpstr>Role Authorization</vt:lpstr>
      <vt:lpstr>Roles Authentication Props</vt:lpstr>
      <vt:lpstr>Firebase Configuration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 Website 6005CEM_Security</dc:title>
  <dc:creator/>
  <cp:lastModifiedBy>Microsoft account</cp:lastModifiedBy>
  <cp:revision>11</cp:revision>
  <dcterms:created xsi:type="dcterms:W3CDTF">2023-11-29T15:28:23Z</dcterms:created>
  <dcterms:modified xsi:type="dcterms:W3CDTF">2023-11-30T04:55:22Z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66B6F8B7D55A46979EA8572B989C29A7_12</vt:lpwstr>
  </property>
  <property fmtid="{D5CDD505-2E9C-101B-9397-08002B2CF9AE}" pid="3" name="KSOProductBuildVer">
    <vt:lpwstr>1033-12.2.0.13306</vt:lpwstr>
  </property>
</Properties>
</file>