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9"/>
  </p:handoutMasterIdLst>
  <p:sldIdLst>
    <p:sldId id="264" r:id="rId3"/>
    <p:sldId id="260" r:id="rId4"/>
    <p:sldId id="258" r:id="rId6"/>
    <p:sldId id="257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98" d="100"/>
          <a:sy n="98" d="100"/>
        </p:scale>
        <p:origin x="6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.xml"/><Relationship Id="rId5" Type="http://schemas.microsoft.com/office/2007/relationships/hdphoto" Target="../media/image9.wdp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microsoft.com/office/2007/relationships/hdphoto" Target="../media/image9.wdp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emf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18" name="Picture 1514" descr="E:\徐振杰\进行中\高校\人大ppt\jpg\01\04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12960" y="1885052"/>
            <a:ext cx="2393598" cy="498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020" name="Picture 1516" descr="E:\徐振杰\进行中\高校\人大ppt\jpg\01\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414" y="229221"/>
            <a:ext cx="167980" cy="243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image 102"/>
          <p:cNvPicPr>
            <a:picLocks noChangeAspect="1"/>
          </p:cNvPicPr>
          <p:nvPr/>
        </p:nvPicPr>
        <p:blipFill>
          <a:blip r:embed="rId3">
            <a:alphaModFix amt="13000"/>
          </a:blip>
          <a:srcRect t="16666" b="16666"/>
          <a:stretch>
            <a:fillRect/>
          </a:stretch>
        </p:blipFill>
        <p:spPr>
          <a:xfrm>
            <a:off x="0" y="525"/>
            <a:ext cx="3159371" cy="25412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801" y="766346"/>
            <a:ext cx="4070397" cy="5047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31010" y="2722245"/>
            <a:ext cx="81864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>
                <a:solidFill>
                  <a:srgbClr val="C00000"/>
                </a:solidFill>
                <a:latin typeface="Arial Bold" panose="020B0604020202090204" charset="0"/>
              </a:rPr>
              <a:t>第</a:t>
            </a:r>
            <a:r>
              <a:rPr lang="zh-CN" altLang="en-US" sz="4800" b="1">
                <a:solidFill>
                  <a:srgbClr val="C00000"/>
                </a:solidFill>
                <a:latin typeface="Arial Bold" panose="020B0604020202090204" charset="0"/>
              </a:rPr>
              <a:t>三组展示</a:t>
            </a:r>
            <a:endParaRPr lang="zh-CN" altLang="en-US" sz="4800" b="1">
              <a:solidFill>
                <a:srgbClr val="C00000"/>
              </a:solidFill>
              <a:latin typeface="Arial Bold" panose="020B060402020209020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object 2"/>
          <p:cNvPicPr/>
          <p:nvPr/>
        </p:nvPicPr>
        <p:blipFill rotWithShape="1">
          <a:blip r:embed="rId1" cstate="print"/>
          <a:srcRect b="18789"/>
          <a:stretch>
            <a:fillRect/>
          </a:stretch>
        </p:blipFill>
        <p:spPr>
          <a:xfrm>
            <a:off x="8194549" y="0"/>
            <a:ext cx="3997451" cy="4707830"/>
          </a:xfrm>
          <a:prstGeom prst="rect">
            <a:avLst/>
          </a:prstGeom>
        </p:spPr>
      </p:pic>
      <p:pic>
        <p:nvPicPr>
          <p:cNvPr id="53" name="image 107"/>
          <p:cNvPicPr>
            <a:picLocks noChangeAspect="1"/>
          </p:cNvPicPr>
          <p:nvPr/>
        </p:nvPicPr>
        <p:blipFill>
          <a:blip r:embed="rId2">
            <a:alphaModFix amt="13000"/>
          </a:blip>
          <a:srcRect t="16666" b="16666"/>
          <a:stretch>
            <a:fillRect/>
          </a:stretch>
        </p:blipFill>
        <p:spPr>
          <a:xfrm rot="10800000">
            <a:off x="9469821" y="4898243"/>
            <a:ext cx="2761615" cy="228155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10489"/>
            <a:ext cx="3584549" cy="1021334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39200" y="547620"/>
            <a:ext cx="2761615" cy="345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直接连接符 54"/>
          <p:cNvCxnSpPr/>
          <p:nvPr/>
        </p:nvCxnSpPr>
        <p:spPr>
          <a:xfrm>
            <a:off x="289113" y="1008118"/>
            <a:ext cx="11232962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C00000"/>
                </a:gs>
                <a:gs pos="100000">
                  <a:schemeClr val="bg1"/>
                </a:gs>
                <a:gs pos="61000">
                  <a:srgbClr val="F0C2C2"/>
                </a:gs>
                <a:gs pos="100000">
                  <a:schemeClr val="bg1"/>
                </a:gs>
                <a:gs pos="40000">
                  <a:srgbClr val="E28B8B"/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52120" y="433070"/>
            <a:ext cx="2043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韩方媛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2120" y="1123315"/>
            <a:ext cx="11475720" cy="3235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400" b="1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特征创造：</a:t>
            </a:r>
            <a:endParaRPr lang="zh-CN" altLang="en-US" sz="1400" b="1">
              <a:solidFill>
                <a:schemeClr val="tx1"/>
              </a:solidFill>
              <a:uFillTx/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非线性变换</a:t>
            </a:r>
            <a:r>
              <a:rPr lang="en-US" altLang="zh-CN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+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多项式特征：对数处理面积、价格等偏态数据，适配线性模型假设；新增面积平方项，捕捉价格与面积的非线性增长关系；</a:t>
            </a:r>
            <a:endParaRPr lang="zh-CN" altLang="en-US" sz="1400">
              <a:solidFill>
                <a:schemeClr val="tx1"/>
              </a:solidFill>
              <a:uFillTx/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交互特征构建：设计房间数</a:t>
            </a:r>
            <a:r>
              <a:rPr lang="en-US" altLang="zh-CN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 / 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面积、梯户比、每栋户数等交互项，挖掘特征协同效应；</a:t>
            </a:r>
            <a:endParaRPr lang="zh-CN" altLang="en-US" sz="1400">
              <a:uFillTx/>
              <a:latin typeface="Times New Roman" panose="02020603050405020304" charset="0"/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</a:rPr>
              <a:t>类别型变量处理：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对城市、楼层、供暖方式等分类变量进行独热编码；对环线、朝向、装修等级等可量化类别变量等人工设置得分；</a:t>
            </a:r>
            <a:endParaRPr lang="zh-CN" altLang="en-US" sz="1400">
              <a:uFillTx/>
              <a:latin typeface="Times New Roman" panose="02020603050405020304" charset="0"/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空缺值填空：数值型变量使用中位数填充，类别型变量使用众数填充；</a:t>
            </a:r>
            <a:endParaRPr lang="zh-CN" altLang="en-US" sz="1400">
              <a:solidFill>
                <a:schemeClr val="tx1"/>
              </a:solidFill>
              <a:uFillTx/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400" b="1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异常值处理：</a:t>
            </a:r>
            <a:endParaRPr lang="zh-CN" altLang="en-US" sz="1400" b="1">
              <a:solidFill>
                <a:schemeClr val="tx1"/>
              </a:solidFill>
              <a:uFillTx/>
              <a:latin typeface="Times New Roman" panose="02020603050405020304" charset="0"/>
              <a:ea typeface="宋体" pitchFamily="2" charset="-122"/>
              <a:cs typeface="Times New Roman" panose="02020603050405020304" charset="0"/>
            </a:endParaRP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CN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IQR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方法去除</a:t>
            </a:r>
            <a:r>
              <a:rPr lang="en-US" altLang="zh-CN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price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异常值；</a:t>
            </a:r>
            <a:r>
              <a:rPr lang="en-US" altLang="zh-CN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Z-score 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标准化去除数值型特征异常值；</a:t>
            </a:r>
            <a:endParaRPr lang="zh-CN" altLang="en-US" sz="1400">
              <a:uFillTx/>
              <a:latin typeface="Times New Roman" panose="02020603050405020304" charset="0"/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marL="285750" lvl="1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400" b="1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 数据结果</a:t>
            </a:r>
            <a:endParaRPr lang="zh-CN" altLang="en-US" sz="1400" b="1">
              <a:uFillTx/>
              <a:latin typeface="Times New Roman" panose="02020603050405020304" charset="0"/>
              <a:ea typeface="宋体" pitchFamily="2" charset="-122"/>
              <a:cs typeface="Times New Roman" panose="02020603050405020304" charset="0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最终</a:t>
            </a:r>
            <a:r>
              <a:rPr lang="en-US" altLang="zh-CN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price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清理后数据形状</a:t>
            </a:r>
            <a:r>
              <a:rPr lang="en-US" altLang="zh-CN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: (76408, 85)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rent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清理后数据形状</a:t>
            </a:r>
            <a:r>
              <a:rPr lang="en-US" altLang="zh-CN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: (71622, 93)</a:t>
            </a:r>
            <a:r>
              <a:rPr lang="zh-CN" altLang="en-US" sz="1400">
                <a:uFillTx/>
                <a:latin typeface="Times New Roman" panose="02020603050405020304" charset="0"/>
                <a:ea typeface="宋体" pitchFamily="2" charset="-122"/>
                <a:cs typeface="Times New Roman" panose="02020603050405020304" charset="0"/>
                <a:sym typeface="+mn-ea"/>
              </a:rPr>
              <a:t>。</a:t>
            </a:r>
            <a:endParaRPr lang="zh-CN" altLang="en-US" sz="1400">
              <a:uFillTx/>
              <a:latin typeface="Times New Roman" panose="02020603050405020304" charset="0"/>
              <a:ea typeface="宋体" pitchFamily="2" charset="-122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6"/>
            </p:custDataLst>
          </p:nvPr>
        </p:nvGraphicFramePr>
        <p:xfrm>
          <a:off x="445770" y="4218940"/>
          <a:ext cx="8212455" cy="2137410"/>
        </p:xfrm>
        <a:graphic>
          <a:graphicData uri="http://schemas.openxmlformats.org/drawingml/2006/table">
            <a:tbl>
              <a:tblPr/>
              <a:tblGrid>
                <a:gridCol w="2044700"/>
                <a:gridCol w="611505"/>
                <a:gridCol w="991235"/>
                <a:gridCol w="1417955"/>
                <a:gridCol w="1731010"/>
                <a:gridCol w="1416050"/>
              </a:tblGrid>
              <a:tr h="2374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Metrics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Data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In sample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Out of sample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Cross-validation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Kaggle Score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4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OLS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price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0.2620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0.2633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0.2624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56.76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4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rent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0.2207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0.2221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0.2210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374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LASSO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price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0.2633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0.2640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0.2635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56.78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4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rent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0.2235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0.2245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0.2238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374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Ridge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price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0.2620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0.2633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0.2624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56.76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4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rent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0.2207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0.2221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0.2210 </a:t>
                      </a:r>
                      <a:endParaRPr lang="en-US" altLang="zh-CN" sz="1100" b="1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3749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ElasticNet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price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0.2623 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0.2632 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0.2626 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56.84 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749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rent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0.2215 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0.2228 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>
                          <a:solidFill>
                            <a:srgbClr val="C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0.2219 </a:t>
                      </a:r>
                      <a:endParaRPr lang="en-US" altLang="zh-CN" sz="1100" b="1" i="0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rcRect r="13906"/>
          <a:stretch>
            <a:fillRect/>
          </a:stretch>
        </p:blipFill>
        <p:spPr>
          <a:xfrm>
            <a:off x="144780" y="509905"/>
            <a:ext cx="7670165" cy="6229985"/>
          </a:xfrm>
          <a:prstGeom prst="rect">
            <a:avLst/>
          </a:prstGeom>
        </p:spPr>
      </p:pic>
      <p:pic>
        <p:nvPicPr>
          <p:cNvPr id="53" name="image 107"/>
          <p:cNvPicPr>
            <a:picLocks noChangeAspect="1"/>
          </p:cNvPicPr>
          <p:nvPr/>
        </p:nvPicPr>
        <p:blipFill>
          <a:blip r:embed="rId2">
            <a:alphaModFix amt="13000"/>
          </a:blip>
          <a:srcRect t="16666" b="16666"/>
          <a:stretch>
            <a:fillRect/>
          </a:stretch>
        </p:blipFill>
        <p:spPr>
          <a:xfrm rot="10800000">
            <a:off x="9469821" y="4898243"/>
            <a:ext cx="2761615" cy="228155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39200" y="381250"/>
            <a:ext cx="2761615" cy="345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直接连接符 54"/>
          <p:cNvCxnSpPr/>
          <p:nvPr/>
        </p:nvCxnSpPr>
        <p:spPr>
          <a:xfrm>
            <a:off x="289113" y="809998"/>
            <a:ext cx="11232962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C00000"/>
                </a:gs>
                <a:gs pos="100000">
                  <a:schemeClr val="bg1"/>
                </a:gs>
                <a:gs pos="61000">
                  <a:srgbClr val="F0C2C2"/>
                </a:gs>
                <a:gs pos="100000">
                  <a:schemeClr val="bg1"/>
                </a:gs>
                <a:gs pos="40000">
                  <a:srgbClr val="E28B8B"/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8925" y="0"/>
            <a:ext cx="3228340" cy="1021080"/>
          </a:xfrm>
          <a:prstGeom prst="rect">
            <a:avLst/>
          </a:prstGeom>
        </p:spPr>
      </p:pic>
      <p:sp>
        <p:nvSpPr>
          <p:cNvPr id="29" name="object 28"/>
          <p:cNvSpPr txBox="1"/>
          <p:nvPr/>
        </p:nvSpPr>
        <p:spPr>
          <a:xfrm>
            <a:off x="932180" y="278130"/>
            <a:ext cx="2463800" cy="34671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spc="-10" dirty="0">
                <a:solidFill>
                  <a:srgbClr val="AD0A2A"/>
                </a:solidFill>
                <a:latin typeface="宋体"/>
                <a:cs typeface="宋体"/>
              </a:rPr>
              <a:t>郭德昊</a:t>
            </a:r>
            <a:endParaRPr lang="zh-CN" altLang="en-US" sz="2400" b="1" spc="-10" dirty="0">
              <a:solidFill>
                <a:srgbClr val="AD0A2A"/>
              </a:solidFill>
              <a:latin typeface="宋体"/>
              <a:cs typeface="宋体"/>
            </a:endParaRPr>
          </a:p>
        </p:txBody>
      </p:sp>
      <p:pic>
        <p:nvPicPr>
          <p:cNvPr id="58" name="object 2"/>
          <p:cNvPicPr/>
          <p:nvPr/>
        </p:nvPicPr>
        <p:blipFill rotWithShape="1">
          <a:blip r:embed="rId6" cstate="print"/>
          <a:srcRect b="18789"/>
          <a:stretch>
            <a:fillRect/>
          </a:stretch>
        </p:blipFill>
        <p:spPr>
          <a:xfrm>
            <a:off x="8338694" y="-172720"/>
            <a:ext cx="3997451" cy="47078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345" y="3864610"/>
            <a:ext cx="4903470" cy="2760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/>
          <a:srcRect l="-574" t="-2722" r="21509"/>
          <a:stretch>
            <a:fillRect/>
          </a:stretch>
        </p:blipFill>
        <p:spPr>
          <a:xfrm>
            <a:off x="2405159" y="990732"/>
            <a:ext cx="3142829" cy="2998345"/>
          </a:xfrm>
          <a:prstGeom prst="rect">
            <a:avLst/>
          </a:prstGeom>
        </p:spPr>
      </p:pic>
      <p:pic>
        <p:nvPicPr>
          <p:cNvPr id="58" name="object 2"/>
          <p:cNvPicPr/>
          <p:nvPr/>
        </p:nvPicPr>
        <p:blipFill rotWithShape="1">
          <a:blip r:embed="rId2" cstate="print"/>
          <a:srcRect b="18789"/>
          <a:stretch>
            <a:fillRect/>
          </a:stretch>
        </p:blipFill>
        <p:spPr>
          <a:xfrm>
            <a:off x="8169475" y="0"/>
            <a:ext cx="3997451" cy="4707830"/>
          </a:xfrm>
          <a:prstGeom prst="rect">
            <a:avLst/>
          </a:prstGeom>
        </p:spPr>
      </p:pic>
      <p:pic>
        <p:nvPicPr>
          <p:cNvPr id="53" name="image 107"/>
          <p:cNvPicPr>
            <a:picLocks noChangeAspect="1"/>
          </p:cNvPicPr>
          <p:nvPr/>
        </p:nvPicPr>
        <p:blipFill>
          <a:blip r:embed="rId3">
            <a:alphaModFix amt="13000"/>
          </a:blip>
          <a:srcRect t="16666" b="16666"/>
          <a:stretch>
            <a:fillRect/>
          </a:stretch>
        </p:blipFill>
        <p:spPr>
          <a:xfrm rot="10800000">
            <a:off x="9469821" y="4898243"/>
            <a:ext cx="2761615" cy="2281555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10489"/>
            <a:ext cx="3584549" cy="1021334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39200" y="547620"/>
            <a:ext cx="2761615" cy="345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直接连接符 54"/>
          <p:cNvCxnSpPr/>
          <p:nvPr/>
        </p:nvCxnSpPr>
        <p:spPr>
          <a:xfrm>
            <a:off x="289113" y="1008118"/>
            <a:ext cx="11232962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C00000"/>
                </a:gs>
                <a:gs pos="100000">
                  <a:schemeClr val="bg1"/>
                </a:gs>
                <a:gs pos="61000">
                  <a:srgbClr val="F0C2C2"/>
                </a:gs>
                <a:gs pos="100000">
                  <a:schemeClr val="bg1"/>
                </a:gs>
                <a:gs pos="40000">
                  <a:srgbClr val="E28B8B"/>
                </a:gs>
                <a:gs pos="10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491" y="1059947"/>
            <a:ext cx="3317709" cy="464982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715944"/>
            <a:ext cx="5876373" cy="90642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529328" y="2166740"/>
            <a:ext cx="2200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地下室 (共0层)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地下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层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8585" y="3101657"/>
            <a:ext cx="1900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高楼层（共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20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层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)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中楼层（共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层）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28585" y="4112594"/>
            <a:ext cx="1900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9/12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层</a:t>
            </a:r>
            <a:endParaRPr lang="en-US" altLang="zh-CN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  <a:p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高楼层</a:t>
            </a:r>
            <a:r>
              <a:rPr lang="en-US" altLang="zh-CN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/25</a:t>
            </a:r>
            <a:r>
              <a:rPr lang="zh-CN" altLang="en-US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层</a:t>
            </a:r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7112" y="1155803"/>
            <a:ext cx="2262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楼层解析</a:t>
            </a:r>
            <a:endParaRPr lang="zh-CN" altLang="en-US" sz="36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2120" y="433070"/>
            <a:ext cx="2043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</a:rPr>
              <a:t>张海源</a:t>
            </a:r>
            <a:endParaRPr lang="zh-CN" altLang="en-US" sz="28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1294" y="1008118"/>
            <a:ext cx="3515777" cy="4389294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112" y="4786706"/>
            <a:ext cx="4609338" cy="1943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20" name="Picture 1516" descr="E:\徐振杰\进行中\高校\人大ppt\jpg\01\06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516414" y="229221"/>
            <a:ext cx="167980" cy="243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44" r="43323"/>
          <a:stretch>
            <a:fillRect/>
          </a:stretch>
        </p:blipFill>
        <p:spPr>
          <a:xfrm>
            <a:off x="4942205" y="86995"/>
            <a:ext cx="2306955" cy="5403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70" y="619760"/>
            <a:ext cx="5852160" cy="6238240"/>
          </a:xfrm>
          <a:prstGeom prst="rect">
            <a:avLst/>
          </a:prstGeom>
        </p:spPr>
      </p:pic>
      <p:pic>
        <p:nvPicPr>
          <p:cNvPr id="2" name="image 102"/>
          <p:cNvPicPr>
            <a:picLocks noChangeAspect="1"/>
          </p:cNvPicPr>
          <p:nvPr/>
        </p:nvPicPr>
        <p:blipFill>
          <a:blip r:embed="rId4">
            <a:alphaModFix amt="60000"/>
          </a:blip>
          <a:srcRect t="16666" b="16666"/>
          <a:stretch>
            <a:fillRect/>
          </a:stretch>
        </p:blipFill>
        <p:spPr>
          <a:xfrm>
            <a:off x="0" y="525"/>
            <a:ext cx="3159371" cy="25412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20" y="4237355"/>
            <a:ext cx="5360670" cy="219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330" y="1167130"/>
            <a:ext cx="5671820" cy="29578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817100" y="6489700"/>
            <a:ext cx="2573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王泽疆</a:t>
            </a:r>
            <a:r>
              <a:rPr lang="en-US" altLang="zh-CN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 2023200910</a:t>
            </a:r>
            <a:endParaRPr lang="en-US" altLang="zh-CN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23018" name="Picture 1514" descr="E:\徐振杰\进行中\高校\人大ppt\jpg\01\04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207930" y="1867907"/>
            <a:ext cx="2393598" cy="498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TABLE_ENDDRAG_ORIGIN_RECT" val="646*168"/>
  <p:tag name="TABLE_ENDDRAG_RECT" val="35*332*646*168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表格</Application>
  <PresentationFormat>宽屏</PresentationFormat>
  <Paragraphs>139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宋体</vt:lpstr>
      <vt:lpstr>Wingdings</vt:lpstr>
      <vt:lpstr>黑体</vt:lpstr>
      <vt:lpstr>汉仪中黑KW</vt:lpstr>
      <vt:lpstr>Times New Roman</vt:lpstr>
      <vt:lpstr>Times New Roman</vt:lpstr>
      <vt:lpstr>宋体</vt:lpstr>
      <vt:lpstr>汉仪书宋二KW</vt:lpstr>
      <vt:lpstr>思源黑体 CN Bold</vt:lpstr>
      <vt:lpstr>华文仿宋</vt:lpstr>
      <vt:lpstr>微软雅黑</vt:lpstr>
      <vt:lpstr>汉仪旗黑</vt:lpstr>
      <vt:lpstr>宋体</vt:lpstr>
      <vt:lpstr>Arial Unicode MS</vt:lpstr>
      <vt:lpstr>Calibri</vt:lpstr>
      <vt:lpstr>Helvetica Neue</vt:lpstr>
      <vt:lpstr>Arial Bold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233自巾</dc:creator>
  <cp:lastModifiedBy>Goodall</cp:lastModifiedBy>
  <cp:revision>27</cp:revision>
  <dcterms:created xsi:type="dcterms:W3CDTF">2025-10-29T16:01:36Z</dcterms:created>
  <dcterms:modified xsi:type="dcterms:W3CDTF">2025-10-29T16:01:36Z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2052-6.2.0.8299</vt:lpwstr>
  </property>
  <property fmtid="{D5CDD505-2E9C-101B-9397-08002B2CF9AE}" pid="3" name="ICV">
    <vt:lpwstr>0F9EBE166DA34AEE1D3A0269DF83EBF3_43</vt:lpwstr>
  </property>
</Properties>
</file>