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3" r:id="rId2"/>
    <p:sldId id="261" r:id="rId3"/>
    <p:sldId id="259" r:id="rId4"/>
    <p:sldId id="262" r:id="rId5"/>
    <p:sldId id="25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 varScale="1">
        <p:scale>
          <a:sx n="94" d="100"/>
          <a:sy n="94" d="100"/>
        </p:scale>
        <p:origin x="64" y="96"/>
      </p:cViewPr>
      <p:guideLst>
        <p:guide orient="horz" pos="2160"/>
        <p:guide pos="386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2025/10/30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2025/10/30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2025/10/30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2025/10/30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2025/10/30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08030" y="2219179"/>
            <a:ext cx="57759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7200" b="1" dirty="0"/>
              <a:t>GROUP 6</a:t>
            </a:r>
          </a:p>
          <a:p>
            <a:pPr algn="ctr"/>
            <a:r>
              <a:rPr lang="en-US" altLang="zh-CN" sz="7200" b="1" dirty="0"/>
              <a:t>Presentation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693069" y="4625974"/>
          <a:ext cx="8805862" cy="220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167880" imgH="1797685" progId="Excel.Sheet.12">
                  <p:embed/>
                </p:oleObj>
              </mc:Choice>
              <mc:Fallback>
                <p:oleObj name="Worksheet" r:id="rId2" imgW="7167880" imgH="1797685" progId="Excel.Sheet.12">
                  <p:embed/>
                  <p:pic>
                    <p:nvPicPr>
                      <p:cNvPr id="0" name="图片 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93069" y="4625974"/>
                        <a:ext cx="8805862" cy="2205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66531" y="59635"/>
            <a:ext cx="9815700" cy="46156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Data Processing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对自然语言特征，利用大模型分析情绪，量化为数值类特征（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transformers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库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pipeline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函数）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将“房屋朝向”转化为“南北通透”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用两次交易时间作差来填充“房屋年限”缺失值 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44510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Wingdings" panose="05000000000000000000" pitchFamily="2" charset="2"/>
              </a:rPr>
              <a:t> 25464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  <a:sym typeface="Wingdings" panose="05000000000000000000" pitchFamily="2" charset="2"/>
              </a:rPr>
              <a:t>生成“内外面积比”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Feature Engineering: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删除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Outlier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：变种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IQR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法，设置了最低阈值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将类别型特征分成低基数（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&lt;=10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）与高基数（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&gt;10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）两类，进行独热编码时忽略低频类别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交互项只在低基数类别与数值型之间产生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将填补缺失值的操作封装在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pipeline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中，训练时仅对训练集进行操作，防止数据泄露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6304" y="1192694"/>
            <a:ext cx="6658042" cy="253141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1145" y="997619"/>
            <a:ext cx="3353268" cy="395342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2026" y="2458403"/>
            <a:ext cx="8154538" cy="93358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3953" y="4253557"/>
            <a:ext cx="10771516" cy="169649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011" y="1365194"/>
            <a:ext cx="12192000" cy="79453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D7ED6C5-A3D0-5909-9C4E-8A539564B52F}"/>
              </a:ext>
            </a:extLst>
          </p:cNvPr>
          <p:cNvSpPr txBox="1"/>
          <p:nvPr/>
        </p:nvSpPr>
        <p:spPr>
          <a:xfrm>
            <a:off x="10551599" y="6067949"/>
            <a:ext cx="15728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李书桓</a:t>
            </a:r>
            <a:r>
              <a:rPr lang="en-US" altLang="zh-CN" dirty="0"/>
              <a:t>2023200055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14" y="3822700"/>
            <a:ext cx="9398000" cy="28702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287460" y="5531358"/>
            <a:ext cx="1611339" cy="9687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/>
              <a:t>朱奕宁</a:t>
            </a:r>
            <a:endParaRPr lang="en-US" altLang="zh-CN" sz="2000" b="1" dirty="0"/>
          </a:p>
          <a:p>
            <a:pPr algn="ctr">
              <a:lnSpc>
                <a:spcPct val="150000"/>
              </a:lnSpc>
            </a:pPr>
            <a:r>
              <a:rPr lang="en-US" altLang="zh-CN" sz="2000" b="1" dirty="0"/>
              <a:t>2023200057</a:t>
            </a:r>
            <a:endParaRPr lang="zh-CN" altLang="en-US" sz="2000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596014" y="2797970"/>
            <a:ext cx="11270342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4. </a:t>
            </a:r>
            <a:r>
              <a:rPr lang="zh-CN" altLang="en-US" b="1" dirty="0"/>
              <a:t>客户反馈的情感分析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对文本评论进行情感打分，将主观的定性反馈转化为可量化的情感指数，捕捉潜在的用户情绪因素。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96014" y="235984"/>
            <a:ext cx="11270342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1. </a:t>
            </a:r>
            <a:r>
              <a:rPr lang="zh-CN" altLang="en-US" b="1" dirty="0"/>
              <a:t>基于地理聚类的缺失值填充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使用</a:t>
            </a:r>
            <a:r>
              <a:rPr lang="en-US" altLang="zh-CN" dirty="0"/>
              <a:t>K</a:t>
            </a:r>
            <a:r>
              <a:rPr lang="zh-CN" altLang="en-US" dirty="0"/>
              <a:t>近邻算法依据经纬度坐标进行空间聚类，对缺失值进行智能化填充。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596014" y="1094833"/>
            <a:ext cx="11270342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2. </a:t>
            </a:r>
            <a:r>
              <a:rPr lang="zh-CN" altLang="en-US" b="1" dirty="0"/>
              <a:t>目标变量的对数变换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对偏态分布的目标变量进行对数变换，使其更符合正态分布。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96014" y="1916831"/>
            <a:ext cx="11270342" cy="881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3. </a:t>
            </a:r>
            <a:r>
              <a:rPr lang="zh-CN" altLang="en-US" b="1" dirty="0"/>
              <a:t>多源文本信息的结构化提取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从“房屋优势”、“周边配套”、“交通出行”等多个非结构化文本特征中，提取出结构化信息。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367" y="1759835"/>
            <a:ext cx="10259265" cy="3010506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rcRect l="1918"/>
          <a:stretch>
            <a:fillRect/>
          </a:stretch>
        </p:blipFill>
        <p:spPr>
          <a:xfrm>
            <a:off x="687547" y="2364819"/>
            <a:ext cx="9306467" cy="3828517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9717" y="3325911"/>
            <a:ext cx="8383170" cy="286742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7986" y="3769779"/>
            <a:ext cx="4642497" cy="2867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11101" y="-128179"/>
            <a:ext cx="10969796" cy="4849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charset="-122"/>
              </a:rPr>
              <a:t>Data Processing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charset="-122"/>
              </a:rPr>
              <a:t>：</a:t>
            </a:r>
            <a:endParaRPr lang="en-US" altLang="zh-CN" sz="1600" dirty="0">
              <a:latin typeface="Times New Roman" panose="02020603050405020304" pitchFamily="18" charset="0"/>
              <a:ea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charset="-122"/>
              </a:rPr>
              <a:t>计算“得房率”（套内面积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charset="-122"/>
              </a:rPr>
              <a:t>/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charset="-122"/>
              </a:rPr>
              <a:t>建筑面积），根据中位数计算缺失套内面积的预测值</a:t>
            </a:r>
            <a:endParaRPr lang="en-US" altLang="zh-CN" sz="1600" dirty="0">
              <a:latin typeface="Times New Roman" panose="02020603050405020304" pitchFamily="18" charset="0"/>
              <a:ea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charset="-122"/>
              </a:rPr>
              <a:t>使用正则表达式提取“厅室卫”、“梯户”、 “楼层”等特征</a:t>
            </a:r>
            <a:endParaRPr lang="en-US" altLang="zh-CN" sz="1600" dirty="0">
              <a:latin typeface="Times New Roman" panose="02020603050405020304" pitchFamily="18" charset="0"/>
              <a:ea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charset="-122"/>
              </a:rPr>
              <a:t>将含有多个特征的文字（商品房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charset="-122"/>
              </a:rPr>
              <a:t>/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charset="-122"/>
              </a:rPr>
              <a:t>使用权）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charset="-122"/>
              </a:rPr>
              <a:t>,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charset="-122"/>
              </a:rPr>
              <a:t>根据 </a:t>
            </a:r>
            <a:r>
              <a:rPr lang="en-GB" altLang="zh-CN" sz="1600" dirty="0" err="1">
                <a:latin typeface="Times New Roman" panose="02020603050405020304" pitchFamily="18" charset="0"/>
                <a:ea typeface="微软雅黑" panose="020B0503020204020204" charset="-122"/>
              </a:rPr>
              <a:t>keywords_list</a:t>
            </a:r>
            <a:r>
              <a:rPr lang="en-GB" altLang="zh-CN" sz="1600" dirty="0">
                <a:latin typeface="Times New Roman" panose="02020603050405020304" pitchFamily="18" charset="0"/>
                <a:ea typeface="微软雅黑" panose="020B0503020204020204" charset="-122"/>
              </a:rPr>
              <a:t> 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charset="-122"/>
              </a:rPr>
              <a:t>拆分属性</a:t>
            </a:r>
            <a:endParaRPr lang="en-US" altLang="zh-CN" sz="1600" dirty="0">
              <a:latin typeface="Times New Roman" panose="02020603050405020304" pitchFamily="18" charset="0"/>
              <a:ea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charset="-122"/>
              </a:rPr>
              <a:t>对于水电暖等缺失值，使用“板块”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charset="-122"/>
              </a:rPr>
              <a:t>-&gt;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charset="-122"/>
              </a:rPr>
              <a:t> “区域”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charset="-122"/>
              </a:rPr>
              <a:t> -&gt;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charset="-122"/>
              </a:rPr>
              <a:t> “城市”训练集众数（中位数）分层填充（经济位置特点）</a:t>
            </a:r>
            <a:endParaRPr lang="en-US" altLang="zh-CN" sz="1600" dirty="0">
              <a:latin typeface="Times New Roman" panose="02020603050405020304" pitchFamily="18" charset="0"/>
              <a:ea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charset="-122"/>
              </a:rPr>
              <a:t>使用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charset="-122"/>
              </a:rPr>
              <a:t> K-means 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charset="-122"/>
              </a:rPr>
              <a:t>聚类方法对每个城市内样本进行分类（地理位置特点）</a:t>
            </a:r>
            <a:endParaRPr lang="en-US" altLang="zh-CN" sz="1600" dirty="0">
              <a:latin typeface="Times New Roman" panose="02020603050405020304" pitchFamily="18" charset="0"/>
              <a:ea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charset="-122"/>
              </a:rPr>
              <a:t>提取交易年份和交易月份（季节性），生成分类变量</a:t>
            </a:r>
            <a:endParaRPr lang="en-US" altLang="zh-CN" sz="1600" dirty="0">
              <a:latin typeface="Times New Roman" panose="02020603050405020304" pitchFamily="18" charset="0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charset="-122"/>
              </a:rPr>
              <a:t>Feature Engineering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charset="-122"/>
              </a:rPr>
              <a:t>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charset="-122"/>
              </a:rPr>
              <a:t>删除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charset="-122"/>
              </a:rPr>
              <a:t>Outlier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charset="-122"/>
              </a:rPr>
              <a:t>：缩尾法，将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charset="-122"/>
              </a:rPr>
              <a:t> Q1 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charset="-122"/>
              </a:rPr>
              <a:t>和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charset="-122"/>
              </a:rPr>
              <a:t> Q99 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charset="-122"/>
              </a:rPr>
              <a:t>外的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charset="-122"/>
              </a:rPr>
              <a:t> Outlier 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charset="-122"/>
              </a:rPr>
              <a:t>替换</a:t>
            </a:r>
            <a:endParaRPr lang="en-US" altLang="zh-CN" sz="1600" dirty="0">
              <a:latin typeface="Times New Roman" panose="02020603050405020304" pitchFamily="18" charset="0"/>
              <a:ea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charset="-122"/>
              </a:rPr>
              <a:t>计算梯户比、厅户比等比率类特征</a:t>
            </a:r>
            <a:endParaRPr lang="en-US" altLang="zh-CN" sz="1600" dirty="0">
              <a:latin typeface="Times New Roman" panose="02020603050405020304" pitchFamily="18" charset="0"/>
              <a:ea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charset="-122"/>
              </a:rPr>
              <a:t>对于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charset="-122"/>
              </a:rPr>
              <a:t>|skew|&gt;1 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charset="-122"/>
              </a:rPr>
              <a:t>的数值类数据，进行对数转化，对于双峰分布等另类数据进行分享操作（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charset="-122"/>
              </a:rPr>
              <a:t>K-means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charset="-122"/>
              </a:rPr>
              <a:t>）</a:t>
            </a:r>
            <a:endParaRPr lang="en-US" altLang="zh-CN" sz="1600" dirty="0">
              <a:latin typeface="Times New Roman" panose="02020603050405020304" pitchFamily="18" charset="0"/>
              <a:ea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charset="-122"/>
              </a:rPr>
              <a:t>计算每个城市内样本到中心点的距离和距离的平方（使用样本经纬度中位数作为中心点）</a:t>
            </a:r>
            <a:endParaRPr lang="en-US" altLang="zh-CN" sz="1600" dirty="0">
              <a:latin typeface="Times New Roman" panose="02020603050405020304" pitchFamily="18" charset="0"/>
              <a:ea typeface="微软雅黑" panose="020B050302020402020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charset="-122"/>
              </a:rPr>
              <a:t>使用循环构建特征，使用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charset="-122"/>
              </a:rPr>
              <a:t> Ridge 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charset="-122"/>
              </a:rPr>
              <a:t>和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charset="-122"/>
              </a:rPr>
              <a:t> LASSO 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charset="-122"/>
              </a:rPr>
              <a:t>预测（受算力约束未实现）</a:t>
            </a:r>
            <a:endParaRPr lang="en-US" altLang="zh-CN" sz="1600" dirty="0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409700" y="4635500"/>
          <a:ext cx="9372599" cy="2222500"/>
        </p:xfrm>
        <a:graphic>
          <a:graphicData uri="http://schemas.openxmlformats.org/drawingml/2006/table">
            <a:tbl>
              <a:tblPr/>
              <a:tblGrid>
                <a:gridCol w="11054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46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39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639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52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7500">
                <a:tc gridSpan="2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Metrics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In sample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Out of sample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Cross-validation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Kaggle score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0">
                <a:tc rowSpan="2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OLS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Sales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349859.7959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347307.4272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353300.2521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74.14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Rent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89231.9096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90369.2374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90431.1436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9F8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00">
                <a:tc rowSpan="2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Lasso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Sales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505194.8406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499899.4255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504794.9683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68.23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5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Rent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125104.5866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123339.3151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125154.9308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500">
                <a:tc rowSpan="2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1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Ridge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Sales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349859.7974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347221.3134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353359.2267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200" b="1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73.96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50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Rent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89231.91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90397.7409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C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90445.4053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3F5EF45C-5A1A-1127-CD82-4D12F5ABBBFF}"/>
              </a:ext>
            </a:extLst>
          </p:cNvPr>
          <p:cNvSpPr txBox="1"/>
          <p:nvPr/>
        </p:nvSpPr>
        <p:spPr>
          <a:xfrm>
            <a:off x="10478135" y="182668"/>
            <a:ext cx="15728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陈纳川</a:t>
            </a:r>
            <a:r>
              <a:rPr lang="en-US" altLang="zh-CN" dirty="0"/>
              <a:t>2023200094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28C79F9-A65D-D29A-3BB1-0E9E057316B3}"/>
              </a:ext>
            </a:extLst>
          </p:cNvPr>
          <p:cNvSpPr txBox="1"/>
          <p:nvPr/>
        </p:nvSpPr>
        <p:spPr>
          <a:xfrm>
            <a:off x="0" y="81280"/>
            <a:ext cx="12291695" cy="4769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 defTabSz="2667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1.K-Fold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目标编码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just" defTabSz="2667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针对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“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城市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”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“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板块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”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等高基数特征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仅用训练集计算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“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板块组合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”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的均价；同时在训练集内部使用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6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折交叉验证编码，严格防泄露。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just" defTabSz="2667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2.K-Means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地理聚类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just" defTabSz="2667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函数仅在训练集经纬度上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fit K-Means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模型（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50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簇），再用这个拟合好的模型去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predict 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所有数据（含测试集）的地理簇标签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just" defTabSz="2667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3.LassoCV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自动化特征筛选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just" defTabSz="2667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在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725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个工程特征上，用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1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LassoCV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在完整训练集上拟合，通过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6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折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CV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自动找到最佳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alpha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，并筛选出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92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个核心特征用于建模。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just" defTabSz="2667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4.K-Means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分箱</a:t>
            </a:r>
            <a:endParaRPr lang="zh-CN" altLang="en-US" sz="16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just" defTabSz="2667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仅在训练集上让模型自动学习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“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房龄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”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“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楼层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”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个自然断点，再用此分箱器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transform 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全量数据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捕捉其对价格的非线性阶梯效应。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just" defTabSz="2667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5.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防数据泄露插补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just" defTabSz="2667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所有的处理函数都传入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1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n_train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参数，仅在训练集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(</a:t>
            </a:r>
            <a:r>
              <a:rPr lang="en-US" altLang="zh-CN" sz="1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iloc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[:</a:t>
            </a:r>
            <a:r>
              <a:rPr lang="en-US" altLang="zh-CN" sz="1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n_train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]) 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上计算中位数，再用这个固定值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1600" dirty="0" err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fillna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全量数据。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just" defTabSz="2667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6.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系统性非线性变换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just" defTabSz="2667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批量对高偏度特征应用对数变换，并自动生成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“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室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”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“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厅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”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“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得房率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”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等多项式交互项以捕捉组合效应。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just" defTabSz="2667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删除异常值后，训练集：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price 103264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行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rent 98240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行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just" defTabSz="26670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7BA92E3-D351-A0D3-BBB9-8AA5E16EE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90" y="4469765"/>
            <a:ext cx="9107170" cy="224853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5C1EBC2-01E0-17CB-A939-1979F38573E9}"/>
              </a:ext>
            </a:extLst>
          </p:cNvPr>
          <p:cNvSpPr txBox="1"/>
          <p:nvPr/>
        </p:nvSpPr>
        <p:spPr>
          <a:xfrm>
            <a:off x="10600055" y="5987415"/>
            <a:ext cx="15728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黄鑫</a:t>
            </a:r>
          </a:p>
          <a:p>
            <a:pPr algn="ctr"/>
            <a:r>
              <a:rPr lang="en-US" altLang="zh-CN"/>
              <a:t>2023200098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741</Words>
  <Application>Microsoft Office PowerPoint</Application>
  <PresentationFormat>宽屏</PresentationFormat>
  <Paragraphs>88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微软雅黑</vt:lpstr>
      <vt:lpstr>微软雅黑 Light</vt:lpstr>
      <vt:lpstr>Arial</vt:lpstr>
      <vt:lpstr>Times New Roman</vt:lpstr>
      <vt:lpstr>Wingdings</vt:lpstr>
      <vt:lpstr>WPS</vt:lpstr>
      <vt:lpstr>Worksheet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yining zhu</cp:lastModifiedBy>
  <cp:revision>157</cp:revision>
  <dcterms:created xsi:type="dcterms:W3CDTF">2019-06-19T02:08:00Z</dcterms:created>
  <dcterms:modified xsi:type="dcterms:W3CDTF">2025-10-29T16:30:17Z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2052-12.1.0.21915</vt:lpwstr>
  </property>
  <property fmtid="{D5CDD505-2E9C-101B-9397-08002B2CF9AE}" pid="3" name="ICV">
    <vt:lpwstr>77B298C1EF4940EDB54757259FFD06A6_11</vt:lpwstr>
  </property>
</Properties>
</file>