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sldIdLst>
    <p:sldId id="256" r:id="rId2"/>
    <p:sldId id="257" r:id="rId3"/>
    <p:sldId id="259" r:id="rId4"/>
    <p:sldId id="260" r:id="rId5"/>
    <p:sldId id="261" r:id="rId6"/>
    <p:sldId id="263" r:id="rId7"/>
    <p:sldId id="264" r:id="rId8"/>
    <p:sldId id="26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92B4"/>
    <a:srgbClr val="ECEFEF"/>
    <a:srgbClr val="E9E9E9"/>
    <a:srgbClr val="638ED2"/>
    <a:srgbClr val="6BAED2"/>
    <a:srgbClr val="00A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72" d="100"/>
          <a:sy n="72" d="100"/>
        </p:scale>
        <p:origin x="920" y="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1/30/23</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5636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1/30/23</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38241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1/30/23</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64186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1/30/23</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07688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1/30/23</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53149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1/30/23</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759126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1/30/23</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54528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1/30/23</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863857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1/30/23</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58703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1/30/23</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00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1/30/23</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1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1/30/23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190481"/>
      </p:ext>
    </p:extLst>
  </p:cSld>
  <p:clrMap bg1="dk1" tx1="lt1" bg2="dk2" tx2="lt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5" r:id="rId6"/>
    <p:sldLayoutId id="2147484000" r:id="rId7"/>
    <p:sldLayoutId id="2147484001" r:id="rId8"/>
    <p:sldLayoutId id="2147484002" r:id="rId9"/>
    <p:sldLayoutId id="2147484004" r:id="rId10"/>
    <p:sldLayoutId id="214748400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68000"/>
          </a:schemeClr>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E1BC5A67-118C-4E4F-B36D-98915F747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电脑萤幕&#10;&#10;低可信度描述已自动生成">
            <a:extLst>
              <a:ext uri="{FF2B5EF4-FFF2-40B4-BE49-F238E27FC236}">
                <a16:creationId xmlns:a16="http://schemas.microsoft.com/office/drawing/2014/main" id="{F283DE0D-6720-2117-A4C9-15D7B7F1D5DD}"/>
              </a:ext>
            </a:extLst>
          </p:cNvPr>
          <p:cNvPicPr>
            <a:picLocks noChangeAspect="1"/>
          </p:cNvPicPr>
          <p:nvPr/>
        </p:nvPicPr>
        <p:blipFill rotWithShape="1">
          <a:blip r:embed="rId2">
            <a:alphaModFix amt="60000"/>
          </a:blip>
          <a:srcRect t="4980" r="-2" b="2075"/>
          <a:stretch/>
        </p:blipFill>
        <p:spPr>
          <a:xfrm>
            <a:off x="7711" y="0"/>
            <a:ext cx="12196199" cy="6857990"/>
          </a:xfrm>
          <a:prstGeom prst="rect">
            <a:avLst/>
          </a:prstGeom>
          <a:solidFill>
            <a:schemeClr val="tx1">
              <a:alpha val="90000"/>
            </a:schemeClr>
          </a:solidFill>
          <a:effectLst>
            <a:outerShdw blurRad="1270000" dist="50800" dir="5400000" algn="ctr" rotWithShape="0">
              <a:srgbClr val="000000">
                <a:alpha val="44000"/>
              </a:srgbClr>
            </a:outerShdw>
          </a:effectLst>
        </p:spPr>
      </p:pic>
      <p:sp>
        <p:nvSpPr>
          <p:cNvPr id="50" name="Freeform: Shape 49">
            <a:extLst>
              <a:ext uri="{FF2B5EF4-FFF2-40B4-BE49-F238E27FC236}">
                <a16:creationId xmlns:a16="http://schemas.microsoft.com/office/drawing/2014/main" id="{820F8B35-FE0B-427D-9196-5DB8CC697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4" y="859953"/>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176CE40C-43C9-EC77-4FB4-76BA78F7A349}"/>
              </a:ext>
            </a:extLst>
          </p:cNvPr>
          <p:cNvSpPr>
            <a:spLocks noGrp="1"/>
          </p:cNvSpPr>
          <p:nvPr>
            <p:ph type="ctrTitle"/>
          </p:nvPr>
        </p:nvSpPr>
        <p:spPr>
          <a:xfrm>
            <a:off x="2661849" y="1921623"/>
            <a:ext cx="6868301" cy="1750731"/>
          </a:xfrm>
          <a:noFill/>
          <a:effectLst>
            <a:glow rad="50800">
              <a:srgbClr val="638ED2"/>
            </a:glow>
          </a:effectLst>
        </p:spPr>
        <p:txBody>
          <a:bodyPr anchor="b">
            <a:normAutofit/>
          </a:bodyPr>
          <a:lstStyle/>
          <a:p>
            <a:pPr algn="ctr"/>
            <a:r>
              <a:rPr kumimoji="1" lang="en-US" altLang="zh-CN" b="1" dirty="0">
                <a:ln w="12700" cmpd="sng">
                  <a:solidFill>
                    <a:srgbClr val="638ED2"/>
                  </a:solidFill>
                  <a:prstDash val="solid"/>
                </a:ln>
                <a:solidFill>
                  <a:schemeClr val="tx1"/>
                </a:solidFill>
                <a:effectLst>
                  <a:glow rad="228600">
                    <a:srgbClr val="6BAED2"/>
                  </a:glow>
                </a:effectLst>
                <a:latin typeface="Consolas" panose="020B0609020204030204" pitchFamily="49" charset="0"/>
                <a:cs typeface="Consolas" panose="020B0609020204030204" pitchFamily="49" charset="0"/>
              </a:rPr>
              <a:t>Project 1</a:t>
            </a:r>
            <a:endParaRPr kumimoji="1" lang="zh-CN" altLang="en-US" b="1" dirty="0">
              <a:ln w="12700" cmpd="sng">
                <a:solidFill>
                  <a:srgbClr val="638ED2"/>
                </a:solidFill>
                <a:prstDash val="solid"/>
              </a:ln>
              <a:solidFill>
                <a:schemeClr val="tx1"/>
              </a:solidFill>
              <a:effectLst>
                <a:glow rad="228600">
                  <a:srgbClr val="6BAED2"/>
                </a:glow>
              </a:effectLst>
              <a:latin typeface="Consolas" panose="020B0609020204030204" pitchFamily="49" charset="0"/>
              <a:cs typeface="Consolas" panose="020B0609020204030204" pitchFamily="49" charset="0"/>
            </a:endParaRPr>
          </a:p>
        </p:txBody>
      </p:sp>
      <p:sp>
        <p:nvSpPr>
          <p:cNvPr id="3" name="副标题 2">
            <a:extLst>
              <a:ext uri="{FF2B5EF4-FFF2-40B4-BE49-F238E27FC236}">
                <a16:creationId xmlns:a16="http://schemas.microsoft.com/office/drawing/2014/main" id="{DFB11479-4534-0D02-422F-58FBBDE9E6A5}"/>
              </a:ext>
            </a:extLst>
          </p:cNvPr>
          <p:cNvSpPr>
            <a:spLocks noGrp="1"/>
          </p:cNvSpPr>
          <p:nvPr>
            <p:ph type="subTitle" idx="1"/>
          </p:nvPr>
        </p:nvSpPr>
        <p:spPr>
          <a:xfrm>
            <a:off x="4448496" y="4936376"/>
            <a:ext cx="3295006" cy="847166"/>
          </a:xfrm>
        </p:spPr>
        <p:txBody>
          <a:bodyPr>
            <a:normAutofit/>
          </a:bodyPr>
          <a:lstStyle/>
          <a:p>
            <a:pPr algn="ctr"/>
            <a:r>
              <a:rPr kumimoji="1" lang="en-US" altLang="zh-CN" dirty="0" err="1">
                <a:solidFill>
                  <a:srgbClr val="FFFFFF"/>
                </a:solidFill>
                <a:latin typeface="Consolas" panose="020B0609020204030204" pitchFamily="49" charset="0"/>
                <a:cs typeface="Consolas" panose="020B0609020204030204" pitchFamily="49" charset="0"/>
              </a:rPr>
              <a:t>Zizhuo</a:t>
            </a:r>
            <a:r>
              <a:rPr kumimoji="1" lang="en-US" altLang="zh-CN" dirty="0">
                <a:solidFill>
                  <a:srgbClr val="FFFFFF"/>
                </a:solidFill>
                <a:latin typeface="Consolas" panose="020B0609020204030204" pitchFamily="49" charset="0"/>
                <a:cs typeface="Consolas" panose="020B0609020204030204" pitchFamily="49" charset="0"/>
              </a:rPr>
              <a:t> Tian</a:t>
            </a:r>
            <a:endParaRPr kumimoji="1" lang="zh-CN" altLang="en-US" dirty="0">
              <a:solidFill>
                <a:srgbClr val="FFFFFF"/>
              </a:solidFill>
              <a:latin typeface="Consolas" panose="020B0609020204030204" pitchFamily="49" charset="0"/>
              <a:cs typeface="Consolas" panose="020B0609020204030204" pitchFamily="49" charset="0"/>
            </a:endParaRPr>
          </a:p>
        </p:txBody>
      </p:sp>
      <p:cxnSp>
        <p:nvCxnSpPr>
          <p:cNvPr id="52" name="Straight Connector 51">
            <a:extLst>
              <a:ext uri="{FF2B5EF4-FFF2-40B4-BE49-F238E27FC236}">
                <a16:creationId xmlns:a16="http://schemas.microsoft.com/office/drawing/2014/main" id="{EF59B18A-94FC-4D49-98EB-BEC65B321A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76602" y="4316294"/>
            <a:ext cx="1458419"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988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44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5B1D730-75C0-9CC5-6223-EE34C06CB9C6}"/>
              </a:ext>
            </a:extLst>
          </p:cNvPr>
          <p:cNvSpPr>
            <a:spLocks noGrp="1"/>
          </p:cNvSpPr>
          <p:nvPr>
            <p:ph type="title"/>
          </p:nvPr>
        </p:nvSpPr>
        <p:spPr>
          <a:xfrm>
            <a:off x="737906" y="662140"/>
            <a:ext cx="9053794" cy="993499"/>
          </a:xfrm>
          <a:effectLst>
            <a:reflection endPos="0" dir="5400000" sy="-100000" algn="bl" rotWithShape="0"/>
          </a:effectLst>
          <a:scene3d>
            <a:camera prst="orthographicFront"/>
            <a:lightRig rig="threePt" dir="t"/>
          </a:scene3d>
          <a:sp3d>
            <a:bevelT w="171450" prst="coolSlant"/>
          </a:sp3d>
        </p:spPr>
        <p:txBody>
          <a:bodyPr anchor="b">
            <a:normAutofit/>
          </a:bodyPr>
          <a:lstStyle/>
          <a:p>
            <a:r>
              <a:rPr kumimoji="1" lang="en-US" altLang="zh-CN" dirty="0">
                <a:ln w="0"/>
                <a:solidFill>
                  <a:schemeClr val="tx1"/>
                </a:solidFill>
                <a:effectLst>
                  <a:outerShdw blurRad="38100" dist="25400" dir="5400000" algn="ctr" rotWithShape="0">
                    <a:srgbClr val="6E747A">
                      <a:alpha val="43000"/>
                    </a:srgbClr>
                  </a:outerShdw>
                </a:effectLst>
                <a:latin typeface="Consolas" panose="020B0609020204030204" pitchFamily="49" charset="0"/>
                <a:cs typeface="Consolas" panose="020B0609020204030204" pitchFamily="49" charset="0"/>
              </a:rPr>
              <a:t>Problem 1</a:t>
            </a:r>
            <a:endParaRPr kumimoji="1" lang="zh-CN" altLang="en-US" dirty="0">
              <a:ln w="0"/>
              <a:solidFill>
                <a:schemeClr val="tx1"/>
              </a:solidFill>
              <a:effectLst>
                <a:outerShdw blurRad="38100" dist="25400" dir="5400000" algn="ctr" rotWithShape="0">
                  <a:srgbClr val="6E747A">
                    <a:alpha val="43000"/>
                  </a:srgbClr>
                </a:outerShdw>
              </a:effectLst>
              <a:latin typeface="Consolas" panose="020B0609020204030204" pitchFamily="49" charset="0"/>
              <a:cs typeface="Consolas" panose="020B0609020204030204" pitchFamily="49" charset="0"/>
            </a:endParaRPr>
          </a:p>
        </p:txBody>
      </p:sp>
      <p:cxnSp>
        <p:nvCxnSpPr>
          <p:cNvPr id="10" name="Straight Connector 9">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76400" y="2589817"/>
            <a:ext cx="0" cy="3470024"/>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972DBFB-16A8-5965-C89E-0FE34DC41E36}"/>
                  </a:ext>
                </a:extLst>
              </p:cNvPr>
              <p:cNvSpPr>
                <a:spLocks noGrp="1"/>
              </p:cNvSpPr>
              <p:nvPr>
                <p:ph idx="1"/>
              </p:nvPr>
            </p:nvSpPr>
            <p:spPr>
              <a:xfrm>
                <a:off x="2392679" y="2127128"/>
                <a:ext cx="9053791" cy="4297332"/>
              </a:xfrm>
            </p:spPr>
            <p:txBody>
              <a:bodyPr anchor="b">
                <a:normAutofit fontScale="92500" lnSpcReduction="20000"/>
              </a:bodyPr>
              <a:lstStyle/>
              <a:p>
                <a:pPr>
                  <a:lnSpc>
                    <a:spcPct val="110000"/>
                  </a:lnSpc>
                  <a:buFont typeface="Wingdings" pitchFamily="2" charset="2"/>
                  <a:buChar char="l"/>
                </a:pPr>
                <a:r>
                  <a:rPr kumimoji="1" lang="en-US" altLang="zh-CN" sz="1700" dirty="0">
                    <a:solidFill>
                      <a:schemeClr val="tx1"/>
                    </a:solidFill>
                    <a:latin typeface="Andale Mono" panose="020B0509000000000004" pitchFamily="49" charset="0"/>
                    <a:cs typeface="Arial" panose="020B0604020202020204" pitchFamily="34" charset="0"/>
                  </a:rPr>
                  <a:t>Use Stat package (</a:t>
                </a:r>
                <a:r>
                  <a:rPr lang="en-US" altLang="zh-CN" sz="1700" dirty="0" err="1">
                    <a:solidFill>
                      <a:schemeClr val="tx1"/>
                    </a:solidFill>
                    <a:effectLst/>
                    <a:latin typeface="Andale Mono" panose="020B0509000000000004" pitchFamily="49" charset="0"/>
                    <a:cs typeface="Arial" panose="020B0604020202020204" pitchFamily="34" charset="0"/>
                  </a:rPr>
                  <a:t>stats</a:t>
                </a:r>
                <a:r>
                  <a:rPr lang="en-US" altLang="zh-CN" sz="1700" b="1" dirty="0" err="1">
                    <a:solidFill>
                      <a:schemeClr val="tx1"/>
                    </a:solidFill>
                    <a:effectLst/>
                    <a:latin typeface="Andale Mono" panose="020B0509000000000004" pitchFamily="49" charset="0"/>
                    <a:cs typeface="Arial" panose="020B0604020202020204" pitchFamily="34" charset="0"/>
                  </a:rPr>
                  <a:t>.</a:t>
                </a:r>
                <a:r>
                  <a:rPr lang="en-US" altLang="zh-CN" sz="1700" dirty="0" err="1">
                    <a:solidFill>
                      <a:schemeClr val="tx1"/>
                    </a:solidFill>
                    <a:effectLst/>
                    <a:latin typeface="Andale Mono" panose="020B0509000000000004" pitchFamily="49" charset="0"/>
                    <a:cs typeface="Arial" panose="020B0604020202020204" pitchFamily="34" charset="0"/>
                  </a:rPr>
                  <a:t>skew</a:t>
                </a:r>
                <a:r>
                  <a:rPr lang="en-US" altLang="zh-CN" sz="1700" dirty="0">
                    <a:solidFill>
                      <a:schemeClr val="tx1"/>
                    </a:solidFill>
                    <a:effectLst/>
                    <a:latin typeface="Andale Mono" panose="020B0509000000000004" pitchFamily="49" charset="0"/>
                    <a:cs typeface="Arial" panose="020B0604020202020204" pitchFamily="34" charset="0"/>
                  </a:rPr>
                  <a:t>(data), </a:t>
                </a:r>
                <a:r>
                  <a:rPr lang="en-US" altLang="zh-CN" sz="1700" dirty="0" err="1">
                    <a:solidFill>
                      <a:schemeClr val="tx1"/>
                    </a:solidFill>
                    <a:effectLst/>
                    <a:latin typeface="Andale Mono" panose="020B0509000000000004" pitchFamily="49" charset="0"/>
                    <a:cs typeface="Arial" panose="020B0604020202020204" pitchFamily="34" charset="0"/>
                  </a:rPr>
                  <a:t>stats</a:t>
                </a:r>
                <a:r>
                  <a:rPr lang="en-US" altLang="zh-CN" sz="1700" b="1" dirty="0" err="1">
                    <a:solidFill>
                      <a:schemeClr val="tx1"/>
                    </a:solidFill>
                    <a:effectLst/>
                    <a:latin typeface="Andale Mono" panose="020B0509000000000004" pitchFamily="49" charset="0"/>
                    <a:cs typeface="Arial" panose="020B0604020202020204" pitchFamily="34" charset="0"/>
                  </a:rPr>
                  <a:t>.</a:t>
                </a:r>
                <a:r>
                  <a:rPr lang="en-US" altLang="zh-CN" sz="1700" dirty="0" err="1">
                    <a:solidFill>
                      <a:schemeClr val="tx1"/>
                    </a:solidFill>
                    <a:effectLst/>
                    <a:latin typeface="Andale Mono" panose="020B0509000000000004" pitchFamily="49" charset="0"/>
                    <a:cs typeface="Arial" panose="020B0604020202020204" pitchFamily="34" charset="0"/>
                  </a:rPr>
                  <a:t>kurtosis</a:t>
                </a:r>
                <a:r>
                  <a:rPr lang="en-US" altLang="zh-CN" sz="1700" dirty="0">
                    <a:solidFill>
                      <a:schemeClr val="tx1"/>
                    </a:solidFill>
                    <a:effectLst/>
                    <a:latin typeface="Andale Mono" panose="020B0509000000000004" pitchFamily="49" charset="0"/>
                    <a:cs typeface="Arial" panose="020B0604020202020204" pitchFamily="34" charset="0"/>
                  </a:rPr>
                  <a:t>(data)</a:t>
                </a:r>
                <a:r>
                  <a:rPr kumimoji="1" lang="en-US" altLang="zh-CN" sz="1700" dirty="0">
                    <a:solidFill>
                      <a:schemeClr val="tx1"/>
                    </a:solidFill>
                    <a:latin typeface="Andale Mono" panose="020B0509000000000004" pitchFamily="49" charset="0"/>
                    <a:cs typeface="Arial" panose="020B0604020202020204" pitchFamily="34" charset="0"/>
                  </a:rPr>
                  <a:t>)</a:t>
                </a:r>
              </a:p>
              <a:p>
                <a:pPr>
                  <a:lnSpc>
                    <a:spcPct val="110000"/>
                  </a:lnSpc>
                  <a:buFont typeface="Wingdings" pitchFamily="2" charset="2"/>
                  <a:buChar char="l"/>
                </a:pPr>
                <a:endParaRPr kumimoji="1" lang="en-US" altLang="zh-CN" sz="1700" dirty="0">
                  <a:solidFill>
                    <a:schemeClr val="tx1"/>
                  </a:solidFill>
                  <a:latin typeface="Andale Mono" panose="020B0509000000000004" pitchFamily="49" charset="0"/>
                  <a:cs typeface="Arial" panose="020B0604020202020204" pitchFamily="34" charset="0"/>
                </a:endParaRPr>
              </a:p>
              <a:p>
                <a:pPr lvl="1">
                  <a:lnSpc>
                    <a:spcPct val="110000"/>
                  </a:lnSpc>
                  <a:buFont typeface="Wingdings" pitchFamily="2" charset="2"/>
                  <a:buChar char="l"/>
                </a:pPr>
                <a:r>
                  <a:rPr lang="en-US" altLang="zh-CN" sz="1700" dirty="0">
                    <a:solidFill>
                      <a:schemeClr val="tx1"/>
                    </a:solidFill>
                    <a:latin typeface="Andale Mono" panose="020B0509000000000004" pitchFamily="49" charset="0"/>
                    <a:cs typeface="Arial" panose="020B0604020202020204" pitchFamily="34" charset="0"/>
                  </a:rPr>
                  <a:t> skewness</a:t>
                </a:r>
                <a:r>
                  <a:rPr lang="zh-CN" altLang="en-US" sz="1700" dirty="0">
                    <a:solidFill>
                      <a:schemeClr val="tx1"/>
                    </a:solidFill>
                    <a:latin typeface="Andale Mono" panose="020B0509000000000004" pitchFamily="49" charset="0"/>
                    <a:cs typeface="Arial" panose="020B0604020202020204" pitchFamily="34" charset="0"/>
                  </a:rPr>
                  <a:t>： </a:t>
                </a:r>
                <a:r>
                  <a:rPr lang="en-US" altLang="zh-CN" sz="1700" dirty="0">
                    <a:solidFill>
                      <a:schemeClr val="tx1"/>
                    </a:solidFill>
                    <a:latin typeface="Andale Mono" panose="020B0509000000000004" pitchFamily="49" charset="0"/>
                    <a:cs typeface="Arial" panose="020B0604020202020204" pitchFamily="34" charset="0"/>
                  </a:rPr>
                  <a:t>- 0.17526772024433832 </a:t>
                </a:r>
              </a:p>
              <a:p>
                <a:pPr lvl="1">
                  <a:lnSpc>
                    <a:spcPct val="110000"/>
                  </a:lnSpc>
                  <a:buFont typeface="Wingdings" pitchFamily="2" charset="2"/>
                  <a:buChar char="l"/>
                </a:pPr>
                <a:r>
                  <a:rPr lang="en-US" altLang="zh-CN" sz="1700" dirty="0">
                    <a:solidFill>
                      <a:schemeClr val="tx1"/>
                    </a:solidFill>
                    <a:latin typeface="Andale Mono" panose="020B0509000000000004" pitchFamily="49" charset="0"/>
                    <a:cs typeface="Arial" panose="020B0604020202020204" pitchFamily="34" charset="0"/>
                  </a:rPr>
                  <a:t> kurtosis</a:t>
                </a:r>
                <a:r>
                  <a:rPr lang="zh-CN" altLang="en-US" sz="1700" dirty="0">
                    <a:solidFill>
                      <a:schemeClr val="tx1"/>
                    </a:solidFill>
                    <a:latin typeface="Andale Mono" panose="020B0509000000000004" pitchFamily="49" charset="0"/>
                    <a:cs typeface="Arial" panose="020B0604020202020204" pitchFamily="34" charset="0"/>
                  </a:rPr>
                  <a:t>： </a:t>
                </a:r>
                <a:r>
                  <a:rPr lang="en-US" altLang="zh-CN" sz="1700" dirty="0">
                    <a:solidFill>
                      <a:schemeClr val="tx1"/>
                    </a:solidFill>
                    <a:latin typeface="Andale Mono" panose="020B0509000000000004" pitchFamily="49" charset="0"/>
                    <a:cs typeface="Arial" panose="020B0604020202020204" pitchFamily="34" charset="0"/>
                  </a:rPr>
                  <a:t>- 0.1554047077420786</a:t>
                </a:r>
              </a:p>
              <a:p>
                <a:pPr lvl="1">
                  <a:lnSpc>
                    <a:spcPct val="110000"/>
                  </a:lnSpc>
                </a:pPr>
                <a:endParaRPr kumimoji="1" lang="en-US" altLang="zh-CN" sz="1700" dirty="0">
                  <a:solidFill>
                    <a:schemeClr val="tx1"/>
                  </a:solidFill>
                  <a:latin typeface="Andale Mono" panose="020B0509000000000004" pitchFamily="49" charset="0"/>
                  <a:cs typeface="Arial" panose="020B0604020202020204" pitchFamily="34" charset="0"/>
                </a:endParaRPr>
              </a:p>
              <a:p>
                <a:pPr>
                  <a:lnSpc>
                    <a:spcPct val="110000"/>
                  </a:lnSpc>
                  <a:buFont typeface="Wingdings" pitchFamily="2" charset="2"/>
                  <a:buChar char="l"/>
                </a:pPr>
                <a:r>
                  <a:rPr kumimoji="1" lang="en-US" altLang="zh-CN" sz="1700" dirty="0">
                    <a:solidFill>
                      <a:schemeClr val="tx1"/>
                    </a:solidFill>
                    <a:latin typeface="Andale Mono" panose="020B0509000000000004" pitchFamily="49" charset="0"/>
                    <a:cs typeface="Arial" panose="020B0604020202020204" pitchFamily="34" charset="0"/>
                  </a:rPr>
                  <a:t>Our function (unbiased)</a:t>
                </a:r>
              </a:p>
              <a:p>
                <a:pPr>
                  <a:lnSpc>
                    <a:spcPct val="110000"/>
                  </a:lnSpc>
                  <a:buFont typeface="Wingdings" pitchFamily="2" charset="2"/>
                  <a:buChar char="l"/>
                </a:pPr>
                <a:endParaRPr kumimoji="1" lang="en-US" altLang="zh-CN" sz="1700" dirty="0">
                  <a:solidFill>
                    <a:schemeClr val="tx1"/>
                  </a:solidFill>
                  <a:latin typeface="Andale Mono" panose="020B0509000000000004" pitchFamily="49" charset="0"/>
                  <a:cs typeface="Arial" panose="020B0604020202020204" pitchFamily="34" charset="0"/>
                </a:endParaRPr>
              </a:p>
              <a:p>
                <a:pPr marL="0" indent="0">
                  <a:lnSpc>
                    <a:spcPct val="110000"/>
                  </a:lnSpc>
                  <a:buNone/>
                </a:pPr>
                <a14:m>
                  <m:oMathPara xmlns:m="http://schemas.openxmlformats.org/officeDocument/2006/math">
                    <m:oMathParaPr>
                      <m:jc m:val="center"/>
                    </m:oMathParaPr>
                    <m:oMath xmlns:m="http://schemas.openxmlformats.org/officeDocument/2006/math">
                      <m:r>
                        <a:rPr kumimoji="1" lang="en-US" altLang="zh-CN" sz="1700" b="0" i="1" smtClean="0">
                          <a:solidFill>
                            <a:schemeClr val="tx1"/>
                          </a:solidFill>
                          <a:latin typeface="Cambria Math" panose="02040503050406030204" pitchFamily="18" charset="0"/>
                        </a:rPr>
                        <m:t>𝑆𝑘𝑒𝑤𝑛𝑒𝑠𝑠</m:t>
                      </m:r>
                      <m:r>
                        <a:rPr kumimoji="1" lang="en-US" altLang="zh-CN" sz="1700" b="0" i="1" smtClean="0">
                          <a:solidFill>
                            <a:schemeClr val="tx1"/>
                          </a:solidFill>
                          <a:latin typeface="Cambria Math" panose="02040503050406030204" pitchFamily="18" charset="0"/>
                        </a:rPr>
                        <m:t>= </m:t>
                      </m:r>
                      <m:r>
                        <a:rPr kumimoji="1" lang="en-US" altLang="zh-CN" sz="1700" b="0" i="1" smtClean="0">
                          <a:solidFill>
                            <a:schemeClr val="tx1"/>
                          </a:solidFill>
                          <a:latin typeface="Cambria Math" panose="02040503050406030204" pitchFamily="18" charset="0"/>
                        </a:rPr>
                        <m:t>𝐸</m:t>
                      </m:r>
                      <m:d>
                        <m:dPr>
                          <m:begChr m:val="["/>
                          <m:endChr m:val="]"/>
                          <m:ctrlPr>
                            <a:rPr kumimoji="1" lang="en-US" altLang="zh-CN" sz="1700" b="0" i="1" smtClean="0">
                              <a:solidFill>
                                <a:schemeClr val="tx1"/>
                              </a:solidFill>
                              <a:latin typeface="Cambria Math" panose="02040503050406030204" pitchFamily="18" charset="0"/>
                            </a:rPr>
                          </m:ctrlPr>
                        </m:dPr>
                        <m:e>
                          <m:sSup>
                            <m:sSupPr>
                              <m:ctrlPr>
                                <a:rPr kumimoji="1" lang="en-US" altLang="zh-CN" sz="1700" b="0" i="1" smtClean="0">
                                  <a:solidFill>
                                    <a:schemeClr val="tx1"/>
                                  </a:solidFill>
                                  <a:latin typeface="Cambria Math" panose="02040503050406030204" pitchFamily="18" charset="0"/>
                                </a:rPr>
                              </m:ctrlPr>
                            </m:sSupPr>
                            <m:e>
                              <m:d>
                                <m:dPr>
                                  <m:ctrlPr>
                                    <a:rPr kumimoji="1" lang="en-US" altLang="zh-CN" sz="1700" b="0" i="1" smtClean="0">
                                      <a:solidFill>
                                        <a:schemeClr val="tx1"/>
                                      </a:solidFill>
                                      <a:latin typeface="Cambria Math" panose="02040503050406030204" pitchFamily="18" charset="0"/>
                                    </a:rPr>
                                  </m:ctrlPr>
                                </m:dPr>
                                <m:e>
                                  <m:f>
                                    <m:fPr>
                                      <m:ctrlPr>
                                        <a:rPr kumimoji="1" lang="en-US" altLang="zh-CN" sz="1700" b="0" i="1" smtClean="0">
                                          <a:solidFill>
                                            <a:schemeClr val="tx1"/>
                                          </a:solidFill>
                                          <a:latin typeface="Cambria Math" panose="02040503050406030204" pitchFamily="18" charset="0"/>
                                        </a:rPr>
                                      </m:ctrlPr>
                                    </m:fPr>
                                    <m:num>
                                      <m:r>
                                        <a:rPr kumimoji="1" lang="en-US" altLang="zh-CN" sz="1700" b="0" i="1" smtClean="0">
                                          <a:solidFill>
                                            <a:schemeClr val="tx1"/>
                                          </a:solidFill>
                                          <a:latin typeface="Cambria Math" panose="02040503050406030204" pitchFamily="18" charset="0"/>
                                        </a:rPr>
                                        <m:t>𝑋</m:t>
                                      </m:r>
                                      <m:r>
                                        <a:rPr kumimoji="1" lang="en-US" altLang="zh-CN" sz="1700" b="0" i="1" smtClean="0">
                                          <a:solidFill>
                                            <a:schemeClr val="tx1"/>
                                          </a:solidFill>
                                          <a:latin typeface="Cambria Math" panose="02040503050406030204" pitchFamily="18" charset="0"/>
                                        </a:rPr>
                                        <m:t>−</m:t>
                                      </m:r>
                                      <m:r>
                                        <a:rPr kumimoji="1" lang="en-US" altLang="zh-CN" sz="1700" b="0" i="1" smtClean="0">
                                          <a:solidFill>
                                            <a:schemeClr val="tx1"/>
                                          </a:solidFill>
                                          <a:latin typeface="Cambria Math" panose="02040503050406030204" pitchFamily="18" charset="0"/>
                                        </a:rPr>
                                        <m:t>𝜇</m:t>
                                      </m:r>
                                    </m:num>
                                    <m:den>
                                      <m:r>
                                        <a:rPr kumimoji="1" lang="en-US" altLang="zh-CN" sz="1700" b="0" i="1" smtClean="0">
                                          <a:solidFill>
                                            <a:schemeClr val="tx1"/>
                                          </a:solidFill>
                                          <a:latin typeface="Cambria Math" panose="02040503050406030204" pitchFamily="18" charset="0"/>
                                        </a:rPr>
                                        <m:t>𝜎</m:t>
                                      </m:r>
                                    </m:den>
                                  </m:f>
                                </m:e>
                              </m:d>
                            </m:e>
                            <m:sup>
                              <m:r>
                                <a:rPr kumimoji="1" lang="en-US" altLang="zh-CN" sz="1700" b="0" i="1" smtClean="0">
                                  <a:solidFill>
                                    <a:schemeClr val="tx1"/>
                                  </a:solidFill>
                                  <a:latin typeface="Cambria Math" panose="02040503050406030204" pitchFamily="18" charset="0"/>
                                </a:rPr>
                                <m:t>3</m:t>
                              </m:r>
                            </m:sup>
                          </m:sSup>
                        </m:e>
                      </m:d>
                      <m:r>
                        <a:rPr kumimoji="1" lang="en-US" altLang="zh-CN" sz="1700" b="0" i="1" smtClean="0">
                          <a:solidFill>
                            <a:schemeClr val="tx1"/>
                          </a:solidFill>
                          <a:latin typeface="Cambria Math" panose="02040503050406030204" pitchFamily="18" charset="0"/>
                        </a:rPr>
                        <m:t>,  </m:t>
                      </m:r>
                      <m:r>
                        <a:rPr kumimoji="1" lang="en-US" altLang="zh-CN" sz="1700" b="0" i="1" smtClean="0">
                          <a:solidFill>
                            <a:schemeClr val="tx1"/>
                          </a:solidFill>
                          <a:latin typeface="Cambria Math" panose="02040503050406030204" pitchFamily="18" charset="0"/>
                        </a:rPr>
                        <m:t>𝑘𝑢𝑟𝑡𝑜𝑠𝑖𝑠</m:t>
                      </m:r>
                      <m:r>
                        <a:rPr kumimoji="1" lang="en-US" altLang="zh-CN" sz="1700" b="0" i="1" smtClean="0">
                          <a:solidFill>
                            <a:schemeClr val="tx1"/>
                          </a:solidFill>
                          <a:latin typeface="Cambria Math" panose="02040503050406030204" pitchFamily="18" charset="0"/>
                        </a:rPr>
                        <m:t>=</m:t>
                      </m:r>
                      <m:r>
                        <a:rPr kumimoji="1" lang="en-US" altLang="zh-CN" sz="1700" b="0" i="1" smtClean="0">
                          <a:solidFill>
                            <a:schemeClr val="tx1"/>
                          </a:solidFill>
                          <a:latin typeface="Cambria Math" panose="02040503050406030204" pitchFamily="18" charset="0"/>
                        </a:rPr>
                        <m:t>𝐸</m:t>
                      </m:r>
                      <m:d>
                        <m:dPr>
                          <m:begChr m:val="["/>
                          <m:endChr m:val="]"/>
                          <m:ctrlPr>
                            <a:rPr kumimoji="1" lang="en-US" altLang="zh-CN" sz="1700" i="1">
                              <a:solidFill>
                                <a:schemeClr val="tx1"/>
                              </a:solidFill>
                              <a:latin typeface="Cambria Math" panose="02040503050406030204" pitchFamily="18" charset="0"/>
                            </a:rPr>
                          </m:ctrlPr>
                        </m:dPr>
                        <m:e>
                          <m:sSup>
                            <m:sSupPr>
                              <m:ctrlPr>
                                <a:rPr kumimoji="1" lang="en-US" altLang="zh-CN" sz="1700" i="1">
                                  <a:solidFill>
                                    <a:schemeClr val="tx1"/>
                                  </a:solidFill>
                                  <a:latin typeface="Cambria Math" panose="02040503050406030204" pitchFamily="18" charset="0"/>
                                </a:rPr>
                              </m:ctrlPr>
                            </m:sSupPr>
                            <m:e>
                              <m:d>
                                <m:dPr>
                                  <m:ctrlPr>
                                    <a:rPr kumimoji="1" lang="en-US" altLang="zh-CN" sz="1700" i="1">
                                      <a:solidFill>
                                        <a:schemeClr val="tx1"/>
                                      </a:solidFill>
                                      <a:latin typeface="Cambria Math" panose="02040503050406030204" pitchFamily="18" charset="0"/>
                                    </a:rPr>
                                  </m:ctrlPr>
                                </m:dPr>
                                <m:e>
                                  <m:f>
                                    <m:fPr>
                                      <m:ctrlPr>
                                        <a:rPr kumimoji="1" lang="en-US" altLang="zh-CN" sz="1700" i="1">
                                          <a:solidFill>
                                            <a:schemeClr val="tx1"/>
                                          </a:solidFill>
                                          <a:latin typeface="Cambria Math" panose="02040503050406030204" pitchFamily="18" charset="0"/>
                                        </a:rPr>
                                      </m:ctrlPr>
                                    </m:fPr>
                                    <m:num>
                                      <m:r>
                                        <a:rPr kumimoji="1" lang="en-US" altLang="zh-CN" sz="1700" i="1">
                                          <a:solidFill>
                                            <a:schemeClr val="tx1"/>
                                          </a:solidFill>
                                          <a:latin typeface="Cambria Math" panose="02040503050406030204" pitchFamily="18" charset="0"/>
                                        </a:rPr>
                                        <m:t>𝑋</m:t>
                                      </m:r>
                                      <m:r>
                                        <a:rPr kumimoji="1" lang="en-US" altLang="zh-CN" sz="1700" i="1">
                                          <a:solidFill>
                                            <a:schemeClr val="tx1"/>
                                          </a:solidFill>
                                          <a:latin typeface="Cambria Math" panose="02040503050406030204" pitchFamily="18" charset="0"/>
                                        </a:rPr>
                                        <m:t>−</m:t>
                                      </m:r>
                                      <m:r>
                                        <a:rPr kumimoji="1" lang="en-US" altLang="zh-CN" sz="1700" i="1">
                                          <a:solidFill>
                                            <a:schemeClr val="tx1"/>
                                          </a:solidFill>
                                          <a:latin typeface="Cambria Math" panose="02040503050406030204" pitchFamily="18" charset="0"/>
                                        </a:rPr>
                                        <m:t>𝜇</m:t>
                                      </m:r>
                                    </m:num>
                                    <m:den>
                                      <m:r>
                                        <a:rPr kumimoji="1" lang="en-US" altLang="zh-CN" sz="1700" i="1">
                                          <a:solidFill>
                                            <a:schemeClr val="tx1"/>
                                          </a:solidFill>
                                          <a:latin typeface="Cambria Math" panose="02040503050406030204" pitchFamily="18" charset="0"/>
                                        </a:rPr>
                                        <m:t>𝜎</m:t>
                                      </m:r>
                                    </m:den>
                                  </m:f>
                                </m:e>
                              </m:d>
                            </m:e>
                            <m:sup>
                              <m:r>
                                <a:rPr kumimoji="1" lang="en-US" altLang="zh-CN" sz="1700" b="0" i="1" smtClean="0">
                                  <a:solidFill>
                                    <a:schemeClr val="tx1"/>
                                  </a:solidFill>
                                  <a:latin typeface="Cambria Math" panose="02040503050406030204" pitchFamily="18" charset="0"/>
                                </a:rPr>
                                <m:t>4</m:t>
                              </m:r>
                            </m:sup>
                          </m:sSup>
                        </m:e>
                      </m:d>
                      <m:r>
                        <a:rPr kumimoji="1" lang="en-US" altLang="zh-CN" sz="1700" b="0" i="1" smtClean="0">
                          <a:solidFill>
                            <a:schemeClr val="tx1"/>
                          </a:solidFill>
                          <a:latin typeface="Cambria Math" panose="02040503050406030204" pitchFamily="18" charset="0"/>
                        </a:rPr>
                        <m:t>−3</m:t>
                      </m:r>
                    </m:oMath>
                  </m:oMathPara>
                </a14:m>
                <a:endParaRPr kumimoji="1" lang="en-US" altLang="zh-CN" sz="1700" dirty="0">
                  <a:solidFill>
                    <a:schemeClr val="tx1"/>
                  </a:solidFill>
                  <a:latin typeface="Andale Mono" panose="020B0509000000000004" pitchFamily="49" charset="0"/>
                  <a:cs typeface="Arial" panose="020B0604020202020204" pitchFamily="34" charset="0"/>
                </a:endParaRPr>
              </a:p>
              <a:p>
                <a:pPr marL="0" indent="0">
                  <a:lnSpc>
                    <a:spcPct val="110000"/>
                  </a:lnSpc>
                  <a:buNone/>
                </a:pPr>
                <a:endParaRPr kumimoji="1" lang="en-US" altLang="zh-CN" sz="1700" dirty="0">
                  <a:solidFill>
                    <a:schemeClr val="tx1"/>
                  </a:solidFill>
                  <a:latin typeface="Andale Mono" panose="020B0509000000000004" pitchFamily="49" charset="0"/>
                  <a:cs typeface="Arial" panose="020B0604020202020204" pitchFamily="34" charset="0"/>
                </a:endParaRPr>
              </a:p>
              <a:p>
                <a:pPr lvl="1">
                  <a:lnSpc>
                    <a:spcPct val="110000"/>
                  </a:lnSpc>
                  <a:buFont typeface="Wingdings" pitchFamily="2" charset="2"/>
                  <a:buChar char="l"/>
                </a:pPr>
                <a:r>
                  <a:rPr lang="en-US" altLang="zh-CN" sz="1700" dirty="0">
                    <a:solidFill>
                      <a:schemeClr val="tx1"/>
                    </a:solidFill>
                    <a:latin typeface="Andale Mono" panose="020B0509000000000004" pitchFamily="49" charset="0"/>
                    <a:cs typeface="Arial" panose="020B0604020202020204" pitchFamily="34" charset="0"/>
                  </a:rPr>
                  <a:t> skewness</a:t>
                </a:r>
                <a:r>
                  <a:rPr lang="zh-CN" altLang="en-US" sz="1700" dirty="0">
                    <a:solidFill>
                      <a:schemeClr val="tx1"/>
                    </a:solidFill>
                    <a:latin typeface="Andale Mono" panose="020B0509000000000004" pitchFamily="49" charset="0"/>
                    <a:cs typeface="Arial" panose="020B0604020202020204" pitchFamily="34" charset="0"/>
                  </a:rPr>
                  <a:t>： </a:t>
                </a:r>
                <a:r>
                  <a:rPr lang="en-US" altLang="zh-CN" sz="1700" dirty="0">
                    <a:solidFill>
                      <a:schemeClr val="tx1"/>
                    </a:solidFill>
                    <a:latin typeface="Andale Mono" panose="020B0509000000000004" pitchFamily="49" charset="0"/>
                    <a:cs typeface="Arial" panose="020B0604020202020204" pitchFamily="34" charset="0"/>
                  </a:rPr>
                  <a:t>- 0.17264528797569992 </a:t>
                </a:r>
              </a:p>
              <a:p>
                <a:pPr lvl="1">
                  <a:lnSpc>
                    <a:spcPct val="110000"/>
                  </a:lnSpc>
                  <a:buFont typeface="Wingdings" pitchFamily="2" charset="2"/>
                  <a:buChar char="l"/>
                </a:pPr>
                <a:r>
                  <a:rPr lang="en-US" altLang="zh-CN" sz="1700" dirty="0">
                    <a:solidFill>
                      <a:schemeClr val="tx1"/>
                    </a:solidFill>
                    <a:latin typeface="Andale Mono" panose="020B0509000000000004" pitchFamily="49" charset="0"/>
                    <a:cs typeface="Arial" panose="020B0604020202020204" pitchFamily="34" charset="0"/>
                  </a:rPr>
                  <a:t> kurtosis</a:t>
                </a:r>
                <a:r>
                  <a:rPr lang="zh-CN" altLang="en-US" sz="1700" dirty="0">
                    <a:solidFill>
                      <a:schemeClr val="tx1"/>
                    </a:solidFill>
                    <a:latin typeface="Andale Mono" panose="020B0509000000000004" pitchFamily="49" charset="0"/>
                    <a:cs typeface="Arial" panose="020B0604020202020204" pitchFamily="34" charset="0"/>
                  </a:rPr>
                  <a:t>： </a:t>
                </a:r>
                <a:r>
                  <a:rPr lang="en-US" altLang="zh-CN" sz="1700" dirty="0">
                    <a:solidFill>
                      <a:schemeClr val="tx1"/>
                    </a:solidFill>
                    <a:latin typeface="Andale Mono" panose="020B0509000000000004" pitchFamily="49" charset="0"/>
                    <a:cs typeface="Arial" panose="020B0604020202020204" pitchFamily="34" charset="0"/>
                  </a:rPr>
                  <a:t>- 0.21201215405801133</a:t>
                </a:r>
                <a:endParaRPr kumimoji="1" lang="en-US" altLang="zh-CN" sz="1700" dirty="0">
                  <a:solidFill>
                    <a:schemeClr val="tx1"/>
                  </a:solidFill>
                  <a:latin typeface="Andale Mono" panose="020B0509000000000004" pitchFamily="49" charset="0"/>
                  <a:cs typeface="Arial" panose="020B0604020202020204" pitchFamily="34" charset="0"/>
                </a:endParaRPr>
              </a:p>
              <a:p>
                <a:pPr marL="0" indent="0">
                  <a:lnSpc>
                    <a:spcPct val="110000"/>
                  </a:lnSpc>
                  <a:buNone/>
                </a:pPr>
                <a:r>
                  <a:rPr kumimoji="1" lang="en-US" altLang="zh-CN" sz="1600" dirty="0">
                    <a:solidFill>
                      <a:schemeClr val="tx1"/>
                    </a:solidFill>
                  </a:rPr>
                  <a:t>	</a:t>
                </a:r>
                <a:endParaRPr kumimoji="1" lang="en-US" altLang="zh-CN" sz="1300" dirty="0">
                  <a:solidFill>
                    <a:schemeClr val="tx1"/>
                  </a:solidFill>
                </a:endParaRPr>
              </a:p>
            </p:txBody>
          </p:sp>
        </mc:Choice>
        <mc:Fallback>
          <p:sp>
            <p:nvSpPr>
              <p:cNvPr id="3" name="内容占位符 2">
                <a:extLst>
                  <a:ext uri="{FF2B5EF4-FFF2-40B4-BE49-F238E27FC236}">
                    <a16:creationId xmlns:a16="http://schemas.microsoft.com/office/drawing/2014/main" id="{B972DBFB-16A8-5965-C89E-0FE34DC41E36}"/>
                  </a:ext>
                </a:extLst>
              </p:cNvPr>
              <p:cNvSpPr>
                <a:spLocks noGrp="1" noRot="1" noChangeAspect="1" noMove="1" noResize="1" noEditPoints="1" noAdjustHandles="1" noChangeArrowheads="1" noChangeShapeType="1" noTextEdit="1"/>
              </p:cNvSpPr>
              <p:nvPr>
                <p:ph idx="1"/>
              </p:nvPr>
            </p:nvSpPr>
            <p:spPr>
              <a:xfrm>
                <a:off x="2392679" y="2127128"/>
                <a:ext cx="9053791" cy="4297332"/>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969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44000"/>
          </a:schemeClr>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302BA83-22EE-10A8-7154-E57B2CB41687}"/>
              </a:ext>
            </a:extLst>
          </p:cNvPr>
          <p:cNvSpPr/>
          <p:nvPr/>
        </p:nvSpPr>
        <p:spPr>
          <a:xfrm>
            <a:off x="6096000" y="2226796"/>
            <a:ext cx="2229028" cy="363021"/>
          </a:xfrm>
          <a:prstGeom prst="rect">
            <a:avLst/>
          </a:prstGeom>
          <a:solidFill>
            <a:schemeClr val="tx1">
              <a:lumMod val="50000"/>
            </a:schemeClr>
          </a:solidFill>
          <a:ln>
            <a:noFill/>
          </a:ln>
          <a:effectLst>
            <a:softEdge rad="25400"/>
          </a:effectLst>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zh-CN" altLang="en-US">
              <a:solidFill>
                <a:schemeClr val="tx1">
                  <a:lumMod val="85000"/>
                </a:schemeClr>
              </a:solidFill>
            </a:endParaRPr>
          </a:p>
        </p:txBody>
      </p:sp>
      <p:sp useBgFill="1">
        <p:nvSpPr>
          <p:cNvPr id="8" name="Rectangle 7">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5B1D730-75C0-9CC5-6223-EE34C06CB9C6}"/>
              </a:ext>
            </a:extLst>
          </p:cNvPr>
          <p:cNvSpPr>
            <a:spLocks noGrp="1"/>
          </p:cNvSpPr>
          <p:nvPr>
            <p:ph type="title"/>
          </p:nvPr>
        </p:nvSpPr>
        <p:spPr>
          <a:xfrm>
            <a:off x="737906" y="662140"/>
            <a:ext cx="9053794" cy="993499"/>
          </a:xfrm>
          <a:effectLst>
            <a:reflection endPos="0" dir="5400000" sy="-100000" algn="bl" rotWithShape="0"/>
          </a:effectLst>
          <a:scene3d>
            <a:camera prst="orthographicFront"/>
            <a:lightRig rig="threePt" dir="t"/>
          </a:scene3d>
          <a:sp3d>
            <a:bevelT w="171450" prst="coolSlant"/>
          </a:sp3d>
        </p:spPr>
        <p:txBody>
          <a:bodyPr anchor="b">
            <a:normAutofit/>
          </a:bodyPr>
          <a:lstStyle/>
          <a:p>
            <a:r>
              <a:rPr kumimoji="1" lang="en-US" altLang="zh-CN" dirty="0">
                <a:ln w="0"/>
                <a:solidFill>
                  <a:schemeClr val="tx1"/>
                </a:solidFill>
                <a:effectLst>
                  <a:outerShdw blurRad="38100" dist="25400" dir="5400000" algn="ctr" rotWithShape="0">
                    <a:srgbClr val="6E747A">
                      <a:alpha val="43000"/>
                    </a:srgbClr>
                  </a:outerShdw>
                </a:effectLst>
                <a:latin typeface="Consolas" panose="020B0609020204030204" pitchFamily="49" charset="0"/>
                <a:cs typeface="Consolas" panose="020B0609020204030204" pitchFamily="49" charset="0"/>
              </a:rPr>
              <a:t>Problem 2</a:t>
            </a:r>
            <a:endParaRPr kumimoji="1" lang="zh-CN" altLang="en-US" dirty="0">
              <a:ln w="0"/>
              <a:solidFill>
                <a:schemeClr val="tx1"/>
              </a:solidFill>
              <a:effectLst>
                <a:outerShdw blurRad="38100" dist="25400" dir="5400000" algn="ctr" rotWithShape="0">
                  <a:srgbClr val="6E747A">
                    <a:alpha val="43000"/>
                  </a:srgbClr>
                </a:outerShdw>
              </a:effectLst>
              <a:latin typeface="Consolas" panose="020B0609020204030204" pitchFamily="49" charset="0"/>
              <a:cs typeface="Consolas" panose="020B0609020204030204" pitchFamily="49" charset="0"/>
            </a:endParaRPr>
          </a:p>
        </p:txBody>
      </p:sp>
      <p:cxnSp>
        <p:nvCxnSpPr>
          <p:cNvPr id="10" name="Straight Connector 9">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76400" y="2589817"/>
            <a:ext cx="0" cy="3470024"/>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B972DBFB-16A8-5965-C89E-0FE34DC41E36}"/>
              </a:ext>
            </a:extLst>
          </p:cNvPr>
          <p:cNvSpPr>
            <a:spLocks noGrp="1"/>
          </p:cNvSpPr>
          <p:nvPr>
            <p:ph idx="1"/>
          </p:nvPr>
        </p:nvSpPr>
        <p:spPr>
          <a:xfrm>
            <a:off x="1676400" y="1820282"/>
            <a:ext cx="9053791" cy="572757"/>
          </a:xfrm>
          <a:noFill/>
        </p:spPr>
        <p:txBody>
          <a:bodyPr anchor="b">
            <a:normAutofit/>
          </a:bodyPr>
          <a:lstStyle/>
          <a:p>
            <a:pPr>
              <a:lnSpc>
                <a:spcPct val="110000"/>
              </a:lnSpc>
              <a:buFont typeface="Wingdings" pitchFamily="2" charset="2"/>
              <a:buChar char="l"/>
            </a:pPr>
            <a:r>
              <a:rPr kumimoji="1" lang="en-US" altLang="zh-CN" sz="1600" dirty="0">
                <a:solidFill>
                  <a:schemeClr val="tx1"/>
                </a:solidFill>
                <a:latin typeface="Andale Mono" panose="020B0509000000000004" pitchFamily="49" charset="0"/>
              </a:rPr>
              <a:t>Fit data using OLS (use package </a:t>
            </a:r>
            <a:r>
              <a:rPr lang="en-US" altLang="zh-CN" sz="1400" dirty="0">
                <a:solidFill>
                  <a:schemeClr val="tx1"/>
                </a:solidFill>
                <a:effectLst/>
                <a:latin typeface="Andale Mono" panose="020B0509000000000004" pitchFamily="49" charset="0"/>
              </a:rPr>
              <a:t>statsmodels.formula </a:t>
            </a:r>
            <a:r>
              <a:rPr kumimoji="1" lang="en-US" altLang="zh-CN" sz="1600" dirty="0">
                <a:solidFill>
                  <a:schemeClr val="tx1"/>
                </a:solidFill>
                <a:latin typeface="Andale Mono" panose="020B0509000000000004" pitchFamily="49" charset="0"/>
              </a:rPr>
              <a:t>)	</a:t>
            </a:r>
            <a:endParaRPr kumimoji="1" lang="en-US" altLang="zh-CN" sz="1300" dirty="0">
              <a:solidFill>
                <a:schemeClr val="tx1"/>
              </a:solidFill>
              <a:latin typeface="Andale Mono" panose="020B0509000000000004" pitchFamily="49" charset="0"/>
            </a:endParaRPr>
          </a:p>
        </p:txBody>
      </p:sp>
      <p:pic>
        <p:nvPicPr>
          <p:cNvPr id="6" name="图片 5" descr="图表, 折线图, 直方图&#10;&#10;描述已自动生成">
            <a:extLst>
              <a:ext uri="{FF2B5EF4-FFF2-40B4-BE49-F238E27FC236}">
                <a16:creationId xmlns:a16="http://schemas.microsoft.com/office/drawing/2014/main" id="{F057F3A8-EB59-A0B7-D410-0E43B3B73B14}"/>
              </a:ext>
            </a:extLst>
          </p:cNvPr>
          <p:cNvPicPr>
            <a:picLocks noChangeAspect="1"/>
          </p:cNvPicPr>
          <p:nvPr/>
        </p:nvPicPr>
        <p:blipFill>
          <a:blip r:embed="rId2"/>
          <a:stretch>
            <a:fillRect/>
          </a:stretch>
        </p:blipFill>
        <p:spPr>
          <a:xfrm>
            <a:off x="2336569" y="2732969"/>
            <a:ext cx="7232681" cy="3171923"/>
          </a:xfrm>
          <a:prstGeom prst="rect">
            <a:avLst/>
          </a:prstGeom>
        </p:spPr>
      </p:pic>
      <p:sp>
        <p:nvSpPr>
          <p:cNvPr id="7" name="矩形 6">
            <a:extLst>
              <a:ext uri="{FF2B5EF4-FFF2-40B4-BE49-F238E27FC236}">
                <a16:creationId xmlns:a16="http://schemas.microsoft.com/office/drawing/2014/main" id="{5159D958-58F9-980C-2123-D85E8CEC71AF}"/>
              </a:ext>
            </a:extLst>
          </p:cNvPr>
          <p:cNvSpPr/>
          <p:nvPr/>
        </p:nvSpPr>
        <p:spPr>
          <a:xfrm>
            <a:off x="8492617" y="2949678"/>
            <a:ext cx="282673" cy="368710"/>
          </a:xfrm>
          <a:prstGeom prst="rect">
            <a:avLst/>
          </a:prstGeom>
          <a:noFill/>
          <a:ln w="38100"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D004151C-2FE8-D511-0455-892A33A2B43C}"/>
              </a:ext>
            </a:extLst>
          </p:cNvPr>
          <p:cNvSpPr/>
          <p:nvPr/>
        </p:nvSpPr>
        <p:spPr>
          <a:xfrm>
            <a:off x="7195766" y="5265174"/>
            <a:ext cx="252170" cy="270388"/>
          </a:xfrm>
          <a:prstGeom prst="rect">
            <a:avLst/>
          </a:prstGeom>
          <a:noFill/>
          <a:ln w="38100"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zh-CN" altLang="en-US"/>
          </a:p>
        </p:txBody>
      </p:sp>
      <p:cxnSp>
        <p:nvCxnSpPr>
          <p:cNvPr id="12" name="直线箭头连接符 11">
            <a:extLst>
              <a:ext uri="{FF2B5EF4-FFF2-40B4-BE49-F238E27FC236}">
                <a16:creationId xmlns:a16="http://schemas.microsoft.com/office/drawing/2014/main" id="{F68928BB-3BC6-F0EB-78E8-5ABA3F75DE3D}"/>
              </a:ext>
            </a:extLst>
          </p:cNvPr>
          <p:cNvCxnSpPr/>
          <p:nvPr/>
        </p:nvCxnSpPr>
        <p:spPr>
          <a:xfrm flipV="1">
            <a:off x="8775290" y="2582079"/>
            <a:ext cx="1696064" cy="468241"/>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7942D0C7-C7EC-5DF9-FD8C-AEFC285F7849}"/>
              </a:ext>
            </a:extLst>
          </p:cNvPr>
          <p:cNvCxnSpPr>
            <a:cxnSpLocks/>
          </p:cNvCxnSpPr>
          <p:nvPr/>
        </p:nvCxnSpPr>
        <p:spPr>
          <a:xfrm flipV="1">
            <a:off x="7447936" y="2598715"/>
            <a:ext cx="3023418" cy="2845279"/>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2067422-C155-1D1A-9F19-F37C59F03ADB}"/>
              </a:ext>
            </a:extLst>
          </p:cNvPr>
          <p:cNvSpPr txBox="1"/>
          <p:nvPr/>
        </p:nvSpPr>
        <p:spPr>
          <a:xfrm>
            <a:off x="10459977" y="2276505"/>
            <a:ext cx="1356852" cy="584775"/>
          </a:xfrm>
          <a:prstGeom prst="rect">
            <a:avLst/>
          </a:prstGeom>
          <a:noFill/>
        </p:spPr>
        <p:txBody>
          <a:bodyPr wrap="square" rtlCol="0">
            <a:spAutoFit/>
          </a:bodyPr>
          <a:lstStyle/>
          <a:p>
            <a:pPr algn="ctr"/>
            <a:r>
              <a:rPr kumimoji="1" lang="en-US" altLang="zh-CN" sz="1600" b="1" dirty="0">
                <a:solidFill>
                  <a:schemeClr val="accent2">
                    <a:lumMod val="75000"/>
                  </a:schemeClr>
                </a:solidFill>
                <a:latin typeface="Andale Mono" panose="020B0509000000000004" pitchFamily="49" charset="0"/>
              </a:rPr>
              <a:t>Exist deviation</a:t>
            </a:r>
            <a:endParaRPr kumimoji="1" lang="zh-CN" altLang="en-US" sz="1600" b="1" dirty="0">
              <a:solidFill>
                <a:schemeClr val="accent2">
                  <a:lumMod val="75000"/>
                </a:schemeClr>
              </a:solidFill>
              <a:latin typeface="Andale Mono" panose="020B0509000000000004" pitchFamily="49" charset="0"/>
            </a:endParaRPr>
          </a:p>
        </p:txBody>
      </p:sp>
    </p:spTree>
    <p:extLst>
      <p:ext uri="{BB962C8B-B14F-4D97-AF65-F5344CB8AC3E}">
        <p14:creationId xmlns:p14="http://schemas.microsoft.com/office/powerpoint/2010/main" val="55415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44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图片 10" descr="图表, 折线图, 直方图&#10;&#10;描述已自动生成">
            <a:extLst>
              <a:ext uri="{FF2B5EF4-FFF2-40B4-BE49-F238E27FC236}">
                <a16:creationId xmlns:a16="http://schemas.microsoft.com/office/drawing/2014/main" id="{CD421F92-3CBD-1A0D-F627-23F48C9D78C8}"/>
              </a:ext>
            </a:extLst>
          </p:cNvPr>
          <p:cNvPicPr>
            <a:picLocks noChangeAspect="1"/>
          </p:cNvPicPr>
          <p:nvPr/>
        </p:nvPicPr>
        <p:blipFill>
          <a:blip r:embed="rId2"/>
          <a:stretch>
            <a:fillRect/>
          </a:stretch>
        </p:blipFill>
        <p:spPr>
          <a:xfrm>
            <a:off x="2115416" y="2726365"/>
            <a:ext cx="7223747" cy="3376884"/>
          </a:xfrm>
          <a:prstGeom prst="rect">
            <a:avLst/>
          </a:prstGeom>
        </p:spPr>
      </p:pic>
      <p:sp>
        <p:nvSpPr>
          <p:cNvPr id="2" name="标题 1">
            <a:extLst>
              <a:ext uri="{FF2B5EF4-FFF2-40B4-BE49-F238E27FC236}">
                <a16:creationId xmlns:a16="http://schemas.microsoft.com/office/drawing/2014/main" id="{65B1D730-75C0-9CC5-6223-EE34C06CB9C6}"/>
              </a:ext>
            </a:extLst>
          </p:cNvPr>
          <p:cNvSpPr>
            <a:spLocks noGrp="1"/>
          </p:cNvSpPr>
          <p:nvPr>
            <p:ph type="title"/>
          </p:nvPr>
        </p:nvSpPr>
        <p:spPr>
          <a:xfrm>
            <a:off x="737906" y="662140"/>
            <a:ext cx="9053794" cy="993499"/>
          </a:xfrm>
          <a:effectLst>
            <a:reflection endPos="0" dir="5400000" sy="-100000" algn="bl" rotWithShape="0"/>
          </a:effectLst>
          <a:scene3d>
            <a:camera prst="orthographicFront"/>
            <a:lightRig rig="threePt" dir="t"/>
          </a:scene3d>
          <a:sp3d>
            <a:bevelT w="171450" prst="coolSlant"/>
          </a:sp3d>
        </p:spPr>
        <p:txBody>
          <a:bodyPr anchor="b">
            <a:normAutofit/>
          </a:bodyPr>
          <a:lstStyle/>
          <a:p>
            <a:r>
              <a:rPr kumimoji="1" lang="en-US" altLang="zh-CN" dirty="0">
                <a:ln w="0"/>
                <a:solidFill>
                  <a:schemeClr val="tx1"/>
                </a:solidFill>
                <a:effectLst>
                  <a:outerShdw blurRad="38100" dist="25400" dir="5400000" algn="ctr" rotWithShape="0">
                    <a:srgbClr val="6E747A">
                      <a:alpha val="43000"/>
                    </a:srgbClr>
                  </a:outerShdw>
                </a:effectLst>
                <a:latin typeface="Consolas" panose="020B0609020204030204" pitchFamily="49" charset="0"/>
                <a:cs typeface="Consolas" panose="020B0609020204030204" pitchFamily="49" charset="0"/>
              </a:rPr>
              <a:t>Problem 2</a:t>
            </a:r>
            <a:endParaRPr kumimoji="1" lang="zh-CN" altLang="en-US" dirty="0">
              <a:ln w="0"/>
              <a:solidFill>
                <a:schemeClr val="tx1"/>
              </a:solidFill>
              <a:effectLst>
                <a:outerShdw blurRad="38100" dist="25400" dir="5400000" algn="ctr" rotWithShape="0">
                  <a:srgbClr val="6E747A">
                    <a:alpha val="43000"/>
                  </a:srgbClr>
                </a:outerShdw>
              </a:effectLst>
              <a:latin typeface="Consolas" panose="020B0609020204030204" pitchFamily="49" charset="0"/>
              <a:cs typeface="Consolas" panose="020B0609020204030204" pitchFamily="49" charset="0"/>
            </a:endParaRPr>
          </a:p>
        </p:txBody>
      </p:sp>
      <p:cxnSp>
        <p:nvCxnSpPr>
          <p:cNvPr id="10" name="Straight Connector 9">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76400" y="2589817"/>
            <a:ext cx="0" cy="3470024"/>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B972DBFB-16A8-5965-C89E-0FE34DC41E36}"/>
              </a:ext>
            </a:extLst>
          </p:cNvPr>
          <p:cNvSpPr>
            <a:spLocks noGrp="1"/>
          </p:cNvSpPr>
          <p:nvPr>
            <p:ph idx="1"/>
          </p:nvPr>
        </p:nvSpPr>
        <p:spPr>
          <a:xfrm>
            <a:off x="1676400" y="1824163"/>
            <a:ext cx="9053791" cy="572757"/>
          </a:xfrm>
          <a:noFill/>
        </p:spPr>
        <p:txBody>
          <a:bodyPr anchor="b">
            <a:normAutofit/>
          </a:bodyPr>
          <a:lstStyle/>
          <a:p>
            <a:pPr>
              <a:lnSpc>
                <a:spcPct val="110000"/>
              </a:lnSpc>
              <a:buFont typeface="Wingdings" pitchFamily="2" charset="2"/>
              <a:buChar char="l"/>
            </a:pPr>
            <a:r>
              <a:rPr kumimoji="1" lang="en-US" altLang="zh-CN" sz="1600" dirty="0">
                <a:solidFill>
                  <a:schemeClr val="tx1"/>
                </a:solidFill>
                <a:latin typeface="Andale Mono" panose="020B0509000000000004" pitchFamily="49" charset="0"/>
              </a:rPr>
              <a:t>Fit data using MLE given assumption of normality</a:t>
            </a:r>
            <a:endParaRPr kumimoji="1" lang="en-US" altLang="zh-CN" sz="1300" dirty="0">
              <a:solidFill>
                <a:schemeClr val="tx1"/>
              </a:solidFill>
              <a:latin typeface="Andale Mono" panose="020B0509000000000004" pitchFamily="49" charset="0"/>
            </a:endParaRPr>
          </a:p>
        </p:txBody>
      </p:sp>
      <p:sp>
        <p:nvSpPr>
          <p:cNvPr id="7" name="矩形 6">
            <a:extLst>
              <a:ext uri="{FF2B5EF4-FFF2-40B4-BE49-F238E27FC236}">
                <a16:creationId xmlns:a16="http://schemas.microsoft.com/office/drawing/2014/main" id="{5159D958-58F9-980C-2123-D85E8CEC71AF}"/>
              </a:ext>
            </a:extLst>
          </p:cNvPr>
          <p:cNvSpPr/>
          <p:nvPr/>
        </p:nvSpPr>
        <p:spPr>
          <a:xfrm>
            <a:off x="8414446" y="3021873"/>
            <a:ext cx="282673" cy="368710"/>
          </a:xfrm>
          <a:prstGeom prst="rect">
            <a:avLst/>
          </a:prstGeom>
          <a:noFill/>
          <a:ln w="38100"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zh-CN" altLang="en-US"/>
          </a:p>
        </p:txBody>
      </p:sp>
      <p:cxnSp>
        <p:nvCxnSpPr>
          <p:cNvPr id="12" name="直线箭头连接符 11">
            <a:extLst>
              <a:ext uri="{FF2B5EF4-FFF2-40B4-BE49-F238E27FC236}">
                <a16:creationId xmlns:a16="http://schemas.microsoft.com/office/drawing/2014/main" id="{F68928BB-3BC6-F0EB-78E8-5ABA3F75DE3D}"/>
              </a:ext>
            </a:extLst>
          </p:cNvPr>
          <p:cNvCxnSpPr>
            <a:cxnSpLocks/>
          </p:cNvCxnSpPr>
          <p:nvPr/>
        </p:nvCxnSpPr>
        <p:spPr>
          <a:xfrm flipV="1">
            <a:off x="8708182" y="2582079"/>
            <a:ext cx="1763172" cy="504073"/>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7942D0C7-C7EC-5DF9-FD8C-AEFC285F7849}"/>
              </a:ext>
            </a:extLst>
          </p:cNvPr>
          <p:cNvCxnSpPr>
            <a:cxnSpLocks/>
          </p:cNvCxnSpPr>
          <p:nvPr/>
        </p:nvCxnSpPr>
        <p:spPr>
          <a:xfrm flipV="1">
            <a:off x="7340425" y="2598715"/>
            <a:ext cx="3130929" cy="2938135"/>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2067422-C155-1D1A-9F19-F37C59F03ADB}"/>
              </a:ext>
            </a:extLst>
          </p:cNvPr>
          <p:cNvSpPr txBox="1"/>
          <p:nvPr/>
        </p:nvSpPr>
        <p:spPr>
          <a:xfrm>
            <a:off x="10459977" y="2276505"/>
            <a:ext cx="1356852" cy="584775"/>
          </a:xfrm>
          <a:prstGeom prst="rect">
            <a:avLst/>
          </a:prstGeom>
          <a:noFill/>
        </p:spPr>
        <p:txBody>
          <a:bodyPr wrap="square" rtlCol="0">
            <a:spAutoFit/>
          </a:bodyPr>
          <a:lstStyle/>
          <a:p>
            <a:pPr algn="ctr"/>
            <a:r>
              <a:rPr kumimoji="1" lang="en-US" altLang="zh-CN" sz="1600" b="1" dirty="0">
                <a:solidFill>
                  <a:schemeClr val="accent2">
                    <a:lumMod val="75000"/>
                  </a:schemeClr>
                </a:solidFill>
                <a:latin typeface="Andale Mono" panose="020B0509000000000004" pitchFamily="49" charset="0"/>
              </a:rPr>
              <a:t>Exist deviation</a:t>
            </a:r>
            <a:endParaRPr kumimoji="1" lang="zh-CN" altLang="en-US" sz="1600" b="1" dirty="0">
              <a:solidFill>
                <a:schemeClr val="accent2">
                  <a:lumMod val="75000"/>
                </a:schemeClr>
              </a:solidFill>
              <a:latin typeface="Andale Mono" panose="020B0509000000000004" pitchFamily="49" charset="0"/>
            </a:endParaRPr>
          </a:p>
        </p:txBody>
      </p:sp>
      <p:sp>
        <p:nvSpPr>
          <p:cNvPr id="15" name="矩形 14">
            <a:extLst>
              <a:ext uri="{FF2B5EF4-FFF2-40B4-BE49-F238E27FC236}">
                <a16:creationId xmlns:a16="http://schemas.microsoft.com/office/drawing/2014/main" id="{834ADB8F-F266-DB21-B1D5-FCB8126BE514}"/>
              </a:ext>
            </a:extLst>
          </p:cNvPr>
          <p:cNvSpPr/>
          <p:nvPr/>
        </p:nvSpPr>
        <p:spPr>
          <a:xfrm>
            <a:off x="7087092" y="5398376"/>
            <a:ext cx="253333" cy="283516"/>
          </a:xfrm>
          <a:prstGeom prst="rect">
            <a:avLst/>
          </a:prstGeom>
          <a:noFill/>
          <a:ln w="38100"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zh-CN" altLang="en-US"/>
          </a:p>
        </p:txBody>
      </p:sp>
    </p:spTree>
    <p:extLst>
      <p:ext uri="{BB962C8B-B14F-4D97-AF65-F5344CB8AC3E}">
        <p14:creationId xmlns:p14="http://schemas.microsoft.com/office/powerpoint/2010/main" val="1964226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44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图表, 直方图&#10;&#10;描述已自动生成">
            <a:extLst>
              <a:ext uri="{FF2B5EF4-FFF2-40B4-BE49-F238E27FC236}">
                <a16:creationId xmlns:a16="http://schemas.microsoft.com/office/drawing/2014/main" id="{5B5FFCE2-CE1A-D26C-1F59-62C754EC308F}"/>
              </a:ext>
            </a:extLst>
          </p:cNvPr>
          <p:cNvPicPr>
            <a:picLocks noChangeAspect="1"/>
          </p:cNvPicPr>
          <p:nvPr/>
        </p:nvPicPr>
        <p:blipFill>
          <a:blip r:embed="rId2"/>
          <a:stretch>
            <a:fillRect/>
          </a:stretch>
        </p:blipFill>
        <p:spPr>
          <a:xfrm>
            <a:off x="2216325" y="2669836"/>
            <a:ext cx="6898169" cy="3390907"/>
          </a:xfrm>
          <a:prstGeom prst="rect">
            <a:avLst/>
          </a:prstGeom>
        </p:spPr>
      </p:pic>
      <p:sp>
        <p:nvSpPr>
          <p:cNvPr id="2" name="标题 1">
            <a:extLst>
              <a:ext uri="{FF2B5EF4-FFF2-40B4-BE49-F238E27FC236}">
                <a16:creationId xmlns:a16="http://schemas.microsoft.com/office/drawing/2014/main" id="{65B1D730-75C0-9CC5-6223-EE34C06CB9C6}"/>
              </a:ext>
            </a:extLst>
          </p:cNvPr>
          <p:cNvSpPr>
            <a:spLocks noGrp="1"/>
          </p:cNvSpPr>
          <p:nvPr>
            <p:ph type="title"/>
          </p:nvPr>
        </p:nvSpPr>
        <p:spPr>
          <a:xfrm>
            <a:off x="737906" y="662140"/>
            <a:ext cx="9053794" cy="993499"/>
          </a:xfrm>
          <a:effectLst>
            <a:reflection endPos="0" dir="5400000" sy="-100000" algn="bl" rotWithShape="0"/>
          </a:effectLst>
          <a:scene3d>
            <a:camera prst="orthographicFront"/>
            <a:lightRig rig="threePt" dir="t"/>
          </a:scene3d>
          <a:sp3d>
            <a:bevelT w="171450" prst="coolSlant"/>
          </a:sp3d>
        </p:spPr>
        <p:txBody>
          <a:bodyPr anchor="b">
            <a:normAutofit/>
          </a:bodyPr>
          <a:lstStyle/>
          <a:p>
            <a:r>
              <a:rPr kumimoji="1" lang="en-US" altLang="zh-CN" dirty="0">
                <a:ln w="0"/>
                <a:solidFill>
                  <a:schemeClr val="tx1"/>
                </a:solidFill>
                <a:effectLst>
                  <a:outerShdw blurRad="38100" dist="25400" dir="5400000" algn="ctr" rotWithShape="0">
                    <a:srgbClr val="6E747A">
                      <a:alpha val="43000"/>
                    </a:srgbClr>
                  </a:outerShdw>
                </a:effectLst>
                <a:latin typeface="Consolas" panose="020B0609020204030204" pitchFamily="49" charset="0"/>
                <a:cs typeface="Consolas" panose="020B0609020204030204" pitchFamily="49" charset="0"/>
              </a:rPr>
              <a:t>Problem 2</a:t>
            </a:r>
            <a:endParaRPr kumimoji="1" lang="zh-CN" altLang="en-US" dirty="0">
              <a:ln w="0"/>
              <a:solidFill>
                <a:schemeClr val="tx1"/>
              </a:solidFill>
              <a:effectLst>
                <a:outerShdw blurRad="38100" dist="25400" dir="5400000" algn="ctr" rotWithShape="0">
                  <a:srgbClr val="6E747A">
                    <a:alpha val="43000"/>
                  </a:srgbClr>
                </a:outerShdw>
              </a:effectLst>
              <a:latin typeface="Consolas" panose="020B0609020204030204" pitchFamily="49" charset="0"/>
              <a:cs typeface="Consolas" panose="020B0609020204030204" pitchFamily="49" charset="0"/>
            </a:endParaRPr>
          </a:p>
        </p:txBody>
      </p:sp>
      <p:cxnSp>
        <p:nvCxnSpPr>
          <p:cNvPr id="10" name="Straight Connector 9">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76400" y="2589817"/>
            <a:ext cx="0" cy="3470024"/>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B972DBFB-16A8-5965-C89E-0FE34DC41E36}"/>
              </a:ext>
            </a:extLst>
          </p:cNvPr>
          <p:cNvSpPr>
            <a:spLocks noGrp="1"/>
          </p:cNvSpPr>
          <p:nvPr>
            <p:ph idx="1"/>
          </p:nvPr>
        </p:nvSpPr>
        <p:spPr>
          <a:xfrm>
            <a:off x="1676400" y="1840798"/>
            <a:ext cx="9053791" cy="572757"/>
          </a:xfrm>
          <a:noFill/>
        </p:spPr>
        <p:txBody>
          <a:bodyPr anchor="b">
            <a:normAutofit/>
          </a:bodyPr>
          <a:lstStyle/>
          <a:p>
            <a:pPr>
              <a:lnSpc>
                <a:spcPct val="110000"/>
              </a:lnSpc>
              <a:buFont typeface="Wingdings" pitchFamily="2" charset="2"/>
              <a:buChar char="l"/>
            </a:pPr>
            <a:r>
              <a:rPr kumimoji="1" lang="en-US" altLang="zh-CN" sz="1600" dirty="0">
                <a:solidFill>
                  <a:schemeClr val="tx1"/>
                </a:solidFill>
                <a:latin typeface="Andale Mono" panose="020B0509000000000004" pitchFamily="49" charset="0"/>
              </a:rPr>
              <a:t>Fit data using MLE given assumption of a T distribution of the errors</a:t>
            </a:r>
            <a:endParaRPr kumimoji="1" lang="en-US" altLang="zh-CN" sz="1300" dirty="0">
              <a:solidFill>
                <a:schemeClr val="tx1"/>
              </a:solidFill>
              <a:latin typeface="Andale Mono" panose="020B0509000000000004" pitchFamily="49" charset="0"/>
            </a:endParaRPr>
          </a:p>
        </p:txBody>
      </p:sp>
      <p:sp>
        <p:nvSpPr>
          <p:cNvPr id="7" name="矩形 6">
            <a:extLst>
              <a:ext uri="{FF2B5EF4-FFF2-40B4-BE49-F238E27FC236}">
                <a16:creationId xmlns:a16="http://schemas.microsoft.com/office/drawing/2014/main" id="{5159D958-58F9-980C-2123-D85E8CEC71AF}"/>
              </a:ext>
            </a:extLst>
          </p:cNvPr>
          <p:cNvSpPr/>
          <p:nvPr/>
        </p:nvSpPr>
        <p:spPr>
          <a:xfrm>
            <a:off x="8183065" y="3072003"/>
            <a:ext cx="282673" cy="368710"/>
          </a:xfrm>
          <a:prstGeom prst="rect">
            <a:avLst/>
          </a:prstGeom>
          <a:noFill/>
          <a:ln w="38100"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zh-CN" altLang="en-US"/>
          </a:p>
        </p:txBody>
      </p:sp>
      <p:cxnSp>
        <p:nvCxnSpPr>
          <p:cNvPr id="12" name="直线箭头连接符 11">
            <a:extLst>
              <a:ext uri="{FF2B5EF4-FFF2-40B4-BE49-F238E27FC236}">
                <a16:creationId xmlns:a16="http://schemas.microsoft.com/office/drawing/2014/main" id="{F68928BB-3BC6-F0EB-78E8-5ABA3F75DE3D}"/>
              </a:ext>
            </a:extLst>
          </p:cNvPr>
          <p:cNvCxnSpPr>
            <a:cxnSpLocks/>
          </p:cNvCxnSpPr>
          <p:nvPr/>
        </p:nvCxnSpPr>
        <p:spPr>
          <a:xfrm flipV="1">
            <a:off x="8465738" y="2582079"/>
            <a:ext cx="2005616" cy="674279"/>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7942D0C7-C7EC-5DF9-FD8C-AEFC285F7849}"/>
              </a:ext>
            </a:extLst>
          </p:cNvPr>
          <p:cNvCxnSpPr>
            <a:cxnSpLocks/>
          </p:cNvCxnSpPr>
          <p:nvPr/>
        </p:nvCxnSpPr>
        <p:spPr>
          <a:xfrm flipV="1">
            <a:off x="7145371" y="2598715"/>
            <a:ext cx="3325983" cy="291835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2067422-C155-1D1A-9F19-F37C59F03ADB}"/>
              </a:ext>
            </a:extLst>
          </p:cNvPr>
          <p:cNvSpPr txBox="1"/>
          <p:nvPr/>
        </p:nvSpPr>
        <p:spPr>
          <a:xfrm>
            <a:off x="10459977" y="2276505"/>
            <a:ext cx="1356852" cy="584775"/>
          </a:xfrm>
          <a:prstGeom prst="rect">
            <a:avLst/>
          </a:prstGeom>
          <a:noFill/>
        </p:spPr>
        <p:txBody>
          <a:bodyPr wrap="square" rtlCol="0">
            <a:spAutoFit/>
          </a:bodyPr>
          <a:lstStyle/>
          <a:p>
            <a:pPr algn="ctr"/>
            <a:r>
              <a:rPr kumimoji="1" lang="en-US" altLang="zh-CN" sz="1600" b="1" dirty="0">
                <a:solidFill>
                  <a:schemeClr val="accent2">
                    <a:lumMod val="75000"/>
                  </a:schemeClr>
                </a:solidFill>
                <a:latin typeface="Andale Mono" panose="020B0509000000000004" pitchFamily="49" charset="0"/>
              </a:rPr>
              <a:t>Exist deviation</a:t>
            </a:r>
            <a:endParaRPr kumimoji="1" lang="zh-CN" altLang="en-US" sz="1600" b="1" dirty="0">
              <a:solidFill>
                <a:schemeClr val="accent2">
                  <a:lumMod val="75000"/>
                </a:schemeClr>
              </a:solidFill>
              <a:latin typeface="Andale Mono" panose="020B0509000000000004" pitchFamily="49" charset="0"/>
            </a:endParaRPr>
          </a:p>
        </p:txBody>
      </p:sp>
      <p:sp>
        <p:nvSpPr>
          <p:cNvPr id="15" name="矩形 14">
            <a:extLst>
              <a:ext uri="{FF2B5EF4-FFF2-40B4-BE49-F238E27FC236}">
                <a16:creationId xmlns:a16="http://schemas.microsoft.com/office/drawing/2014/main" id="{834ADB8F-F266-DB21-B1D5-FCB8126BE514}"/>
              </a:ext>
            </a:extLst>
          </p:cNvPr>
          <p:cNvSpPr/>
          <p:nvPr/>
        </p:nvSpPr>
        <p:spPr>
          <a:xfrm>
            <a:off x="6892038" y="5395092"/>
            <a:ext cx="253333" cy="283516"/>
          </a:xfrm>
          <a:prstGeom prst="rect">
            <a:avLst/>
          </a:prstGeom>
          <a:noFill/>
          <a:ln w="38100"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zh-CN" altLang="en-US"/>
          </a:p>
        </p:txBody>
      </p:sp>
    </p:spTree>
    <p:extLst>
      <p:ext uri="{BB962C8B-B14F-4D97-AF65-F5344CB8AC3E}">
        <p14:creationId xmlns:p14="http://schemas.microsoft.com/office/powerpoint/2010/main" val="13805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44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5B1D730-75C0-9CC5-6223-EE34C06CB9C6}"/>
              </a:ext>
            </a:extLst>
          </p:cNvPr>
          <p:cNvSpPr>
            <a:spLocks noGrp="1"/>
          </p:cNvSpPr>
          <p:nvPr>
            <p:ph type="title"/>
          </p:nvPr>
        </p:nvSpPr>
        <p:spPr>
          <a:xfrm>
            <a:off x="737906" y="662140"/>
            <a:ext cx="9053794" cy="993499"/>
          </a:xfrm>
          <a:effectLst>
            <a:reflection endPos="0" dir="5400000" sy="-100000" algn="bl" rotWithShape="0"/>
          </a:effectLst>
          <a:scene3d>
            <a:camera prst="orthographicFront"/>
            <a:lightRig rig="threePt" dir="t"/>
          </a:scene3d>
          <a:sp3d>
            <a:bevelT w="171450" prst="coolSlant"/>
          </a:sp3d>
        </p:spPr>
        <p:txBody>
          <a:bodyPr anchor="b">
            <a:normAutofit/>
          </a:bodyPr>
          <a:lstStyle/>
          <a:p>
            <a:r>
              <a:rPr kumimoji="1" lang="en-US" altLang="zh-CN" dirty="0">
                <a:ln w="0"/>
                <a:solidFill>
                  <a:schemeClr val="tx1"/>
                </a:solidFill>
                <a:effectLst>
                  <a:outerShdw blurRad="38100" dist="25400" dir="5400000" algn="ctr" rotWithShape="0">
                    <a:srgbClr val="6E747A">
                      <a:alpha val="43000"/>
                    </a:srgbClr>
                  </a:outerShdw>
                </a:effectLst>
                <a:latin typeface="Consolas" panose="020B0609020204030204" pitchFamily="49" charset="0"/>
                <a:cs typeface="Consolas" panose="020B0609020204030204" pitchFamily="49" charset="0"/>
              </a:rPr>
              <a:t>Problem 2</a:t>
            </a:r>
            <a:endParaRPr kumimoji="1" lang="zh-CN" altLang="en-US" dirty="0">
              <a:ln w="0"/>
              <a:solidFill>
                <a:schemeClr val="tx1"/>
              </a:solidFill>
              <a:effectLst>
                <a:outerShdw blurRad="38100" dist="25400" dir="5400000" algn="ctr" rotWithShape="0">
                  <a:srgbClr val="6E747A">
                    <a:alpha val="43000"/>
                  </a:srgbClr>
                </a:outerShdw>
              </a:effectLst>
              <a:latin typeface="Consolas" panose="020B0609020204030204" pitchFamily="49" charset="0"/>
              <a:cs typeface="Consolas" panose="020B0609020204030204" pitchFamily="49" charset="0"/>
            </a:endParaRPr>
          </a:p>
        </p:txBody>
      </p:sp>
      <p:cxnSp>
        <p:nvCxnSpPr>
          <p:cNvPr id="10" name="Straight Connector 9">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76400" y="2589817"/>
            <a:ext cx="0" cy="3470024"/>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B972DBFB-16A8-5965-C89E-0FE34DC41E36}"/>
              </a:ext>
            </a:extLst>
          </p:cNvPr>
          <p:cNvSpPr>
            <a:spLocks noGrp="1"/>
          </p:cNvSpPr>
          <p:nvPr>
            <p:ph idx="1"/>
          </p:nvPr>
        </p:nvSpPr>
        <p:spPr>
          <a:xfrm>
            <a:off x="1676400" y="1840798"/>
            <a:ext cx="9053791" cy="572757"/>
          </a:xfrm>
          <a:noFill/>
        </p:spPr>
        <p:txBody>
          <a:bodyPr anchor="b">
            <a:normAutofit/>
          </a:bodyPr>
          <a:lstStyle/>
          <a:p>
            <a:pPr>
              <a:lnSpc>
                <a:spcPct val="110000"/>
              </a:lnSpc>
              <a:buFont typeface="Wingdings" pitchFamily="2" charset="2"/>
              <a:buChar char="l"/>
            </a:pPr>
            <a:r>
              <a:rPr kumimoji="1" lang="en-US" altLang="zh-CN" sz="1600" dirty="0">
                <a:solidFill>
                  <a:schemeClr val="tx1"/>
                </a:solidFill>
                <a:latin typeface="Andale Mono" panose="020B0509000000000004" pitchFamily="49" charset="0"/>
              </a:rPr>
              <a:t>Summary</a:t>
            </a:r>
            <a:endParaRPr kumimoji="1" lang="en-US" altLang="zh-CN" sz="1300" dirty="0">
              <a:solidFill>
                <a:schemeClr val="tx1"/>
              </a:solidFill>
              <a:latin typeface="Andale Mono" panose="020B0509000000000004" pitchFamily="49" charset="0"/>
            </a:endParaRPr>
          </a:p>
        </p:txBody>
      </p:sp>
      <p:pic>
        <p:nvPicPr>
          <p:cNvPr id="4" name="图片 3" descr="表格&#10;&#10;描述已自动生成">
            <a:extLst>
              <a:ext uri="{FF2B5EF4-FFF2-40B4-BE49-F238E27FC236}">
                <a16:creationId xmlns:a16="http://schemas.microsoft.com/office/drawing/2014/main" id="{DF7AA80A-A93C-7CAB-C13F-068967754530}"/>
              </a:ext>
            </a:extLst>
          </p:cNvPr>
          <p:cNvPicPr>
            <a:picLocks noChangeAspect="1"/>
          </p:cNvPicPr>
          <p:nvPr/>
        </p:nvPicPr>
        <p:blipFill>
          <a:blip r:embed="rId2"/>
          <a:stretch>
            <a:fillRect/>
          </a:stretch>
        </p:blipFill>
        <p:spPr>
          <a:xfrm>
            <a:off x="2024804" y="2547548"/>
            <a:ext cx="7783672" cy="1481711"/>
          </a:xfrm>
          <a:prstGeom prst="rect">
            <a:avLst/>
          </a:prstGeom>
        </p:spPr>
      </p:pic>
      <p:sp>
        <p:nvSpPr>
          <p:cNvPr id="6" name="文本框 5">
            <a:extLst>
              <a:ext uri="{FF2B5EF4-FFF2-40B4-BE49-F238E27FC236}">
                <a16:creationId xmlns:a16="http://schemas.microsoft.com/office/drawing/2014/main" id="{2E9500BE-CC56-005C-364F-B41D67675FA4}"/>
              </a:ext>
            </a:extLst>
          </p:cNvPr>
          <p:cNvSpPr txBox="1"/>
          <p:nvPr/>
        </p:nvSpPr>
        <p:spPr>
          <a:xfrm>
            <a:off x="1991252" y="4164535"/>
            <a:ext cx="7817224" cy="2031325"/>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1400" dirty="0">
                <a:latin typeface="Andale Mono" panose="020B0509000000000004" pitchFamily="49" charset="0"/>
              </a:rPr>
              <a:t>The regression parameters and MSE are the same</a:t>
            </a:r>
          </a:p>
          <a:p>
            <a:pPr marL="285750" indent="-285750">
              <a:buFont typeface="Arial" panose="020B0604020202020204" pitchFamily="34" charset="0"/>
              <a:buChar char="•"/>
            </a:pPr>
            <a:endParaRPr kumimoji="1" lang="en-US" altLang="zh-CN" sz="1400" dirty="0">
              <a:latin typeface="Andale Mono" panose="020B0509000000000004" pitchFamily="49" charset="0"/>
            </a:endParaRPr>
          </a:p>
          <a:p>
            <a:pPr marL="285750" indent="-285750">
              <a:buFont typeface="Arial" panose="020B0604020202020204" pitchFamily="34" charset="0"/>
              <a:buChar char="•"/>
            </a:pPr>
            <a:r>
              <a:rPr kumimoji="1" lang="en-US" altLang="zh-CN" sz="1400" dirty="0">
                <a:latin typeface="Andale Mono" panose="020B0509000000000004" pitchFamily="49" charset="0"/>
              </a:rPr>
              <a:t>Fit the MLE using the assumption of a T distribution of the errors has the highest MSE and is the worst fitting method. </a:t>
            </a:r>
          </a:p>
          <a:p>
            <a:pPr marL="285750" indent="-285750">
              <a:buFont typeface="Arial" panose="020B0604020202020204" pitchFamily="34" charset="0"/>
              <a:buChar char="•"/>
            </a:pPr>
            <a:endParaRPr kumimoji="1" lang="en-US" altLang="zh-CN" sz="1400" dirty="0">
              <a:latin typeface="Andale Mono" panose="020B0509000000000004" pitchFamily="49" charset="0"/>
            </a:endParaRPr>
          </a:p>
          <a:p>
            <a:pPr marL="285750" indent="-285750">
              <a:buFont typeface="Arial" panose="020B0604020202020204" pitchFamily="34" charset="0"/>
              <a:buChar char="•"/>
            </a:pPr>
            <a:r>
              <a:rPr kumimoji="1" lang="en-US" altLang="zh-CN" sz="1400" dirty="0">
                <a:latin typeface="Andale Mono" panose="020B0509000000000004" pitchFamily="49" charset="0"/>
              </a:rPr>
              <a:t>All three methods are breaking of the normality assumption in regards to expected values in this case, which means that the prediction results of the model are not accurate enough, there may be potential model bias, or the assumption of the model may be incorrect.</a:t>
            </a:r>
            <a:endParaRPr kumimoji="1" lang="zh-CN" altLang="en-US" sz="1400" dirty="0">
              <a:latin typeface="Andale Mono" panose="020B0509000000000004" pitchFamily="49" charset="0"/>
            </a:endParaRPr>
          </a:p>
        </p:txBody>
      </p:sp>
    </p:spTree>
    <p:extLst>
      <p:ext uri="{BB962C8B-B14F-4D97-AF65-F5344CB8AC3E}">
        <p14:creationId xmlns:p14="http://schemas.microsoft.com/office/powerpoint/2010/main" val="218404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692B4"/>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500" y="3426138"/>
            <a:ext cx="0" cy="2629328"/>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图片 6" descr="图形用户界面&#10;&#10;中度可信度描述已自动生成">
            <a:extLst>
              <a:ext uri="{FF2B5EF4-FFF2-40B4-BE49-F238E27FC236}">
                <a16:creationId xmlns:a16="http://schemas.microsoft.com/office/drawing/2014/main" id="{6AD0FC7D-82B5-3CCC-3BEE-966833260DFE}"/>
              </a:ext>
            </a:extLst>
          </p:cNvPr>
          <p:cNvPicPr>
            <a:picLocks noChangeAspect="1"/>
          </p:cNvPicPr>
          <p:nvPr/>
        </p:nvPicPr>
        <p:blipFill>
          <a:blip r:embed="rId2"/>
          <a:stretch>
            <a:fillRect/>
          </a:stretch>
        </p:blipFill>
        <p:spPr>
          <a:xfrm>
            <a:off x="6106485" y="859117"/>
            <a:ext cx="5908127" cy="5642260"/>
          </a:xfrm>
          <a:prstGeom prst="rect">
            <a:avLst/>
          </a:prstGeom>
        </p:spPr>
      </p:pic>
      <p:sp>
        <p:nvSpPr>
          <p:cNvPr id="9" name="文本框 8">
            <a:extLst>
              <a:ext uri="{FF2B5EF4-FFF2-40B4-BE49-F238E27FC236}">
                <a16:creationId xmlns:a16="http://schemas.microsoft.com/office/drawing/2014/main" id="{6287370C-345B-C2D0-72ED-592BB5B7F143}"/>
              </a:ext>
            </a:extLst>
          </p:cNvPr>
          <p:cNvSpPr txBox="1"/>
          <p:nvPr/>
        </p:nvSpPr>
        <p:spPr>
          <a:xfrm>
            <a:off x="1025944" y="2955698"/>
            <a:ext cx="4903154" cy="3570208"/>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1600" dirty="0">
                <a:latin typeface="Andale Mono" panose="020B0509000000000004" pitchFamily="49" charset="0"/>
              </a:rPr>
              <a:t>ACF graph shows an exponential decay</a:t>
            </a:r>
          </a:p>
          <a:p>
            <a:pPr marL="285750" indent="-285750">
              <a:buFont typeface="Arial" panose="020B0604020202020204" pitchFamily="34" charset="0"/>
              <a:buChar char="•"/>
            </a:pPr>
            <a:r>
              <a:rPr kumimoji="1" lang="en-US" altLang="zh-CN" sz="1600" dirty="0">
                <a:latin typeface="Andale Mono" panose="020B0509000000000004" pitchFamily="49" charset="0"/>
              </a:rPr>
              <a:t>PACF graph shows a sharp cut-off after the order of the process </a:t>
            </a:r>
          </a:p>
          <a:p>
            <a:pPr marL="285750" indent="-285750">
              <a:buFont typeface="Arial" panose="020B0604020202020204" pitchFamily="34" charset="0"/>
              <a:buChar char="•"/>
            </a:pPr>
            <a:endParaRPr kumimoji="1" lang="en-US" altLang="zh-CN" sz="1600" dirty="0">
              <a:latin typeface="Andale Mono" panose="020B0509000000000004" pitchFamily="49" charset="0"/>
            </a:endParaRPr>
          </a:p>
          <a:p>
            <a:r>
              <a:rPr kumimoji="1" lang="en-US" altLang="zh-CN" sz="1600" dirty="0">
                <a:latin typeface="Andale Mono" panose="020B0509000000000004" pitchFamily="49" charset="0"/>
              </a:rPr>
              <a:t>For example: </a:t>
            </a:r>
          </a:p>
          <a:p>
            <a:pPr marL="742950" lvl="1" indent="-285750">
              <a:buFont typeface="Arial" panose="020B0604020202020204" pitchFamily="34" charset="0"/>
              <a:buChar char="•"/>
            </a:pPr>
            <a:r>
              <a:rPr kumimoji="1" lang="en-US" altLang="zh-CN" sz="1600" dirty="0">
                <a:latin typeface="Andale Mono" panose="020B0509000000000004" pitchFamily="49" charset="0"/>
              </a:rPr>
              <a:t>ACF graph for AR(2) process shows an exponential decay, with the lag- 1 and lag-2 autocorrelation coefficients being the highest.</a:t>
            </a:r>
          </a:p>
          <a:p>
            <a:pPr marL="742950" lvl="1" indent="-285750">
              <a:buFont typeface="Arial" panose="020B0604020202020204" pitchFamily="34" charset="0"/>
              <a:buChar char="•"/>
            </a:pPr>
            <a:r>
              <a:rPr kumimoji="1" lang="en-US" altLang="zh-CN" sz="1600" dirty="0">
                <a:latin typeface="Andale Mono" panose="020B0509000000000004" pitchFamily="49" charset="0"/>
              </a:rPr>
              <a:t>PACF graph shows a sharp cut-off after lag-2, indicating that only the lag-1 and lag-2 autocorrelations are significant</a:t>
            </a:r>
            <a:r>
              <a:rPr kumimoji="1" lang="en-US" altLang="zh-CN" dirty="0">
                <a:latin typeface="Andale Mono" panose="020B0509000000000004" pitchFamily="49" charset="0"/>
              </a:rPr>
              <a:t>.</a:t>
            </a:r>
            <a:endParaRPr kumimoji="1" lang="zh-CN" altLang="en-US" dirty="0">
              <a:latin typeface="Andale Mono" panose="020B0509000000000004" pitchFamily="49" charset="0"/>
            </a:endParaRPr>
          </a:p>
        </p:txBody>
      </p:sp>
      <p:sp>
        <p:nvSpPr>
          <p:cNvPr id="13" name="标题 1">
            <a:extLst>
              <a:ext uri="{FF2B5EF4-FFF2-40B4-BE49-F238E27FC236}">
                <a16:creationId xmlns:a16="http://schemas.microsoft.com/office/drawing/2014/main" id="{B08FF57C-A15B-58A6-860B-B7549B464EC3}"/>
              </a:ext>
            </a:extLst>
          </p:cNvPr>
          <p:cNvSpPr txBox="1">
            <a:spLocks/>
          </p:cNvSpPr>
          <p:nvPr/>
        </p:nvSpPr>
        <p:spPr>
          <a:xfrm>
            <a:off x="737906" y="662140"/>
            <a:ext cx="9053794" cy="993499"/>
          </a:xfrm>
          <a:prstGeom prst="rect">
            <a:avLst/>
          </a:prstGeom>
          <a:effectLst>
            <a:reflection endPos="0" dir="5400000" sy="-100000" algn="bl" rotWithShape="0"/>
          </a:effectLst>
          <a:scene3d>
            <a:camera prst="orthographicFront"/>
            <a:lightRig rig="threePt" dir="t"/>
          </a:scene3d>
          <a:sp3d>
            <a:bevelT w="171450" prst="coolSlant"/>
          </a:sp3d>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kumimoji="1" lang="en-US" altLang="zh-CN" dirty="0">
                <a:ln w="0"/>
                <a:solidFill>
                  <a:schemeClr val="tx1"/>
                </a:solidFill>
                <a:effectLst>
                  <a:outerShdw blurRad="38100" dist="25400" dir="5400000" algn="ctr" rotWithShape="0">
                    <a:srgbClr val="6E747A">
                      <a:alpha val="43000"/>
                    </a:srgbClr>
                  </a:outerShdw>
                </a:effectLst>
                <a:latin typeface="Consolas" panose="020B0609020204030204" pitchFamily="49" charset="0"/>
                <a:cs typeface="Consolas" panose="020B0609020204030204" pitchFamily="49" charset="0"/>
              </a:rPr>
              <a:t>Problem 3</a:t>
            </a:r>
            <a:endParaRPr kumimoji="1" lang="zh-CN" altLang="en-US" dirty="0">
              <a:ln w="0"/>
              <a:solidFill>
                <a:schemeClr val="tx1"/>
              </a:solidFill>
              <a:effectLst>
                <a:outerShdw blurRad="38100" dist="25400" dir="5400000" algn="ctr" rotWithShape="0">
                  <a:srgbClr val="6E747A">
                    <a:alpha val="43000"/>
                  </a:srgbClr>
                </a:outerShdw>
              </a:effectLst>
              <a:latin typeface="Consolas" panose="020B0609020204030204" pitchFamily="49" charset="0"/>
              <a:cs typeface="Consolas" panose="020B0609020204030204" pitchFamily="49" charset="0"/>
            </a:endParaRPr>
          </a:p>
        </p:txBody>
      </p:sp>
      <p:sp>
        <p:nvSpPr>
          <p:cNvPr id="18" name="内容占位符 2">
            <a:extLst>
              <a:ext uri="{FF2B5EF4-FFF2-40B4-BE49-F238E27FC236}">
                <a16:creationId xmlns:a16="http://schemas.microsoft.com/office/drawing/2014/main" id="{C6A77923-C2FE-30F3-3638-2CAF16DC338F}"/>
              </a:ext>
            </a:extLst>
          </p:cNvPr>
          <p:cNvSpPr>
            <a:spLocks noGrp="1"/>
          </p:cNvSpPr>
          <p:nvPr>
            <p:ph idx="1"/>
          </p:nvPr>
        </p:nvSpPr>
        <p:spPr>
          <a:xfrm>
            <a:off x="1025944" y="1894902"/>
            <a:ext cx="9053791" cy="572757"/>
          </a:xfrm>
          <a:noFill/>
        </p:spPr>
        <p:txBody>
          <a:bodyPr anchor="b">
            <a:normAutofit/>
          </a:bodyPr>
          <a:lstStyle/>
          <a:p>
            <a:pPr>
              <a:lnSpc>
                <a:spcPct val="110000"/>
              </a:lnSpc>
              <a:buFont typeface="Wingdings" pitchFamily="2" charset="2"/>
              <a:buChar char="l"/>
            </a:pPr>
            <a:r>
              <a:rPr kumimoji="1" lang="en-US" altLang="zh-CN" dirty="0">
                <a:solidFill>
                  <a:schemeClr val="tx1"/>
                </a:solidFill>
                <a:latin typeface="Andale Mono" panose="020B0509000000000004" pitchFamily="49" charset="0"/>
              </a:rPr>
              <a:t>AR</a:t>
            </a:r>
            <a:endParaRPr kumimoji="1" lang="en-US" altLang="zh-CN" sz="1600" dirty="0">
              <a:solidFill>
                <a:schemeClr val="tx1"/>
              </a:solidFill>
              <a:latin typeface="Andale Mono" panose="020B0509000000000004" pitchFamily="49" charset="0"/>
            </a:endParaRPr>
          </a:p>
        </p:txBody>
      </p:sp>
    </p:spTree>
    <p:extLst>
      <p:ext uri="{BB962C8B-B14F-4D97-AF65-F5344CB8AC3E}">
        <p14:creationId xmlns:p14="http://schemas.microsoft.com/office/powerpoint/2010/main" val="9837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692B4"/>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500" y="3426138"/>
            <a:ext cx="0" cy="2629328"/>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287370C-345B-C2D0-72ED-592BB5B7F143}"/>
              </a:ext>
            </a:extLst>
          </p:cNvPr>
          <p:cNvSpPr txBox="1"/>
          <p:nvPr/>
        </p:nvSpPr>
        <p:spPr>
          <a:xfrm>
            <a:off x="1025943" y="2955698"/>
            <a:ext cx="4976595" cy="3816429"/>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1600" dirty="0">
                <a:latin typeface="Andale Mono" panose="020B0509000000000004" pitchFamily="49" charset="0"/>
              </a:rPr>
              <a:t>ACF graph shows a sharp cut-off after the order of the process</a:t>
            </a:r>
          </a:p>
          <a:p>
            <a:pPr marL="285750" indent="-285750">
              <a:buFont typeface="Arial" panose="020B0604020202020204" pitchFamily="34" charset="0"/>
              <a:buChar char="•"/>
            </a:pPr>
            <a:r>
              <a:rPr kumimoji="1" lang="en-US" altLang="zh-CN" sz="1600" dirty="0">
                <a:latin typeface="Andale Mono" panose="020B0509000000000004" pitchFamily="49" charset="0"/>
              </a:rPr>
              <a:t>PACF graph shows an exponential decay</a:t>
            </a:r>
          </a:p>
          <a:p>
            <a:pPr marL="285750" indent="-285750">
              <a:buFont typeface="Arial" panose="020B0604020202020204" pitchFamily="34" charset="0"/>
              <a:buChar char="•"/>
            </a:pPr>
            <a:endParaRPr kumimoji="1" lang="en-US" altLang="zh-CN" sz="1600" dirty="0">
              <a:latin typeface="Andale Mono" panose="020B0509000000000004" pitchFamily="49" charset="0"/>
            </a:endParaRPr>
          </a:p>
          <a:p>
            <a:r>
              <a:rPr kumimoji="1" lang="en-US" altLang="zh-CN" sz="1600" dirty="0">
                <a:latin typeface="Andale Mono" panose="020B0509000000000004" pitchFamily="49" charset="0"/>
              </a:rPr>
              <a:t>For example: </a:t>
            </a:r>
          </a:p>
          <a:p>
            <a:pPr marL="742950" lvl="1" indent="-285750">
              <a:buFont typeface="Arial" panose="020B0604020202020204" pitchFamily="34" charset="0"/>
              <a:buChar char="•"/>
            </a:pPr>
            <a:r>
              <a:rPr kumimoji="1" lang="en-US" altLang="zh-CN" sz="1600" dirty="0">
                <a:latin typeface="Andale Mono" panose="020B0509000000000004" pitchFamily="49" charset="0"/>
              </a:rPr>
              <a:t>ACF graph for MA(2) process shows a sharp cut-off after lag-2, indicating that only the lag-1 and lag-2 autocorrelations are significant</a:t>
            </a:r>
          </a:p>
          <a:p>
            <a:pPr marL="742950" lvl="1" indent="-285750">
              <a:buFont typeface="Arial" panose="020B0604020202020204" pitchFamily="34" charset="0"/>
              <a:buChar char="•"/>
            </a:pPr>
            <a:r>
              <a:rPr kumimoji="1" lang="en-US" altLang="zh-CN" sz="1600" dirty="0">
                <a:latin typeface="Andale Mono" panose="020B0509000000000004" pitchFamily="49" charset="0"/>
              </a:rPr>
              <a:t>PACF graph shows an exponential decay, with the lag- 1 autocorrelation coefficient being the highest.</a:t>
            </a:r>
            <a:endParaRPr kumimoji="1" lang="zh-CN" altLang="en-US" dirty="0">
              <a:latin typeface="Andale Mono" panose="020B0509000000000004" pitchFamily="49" charset="0"/>
            </a:endParaRPr>
          </a:p>
        </p:txBody>
      </p:sp>
      <p:sp>
        <p:nvSpPr>
          <p:cNvPr id="13" name="标题 1">
            <a:extLst>
              <a:ext uri="{FF2B5EF4-FFF2-40B4-BE49-F238E27FC236}">
                <a16:creationId xmlns:a16="http://schemas.microsoft.com/office/drawing/2014/main" id="{B08FF57C-A15B-58A6-860B-B7549B464EC3}"/>
              </a:ext>
            </a:extLst>
          </p:cNvPr>
          <p:cNvSpPr txBox="1">
            <a:spLocks/>
          </p:cNvSpPr>
          <p:nvPr/>
        </p:nvSpPr>
        <p:spPr>
          <a:xfrm>
            <a:off x="737906" y="662140"/>
            <a:ext cx="9053794" cy="993499"/>
          </a:xfrm>
          <a:prstGeom prst="rect">
            <a:avLst/>
          </a:prstGeom>
          <a:effectLst>
            <a:reflection endPos="0" dir="5400000" sy="-100000" algn="bl" rotWithShape="0"/>
          </a:effectLst>
          <a:scene3d>
            <a:camera prst="orthographicFront"/>
            <a:lightRig rig="threePt" dir="t"/>
          </a:scene3d>
          <a:sp3d>
            <a:bevelT w="171450" prst="coolSlant"/>
          </a:sp3d>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kumimoji="1" lang="en-US" altLang="zh-CN" dirty="0">
                <a:ln w="0"/>
                <a:solidFill>
                  <a:schemeClr val="tx1"/>
                </a:solidFill>
                <a:effectLst>
                  <a:outerShdw blurRad="38100" dist="25400" dir="5400000" algn="ctr" rotWithShape="0">
                    <a:srgbClr val="6E747A">
                      <a:alpha val="43000"/>
                    </a:srgbClr>
                  </a:outerShdw>
                </a:effectLst>
                <a:latin typeface="Consolas" panose="020B0609020204030204" pitchFamily="49" charset="0"/>
                <a:cs typeface="Consolas" panose="020B0609020204030204" pitchFamily="49" charset="0"/>
              </a:rPr>
              <a:t>Problem 3</a:t>
            </a:r>
            <a:endParaRPr kumimoji="1" lang="zh-CN" altLang="en-US" dirty="0">
              <a:ln w="0"/>
              <a:solidFill>
                <a:schemeClr val="tx1"/>
              </a:solidFill>
              <a:effectLst>
                <a:outerShdw blurRad="38100" dist="25400" dir="5400000" algn="ctr" rotWithShape="0">
                  <a:srgbClr val="6E747A">
                    <a:alpha val="43000"/>
                  </a:srgbClr>
                </a:outerShdw>
              </a:effectLst>
              <a:latin typeface="Consolas" panose="020B0609020204030204" pitchFamily="49" charset="0"/>
              <a:cs typeface="Consolas" panose="020B0609020204030204" pitchFamily="49" charset="0"/>
            </a:endParaRPr>
          </a:p>
        </p:txBody>
      </p:sp>
      <p:sp>
        <p:nvSpPr>
          <p:cNvPr id="18" name="内容占位符 2">
            <a:extLst>
              <a:ext uri="{FF2B5EF4-FFF2-40B4-BE49-F238E27FC236}">
                <a16:creationId xmlns:a16="http://schemas.microsoft.com/office/drawing/2014/main" id="{C6A77923-C2FE-30F3-3638-2CAF16DC338F}"/>
              </a:ext>
            </a:extLst>
          </p:cNvPr>
          <p:cNvSpPr>
            <a:spLocks noGrp="1"/>
          </p:cNvSpPr>
          <p:nvPr>
            <p:ph idx="1"/>
          </p:nvPr>
        </p:nvSpPr>
        <p:spPr>
          <a:xfrm>
            <a:off x="1025944" y="1894902"/>
            <a:ext cx="9053791" cy="572757"/>
          </a:xfrm>
          <a:noFill/>
        </p:spPr>
        <p:txBody>
          <a:bodyPr anchor="b">
            <a:normAutofit/>
          </a:bodyPr>
          <a:lstStyle/>
          <a:p>
            <a:pPr>
              <a:lnSpc>
                <a:spcPct val="110000"/>
              </a:lnSpc>
              <a:buFont typeface="Wingdings" pitchFamily="2" charset="2"/>
              <a:buChar char="l"/>
            </a:pPr>
            <a:r>
              <a:rPr kumimoji="1" lang="en-US" altLang="zh-CN" dirty="0">
                <a:solidFill>
                  <a:schemeClr val="tx1"/>
                </a:solidFill>
                <a:latin typeface="Andale Mono" panose="020B0509000000000004" pitchFamily="49" charset="0"/>
              </a:rPr>
              <a:t>MA</a:t>
            </a:r>
          </a:p>
        </p:txBody>
      </p:sp>
      <p:pic>
        <p:nvPicPr>
          <p:cNvPr id="3" name="图片 2" descr="日历&#10;&#10;描述已自动生成">
            <a:extLst>
              <a:ext uri="{FF2B5EF4-FFF2-40B4-BE49-F238E27FC236}">
                <a16:creationId xmlns:a16="http://schemas.microsoft.com/office/drawing/2014/main" id="{CA8B22F8-1865-DBAA-B18F-957CF436B15F}"/>
              </a:ext>
            </a:extLst>
          </p:cNvPr>
          <p:cNvPicPr>
            <a:picLocks noChangeAspect="1"/>
          </p:cNvPicPr>
          <p:nvPr/>
        </p:nvPicPr>
        <p:blipFill>
          <a:blip r:embed="rId2"/>
          <a:stretch>
            <a:fillRect/>
          </a:stretch>
        </p:blipFill>
        <p:spPr>
          <a:xfrm>
            <a:off x="6002541" y="758545"/>
            <a:ext cx="5983637" cy="5767361"/>
          </a:xfrm>
          <a:prstGeom prst="rect">
            <a:avLst/>
          </a:prstGeom>
        </p:spPr>
      </p:pic>
    </p:spTree>
    <p:extLst>
      <p:ext uri="{BB962C8B-B14F-4D97-AF65-F5344CB8AC3E}">
        <p14:creationId xmlns:p14="http://schemas.microsoft.com/office/powerpoint/2010/main" val="1634440881"/>
      </p:ext>
    </p:extLst>
  </p:cSld>
  <p:clrMapOvr>
    <a:masterClrMapping/>
  </p:clrMapOvr>
</p:sld>
</file>

<file path=ppt/theme/theme1.xml><?xml version="1.0" encoding="utf-8"?>
<a:theme xmlns:a="http://schemas.openxmlformats.org/drawingml/2006/main" name="VaultVTI">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emplate/>
  <TotalTime>94</TotalTime>
  <Words>323</Words>
  <Application>Microsoft Macintosh PowerPoint</Application>
  <PresentationFormat>宽屏</PresentationFormat>
  <Paragraphs>47</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Andale Mono</vt:lpstr>
      <vt:lpstr>Arial</vt:lpstr>
      <vt:lpstr>Cambria Math</vt:lpstr>
      <vt:lpstr>Consolas</vt:lpstr>
      <vt:lpstr>Georgia Pro Light</vt:lpstr>
      <vt:lpstr>Wingdings</vt:lpstr>
      <vt:lpstr>VaultVTI</vt:lpstr>
      <vt:lpstr>Project 1</vt:lpstr>
      <vt:lpstr>Problem 1</vt:lpstr>
      <vt:lpstr>Problem 2</vt:lpstr>
      <vt:lpstr>Problem 2</vt:lpstr>
      <vt:lpstr>Problem 2</vt:lpstr>
      <vt:lpstr>Problem 2</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Zizhuo Tian</dc:creator>
  <cp:lastModifiedBy>Zizhuo Tian</cp:lastModifiedBy>
  <cp:revision>4</cp:revision>
  <dcterms:created xsi:type="dcterms:W3CDTF">2023-01-30T20:29:41Z</dcterms:created>
  <dcterms:modified xsi:type="dcterms:W3CDTF">2023-01-30T22:04:29Z</dcterms:modified>
</cp:coreProperties>
</file>