
<file path=[Content_Types].xml><?xml version="1.0" encoding="utf-8"?>
<Types xmlns="http://schemas.openxmlformats.org/package/2006/content-types">
  <Default Extension="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  <p:sldId id="260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86" autoAdjust="0"/>
    <p:restoredTop sz="94660"/>
  </p:normalViewPr>
  <p:slideViewPr>
    <p:cSldViewPr snapToGrid="0">
      <p:cViewPr varScale="1">
        <p:scale>
          <a:sx n="80" d="100"/>
          <a:sy n="80" d="100"/>
        </p:scale>
        <p:origin x="79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D06F0-E93A-4675-829C-84A041E1C7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4A8A71-03F1-4947-A2A3-ED51D2571F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DFCD49-F43B-4840-B0D4-CDD22B25F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814F6-00FC-4212-9E5B-6461AB5104EE}" type="datetimeFigureOut">
              <a:rPr lang="ru-RU" smtClean="0"/>
              <a:t>27.11.2023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A2BAF-4B5A-458B-89C6-C4DE74838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9AE0B-95C0-4689-A15E-18F188E6A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3CEB1-370F-47E8-B2EE-329A1A6377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6873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DFE92-940E-4D5C-8D0C-49C0DDA98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D001A5-39F1-48E7-A6EC-6E34F65500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C8C3F-C4F3-4F78-8ECF-C784C6C68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814F6-00FC-4212-9E5B-6461AB5104EE}" type="datetimeFigureOut">
              <a:rPr lang="ru-RU" smtClean="0"/>
              <a:t>27.11.2023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441AFB-C04A-4BDE-81CA-07DCDEAF6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363A5A-C155-4C1F-8389-FA8FA9F2F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3CEB1-370F-47E8-B2EE-329A1A6377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0189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257D8A-A0F1-4A9A-88C3-5A932EB17D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F0ABFE-84FF-4ABE-9548-806A82D0DC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9F4E8-D7CD-47D6-98D0-C841E9C28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814F6-00FC-4212-9E5B-6461AB5104EE}" type="datetimeFigureOut">
              <a:rPr lang="ru-RU" smtClean="0"/>
              <a:t>27.11.2023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AAA35-9354-4BF2-AD49-833164007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719EA-3338-4D18-91C1-D136AB12D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3CEB1-370F-47E8-B2EE-329A1A6377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2593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39944-312F-4183-A686-4B87D314B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A1C2D-443E-4739-AD4C-24EE2B9DE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7B7F0C-62FD-483F-B6CA-D508508D1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814F6-00FC-4212-9E5B-6461AB5104EE}" type="datetimeFigureOut">
              <a:rPr lang="ru-RU" smtClean="0"/>
              <a:t>27.11.2023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2916BC-5EB2-4D3D-8A31-96765BDB6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A7C4E-7CBA-49D5-9AA9-36DA42C93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3CEB1-370F-47E8-B2EE-329A1A6377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675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03759-F613-45C3-83B5-933E84281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CCDDE8-0B19-4A13-82D6-0CE0EB5896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8D3CA-01E3-41EB-9C7F-2663817A4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814F6-00FC-4212-9E5B-6461AB5104EE}" type="datetimeFigureOut">
              <a:rPr lang="ru-RU" smtClean="0"/>
              <a:t>27.11.2023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F9870-923C-4935-A750-4FE23B11D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142B5E-4F36-4926-935C-10203CC2E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3CEB1-370F-47E8-B2EE-329A1A6377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3530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B93C1-7358-4B9E-9EFE-D4A6E7AA7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C5781-95EC-46D5-8244-D0459087ED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CAD5C2-FBD5-4B94-8158-6B61D13EEC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003A8F-C7C8-4FB5-AE47-002CAC89F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814F6-00FC-4212-9E5B-6461AB5104EE}" type="datetimeFigureOut">
              <a:rPr lang="ru-RU" smtClean="0"/>
              <a:t>27.11.2023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09BEA3-F044-4848-8057-F72B7647B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99E602-6C99-4154-8A13-0F4B5DA10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3CEB1-370F-47E8-B2EE-329A1A6377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4564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CDBF4-E89A-4574-93C4-9DFB7F483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9C1772-AF6D-47A1-BDE4-390687CB2E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789103-5D47-4BBD-87F5-B60469330E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668CF5-E710-42AF-ABE0-F6B58E563E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17469F-FB5A-4847-AF01-A8DF4F2194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1FF604-F630-4C2C-AE2A-1D0FEBE23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814F6-00FC-4212-9E5B-6461AB5104EE}" type="datetimeFigureOut">
              <a:rPr lang="ru-RU" smtClean="0"/>
              <a:t>27.11.2023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B766D1-7AC0-489D-B1C2-7DB89DE81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997ADF-A309-4ED8-A2A4-F02F9A279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3CEB1-370F-47E8-B2EE-329A1A6377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1098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C69F3-3ECB-456F-A4FB-774F0C932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7AD729-79E0-46A7-8545-BE04D363D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814F6-00FC-4212-9E5B-6461AB5104EE}" type="datetimeFigureOut">
              <a:rPr lang="ru-RU" smtClean="0"/>
              <a:t>27.11.2023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29121C-F5A2-44F6-B4E4-937964EA8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E32DC7-FC1D-430D-9F65-0C4CBAEED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3CEB1-370F-47E8-B2EE-329A1A6377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5783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2560AB-F878-4B36-8A6D-0B2D342C2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814F6-00FC-4212-9E5B-6461AB5104EE}" type="datetimeFigureOut">
              <a:rPr lang="ru-RU" smtClean="0"/>
              <a:t>27.11.2023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E30E29-16EB-499A-80CD-FE4D4F251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925518-8A0A-4B3E-B702-EA2C7EE30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3CEB1-370F-47E8-B2EE-329A1A6377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7384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A01F4-92E8-4556-9696-C52AC0330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D77CB-BF2D-48B2-A799-ED9C3DCCA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39FC7A-9140-47C3-B1B6-0F9DD763B1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3DD119-955E-4911-A777-E29D69B79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814F6-00FC-4212-9E5B-6461AB5104EE}" type="datetimeFigureOut">
              <a:rPr lang="ru-RU" smtClean="0"/>
              <a:t>27.11.2023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F03BB-C81C-4DF0-9B9C-92D192686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7829E1-4EC1-42D7-8BEB-9BFABF47A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3CEB1-370F-47E8-B2EE-329A1A6377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1529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0D3D9-2DAA-4FF9-AB33-B771C0131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C8EF14-5706-4147-893E-8CEC874D91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140B97-4A7B-4DB6-8D10-4574F6C89D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E94B6C-81C2-411E-B747-DEAB4E80E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814F6-00FC-4212-9E5B-6461AB5104EE}" type="datetimeFigureOut">
              <a:rPr lang="ru-RU" smtClean="0"/>
              <a:t>27.11.2023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CFB28C-E4B8-4946-A3A3-BA3B393C7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FBC8E0-EE57-46A3-B078-4BC4D8794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3CEB1-370F-47E8-B2EE-329A1A6377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5556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51428E-38F3-4EAC-A145-5E73490B5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A3B8F2-3519-4351-B8D4-4F25385C0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5925C-7087-4647-9989-2B6B32607B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814F6-00FC-4212-9E5B-6461AB5104EE}" type="datetimeFigureOut">
              <a:rPr lang="ru-RU" smtClean="0"/>
              <a:t>27.11.2023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91800-9629-428D-8FEA-11FE8FC0C7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8C965C-C391-4311-8CEE-1FFEE9B08A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3CEB1-370F-47E8-B2EE-329A1A6377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3593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126BA-C34A-47A9-9B57-2633831C97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latin typeface="Bahnschrift SemiCondensed" panose="020B0502040204020203" pitchFamily="34" charset="0"/>
              </a:rPr>
              <a:t>Стадии преступлений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904BD1-C109-4459-A8C7-BCC49FA477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2686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5F4F7-2F12-44AD-B8EC-DEB850219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Преступление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E397387-BF16-4B67-A280-D4F5BC41BBA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sz="1800" b="1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Преступление —</a:t>
            </a:r>
            <a:r>
              <a:rPr lang="ru-RU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ru-RU" sz="1800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это совершенное в реальной жизни конкретное общественно опасное деяние, запрещенное уголовным законом под угрозой наказания.</a:t>
            </a:r>
            <a:endParaRPr lang="ru-RU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114DBD66-6501-425D-A8A5-1455FD1D6DB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450" y="1543050"/>
            <a:ext cx="5052219" cy="4633913"/>
          </a:xfrm>
        </p:spPr>
      </p:pic>
    </p:spTree>
    <p:extLst>
      <p:ext uri="{BB962C8B-B14F-4D97-AF65-F5344CB8AC3E}">
        <p14:creationId xmlns:p14="http://schemas.microsoft.com/office/powerpoint/2010/main" val="3773927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2DEF621-F3E8-4CD2-81CF-2F53808E2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202124"/>
                </a:solidFill>
                <a:effectLst/>
                <a:latin typeface="Google Sans"/>
              </a:rPr>
              <a:t>Кто субъект преступления?</a:t>
            </a:r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3BB29C-1EB2-4E4D-A6A3-B69833D985D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4D5156"/>
                </a:solidFill>
                <a:effectLst/>
                <a:latin typeface="Google Sans"/>
              </a:rPr>
              <a:t>Субъект преступления - </a:t>
            </a:r>
            <a:r>
              <a:rPr lang="ru-RU" b="0" i="0" dirty="0">
                <a:solidFill>
                  <a:srgbClr val="040C28"/>
                </a:solidFill>
                <a:effectLst/>
                <a:latin typeface="Google Sans"/>
              </a:rPr>
              <a:t>вменяемое, физическое лицо, достигшее возраста</a:t>
            </a:r>
            <a:endParaRPr lang="ru-RU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F69AA5D-54D0-4BA4-8425-2233E1BF3C8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0" y="1690688"/>
            <a:ext cx="4652169" cy="4486275"/>
          </a:xfrm>
        </p:spPr>
      </p:pic>
    </p:spTree>
    <p:extLst>
      <p:ext uri="{BB962C8B-B14F-4D97-AF65-F5344CB8AC3E}">
        <p14:creationId xmlns:p14="http://schemas.microsoft.com/office/powerpoint/2010/main" val="1069886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F7D92-FCF6-4FFE-BC6D-FD900ED64666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2114550" y="1790699"/>
            <a:ext cx="8534400" cy="4486275"/>
          </a:xfrm>
        </p:spPr>
        <p:txBody>
          <a:bodyPr/>
          <a:lstStyle/>
          <a:p>
            <a:r>
              <a:rPr lang="ru-RU" b="0" i="0" dirty="0">
                <a:solidFill>
                  <a:srgbClr val="4D5156"/>
                </a:solidFill>
                <a:effectLst/>
                <a:latin typeface="Google Sans"/>
              </a:rPr>
              <a:t> </a:t>
            </a:r>
            <a:r>
              <a:rPr lang="ru-RU" b="0" i="0" dirty="0">
                <a:solidFill>
                  <a:srgbClr val="4D5156"/>
                </a:solidFill>
                <a:latin typeface="Google Sans"/>
              </a:rPr>
              <a:t>П</a:t>
            </a:r>
            <a:r>
              <a:rPr lang="ru-RU" dirty="0">
                <a:solidFill>
                  <a:srgbClr val="4D5156"/>
                </a:solidFill>
                <a:effectLst/>
                <a:latin typeface="Google Sans"/>
              </a:rPr>
              <a:t>риготовление</a:t>
            </a:r>
            <a:r>
              <a:rPr lang="ru-RU" b="0" i="0" dirty="0">
                <a:solidFill>
                  <a:srgbClr val="4D5156"/>
                </a:solidFill>
                <a:effectLst/>
                <a:latin typeface="Google Sans"/>
              </a:rPr>
              <a:t> к преступлению;</a:t>
            </a:r>
          </a:p>
          <a:p>
            <a:r>
              <a:rPr lang="ru-RU" b="0" i="0" dirty="0">
                <a:solidFill>
                  <a:srgbClr val="4D5156"/>
                </a:solidFill>
                <a:effectLst/>
                <a:latin typeface="Google Sans"/>
              </a:rPr>
              <a:t>  Покушение на преступление; </a:t>
            </a:r>
          </a:p>
          <a:p>
            <a:r>
              <a:rPr lang="ru-RU" b="0" i="0" dirty="0">
                <a:solidFill>
                  <a:srgbClr val="4D5156"/>
                </a:solidFill>
                <a:effectLst/>
                <a:latin typeface="Google Sans"/>
              </a:rPr>
              <a:t> Оконченное преступление.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06936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681CF-6572-4842-AB13-F04F7E10D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4D5156"/>
                </a:solidFill>
                <a:latin typeface="Google Sans"/>
              </a:rPr>
              <a:t>П</a:t>
            </a:r>
            <a:r>
              <a:rPr lang="ru-RU" dirty="0">
                <a:solidFill>
                  <a:srgbClr val="4D5156"/>
                </a:solidFill>
                <a:effectLst/>
                <a:latin typeface="Google Sans"/>
              </a:rPr>
              <a:t>риготовление</a:t>
            </a:r>
            <a:r>
              <a:rPr lang="ru-RU" b="0" i="0" dirty="0">
                <a:solidFill>
                  <a:srgbClr val="4D5156"/>
                </a:solidFill>
                <a:effectLst/>
                <a:latin typeface="Google Sans"/>
              </a:rPr>
              <a:t> к преступлению</a:t>
            </a:r>
            <a:endParaRPr lang="ru-RU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4F9C74E-0852-49DD-84AB-9B05B9DB67F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504950" y="1690688"/>
            <a:ext cx="6791325" cy="4487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ru-RU" sz="2400" b="1" i="0" dirty="0">
                <a:solidFill>
                  <a:srgbClr val="0F0F0F"/>
                </a:solidFill>
                <a:effectLst/>
                <a:latin typeface="Söhne"/>
              </a:rPr>
              <a:t>Определение:</a:t>
            </a:r>
            <a:r>
              <a:rPr lang="ru-RU" sz="2400" b="0" i="0" dirty="0">
                <a:solidFill>
                  <a:srgbClr val="0F0F0F"/>
                </a:solidFill>
                <a:effectLst/>
                <a:latin typeface="Söhne"/>
              </a:rPr>
              <a:t> Это первая стадия совершения преступления, когда человек начинает активные действия с целью совершения противоправного деяния, но само преступление еще не совершено.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400" b="1" i="0" dirty="0">
                <a:solidFill>
                  <a:srgbClr val="0F0F0F"/>
                </a:solidFill>
                <a:effectLst/>
                <a:latin typeface="Söhne"/>
              </a:rPr>
              <a:t>Характеристики:</a:t>
            </a:r>
            <a:r>
              <a:rPr lang="ru-RU" sz="2400" b="0" i="0" dirty="0">
                <a:solidFill>
                  <a:srgbClr val="0F0F0F"/>
                </a:solidFill>
                <a:effectLst/>
                <a:latin typeface="Söhne"/>
              </a:rPr>
              <a:t> Включает в себя планирование, подготовку и сбор средств или ресурсов для совершения преступления.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400" b="1" i="0" dirty="0">
                <a:solidFill>
                  <a:srgbClr val="0F0F0F"/>
                </a:solidFill>
                <a:effectLst/>
                <a:latin typeface="Söhne"/>
              </a:rPr>
              <a:t>Уголовная ответственность:</a:t>
            </a:r>
            <a:r>
              <a:rPr lang="ru-RU" sz="2400" b="0" i="0" dirty="0">
                <a:solidFill>
                  <a:srgbClr val="0F0F0F"/>
                </a:solidFill>
                <a:effectLst/>
                <a:latin typeface="Söhne"/>
              </a:rPr>
              <a:t> В зависимости от законодательства может быть наказуемым, хотя само преступление еще не совершено.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66913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4AD41-AEB9-4CC9-A8DE-E8E70F1C1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4D5156"/>
                </a:solidFill>
                <a:effectLst/>
                <a:latin typeface="Google Sans"/>
              </a:rPr>
              <a:t>Покушение на преступление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8DC10-BB15-473F-9CF5-76B3EB166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br>
              <a:rPr lang="ru-RU" dirty="0"/>
            </a:br>
            <a:r>
              <a:rPr lang="ru-RU" b="0" i="0" dirty="0">
                <a:solidFill>
                  <a:srgbClr val="0F0F0F"/>
                </a:solidFill>
                <a:effectLst/>
                <a:latin typeface="Söhne"/>
              </a:rPr>
              <a:t>Покушение на преступление - это ситуация, когда лицо предпринимает попытки совершить преступление, но по каким-то причинам не достигает своей цели. Термин "покушение" применяется к ситуациям, когда лицо намеревалось совершить преступление, предпринимало активные действия в этом направлении, но по каким-то обстоятельствам не достигло окончательного результата.</a:t>
            </a:r>
          </a:p>
          <a:p>
            <a:r>
              <a:rPr lang="ru-RU" b="0" i="0" dirty="0">
                <a:solidFill>
                  <a:srgbClr val="0F0F0F"/>
                </a:solidFill>
                <a:effectLst/>
                <a:latin typeface="Söhne"/>
              </a:rPr>
              <a:t>Примеры покушения на преступление могут включать в себя попытки убийства, грабежа, мошенничества и других противоправных деяний. Важным фактором является намерение совершить преступление, а также реальные предпринятые действия в этом направлении.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2403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FD787-AE86-475A-824D-FF77B0ACB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4D5156"/>
                </a:solidFill>
                <a:effectLst/>
                <a:latin typeface="Google Sans"/>
              </a:rPr>
              <a:t>Оконченное преступление.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00540-61FF-4CC9-A4AC-720798EF9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br>
              <a:rPr lang="ru-RU" dirty="0"/>
            </a:br>
            <a:r>
              <a:rPr lang="ru-RU" b="0" i="0" dirty="0">
                <a:solidFill>
                  <a:srgbClr val="0F0F0F"/>
                </a:solidFill>
                <a:effectLst/>
                <a:latin typeface="Söhne"/>
              </a:rPr>
              <a:t>Оконченное преступление - это преступление, которое было успешно совершено, и преступник достиг желаемого результата. В отличие от покушения на преступление, оконченное преступление подразумевает завершение всех этапов противоправного деяния и достижение его конечной цели.</a:t>
            </a:r>
          </a:p>
          <a:p>
            <a:r>
              <a:rPr lang="ru-RU" b="0" i="0" dirty="0">
                <a:solidFill>
                  <a:srgbClr val="0F0F0F"/>
                </a:solidFill>
                <a:effectLst/>
                <a:latin typeface="Söhne"/>
              </a:rPr>
              <a:t>Примеры оконченных преступлений включают в себя убийства, кражи, грабежи, мошенничества и другие противоправные действия, которые привели к желаемому результату.</a:t>
            </a:r>
            <a:endParaRPr lang="ru-RU" dirty="0">
              <a:solidFill>
                <a:srgbClr val="0F0F0F"/>
              </a:solidFill>
              <a:latin typeface="Söhne"/>
            </a:endParaRPr>
          </a:p>
          <a:p>
            <a:r>
              <a:rPr lang="ru-RU" b="0" i="0" dirty="0">
                <a:solidFill>
                  <a:srgbClr val="0F0F0F"/>
                </a:solidFill>
                <a:effectLst/>
                <a:latin typeface="Söhne"/>
              </a:rPr>
              <a:t>Наказания могут зависеть от характера преступления, тяжести последствий, мотивации преступника и других обстоятельств. Системы наказания могут включать в себя тюремное заключение, штрафы, обязательные работы и другие меры.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5008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7263A-04F9-4406-AF1D-516027CD6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0F0F0F"/>
                </a:solidFill>
                <a:effectLst/>
                <a:latin typeface="Söhne"/>
              </a:rPr>
              <a:t>Мотивы преступлений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2F5078-D9EB-46E7-88A1-0DB95310A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0674"/>
            <a:ext cx="10515600" cy="5114925"/>
          </a:xfrm>
        </p:spPr>
        <p:txBody>
          <a:bodyPr>
            <a:normAutofit fontScale="55000" lnSpcReduction="20000"/>
          </a:bodyPr>
          <a:lstStyle/>
          <a:p>
            <a:pPr algn="l">
              <a:buFont typeface="+mj-lt"/>
              <a:buAutoNum type="arabicPeriod"/>
            </a:pPr>
            <a:r>
              <a:rPr lang="ru-RU" b="1" i="0" dirty="0">
                <a:effectLst/>
                <a:latin typeface="Söhne"/>
              </a:rPr>
              <a:t>Экономические мотивы:</a:t>
            </a:r>
            <a:endParaRPr lang="ru-RU" b="0" i="0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ru-RU" b="0" i="0" dirty="0">
                <a:effectLst/>
                <a:latin typeface="Söhne"/>
              </a:rPr>
              <a:t>Недостаток финансов, бедность.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ru-RU" b="0" i="0" dirty="0">
                <a:effectLst/>
                <a:latin typeface="Söhne"/>
              </a:rPr>
              <a:t>Желание легкого заработка или обогащения.</a:t>
            </a:r>
          </a:p>
          <a:p>
            <a:pPr algn="l">
              <a:buFont typeface="+mj-lt"/>
              <a:buAutoNum type="arabicPeriod"/>
            </a:pPr>
            <a:r>
              <a:rPr lang="ru-RU" b="1" i="0" dirty="0">
                <a:effectLst/>
                <a:latin typeface="Söhne"/>
              </a:rPr>
              <a:t>Социальные мотивы:</a:t>
            </a:r>
            <a:endParaRPr lang="ru-RU" b="0" i="0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ru-RU" b="0" i="0" dirty="0">
                <a:effectLst/>
                <a:latin typeface="Söhne"/>
              </a:rPr>
              <a:t>Желание принадлежности к какой-то группе.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ru-RU" b="0" i="0" dirty="0">
                <a:effectLst/>
                <a:latin typeface="Söhne"/>
              </a:rPr>
              <a:t>Давление со стороны окружения, например, под воздействием друзей или членов семьи.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ru-RU" b="0" i="0" dirty="0">
                <a:effectLst/>
                <a:latin typeface="Söhne"/>
              </a:rPr>
              <a:t>Реакция на социальное неравенство или несправедливость.</a:t>
            </a:r>
          </a:p>
          <a:p>
            <a:pPr algn="l">
              <a:buFont typeface="+mj-lt"/>
              <a:buAutoNum type="arabicPeriod"/>
            </a:pPr>
            <a:r>
              <a:rPr lang="ru-RU" b="1" i="0" dirty="0">
                <a:effectLst/>
                <a:latin typeface="Söhne"/>
              </a:rPr>
              <a:t>Эмоциональные мотивы:</a:t>
            </a:r>
            <a:endParaRPr lang="ru-RU" b="0" i="0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ru-RU" b="0" i="0" dirty="0">
                <a:effectLst/>
                <a:latin typeface="Söhne"/>
              </a:rPr>
              <a:t>Яркие эмоции, такие как гнев, ревность, месть.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ru-RU" b="0" i="0" dirty="0">
                <a:effectLst/>
                <a:latin typeface="Söhne"/>
              </a:rPr>
              <a:t>Потребность в адреналине и ощущении риска.</a:t>
            </a:r>
          </a:p>
          <a:p>
            <a:pPr algn="l">
              <a:buFont typeface="+mj-lt"/>
              <a:buAutoNum type="arabicPeriod"/>
            </a:pPr>
            <a:r>
              <a:rPr lang="ru-RU" b="1" i="0" dirty="0">
                <a:effectLst/>
                <a:latin typeface="Söhne"/>
              </a:rPr>
              <a:t>Психологические мотивы:</a:t>
            </a:r>
            <a:endParaRPr lang="ru-RU" b="0" i="0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ru-RU" b="0" i="0" dirty="0">
                <a:effectLst/>
                <a:latin typeface="Söhne"/>
              </a:rPr>
              <a:t>Психические расстройства или неврозы.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ru-RU" b="0" i="0" dirty="0">
                <a:effectLst/>
                <a:latin typeface="Söhne"/>
              </a:rPr>
              <a:t>Низкая самооценка или проблемы в области адаптации в обществе.</a:t>
            </a:r>
          </a:p>
          <a:p>
            <a:pPr algn="l">
              <a:buFont typeface="+mj-lt"/>
              <a:buAutoNum type="arabicPeriod"/>
            </a:pPr>
            <a:r>
              <a:rPr lang="ru-RU" b="1" i="0" dirty="0">
                <a:effectLst/>
                <a:latin typeface="Söhne"/>
              </a:rPr>
              <a:t>Идеологические мотивы:</a:t>
            </a:r>
            <a:endParaRPr lang="ru-RU" b="0" i="0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ru-RU" b="0" i="0" dirty="0">
                <a:effectLst/>
                <a:latin typeface="Söhne"/>
              </a:rPr>
              <a:t>Вера в определенные идеологии или убеждения.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ru-RU" b="0" i="0" dirty="0">
                <a:effectLst/>
                <a:latin typeface="Söhne"/>
              </a:rPr>
              <a:t>Желание протеста против правительства или общественных структур.</a:t>
            </a:r>
          </a:p>
          <a:p>
            <a:pPr algn="l">
              <a:buFont typeface="+mj-lt"/>
              <a:buAutoNum type="arabicPeriod"/>
            </a:pPr>
            <a:r>
              <a:rPr lang="ru-RU" b="1" i="0" dirty="0">
                <a:effectLst/>
                <a:latin typeface="Söhne"/>
              </a:rPr>
              <a:t>Проблемы с законом и наказание:</a:t>
            </a:r>
            <a:endParaRPr lang="ru-RU" b="0" i="0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ru-RU" b="0" i="0" dirty="0">
                <a:effectLst/>
                <a:latin typeface="Söhne"/>
              </a:rPr>
              <a:t>Опыт предыдущих преступлений или участие в преступной среде.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ru-RU" b="0" i="0" dirty="0">
                <a:effectLst/>
                <a:latin typeface="Söhne"/>
              </a:rPr>
              <a:t>Избежание наказания, например, страх ареста.</a:t>
            </a:r>
          </a:p>
          <a:p>
            <a:pPr algn="l">
              <a:buFont typeface="+mj-lt"/>
              <a:buAutoNum type="arabicPeriod"/>
            </a:pPr>
            <a:r>
              <a:rPr lang="ru-RU" b="1" i="0" dirty="0">
                <a:effectLst/>
                <a:latin typeface="Söhne"/>
              </a:rPr>
              <a:t>Экологические мотивы:</a:t>
            </a:r>
            <a:endParaRPr lang="ru-RU" b="0" i="0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ru-RU" b="0" i="0" dirty="0">
                <a:effectLst/>
                <a:latin typeface="Söhne"/>
              </a:rPr>
              <a:t>Влияние окружающей среды, такой как высокий уровень преступности в районе проживания.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9297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</TotalTime>
  <Words>448</Words>
  <Application>Microsoft Office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Bahnschrift SemiCondensed</vt:lpstr>
      <vt:lpstr>Calibri</vt:lpstr>
      <vt:lpstr>Calibri Light</vt:lpstr>
      <vt:lpstr>Google Sans</vt:lpstr>
      <vt:lpstr>Söhne</vt:lpstr>
      <vt:lpstr>Verdana</vt:lpstr>
      <vt:lpstr>Office Theme</vt:lpstr>
      <vt:lpstr>Стадии преступлений</vt:lpstr>
      <vt:lpstr>Преступление</vt:lpstr>
      <vt:lpstr>Кто субъект преступления?</vt:lpstr>
      <vt:lpstr>PowerPoint Presentation</vt:lpstr>
      <vt:lpstr>Приготовление к преступлению</vt:lpstr>
      <vt:lpstr>Покушение на преступление</vt:lpstr>
      <vt:lpstr>Оконченное преступление.</vt:lpstr>
      <vt:lpstr>Мотивы преступлений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Стадии преступлений</dc:title>
  <dc:creator>rustamkyzyzirek@gmail.com</dc:creator>
  <cp:lastModifiedBy>rustamkyzyzirek@gmail.com</cp:lastModifiedBy>
  <cp:revision>10</cp:revision>
  <dcterms:created xsi:type="dcterms:W3CDTF">2023-11-27T13:51:38Z</dcterms:created>
  <dcterms:modified xsi:type="dcterms:W3CDTF">2023-11-27T16:01:11Z</dcterms:modified>
</cp:coreProperties>
</file>