
<file path=[Content_Types].xml><?xml version="1.0" encoding="utf-8"?>
<Types xmlns="http://schemas.openxmlformats.org/package/2006/content-types">
  <Override PartName="/_rels/.rels" ContentType="application/vnd.openxmlformats-package.relationships+xml"/>
  <Override PartName="/ppt/notesSlides/notesSlide22.xml" ContentType="application/vnd.openxmlformats-officedocument.presentationml.notesSlide+xml"/>
  <Override PartName="/ppt/notesSlides/notesSlide20.xml" ContentType="application/vnd.openxmlformats-officedocument.presentationml.notesSlide+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notesSlide16.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11.jpeg" ContentType="image/jpe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10.png" ContentType="image/png"/>
  <Override PartName="/ppt/media/image6.png" ContentType="image/png"/>
  <Override PartName="/ppt/media/image9.jpeg" ContentType="image/jpeg"/>
  <Override PartName="/ppt/media/image7.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3696950" cy="77755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399200" y="9555480"/>
            <a:ext cx="3372840" cy="502560"/>
          </a:xfrm>
          <a:prstGeom prst="rect">
            <a:avLst/>
          </a:prstGeom>
        </p:spPr>
        <p:txBody>
          <a:bodyPr lIns="0" rIns="0" tIns="0" bIns="0" anchor="b"/>
          <a:p>
            <a:pPr algn="r"/>
            <a:fld id="{D3C142BA-B004-4E88-ACB8-D4F3CE13D439}"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body"/>
          </p:nvPr>
        </p:nvSpPr>
        <p:spPr>
          <a:xfrm>
            <a:off x="777960" y="4840200"/>
            <a:ext cx="6216120" cy="396036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16" name="TextShape 2"/>
          <p:cNvSpPr txBox="1"/>
          <p:nvPr/>
        </p:nvSpPr>
        <p:spPr>
          <a:xfrm>
            <a:off x="4402080" y="9553680"/>
            <a:ext cx="3368160" cy="504360"/>
          </a:xfrm>
          <a:prstGeom prst="rect">
            <a:avLst/>
          </a:prstGeom>
          <a:noFill/>
          <a:ln>
            <a:noFill/>
          </a:ln>
        </p:spPr>
        <p:txBody>
          <a:bodyPr anchor="b"/>
          <a:p>
            <a:pPr algn="r">
              <a:lnSpc>
                <a:spcPct val="100000"/>
              </a:lnSpc>
            </a:pPr>
            <a:fld id="{C74B4515-C093-435F-9E47-989F1A8321EF}"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body"/>
          </p:nvPr>
        </p:nvSpPr>
        <p:spPr>
          <a:xfrm>
            <a:off x="777960" y="4840200"/>
            <a:ext cx="6216120" cy="3960360"/>
          </a:xfrm>
          <a:prstGeom prst="rect">
            <a:avLst/>
          </a:prstGeom>
        </p:spPr>
        <p:txBody>
          <a:bodyPr/>
          <a:p>
            <a:endParaRPr b="0" lang="en-US" sz="2000" spc="-1" strike="noStrike">
              <a:solidFill>
                <a:srgbClr val="000000"/>
              </a:solidFill>
              <a:uFill>
                <a:solidFill>
                  <a:srgbClr val="ffffff"/>
                </a:solidFill>
              </a:uFill>
              <a:latin typeface="Arial"/>
            </a:endParaRPr>
          </a:p>
          <a:p>
            <a:endParaRPr b="0" lang="en-US" sz="2000" spc="-1" strike="noStrike">
              <a:solidFill>
                <a:srgbClr val="000000"/>
              </a:solidFill>
              <a:uFill>
                <a:solidFill>
                  <a:srgbClr val="ffffff"/>
                </a:solidFill>
              </a:uFill>
              <a:latin typeface="Arial"/>
            </a:endParaRPr>
          </a:p>
        </p:txBody>
      </p:sp>
      <p:sp>
        <p:nvSpPr>
          <p:cNvPr id="118" name="TextShape 2"/>
          <p:cNvSpPr txBox="1"/>
          <p:nvPr/>
        </p:nvSpPr>
        <p:spPr>
          <a:xfrm>
            <a:off x="4402080" y="9553680"/>
            <a:ext cx="3368160" cy="504360"/>
          </a:xfrm>
          <a:prstGeom prst="rect">
            <a:avLst/>
          </a:prstGeom>
          <a:noFill/>
          <a:ln>
            <a:noFill/>
          </a:ln>
        </p:spPr>
        <p:txBody>
          <a:bodyPr anchor="b"/>
          <a:p>
            <a:pPr algn="r">
              <a:lnSpc>
                <a:spcPct val="100000"/>
              </a:lnSpc>
            </a:pPr>
            <a:fld id="{1F055F1B-7AA1-4397-B19F-E089DA3CBCE2}"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777960" y="4840200"/>
            <a:ext cx="6216120" cy="3960360"/>
          </a:xfrm>
          <a:prstGeom prst="rect">
            <a:avLst/>
          </a:prstGeom>
        </p:spPr>
        <p:txBody>
          <a:bodyPr/>
          <a:p>
            <a:endParaRPr b="0" lang="en-US" sz="2000" spc="-1" strike="noStrike">
              <a:solidFill>
                <a:srgbClr val="000000"/>
              </a:solidFill>
              <a:uFill>
                <a:solidFill>
                  <a:srgbClr val="ffffff"/>
                </a:solidFill>
              </a:uFill>
              <a:latin typeface="Arial"/>
            </a:endParaRPr>
          </a:p>
        </p:txBody>
      </p:sp>
      <p:sp>
        <p:nvSpPr>
          <p:cNvPr id="120" name="TextShape 2"/>
          <p:cNvSpPr txBox="1"/>
          <p:nvPr/>
        </p:nvSpPr>
        <p:spPr>
          <a:xfrm>
            <a:off x="4402080" y="9553680"/>
            <a:ext cx="3368160" cy="504360"/>
          </a:xfrm>
          <a:prstGeom prst="rect">
            <a:avLst/>
          </a:prstGeom>
          <a:noFill/>
          <a:ln>
            <a:noFill/>
          </a:ln>
        </p:spPr>
        <p:txBody>
          <a:bodyPr anchor="b"/>
          <a:p>
            <a:pPr algn="r">
              <a:lnSpc>
                <a:spcPct val="100000"/>
              </a:lnSpc>
            </a:pPr>
            <a:fld id="{0895B2CB-D030-41D8-98E4-53982484B923}" type="slidenum">
              <a:rPr b="0" lang="en-US" sz="1200" spc="-1" strike="noStrike">
                <a:solidFill>
                  <a:srgbClr val="000000"/>
                </a:solidFill>
                <a:uFill>
                  <a:solidFill>
                    <a:srgbClr val="ffffff"/>
                  </a:solidFill>
                </a:uFill>
                <a:latin typeface="+mn-lt"/>
                <a:ea typeface="+mn-ea"/>
              </a:rPr>
              <a:t>1</a:t>
            </a:fld>
            <a:endParaRPr b="0" lang="en-US"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84720" y="1819080"/>
            <a:ext cx="123256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84720" y="4174200"/>
            <a:ext cx="123256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8472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700056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7000560" y="417420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84720" y="417420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84720" y="1819080"/>
            <a:ext cx="123256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84720" y="1819080"/>
            <a:ext cx="123256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4022280" y="1819080"/>
            <a:ext cx="5650560" cy="4508640"/>
          </a:xfrm>
          <a:prstGeom prst="rect">
            <a:avLst/>
          </a:prstGeom>
          <a:ln>
            <a:noFill/>
          </a:ln>
        </p:spPr>
      </p:pic>
      <p:pic>
        <p:nvPicPr>
          <p:cNvPr id="35" name="" descr=""/>
          <p:cNvPicPr/>
          <p:nvPr/>
        </p:nvPicPr>
        <p:blipFill>
          <a:blip r:embed="rId3"/>
          <a:stretch/>
        </p:blipFill>
        <p:spPr>
          <a:xfrm>
            <a:off x="4022280" y="1819080"/>
            <a:ext cx="5650560" cy="4508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84720" y="1819080"/>
            <a:ext cx="12325680" cy="4508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84720" y="1819080"/>
            <a:ext cx="123256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84720" y="1819080"/>
            <a:ext cx="60148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7000560" y="1819080"/>
            <a:ext cx="60148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84720" y="309960"/>
            <a:ext cx="12324240" cy="6012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8472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84720" y="417420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7000560" y="1819080"/>
            <a:ext cx="60148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84720" y="1819080"/>
            <a:ext cx="12325680" cy="45086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84720" y="1819080"/>
            <a:ext cx="60148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700056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7000560" y="417420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8472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700056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84720" y="4174200"/>
            <a:ext cx="123256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84720" y="1819080"/>
            <a:ext cx="123256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84720" y="4174200"/>
            <a:ext cx="123256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8472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700056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7000560" y="417420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84720" y="417420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84720" y="1819080"/>
            <a:ext cx="123256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84720" y="1819080"/>
            <a:ext cx="123256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4022280" y="1819080"/>
            <a:ext cx="5650560" cy="4508640"/>
          </a:xfrm>
          <a:prstGeom prst="rect">
            <a:avLst/>
          </a:prstGeom>
          <a:ln>
            <a:noFill/>
          </a:ln>
        </p:spPr>
      </p:pic>
      <p:pic>
        <p:nvPicPr>
          <p:cNvPr id="71" name="" descr=""/>
          <p:cNvPicPr/>
          <p:nvPr/>
        </p:nvPicPr>
        <p:blipFill>
          <a:blip r:embed="rId3"/>
          <a:stretch/>
        </p:blipFill>
        <p:spPr>
          <a:xfrm>
            <a:off x="4022280" y="1819080"/>
            <a:ext cx="5650560" cy="4508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84720" y="1819080"/>
            <a:ext cx="123256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84720" y="1819080"/>
            <a:ext cx="60148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7000560" y="1819080"/>
            <a:ext cx="60148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4720" y="309960"/>
            <a:ext cx="12324240" cy="60120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8472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84720" y="417420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7000560" y="1819080"/>
            <a:ext cx="60148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84720" y="1819080"/>
            <a:ext cx="6014880" cy="450864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700056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7000560" y="417420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8472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7000560" y="1819080"/>
            <a:ext cx="60148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84720" y="4174200"/>
            <a:ext cx="12325680" cy="2150280"/>
          </a:xfrm>
          <a:prstGeom prst="rect">
            <a:avLst/>
          </a:prstGeom>
        </p:spPr>
        <p:txBody>
          <a:bodyPr lIns="0" rIns="0" tIns="0" bIns="0"/>
          <a:p>
            <a:endParaRPr b="0" lang="en-US" sz="286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4720" y="309960"/>
            <a:ext cx="12326760" cy="1298160"/>
          </a:xfrm>
          <a:prstGeom prst="rect">
            <a:avLst/>
          </a:prstGeom>
        </p:spPr>
        <p:txBody>
          <a:bodyPr lIns="0" rIns="0" tIns="0" bIns="0" anchor="ctr"/>
          <a:p>
            <a:r>
              <a:rPr b="0" lang="en-US" sz="1800" spc="-1" strike="noStrike">
                <a:solidFill>
                  <a:srgbClr val="000000"/>
                </a:solidFill>
                <a:uFill>
                  <a:solidFill>
                    <a:srgbClr val="ffffff"/>
                  </a:solidFill>
                </a:uFill>
                <a:latin typeface="Arial"/>
              </a:rPr>
              <a:t>Click to edit the title text format</a:t>
            </a:r>
            <a:endParaRPr b="0" lang="en-US" sz="18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84720" y="1819440"/>
            <a:ext cx="12326760" cy="4509360"/>
          </a:xfrm>
          <a:prstGeom prst="rect">
            <a:avLst/>
          </a:prstGeom>
        </p:spPr>
        <p:txBody>
          <a:bodyPr lIns="0" rIns="0" tIns="0" bIns="0"/>
          <a:p>
            <a:pPr marL="432000" indent="-324000">
              <a:buClr>
                <a:srgbClr val="000000"/>
              </a:buClr>
              <a:buSzPct val="45000"/>
              <a:buFont typeface="Wingdings" charset="2"/>
              <a:buChar char=""/>
            </a:pPr>
            <a:r>
              <a:rPr b="0" lang="en-US" sz="2860" spc="-1" strike="noStrike">
                <a:solidFill>
                  <a:srgbClr val="000000"/>
                </a:solidFill>
                <a:uFill>
                  <a:solidFill>
                    <a:srgbClr val="ffffff"/>
                  </a:solidFill>
                </a:uFill>
                <a:latin typeface="Arial"/>
              </a:rPr>
              <a:t>Click to edit the outline text format</a:t>
            </a:r>
            <a:endParaRPr b="0" lang="en-US" sz="286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040" spc="-1" strike="noStrike">
                <a:solidFill>
                  <a:srgbClr val="000000"/>
                </a:solidFill>
                <a:uFill>
                  <a:solidFill>
                    <a:srgbClr val="ffffff"/>
                  </a:solidFill>
                </a:uFill>
                <a:latin typeface="Arial"/>
              </a:rPr>
              <a:t>Second Outline Level</a:t>
            </a:r>
            <a:endParaRPr b="0" lang="en-US" sz="204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1840" spc="-1" strike="noStrike">
                <a:solidFill>
                  <a:srgbClr val="000000"/>
                </a:solidFill>
                <a:uFill>
                  <a:solidFill>
                    <a:srgbClr val="ffffff"/>
                  </a:solidFill>
                </a:uFill>
                <a:latin typeface="Arial"/>
              </a:rPr>
              <a:t>Third Outline Level</a:t>
            </a:r>
            <a:endParaRPr b="0" lang="en-US" sz="184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1840" spc="-1" strike="noStrike">
                <a:solidFill>
                  <a:srgbClr val="000000"/>
                </a:solidFill>
                <a:uFill>
                  <a:solidFill>
                    <a:srgbClr val="ffffff"/>
                  </a:solidFill>
                </a:uFill>
                <a:latin typeface="Arial"/>
              </a:rPr>
              <a:t>Fourth Outline Level</a:t>
            </a:r>
            <a:endParaRPr b="0" lang="en-US" sz="184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84720" y="309960"/>
            <a:ext cx="12324240" cy="1296720"/>
          </a:xfrm>
          <a:prstGeom prst="rect">
            <a:avLst/>
          </a:prstGeom>
        </p:spPr>
        <p:txBody>
          <a:bodyPr lIns="0" rIns="0" tIns="0" bIns="0" anchor="ctr"/>
          <a:p>
            <a:endParaRPr b="0" lang="en-US" sz="18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84720" y="1819080"/>
            <a:ext cx="12325680" cy="4508640"/>
          </a:xfrm>
          <a:prstGeom prst="rect">
            <a:avLst/>
          </a:prstGeom>
        </p:spPr>
        <p:txBody>
          <a:bodyPr lIns="0" rIns="0" tIns="0" bIns="0"/>
          <a:p>
            <a:pPr marL="432000" indent="-324000">
              <a:buClr>
                <a:srgbClr val="000000"/>
              </a:buClr>
              <a:buSzPct val="45000"/>
              <a:buFont typeface="Wingdings" charset="2"/>
              <a:buChar char=""/>
            </a:pPr>
            <a:r>
              <a:rPr b="0" lang="en-US" sz="2860" spc="-1" strike="noStrike">
                <a:solidFill>
                  <a:srgbClr val="000000"/>
                </a:solidFill>
                <a:uFill>
                  <a:solidFill>
                    <a:srgbClr val="ffffff"/>
                  </a:solidFill>
                </a:uFill>
                <a:latin typeface="Arial"/>
              </a:rPr>
              <a:t>Click to edit the outline text format</a:t>
            </a:r>
            <a:endParaRPr b="0" lang="en-US" sz="286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60" spc="-1" strike="noStrike">
                <a:solidFill>
                  <a:srgbClr val="000000"/>
                </a:solidFill>
                <a:uFill>
                  <a:solidFill>
                    <a:srgbClr val="ffffff"/>
                  </a:solidFill>
                </a:uFill>
                <a:latin typeface="Arial"/>
              </a:rPr>
              <a:t>Second Outline Level</a:t>
            </a:r>
            <a:endParaRPr b="0" lang="en-US" sz="286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860" spc="-1" strike="noStrike">
                <a:solidFill>
                  <a:srgbClr val="000000"/>
                </a:solidFill>
                <a:uFill>
                  <a:solidFill>
                    <a:srgbClr val="ffffff"/>
                  </a:solidFill>
                </a:uFill>
                <a:latin typeface="Arial"/>
              </a:rPr>
              <a:t>Third Outline Level</a:t>
            </a:r>
            <a:endParaRPr b="0" lang="en-US" sz="286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860" spc="-1" strike="noStrike">
                <a:solidFill>
                  <a:srgbClr val="000000"/>
                </a:solidFill>
                <a:uFill>
                  <a:solidFill>
                    <a:srgbClr val="ffffff"/>
                  </a:solidFill>
                </a:uFill>
                <a:latin typeface="Arial"/>
              </a:rPr>
              <a:t>Fourth Outline Level</a:t>
            </a:r>
            <a:endParaRPr b="0" lang="en-US" sz="286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860" spc="-1" strike="noStrike">
                <a:solidFill>
                  <a:srgbClr val="000000"/>
                </a:solidFill>
                <a:uFill>
                  <a:solidFill>
                    <a:srgbClr val="ffffff"/>
                  </a:solidFill>
                </a:uFill>
                <a:latin typeface="Arial"/>
              </a:rPr>
              <a:t>Fifth Outline Level</a:t>
            </a:r>
            <a:endParaRPr b="0" lang="en-US" sz="286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860" spc="-1" strike="noStrike">
                <a:solidFill>
                  <a:srgbClr val="000000"/>
                </a:solidFill>
                <a:uFill>
                  <a:solidFill>
                    <a:srgbClr val="ffffff"/>
                  </a:solidFill>
                </a:uFill>
                <a:latin typeface="Arial"/>
              </a:rPr>
              <a:t>Sixth Outline Level</a:t>
            </a:r>
            <a:endParaRPr b="0" lang="en-US" sz="286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860" spc="-1" strike="noStrike">
                <a:solidFill>
                  <a:srgbClr val="000000"/>
                </a:solidFill>
                <a:uFill>
                  <a:solidFill>
                    <a:srgbClr val="ffffff"/>
                  </a:solidFill>
                </a:uFill>
                <a:latin typeface="Arial"/>
              </a:rPr>
              <a:t>Seventh Outline Level</a:t>
            </a:r>
            <a:endParaRPr b="0" lang="en-US" sz="286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2225520" y="342720"/>
            <a:ext cx="9243360" cy="1284840"/>
          </a:xfrm>
          <a:prstGeom prst="rect">
            <a:avLst/>
          </a:prstGeom>
          <a:noFill/>
          <a:ln>
            <a:noFill/>
          </a:ln>
        </p:spPr>
        <p:style>
          <a:lnRef idx="0"/>
          <a:fillRef idx="0"/>
          <a:effectRef idx="0"/>
          <a:fontRef idx="minor"/>
        </p:style>
      </p:sp>
      <p:sp>
        <p:nvSpPr>
          <p:cNvPr id="78" name="CustomShape 2"/>
          <p:cNvSpPr/>
          <p:nvPr/>
        </p:nvSpPr>
        <p:spPr>
          <a:xfrm>
            <a:off x="2225520" y="1838520"/>
            <a:ext cx="9243360" cy="4466880"/>
          </a:xfrm>
          <a:prstGeom prst="rect">
            <a:avLst/>
          </a:prstGeom>
          <a:noFill/>
          <a:ln>
            <a:noFill/>
          </a:ln>
        </p:spPr>
        <p:style>
          <a:lnRef idx="0"/>
          <a:fillRef idx="0"/>
          <a:effectRef idx="0"/>
          <a:fontRef idx="minor"/>
        </p:style>
      </p:sp>
      <p:sp>
        <p:nvSpPr>
          <p:cNvPr id="79" name="CustomShape 3"/>
          <p:cNvSpPr/>
          <p:nvPr/>
        </p:nvSpPr>
        <p:spPr>
          <a:xfrm>
            <a:off x="2178360" y="1079640"/>
            <a:ext cx="9243360" cy="1843920"/>
          </a:xfrm>
          <a:prstGeom prst="rect">
            <a:avLst/>
          </a:prstGeom>
          <a:noFill/>
          <a:ln>
            <a:noFill/>
          </a:ln>
        </p:spPr>
        <p:style>
          <a:lnRef idx="0"/>
          <a:fillRef idx="0"/>
          <a:effectRef idx="0"/>
          <a:fontRef idx="minor"/>
        </p:style>
        <p:txBody>
          <a:bodyPr lIns="0" rIns="0" tIns="0" bIns="0" anchor="ctr"/>
          <a:p>
            <a:pPr algn="ctr">
              <a:lnSpc>
                <a:spcPct val="100000"/>
              </a:lnSpc>
            </a:pPr>
            <a:r>
              <a:rPr b="0" lang="en-US" sz="9790" spc="-1" strike="noStrike">
                <a:solidFill>
                  <a:srgbClr val="000000"/>
                </a:solidFill>
                <a:uFill>
                  <a:solidFill>
                    <a:srgbClr val="ffffff"/>
                  </a:solidFill>
                </a:uFill>
                <a:latin typeface="Arial"/>
                <a:ea typeface="DejaVu Sans"/>
              </a:rPr>
              <a:t>Fs7ny</a:t>
            </a:r>
            <a:r>
              <a:rPr b="0" lang="en-US" sz="979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
        <p:nvSpPr>
          <p:cNvPr id="80" name="CustomShape 4"/>
          <p:cNvSpPr/>
          <p:nvPr/>
        </p:nvSpPr>
        <p:spPr>
          <a:xfrm>
            <a:off x="2177640" y="2831400"/>
            <a:ext cx="9244440" cy="1955880"/>
          </a:xfrm>
          <a:prstGeom prst="rect">
            <a:avLst/>
          </a:prstGeom>
          <a:noFill/>
          <a:ln>
            <a:noFill/>
          </a:ln>
        </p:spPr>
        <p:style>
          <a:lnRef idx="0"/>
          <a:fillRef idx="0"/>
          <a:effectRef idx="0"/>
          <a:fontRef idx="minor"/>
        </p:style>
        <p:txBody>
          <a:bodyPr lIns="0" rIns="0" tIns="0" bIns="0" anchor="ctr"/>
          <a:p>
            <a:pPr algn="ctr">
              <a:lnSpc>
                <a:spcPct val="100000"/>
              </a:lnSpc>
            </a:pPr>
            <a:r>
              <a:rPr b="0" lang="en-US" sz="3259" spc="-1" strike="noStrike">
                <a:solidFill>
                  <a:srgbClr val="000000"/>
                </a:solidFill>
                <a:uFill>
                  <a:solidFill>
                    <a:srgbClr val="ffffff"/>
                  </a:solidFill>
                </a:uFill>
                <a:latin typeface="Times New Roman"/>
                <a:ea typeface="DejaVu Sans"/>
              </a:rPr>
              <a:t>Supervised by</a:t>
            </a:r>
            <a:endParaRPr b="0" lang="en-US" sz="1800" spc="-1" strike="noStrike">
              <a:solidFill>
                <a:srgbClr val="000000"/>
              </a:solidFill>
              <a:uFill>
                <a:solidFill>
                  <a:srgbClr val="ffffff"/>
                </a:solidFill>
              </a:uFill>
              <a:latin typeface="Arial"/>
            </a:endParaRPr>
          </a:p>
          <a:p>
            <a:pPr algn="ctr">
              <a:lnSpc>
                <a:spcPct val="100000"/>
              </a:lnSpc>
            </a:pPr>
            <a:r>
              <a:rPr b="0" lang="en-US" sz="3259" spc="-1" strike="noStrike">
                <a:solidFill>
                  <a:srgbClr val="000000"/>
                </a:solidFill>
                <a:uFill>
                  <a:solidFill>
                    <a:srgbClr val="ffffff"/>
                  </a:solidFill>
                </a:uFill>
                <a:latin typeface="Times New Roman"/>
                <a:ea typeface="DejaVu Sans"/>
              </a:rPr>
              <a:t>Dr. Cherry Ahmed</a:t>
            </a:r>
            <a:endParaRPr b="0" lang="en-US" sz="1800" spc="-1" strike="noStrike">
              <a:solidFill>
                <a:srgbClr val="000000"/>
              </a:solidFill>
              <a:uFill>
                <a:solidFill>
                  <a:srgbClr val="ffffff"/>
                </a:solidFill>
              </a:uFill>
              <a:latin typeface="Arial"/>
            </a:endParaRPr>
          </a:p>
          <a:p>
            <a:pPr algn="ctr">
              <a:lnSpc>
                <a:spcPct val="100000"/>
              </a:lnSpc>
            </a:pPr>
            <a:r>
              <a:rPr b="0" lang="en-US" sz="3259" spc="-1" strike="noStrike">
                <a:solidFill>
                  <a:srgbClr val="000000"/>
                </a:solidFill>
                <a:uFill>
                  <a:solidFill>
                    <a:srgbClr val="ffffff"/>
                  </a:solidFill>
                </a:uFill>
                <a:latin typeface="Times New Roman"/>
                <a:ea typeface="DejaVu Sans"/>
              </a:rPr>
              <a:t>TA. Ashraf Mohey</a:t>
            </a:r>
            <a:endParaRPr b="0" lang="en-US" sz="1800" spc="-1" strike="noStrike">
              <a:solidFill>
                <a:srgbClr val="000000"/>
              </a:solidFill>
              <a:uFill>
                <a:solidFill>
                  <a:srgbClr val="ffffff"/>
                </a:solidFill>
              </a:uFill>
              <a:latin typeface="Arial"/>
            </a:endParaRPr>
          </a:p>
        </p:txBody>
      </p:sp>
      <p:sp>
        <p:nvSpPr>
          <p:cNvPr id="81" name="CustomShape 5"/>
          <p:cNvSpPr/>
          <p:nvPr/>
        </p:nvSpPr>
        <p:spPr>
          <a:xfrm>
            <a:off x="2225520" y="4695120"/>
            <a:ext cx="2214360" cy="434520"/>
          </a:xfrm>
          <a:prstGeom prst="rect">
            <a:avLst/>
          </a:prstGeom>
          <a:noFill/>
          <a:ln>
            <a:noFill/>
          </a:ln>
        </p:spPr>
        <p:style>
          <a:lnRef idx="0"/>
          <a:fillRef idx="0"/>
          <a:effectRef idx="0"/>
          <a:fontRef idx="minor"/>
        </p:style>
        <p:txBody>
          <a:bodyPr lIns="91800" rIns="91800"/>
          <a:p>
            <a:pPr>
              <a:lnSpc>
                <a:spcPct val="100000"/>
              </a:lnSpc>
            </a:pPr>
            <a:r>
              <a:rPr b="0" lang="en-US" sz="2450" spc="-1" strike="noStrike">
                <a:solidFill>
                  <a:srgbClr val="000000"/>
                </a:solidFill>
                <a:uFill>
                  <a:solidFill>
                    <a:srgbClr val="ffffff"/>
                  </a:solidFill>
                </a:uFill>
                <a:latin typeface="Times New Roman"/>
                <a:ea typeface="DejaVu Sans"/>
              </a:rPr>
              <a:t>Implemented by</a:t>
            </a:r>
            <a:endParaRPr b="0" lang="en-US" sz="1800" spc="-1" strike="noStrike">
              <a:solidFill>
                <a:srgbClr val="000000"/>
              </a:solidFill>
              <a:uFill>
                <a:solidFill>
                  <a:srgbClr val="ffffff"/>
                </a:solidFill>
              </a:uFill>
              <a:latin typeface="Arial"/>
            </a:endParaRPr>
          </a:p>
        </p:txBody>
      </p:sp>
      <p:graphicFrame>
        <p:nvGraphicFramePr>
          <p:cNvPr id="82" name="Table 6"/>
          <p:cNvGraphicFramePr/>
          <p:nvPr/>
        </p:nvGraphicFramePr>
        <p:xfrm>
          <a:off x="2225520" y="5199120"/>
          <a:ext cx="9244440" cy="2200680"/>
        </p:xfrm>
        <a:graphic>
          <a:graphicData uri="http://schemas.openxmlformats.org/drawingml/2006/table">
            <a:tbl>
              <a:tblPr/>
              <a:tblGrid>
                <a:gridCol w="2579400"/>
                <a:gridCol w="6665040"/>
              </a:tblGrid>
              <a:tr h="733320">
                <a:tc>
                  <a:txBody>
                    <a:bodyPr tIns="46440" bIns="46440"/>
                    <a:p>
                      <a:pPr algn="ctr">
                        <a:lnSpc>
                          <a:spcPct val="100000"/>
                        </a:lnSpc>
                      </a:pPr>
                      <a:r>
                        <a:rPr b="0" lang="en-US" sz="1800" spc="-1" strike="noStrike">
                          <a:solidFill>
                            <a:srgbClr val="000000"/>
                          </a:solidFill>
                          <a:uFill>
                            <a:solidFill>
                              <a:srgbClr val="ffffff"/>
                            </a:solidFill>
                          </a:uFill>
                          <a:latin typeface="Times New Roman"/>
                          <a:ea typeface="DejaVu Sans"/>
                        </a:rPr>
                        <a:t>20140168</a:t>
                      </a:r>
                      <a:endParaRPr b="0" lang="en-US" sz="1800" spc="-1" strike="noStrike">
                        <a:solidFill>
                          <a:srgbClr val="000000"/>
                        </a:solidFill>
                        <a:uFill>
                          <a:solidFill>
                            <a:srgbClr val="ffffff"/>
                          </a:solidFill>
                        </a:uFill>
                        <a:latin typeface="Arial"/>
                      </a:endParaRPr>
                    </a:p>
                  </a:txBody>
                  <a:tcPr marL="91440" marR="9144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tIns="46440" bIns="46440"/>
                    <a:p>
                      <a:pPr algn="ctr">
                        <a:lnSpc>
                          <a:spcPct val="100000"/>
                        </a:lnSpc>
                      </a:pPr>
                      <a:r>
                        <a:rPr b="0" lang="en-US" sz="1800" spc="-1" strike="noStrike">
                          <a:solidFill>
                            <a:srgbClr val="000000"/>
                          </a:solidFill>
                          <a:uFill>
                            <a:solidFill>
                              <a:srgbClr val="ffffff"/>
                            </a:solidFill>
                          </a:uFill>
                          <a:latin typeface="Times New Roman"/>
                          <a:ea typeface="DejaVu Sans"/>
                        </a:rPr>
                        <a:t>Abdel-aziz Abdel-naser Abdel-aziz</a:t>
                      </a:r>
                      <a:endParaRPr b="0" lang="en-US" sz="1800" spc="-1" strike="noStrike">
                        <a:solidFill>
                          <a:srgbClr val="000000"/>
                        </a:solidFill>
                        <a:uFill>
                          <a:solidFill>
                            <a:srgbClr val="ffffff"/>
                          </a:solidFill>
                        </a:uFill>
                        <a:latin typeface="Arial"/>
                      </a:endParaRPr>
                    </a:p>
                  </a:txBody>
                  <a:tcPr marL="91440" marR="9144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33320">
                <a:tc>
                  <a:txBody>
                    <a:bodyPr tIns="46440" bIns="46440"/>
                    <a:p>
                      <a:pPr algn="ctr">
                        <a:lnSpc>
                          <a:spcPct val="100000"/>
                        </a:lnSpc>
                      </a:pPr>
                      <a:r>
                        <a:rPr b="0" lang="en-US" sz="1800" spc="-1" strike="noStrike">
                          <a:solidFill>
                            <a:srgbClr val="000000"/>
                          </a:solidFill>
                          <a:uFill>
                            <a:solidFill>
                              <a:srgbClr val="ffffff"/>
                            </a:solidFill>
                          </a:uFill>
                          <a:latin typeface="Times New Roman"/>
                          <a:ea typeface="DejaVu Sans"/>
                        </a:rPr>
                        <a:t>20140234</a:t>
                      </a:r>
                      <a:endParaRPr b="0" lang="en-US" sz="1800" spc="-1" strike="noStrike">
                        <a:solidFill>
                          <a:srgbClr val="000000"/>
                        </a:solidFill>
                        <a:uFill>
                          <a:solidFill>
                            <a:srgbClr val="ffffff"/>
                          </a:solidFill>
                        </a:uFill>
                        <a:latin typeface="Arial"/>
                      </a:endParaRPr>
                    </a:p>
                  </a:txBody>
                  <a:tcPr marL="91440" marR="9144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tIns="46440" bIns="46440"/>
                    <a:p>
                      <a:pPr algn="ctr">
                        <a:lnSpc>
                          <a:spcPct val="100000"/>
                        </a:lnSpc>
                      </a:pPr>
                      <a:r>
                        <a:rPr b="0" lang="en-US" sz="1800" spc="-1" strike="noStrike">
                          <a:solidFill>
                            <a:srgbClr val="000000"/>
                          </a:solidFill>
                          <a:uFill>
                            <a:solidFill>
                              <a:srgbClr val="ffffff"/>
                            </a:solidFill>
                          </a:uFill>
                          <a:latin typeface="Times New Roman"/>
                          <a:ea typeface="DejaVu Sans"/>
                        </a:rPr>
                        <a:t>Mohamed Fawzy Abdel-salam</a:t>
                      </a:r>
                      <a:endParaRPr b="0" lang="en-US" sz="1800" spc="-1" strike="noStrike">
                        <a:solidFill>
                          <a:srgbClr val="000000"/>
                        </a:solidFill>
                        <a:uFill>
                          <a:solidFill>
                            <a:srgbClr val="ffffff"/>
                          </a:solidFill>
                        </a:uFill>
                        <a:latin typeface="Arial"/>
                      </a:endParaRPr>
                    </a:p>
                  </a:txBody>
                  <a:tcPr marL="91440" marR="9144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34040">
                <a:tc>
                  <a:txBody>
                    <a:bodyPr tIns="46440" bIns="46440"/>
                    <a:p>
                      <a:pPr algn="ctr">
                        <a:lnSpc>
                          <a:spcPct val="100000"/>
                        </a:lnSpc>
                      </a:pPr>
                      <a:r>
                        <a:rPr b="0" lang="en-US" sz="1800" spc="-1" strike="noStrike">
                          <a:solidFill>
                            <a:srgbClr val="000000"/>
                          </a:solidFill>
                          <a:uFill>
                            <a:solidFill>
                              <a:srgbClr val="ffffff"/>
                            </a:solidFill>
                          </a:uFill>
                          <a:latin typeface="Times New Roman"/>
                          <a:ea typeface="DejaVu Sans"/>
                        </a:rPr>
                        <a:t>20140055</a:t>
                      </a:r>
                      <a:endParaRPr b="0" lang="en-US" sz="1800" spc="-1" strike="noStrike">
                        <a:solidFill>
                          <a:srgbClr val="000000"/>
                        </a:solidFill>
                        <a:uFill>
                          <a:solidFill>
                            <a:srgbClr val="ffffff"/>
                          </a:solidFill>
                        </a:uFill>
                        <a:latin typeface="Arial"/>
                      </a:endParaRPr>
                    </a:p>
                  </a:txBody>
                  <a:tcPr marL="91440" marR="9144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tIns="46440" bIns="46440"/>
                    <a:p>
                      <a:pPr algn="ctr">
                        <a:lnSpc>
                          <a:spcPct val="100000"/>
                        </a:lnSpc>
                      </a:pPr>
                      <a:r>
                        <a:rPr b="0" lang="en-US" sz="1800" spc="-1" strike="noStrike">
                          <a:solidFill>
                            <a:srgbClr val="000000"/>
                          </a:solidFill>
                          <a:uFill>
                            <a:solidFill>
                              <a:srgbClr val="ffffff"/>
                            </a:solidFill>
                          </a:uFill>
                          <a:latin typeface="Times New Roman"/>
                          <a:ea typeface="DejaVu Sans"/>
                        </a:rPr>
                        <a:t>Israa Abdel-naby </a:t>
                      </a:r>
                      <a:endParaRPr b="0" lang="en-US" sz="1800" spc="-1" strike="noStrike">
                        <a:solidFill>
                          <a:srgbClr val="000000"/>
                        </a:solidFill>
                        <a:uFill>
                          <a:solidFill>
                            <a:srgbClr val="ffffff"/>
                          </a:solidFill>
                        </a:uFill>
                        <a:latin typeface="Arial"/>
                      </a:endParaRPr>
                    </a:p>
                  </a:txBody>
                  <a:tcPr marL="91440" marR="9144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802080" y="414720"/>
            <a:ext cx="12079440" cy="6980760"/>
          </a:xfrm>
          <a:prstGeom prst="rect">
            <a:avLst/>
          </a:prstGeom>
          <a:noFill/>
          <a:ln>
            <a:noFill/>
          </a:ln>
        </p:spPr>
        <p:txBody>
          <a:bodyPr lIns="0" rIns="0" tIns="0" bIns="0"/>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ID: </a:t>
            </a:r>
            <a:r>
              <a:rPr b="0" lang="en-US" sz="2450" spc="-1" strike="noStrike">
                <a:solidFill>
                  <a:srgbClr val="000000"/>
                </a:solidFill>
                <a:uFill>
                  <a:solidFill>
                    <a:srgbClr val="ffffff"/>
                  </a:solidFill>
                </a:uFill>
                <a:latin typeface="Arial"/>
                <a:ea typeface="DejaVu Sans"/>
              </a:rPr>
              <a:t>QR1</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TAG: </a:t>
            </a:r>
            <a:r>
              <a:rPr b="0" lang="en-US" sz="2450" spc="-1" strike="noStrike">
                <a:solidFill>
                  <a:srgbClr val="1f497d"/>
                </a:solidFill>
                <a:uFill>
                  <a:solidFill>
                    <a:srgbClr val="ffffff"/>
                  </a:solidFill>
                </a:uFill>
                <a:latin typeface="Arial"/>
                <a:ea typeface="DejaVu Sans"/>
              </a:rPr>
              <a:t>Usability</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TITLE: </a:t>
            </a:r>
            <a:r>
              <a:rPr b="0" lang="en-US" sz="2450" spc="-1" strike="noStrike">
                <a:solidFill>
                  <a:srgbClr val="000000"/>
                </a:solidFill>
                <a:uFill>
                  <a:solidFill>
                    <a:srgbClr val="ffffff"/>
                  </a:solidFill>
                </a:uFill>
                <a:latin typeface="Arial"/>
                <a:ea typeface="DejaVu Sans"/>
              </a:rPr>
              <a:t>Prominent search feature</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DESCRIPTION : </a:t>
            </a:r>
            <a:r>
              <a:rPr b="0" lang="en-US" sz="2450" spc="-1" strike="noStrike">
                <a:solidFill>
                  <a:srgbClr val="000000"/>
                </a:solidFill>
                <a:uFill>
                  <a:solidFill>
                    <a:srgbClr val="ffffff"/>
                  </a:solidFill>
                </a:uFill>
                <a:latin typeface="Arial"/>
                <a:ea typeface="DejaVu Sans"/>
              </a:rPr>
              <a:t>The search feature should be prominent and easy to find for the user.</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WHY: </a:t>
            </a:r>
            <a:r>
              <a:rPr b="0" lang="en-US" sz="2450" spc="-1" strike="noStrike">
                <a:solidFill>
                  <a:srgbClr val="000000"/>
                </a:solidFill>
                <a:uFill>
                  <a:solidFill>
                    <a:srgbClr val="ffffff"/>
                  </a:solidFill>
                </a:uFill>
                <a:latin typeface="Arial"/>
                <a:ea typeface="DejaVu Sans"/>
              </a:rPr>
              <a:t>In order for a user to find the search feature easily.</a:t>
            </a:r>
            <a:endParaRPr b="0" lang="en-US" sz="2860" spc="-1" strike="noStrike">
              <a:solidFill>
                <a:srgbClr val="000000"/>
              </a:solidFill>
              <a:uFill>
                <a:solidFill>
                  <a:srgbClr val="ffffff"/>
                </a:solidFill>
              </a:uFill>
              <a:latin typeface="Arial"/>
            </a:endParaRPr>
          </a:p>
          <a:p>
            <a:pPr>
              <a:lnSpc>
                <a:spcPct val="90000"/>
              </a:lnSpc>
            </a:pP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ID: </a:t>
            </a:r>
            <a:r>
              <a:rPr b="0" lang="en-US" sz="2450" spc="-1" strike="noStrike">
                <a:solidFill>
                  <a:srgbClr val="000000"/>
                </a:solidFill>
                <a:uFill>
                  <a:solidFill>
                    <a:srgbClr val="ffffff"/>
                  </a:solidFill>
                </a:uFill>
                <a:latin typeface="Arial"/>
                <a:ea typeface="DejaVu Sans"/>
              </a:rPr>
              <a:t>QR2</a:t>
            </a:r>
            <a:r>
              <a:rPr b="0" lang="en-US" sz="2860" spc="-1" strike="noStrike">
                <a:solidFill>
                  <a:srgbClr val="000000"/>
                </a:solidFill>
                <a:uFill>
                  <a:solidFill>
                    <a:srgbClr val="ffffff"/>
                  </a:solidFill>
                </a:uFill>
                <a:latin typeface="Arial"/>
                <a:ea typeface="DejaVu Sans"/>
              </a:rPr>
              <a:t>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TAG: </a:t>
            </a:r>
            <a:r>
              <a:rPr b="0" lang="en-US" sz="2450" spc="-1" strike="noStrike">
                <a:solidFill>
                  <a:srgbClr val="1f497d"/>
                </a:solidFill>
                <a:uFill>
                  <a:solidFill>
                    <a:srgbClr val="ffffff"/>
                  </a:solidFill>
                </a:uFill>
                <a:latin typeface="Arial"/>
                <a:ea typeface="DejaVu Sans"/>
              </a:rPr>
              <a:t>Usability</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TITLE: </a:t>
            </a:r>
            <a:r>
              <a:rPr b="0" lang="en-US" sz="2450" spc="-1" strike="noStrike">
                <a:solidFill>
                  <a:srgbClr val="000000"/>
                </a:solidFill>
                <a:uFill>
                  <a:solidFill>
                    <a:srgbClr val="ffffff"/>
                  </a:solidFill>
                </a:uFill>
                <a:latin typeface="Arial"/>
                <a:ea typeface="DejaVu Sans"/>
              </a:rPr>
              <a:t>Usage of the search feature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DESCRIPTION: </a:t>
            </a:r>
            <a:r>
              <a:rPr b="0" lang="en-US" sz="2450" spc="-1" strike="noStrike">
                <a:solidFill>
                  <a:srgbClr val="000000"/>
                </a:solidFill>
                <a:uFill>
                  <a:solidFill>
                    <a:srgbClr val="ffffff"/>
                  </a:solidFill>
                </a:uFill>
                <a:latin typeface="Arial"/>
                <a:ea typeface="DejaVu Sans"/>
              </a:rPr>
              <a:t>The different search options should be evident, simple and easy to understand.</a:t>
            </a:r>
            <a:r>
              <a:rPr b="0" lang="en-US" sz="2860" spc="-1" strike="noStrike">
                <a:solidFill>
                  <a:srgbClr val="000000"/>
                </a:solidFill>
                <a:uFill>
                  <a:solidFill>
                    <a:srgbClr val="ffffff"/>
                  </a:solidFill>
                </a:uFill>
                <a:latin typeface="Arial"/>
                <a:ea typeface="DejaVu Sans"/>
              </a:rPr>
              <a:t>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WHY: </a:t>
            </a:r>
            <a:r>
              <a:rPr b="0" lang="en-US" sz="2450" spc="-1" strike="noStrike">
                <a:solidFill>
                  <a:srgbClr val="000000"/>
                </a:solidFill>
                <a:uFill>
                  <a:solidFill>
                    <a:srgbClr val="ffffff"/>
                  </a:solidFill>
                </a:uFill>
                <a:latin typeface="Arial"/>
                <a:ea typeface="DejaVu Sans"/>
              </a:rPr>
              <a:t>In order to for a user to perform a search easily.</a:t>
            </a:r>
            <a:endParaRPr b="0" lang="en-US" sz="2860" spc="-1" strike="noStrike">
              <a:solidFill>
                <a:srgbClr val="000000"/>
              </a:solidFill>
              <a:uFill>
                <a:solidFill>
                  <a:srgbClr val="ffffff"/>
                </a:solidFill>
              </a:uFill>
              <a:latin typeface="Arial"/>
            </a:endParaRPr>
          </a:p>
          <a:p>
            <a:pPr>
              <a:lnSpc>
                <a:spcPct val="90000"/>
              </a:lnSpc>
            </a:pPr>
            <a:endParaRPr b="0" lang="en-US" sz="286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800640" y="478080"/>
            <a:ext cx="12095280" cy="7261560"/>
          </a:xfrm>
          <a:prstGeom prst="rect">
            <a:avLst/>
          </a:prstGeom>
          <a:noFill/>
          <a:ln>
            <a:noFill/>
          </a:ln>
        </p:spPr>
        <p:txBody>
          <a:bodyPr lIns="0" rIns="0" tIns="0" bIns="0"/>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ID: </a:t>
            </a:r>
            <a:r>
              <a:rPr b="0" lang="en-US" sz="2450" spc="-1" strike="noStrike">
                <a:solidFill>
                  <a:srgbClr val="000000"/>
                </a:solidFill>
                <a:uFill>
                  <a:solidFill>
                    <a:srgbClr val="ffffff"/>
                  </a:solidFill>
                </a:uFill>
                <a:latin typeface="Arial"/>
                <a:ea typeface="DejaVu Sans"/>
              </a:rPr>
              <a:t>QR3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TAG: </a:t>
            </a:r>
            <a:r>
              <a:rPr b="0" lang="en-US" sz="2450" spc="-1" strike="noStrike">
                <a:solidFill>
                  <a:srgbClr val="1f497d"/>
                </a:solidFill>
                <a:uFill>
                  <a:solidFill>
                    <a:srgbClr val="ffffff"/>
                  </a:solidFill>
                </a:uFill>
                <a:latin typeface="Arial"/>
                <a:ea typeface="DejaVu Sans"/>
              </a:rPr>
              <a:t>Usability</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TITLE: </a:t>
            </a:r>
            <a:r>
              <a:rPr b="0" lang="en-US" sz="2450" spc="-1" strike="noStrike">
                <a:solidFill>
                  <a:srgbClr val="000000"/>
                </a:solidFill>
                <a:uFill>
                  <a:solidFill>
                    <a:srgbClr val="ffffff"/>
                  </a:solidFill>
                </a:uFill>
                <a:latin typeface="Arial"/>
                <a:ea typeface="DejaVu Sans"/>
              </a:rPr>
              <a:t>Usage of the result in the list view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DESCRIPTION: </a:t>
            </a:r>
            <a:r>
              <a:rPr b="0" lang="en-US" sz="2450" spc="-1" strike="noStrike">
                <a:solidFill>
                  <a:srgbClr val="000000"/>
                </a:solidFill>
                <a:uFill>
                  <a:solidFill>
                    <a:srgbClr val="ffffff"/>
                  </a:solidFill>
                </a:uFill>
                <a:latin typeface="Arial"/>
                <a:ea typeface="DejaVu Sans"/>
              </a:rPr>
              <a:t>The results displayed in the list view should be ordered by user selected attributes or by default ordered by departure date and company rate. Selecting trip should be in one tap</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WHY: </a:t>
            </a:r>
            <a:r>
              <a:rPr b="0" lang="en-US" sz="2450" spc="-1" strike="noStrike">
                <a:solidFill>
                  <a:srgbClr val="000000"/>
                </a:solidFill>
                <a:uFill>
                  <a:solidFill>
                    <a:srgbClr val="ffffff"/>
                  </a:solidFill>
                </a:uFill>
                <a:latin typeface="Arial"/>
                <a:ea typeface="DejaVu Sans"/>
              </a:rPr>
              <a:t>In order to make the user able to find his trip easily.</a:t>
            </a:r>
            <a:endParaRPr b="0" lang="en-US" sz="2860" spc="-1" strike="noStrike">
              <a:solidFill>
                <a:srgbClr val="000000"/>
              </a:solidFill>
              <a:uFill>
                <a:solidFill>
                  <a:srgbClr val="ffffff"/>
                </a:solidFill>
              </a:uFill>
              <a:latin typeface="Arial"/>
            </a:endParaRPr>
          </a:p>
          <a:p>
            <a:pPr>
              <a:lnSpc>
                <a:spcPct val="90000"/>
              </a:lnSpc>
            </a:pP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ID: </a:t>
            </a:r>
            <a:r>
              <a:rPr b="0" lang="en-US" sz="2450" spc="-1" strike="noStrike">
                <a:solidFill>
                  <a:srgbClr val="000000"/>
                </a:solidFill>
                <a:uFill>
                  <a:solidFill>
                    <a:srgbClr val="ffffff"/>
                  </a:solidFill>
                </a:uFill>
                <a:latin typeface="Arial"/>
                <a:ea typeface="DejaVu Sans"/>
              </a:rPr>
              <a:t>QR4</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TAG: </a:t>
            </a:r>
            <a:r>
              <a:rPr b="0" lang="en-US" sz="2450" spc="-1" strike="noStrike">
                <a:solidFill>
                  <a:srgbClr val="1f497d"/>
                </a:solidFill>
                <a:uFill>
                  <a:solidFill>
                    <a:srgbClr val="ffffff"/>
                  </a:solidFill>
                </a:uFill>
                <a:latin typeface="Arial"/>
                <a:ea typeface="DejaVu Sans"/>
              </a:rPr>
              <a:t>Reliability</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TITLE: </a:t>
            </a:r>
            <a:r>
              <a:rPr b="0" lang="en-US" sz="2450" spc="-1" strike="noStrike">
                <a:solidFill>
                  <a:srgbClr val="000000"/>
                </a:solidFill>
                <a:uFill>
                  <a:solidFill>
                    <a:srgbClr val="ffffff"/>
                  </a:solidFill>
                </a:uFill>
                <a:latin typeface="Arial"/>
                <a:ea typeface="DejaVu Sans"/>
              </a:rPr>
              <a:t>The fault tolerance of the system.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SCALE: </a:t>
            </a:r>
            <a:r>
              <a:rPr b="0" lang="en-US" sz="2450" spc="-1" strike="noStrike">
                <a:solidFill>
                  <a:srgbClr val="000000"/>
                </a:solidFill>
                <a:uFill>
                  <a:solidFill>
                    <a:srgbClr val="ffffff"/>
                  </a:solidFill>
                </a:uFill>
                <a:latin typeface="Arial"/>
                <a:ea typeface="DejaVu Sans"/>
              </a:rPr>
              <a:t>If the system loses the connection to the Internet or the system gets some strange input, the user should be informed.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MEASURE: </a:t>
            </a:r>
            <a:r>
              <a:rPr b="0" lang="en-US" sz="2450" spc="-1" strike="noStrike">
                <a:solidFill>
                  <a:srgbClr val="000000"/>
                </a:solidFill>
                <a:uFill>
                  <a:solidFill>
                    <a:srgbClr val="ffffff"/>
                  </a:solidFill>
                </a:uFill>
                <a:latin typeface="Arial"/>
                <a:ea typeface="DejaVu Sans"/>
              </a:rPr>
              <a:t>Measurements obtained from trials during testing.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MUST: </a:t>
            </a:r>
            <a:r>
              <a:rPr b="0" lang="en-US" sz="2450" spc="-1" strike="noStrike">
                <a:solidFill>
                  <a:srgbClr val="000000"/>
                </a:solidFill>
                <a:uFill>
                  <a:solidFill>
                    <a:srgbClr val="ffffff"/>
                  </a:solidFill>
                </a:uFill>
                <a:latin typeface="Arial"/>
                <a:ea typeface="DejaVu Sans"/>
              </a:rPr>
              <a:t>100% of the time.</a:t>
            </a:r>
            <a:endParaRPr b="0" lang="en-US" sz="2860" spc="-1" strike="noStrike">
              <a:solidFill>
                <a:srgbClr val="000000"/>
              </a:solidFill>
              <a:uFill>
                <a:solidFill>
                  <a:srgbClr val="ffffff"/>
                </a:solidFill>
              </a:uFill>
              <a:latin typeface="Arial"/>
            </a:endParaRPr>
          </a:p>
          <a:p>
            <a:pPr>
              <a:lnSpc>
                <a:spcPct val="90000"/>
              </a:lnSpc>
            </a:pPr>
            <a:endParaRPr b="0" lang="en-US" sz="2860" spc="-1" strike="noStrike">
              <a:solidFill>
                <a:srgbClr val="000000"/>
              </a:solidFill>
              <a:uFill>
                <a:solidFill>
                  <a:srgbClr val="ffffff"/>
                </a:solidFill>
              </a:uFill>
              <a:latin typeface="Arial"/>
            </a:endParaRPr>
          </a:p>
          <a:p>
            <a:pPr>
              <a:lnSpc>
                <a:spcPct val="90000"/>
              </a:lnSpc>
            </a:pPr>
            <a:endParaRPr b="0" lang="en-US" sz="2860" spc="-1" strike="noStrike">
              <a:solidFill>
                <a:srgbClr val="000000"/>
              </a:solidFill>
              <a:uFill>
                <a:solidFill>
                  <a:srgbClr val="ffffff"/>
                </a:solidFill>
              </a:uFill>
              <a:latin typeface="Arial"/>
            </a:endParaRPr>
          </a:p>
          <a:p>
            <a:pPr>
              <a:lnSpc>
                <a:spcPct val="90000"/>
              </a:lnSpc>
            </a:pPr>
            <a:endParaRPr b="0" lang="en-US" sz="286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850320" y="398880"/>
            <a:ext cx="11903040" cy="7012440"/>
          </a:xfrm>
          <a:prstGeom prst="rect">
            <a:avLst/>
          </a:prstGeom>
          <a:noFill/>
          <a:ln>
            <a:noFill/>
          </a:ln>
        </p:spPr>
        <p:txBody>
          <a:bodyPr lIns="0" rIns="0" tIns="0" bIns="0"/>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ID: </a:t>
            </a:r>
            <a:r>
              <a:rPr b="0" lang="en-US" sz="2450" spc="-1" strike="noStrike">
                <a:solidFill>
                  <a:srgbClr val="000000"/>
                </a:solidFill>
                <a:uFill>
                  <a:solidFill>
                    <a:srgbClr val="ffffff"/>
                  </a:solidFill>
                </a:uFill>
                <a:latin typeface="Arial"/>
                <a:ea typeface="DejaVu Sans"/>
              </a:rPr>
              <a:t>QR5</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TAG: </a:t>
            </a:r>
            <a:r>
              <a:rPr b="0" lang="en-US" sz="2450" spc="-1" strike="noStrike">
                <a:solidFill>
                  <a:srgbClr val="1f497d"/>
                </a:solidFill>
                <a:uFill>
                  <a:solidFill>
                    <a:srgbClr val="ffffff"/>
                  </a:solidFill>
                </a:uFill>
                <a:latin typeface="Arial"/>
                <a:ea typeface="DejaVu Sans"/>
              </a:rPr>
              <a:t>Response Time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TITLE: </a:t>
            </a:r>
            <a:r>
              <a:rPr b="0" lang="en-US" sz="2450" spc="-1" strike="noStrike">
                <a:solidFill>
                  <a:srgbClr val="000000"/>
                </a:solidFill>
                <a:uFill>
                  <a:solidFill>
                    <a:srgbClr val="ffffff"/>
                  </a:solidFill>
                </a:uFill>
                <a:latin typeface="Arial"/>
                <a:ea typeface="DejaVu Sans"/>
              </a:rPr>
              <a:t>The fastness of the search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SCALE: </a:t>
            </a:r>
            <a:r>
              <a:rPr b="0" lang="en-US" sz="2450" spc="-1" strike="noStrike">
                <a:solidFill>
                  <a:srgbClr val="000000"/>
                </a:solidFill>
                <a:uFill>
                  <a:solidFill>
                    <a:srgbClr val="ffffff"/>
                  </a:solidFill>
                </a:uFill>
                <a:latin typeface="Arial"/>
                <a:ea typeface="DejaVu Sans"/>
              </a:rPr>
              <a:t>The response time of a search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MEASURE: </a:t>
            </a:r>
            <a:r>
              <a:rPr b="0" lang="en-US" sz="2450" spc="-1" strike="noStrike">
                <a:solidFill>
                  <a:srgbClr val="000000"/>
                </a:solidFill>
                <a:uFill>
                  <a:solidFill>
                    <a:srgbClr val="ffffff"/>
                  </a:solidFill>
                </a:uFill>
                <a:latin typeface="Arial"/>
                <a:ea typeface="DejaVu Sans"/>
              </a:rPr>
              <a:t>Measurements obtained from 1000 searches during testing.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MUST: </a:t>
            </a:r>
            <a:r>
              <a:rPr b="0" lang="en-US" sz="2450" spc="-1" strike="noStrike">
                <a:solidFill>
                  <a:srgbClr val="000000"/>
                </a:solidFill>
                <a:uFill>
                  <a:solidFill>
                    <a:srgbClr val="ffffff"/>
                  </a:solidFill>
                </a:uFill>
                <a:latin typeface="Arial"/>
                <a:ea typeface="DejaVu Sans"/>
              </a:rPr>
              <a:t>No more than 2 seconds 100% of the time.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WISH: </a:t>
            </a:r>
            <a:r>
              <a:rPr b="0" lang="en-US" sz="2450" spc="-1" strike="noStrike">
                <a:solidFill>
                  <a:srgbClr val="000000"/>
                </a:solidFill>
                <a:uFill>
                  <a:solidFill>
                    <a:srgbClr val="ffffff"/>
                  </a:solidFill>
                </a:uFill>
                <a:latin typeface="Arial"/>
                <a:ea typeface="DejaVu Sans"/>
              </a:rPr>
              <a:t>No more than 1 second 100% of the time.</a:t>
            </a:r>
            <a:endParaRPr b="0" lang="en-US" sz="2860" spc="-1" strike="noStrike">
              <a:solidFill>
                <a:srgbClr val="000000"/>
              </a:solidFill>
              <a:uFill>
                <a:solidFill>
                  <a:srgbClr val="ffffff"/>
                </a:solidFill>
              </a:uFill>
              <a:latin typeface="Arial"/>
            </a:endParaRPr>
          </a:p>
          <a:p>
            <a:pPr>
              <a:lnSpc>
                <a:spcPct val="90000"/>
              </a:lnSpc>
            </a:pP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ID: </a:t>
            </a:r>
            <a:r>
              <a:rPr b="0" lang="en-US" sz="2450" spc="-1" strike="noStrike">
                <a:solidFill>
                  <a:srgbClr val="000000"/>
                </a:solidFill>
                <a:uFill>
                  <a:solidFill>
                    <a:srgbClr val="ffffff"/>
                  </a:solidFill>
                </a:uFill>
                <a:latin typeface="Arial"/>
                <a:ea typeface="DejaVu Sans"/>
              </a:rPr>
              <a:t>QR6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TITLE: </a:t>
            </a:r>
            <a:r>
              <a:rPr b="0" lang="en-US" sz="2450" spc="-1" strike="noStrike">
                <a:solidFill>
                  <a:srgbClr val="1f497d"/>
                </a:solidFill>
                <a:uFill>
                  <a:solidFill>
                    <a:srgbClr val="ffffff"/>
                  </a:solidFill>
                </a:uFill>
                <a:latin typeface="Arial"/>
                <a:ea typeface="DejaVu Sans"/>
              </a:rPr>
              <a:t>Internet Connection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DESCRIPTION: </a:t>
            </a:r>
            <a:r>
              <a:rPr b="0" lang="en-US" sz="2450" spc="-1" strike="noStrike">
                <a:solidFill>
                  <a:srgbClr val="000000"/>
                </a:solidFill>
                <a:uFill>
                  <a:solidFill>
                    <a:srgbClr val="ffffff"/>
                  </a:solidFill>
                </a:uFill>
                <a:latin typeface="Arial"/>
                <a:ea typeface="DejaVu Sans"/>
              </a:rPr>
              <a:t>The application should be connected to the Internet. </a:t>
            </a:r>
            <a:endParaRPr b="0" lang="en-US" sz="2860" spc="-1" strike="noStrike">
              <a:solidFill>
                <a:srgbClr val="000000"/>
              </a:solidFill>
              <a:uFill>
                <a:solidFill>
                  <a:srgbClr val="ffffff"/>
                </a:solidFill>
              </a:uFill>
              <a:latin typeface="Arial"/>
            </a:endParaRPr>
          </a:p>
          <a:p>
            <a:pPr marL="432000" indent="-323640">
              <a:lnSpc>
                <a:spcPct val="90000"/>
              </a:lnSpc>
              <a:buClr>
                <a:srgbClr val="000000"/>
              </a:buClr>
              <a:buSzPct val="45000"/>
              <a:buFont typeface="Wingdings" charset="2"/>
              <a:buChar char=""/>
            </a:pPr>
            <a:r>
              <a:rPr b="1" lang="en-US" sz="2650" spc="-1" strike="noStrike">
                <a:solidFill>
                  <a:srgbClr val="000000"/>
                </a:solidFill>
                <a:uFill>
                  <a:solidFill>
                    <a:srgbClr val="ffffff"/>
                  </a:solidFill>
                </a:uFill>
                <a:latin typeface="Arial"/>
                <a:ea typeface="DejaVu Sans"/>
              </a:rPr>
              <a:t>WHY: </a:t>
            </a:r>
            <a:r>
              <a:rPr b="0" lang="en-US" sz="2450" spc="-1" strike="noStrike">
                <a:solidFill>
                  <a:srgbClr val="000000"/>
                </a:solidFill>
                <a:uFill>
                  <a:solidFill>
                    <a:srgbClr val="ffffff"/>
                  </a:solidFill>
                </a:uFill>
                <a:latin typeface="Arial"/>
                <a:ea typeface="DejaVu Sans"/>
              </a:rPr>
              <a:t>In order for the application to communicate with the database. </a:t>
            </a:r>
            <a:endParaRPr b="0" lang="en-US" sz="2860" spc="-1" strike="noStrike">
              <a:solidFill>
                <a:srgbClr val="000000"/>
              </a:solidFill>
              <a:uFill>
                <a:solidFill>
                  <a:srgbClr val="ffffff"/>
                </a:solidFill>
              </a:uFill>
              <a:latin typeface="Arial"/>
            </a:endParaRPr>
          </a:p>
          <a:p>
            <a:pPr>
              <a:lnSpc>
                <a:spcPct val="90000"/>
              </a:lnSpc>
            </a:pPr>
            <a:endParaRPr b="0" lang="en-US" sz="286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684720" y="342720"/>
            <a:ext cx="12324240" cy="6093360"/>
          </a:xfrm>
          <a:prstGeom prst="rect">
            <a:avLst/>
          </a:prstGeom>
          <a:noFill/>
          <a:ln>
            <a:noFill/>
          </a:ln>
        </p:spPr>
        <p:txBody>
          <a:bodyPr lIns="0" rIns="0" tIns="0" bIns="0"/>
          <a:p>
            <a:pPr algn="ctr">
              <a:lnSpc>
                <a:spcPct val="100000"/>
              </a:lnSpc>
            </a:pPr>
            <a:endParaRPr b="0" lang="en-US" sz="2860" spc="-1" strike="noStrike">
              <a:solidFill>
                <a:srgbClr val="000000"/>
              </a:solidFill>
              <a:uFill>
                <a:solidFill>
                  <a:srgbClr val="ffffff"/>
                </a:solidFill>
              </a:uFill>
              <a:latin typeface="Arial"/>
            </a:endParaRPr>
          </a:p>
          <a:p>
            <a:pPr algn="ctr">
              <a:lnSpc>
                <a:spcPct val="100000"/>
              </a:lnSpc>
            </a:pPr>
            <a:endParaRPr b="0" lang="en-US" sz="2860" spc="-1" strike="noStrike">
              <a:solidFill>
                <a:srgbClr val="000000"/>
              </a:solidFill>
              <a:uFill>
                <a:solidFill>
                  <a:srgbClr val="ffffff"/>
                </a:solidFill>
              </a:uFill>
              <a:latin typeface="Arial"/>
            </a:endParaRPr>
          </a:p>
          <a:p>
            <a:pPr marL="432000" indent="-323640" algn="ctr">
              <a:lnSpc>
                <a:spcPct val="100000"/>
              </a:lnSpc>
              <a:buClr>
                <a:srgbClr val="000000"/>
              </a:buClr>
              <a:buSzPct val="45000"/>
              <a:buFont typeface="Wingdings" charset="2"/>
              <a:buChar char=""/>
            </a:pPr>
            <a:r>
              <a:rPr b="1" lang="en-US" sz="2860" spc="-1" strike="noStrike">
                <a:solidFill>
                  <a:srgbClr val="000000"/>
                </a:solidFill>
                <a:uFill>
                  <a:solidFill>
                    <a:srgbClr val="ffffff"/>
                  </a:solidFill>
                </a:uFill>
                <a:latin typeface="Arial"/>
                <a:ea typeface="DejaVu Sans"/>
              </a:rPr>
              <a:t>Use-case Diagram</a:t>
            </a:r>
            <a:endParaRPr b="0" lang="en-US" sz="286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6" descr=""/>
          <p:cNvPicPr/>
          <p:nvPr/>
        </p:nvPicPr>
        <p:blipFill>
          <a:blip r:embed="rId1"/>
          <a:stretch/>
        </p:blipFill>
        <p:spPr>
          <a:xfrm>
            <a:off x="962640" y="35640"/>
            <a:ext cx="11950920" cy="770364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684720" y="342720"/>
            <a:ext cx="12324240" cy="6205680"/>
          </a:xfrm>
          <a:prstGeom prst="rect">
            <a:avLst/>
          </a:prstGeom>
          <a:noFill/>
          <a:ln>
            <a:noFill/>
          </a:ln>
        </p:spPr>
        <p:txBody>
          <a:bodyPr lIns="0" rIns="0" tIns="0" bIns="0"/>
          <a:p>
            <a:pPr algn="ctr">
              <a:lnSpc>
                <a:spcPct val="100000"/>
              </a:lnSpc>
            </a:pPr>
            <a:endParaRPr b="0" lang="en-US" sz="2860" spc="-1" strike="noStrike">
              <a:solidFill>
                <a:srgbClr val="000000"/>
              </a:solidFill>
              <a:uFill>
                <a:solidFill>
                  <a:srgbClr val="ffffff"/>
                </a:solidFill>
              </a:uFill>
              <a:latin typeface="Arial"/>
            </a:endParaRPr>
          </a:p>
          <a:p>
            <a:pPr algn="ctr">
              <a:lnSpc>
                <a:spcPct val="100000"/>
              </a:lnSpc>
            </a:pPr>
            <a:endParaRPr b="0" lang="en-US" sz="2860" spc="-1" strike="noStrike">
              <a:solidFill>
                <a:srgbClr val="000000"/>
              </a:solidFill>
              <a:uFill>
                <a:solidFill>
                  <a:srgbClr val="ffffff"/>
                </a:solidFill>
              </a:uFill>
              <a:latin typeface="Arial"/>
            </a:endParaRPr>
          </a:p>
          <a:p>
            <a:pPr marL="432000" indent="-323640" algn="ctr">
              <a:lnSpc>
                <a:spcPct val="100000"/>
              </a:lnSpc>
              <a:buClr>
                <a:srgbClr val="000000"/>
              </a:buClr>
              <a:buSzPct val="45000"/>
              <a:buFont typeface="Wingdings" charset="2"/>
              <a:buChar char=""/>
            </a:pPr>
            <a:r>
              <a:rPr b="1" lang="en-US" sz="2860" spc="-1" strike="noStrike">
                <a:solidFill>
                  <a:srgbClr val="000000"/>
                </a:solidFill>
                <a:uFill>
                  <a:solidFill>
                    <a:srgbClr val="ffffff"/>
                  </a:solidFill>
                </a:uFill>
                <a:latin typeface="Arial"/>
                <a:ea typeface="DejaVu Sans"/>
              </a:rPr>
              <a:t>Sample Use-cases</a:t>
            </a:r>
            <a:endParaRPr b="0" lang="en-US" sz="286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7" name="Table 1"/>
          <p:cNvGraphicFramePr/>
          <p:nvPr/>
        </p:nvGraphicFramePr>
        <p:xfrm>
          <a:off x="688680" y="222480"/>
          <a:ext cx="12319200" cy="7332840"/>
        </p:xfrm>
        <a:graphic>
          <a:graphicData uri="http://schemas.openxmlformats.org/drawingml/2006/table">
            <a:tbl>
              <a:tblPr/>
              <a:tblGrid>
                <a:gridCol w="4105440"/>
                <a:gridCol w="4106880"/>
                <a:gridCol w="4106880"/>
              </a:tblGrid>
              <a:tr h="235080">
                <a:tc>
                  <a:txBody>
                    <a:bodyPr lIns="46440" rIns="46440" tIns="0" bIns="0"/>
                    <a:p>
                      <a:pPr>
                        <a:lnSpc>
                          <a:spcPct val="115000"/>
                        </a:lnSpc>
                      </a:pPr>
                      <a:r>
                        <a:rPr b="1" lang="en-US" sz="1600" spc="-1" strike="noStrike">
                          <a:solidFill>
                            <a:srgbClr val="000000"/>
                          </a:solidFill>
                          <a:uFill>
                            <a:solidFill>
                              <a:srgbClr val="ffffff"/>
                            </a:solidFill>
                          </a:uFill>
                          <a:latin typeface="Calibri"/>
                          <a:ea typeface="Calibri"/>
                        </a:rPr>
                        <a:t>Use Case ID</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2240">
                      <a:solidFill>
                        <a:srgbClr val="000000"/>
                      </a:solidFill>
                    </a:lnR>
                    <a:lnT w="18720">
                      <a:solidFill>
                        <a:srgbClr val="000000"/>
                      </a:solidFill>
                    </a:lnT>
                    <a:lnB w="12240">
                      <a:solidFill>
                        <a:srgbClr val="000000"/>
                      </a:solidFill>
                    </a:lnB>
                    <a:solidFill>
                      <a:srgbClr val="e9ecf3"/>
                    </a:solidFill>
                  </a:tcPr>
                </a:tc>
                <a:tc gridSpan="2">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001</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8720">
                      <a:solidFill>
                        <a:srgbClr val="000000"/>
                      </a:solidFill>
                    </a:lnT>
                    <a:lnB w="12240">
                      <a:solidFill>
                        <a:srgbClr val="000000"/>
                      </a:solidFill>
                    </a:lnB>
                    <a:solidFill>
                      <a:srgbClr val="e9ecf3"/>
                    </a:solidFill>
                  </a:tcPr>
                </a:tc>
              </a:tr>
              <a:tr h="235080">
                <a:tc>
                  <a:txBody>
                    <a:bodyPr lIns="46440" rIns="46440" tIns="0" bIns="0"/>
                    <a:p>
                      <a:pPr>
                        <a:lnSpc>
                          <a:spcPct val="115000"/>
                        </a:lnSpc>
                      </a:pPr>
                      <a:r>
                        <a:rPr b="1" lang="en-US" sz="1600" spc="-1" strike="noStrike">
                          <a:solidFill>
                            <a:srgbClr val="000000"/>
                          </a:solidFill>
                          <a:uFill>
                            <a:solidFill>
                              <a:srgbClr val="ffffff"/>
                            </a:solidFill>
                          </a:uFill>
                          <a:latin typeface="Calibri"/>
                          <a:ea typeface="Calibri"/>
                        </a:rPr>
                        <a:t>Use Case Name:</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SignUp</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235080">
                <a:tc>
                  <a:txBody>
                    <a:bodyPr lIns="46440" rIns="46440" tIns="0" bIns="0"/>
                    <a:p>
                      <a:pPr>
                        <a:lnSpc>
                          <a:spcPct val="115000"/>
                        </a:lnSpc>
                      </a:pPr>
                      <a:r>
                        <a:rPr b="1" lang="en-US" sz="1600" spc="-1" strike="noStrike">
                          <a:solidFill>
                            <a:srgbClr val="000000"/>
                          </a:solidFill>
                          <a:uFill>
                            <a:solidFill>
                              <a:srgbClr val="ffffff"/>
                            </a:solidFill>
                          </a:uFill>
                          <a:latin typeface="Calibri"/>
                          <a:ea typeface="Calibri"/>
                        </a:rPr>
                        <a:t>Actors:</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Company, Customer</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235080">
                <a:tc>
                  <a:txBody>
                    <a:bodyPr lIns="46440" rIns="46440" tIns="0" bIns="0"/>
                    <a:p>
                      <a:pPr>
                        <a:lnSpc>
                          <a:spcPct val="115000"/>
                        </a:lnSpc>
                      </a:pPr>
                      <a:r>
                        <a:rPr b="1" lang="en-US" sz="1600" spc="-1" strike="noStrike">
                          <a:solidFill>
                            <a:srgbClr val="000000"/>
                          </a:solidFill>
                          <a:uFill>
                            <a:solidFill>
                              <a:srgbClr val="ffffff"/>
                            </a:solidFill>
                          </a:uFill>
                          <a:latin typeface="Calibri"/>
                          <a:ea typeface="Calibri"/>
                        </a:rPr>
                        <a:t>Pre-conditions:</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504720">
                <a:tc>
                  <a:txBody>
                    <a:bodyPr lIns="46440" rIns="46440" tIns="0" bIns="0"/>
                    <a:p>
                      <a:pPr>
                        <a:lnSpc>
                          <a:spcPct val="115000"/>
                        </a:lnSpc>
                      </a:pPr>
                      <a:r>
                        <a:rPr b="1" lang="en-US" sz="1600" spc="-1" strike="noStrike">
                          <a:solidFill>
                            <a:srgbClr val="000000"/>
                          </a:solidFill>
                          <a:uFill>
                            <a:solidFill>
                              <a:srgbClr val="ffffff"/>
                            </a:solidFill>
                          </a:uFill>
                          <a:latin typeface="Calibri"/>
                          <a:ea typeface="Calibri"/>
                        </a:rPr>
                        <a:t>Post-conditions:</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The user logs in and accesses the contents of the website and can make his/her allowed functions</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235080">
                <a:tc rowSpan="5">
                  <a:txBody>
                    <a:bodyPr lIns="46440" rIns="46440" tIns="0" bIns="0"/>
                    <a:p>
                      <a:pPr>
                        <a:lnSpc>
                          <a:spcPct val="115000"/>
                        </a:lnSpc>
                      </a:pPr>
                      <a:r>
                        <a:rPr b="1" lang="en-US" sz="1600" spc="-1" strike="noStrike">
                          <a:solidFill>
                            <a:srgbClr val="000000"/>
                          </a:solidFill>
                          <a:uFill>
                            <a:solidFill>
                              <a:srgbClr val="ffffff"/>
                            </a:solidFill>
                          </a:uFill>
                          <a:latin typeface="Calibri"/>
                          <a:ea typeface="Calibri"/>
                        </a:rPr>
                        <a:t>Flow of events:</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46440" rIns="46440" tIns="0" bIns="0"/>
                    <a:p>
                      <a:pPr algn="ctr">
                        <a:lnSpc>
                          <a:spcPct val="115000"/>
                        </a:lnSpc>
                      </a:pPr>
                      <a:r>
                        <a:rPr b="1" lang="en-US" sz="1600" spc="-1" strike="noStrike">
                          <a:solidFill>
                            <a:srgbClr val="000000"/>
                          </a:solidFill>
                          <a:uFill>
                            <a:solidFill>
                              <a:srgbClr val="ffffff"/>
                            </a:solidFill>
                          </a:uFill>
                          <a:latin typeface="Calibri"/>
                          <a:ea typeface="Calibri"/>
                        </a:rPr>
                        <a:t>User Action</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c00000"/>
                    </a:solidFill>
                  </a:tcPr>
                </a:tc>
                <a:tc>
                  <a:txBody>
                    <a:bodyPr lIns="46440" rIns="46440" tIns="0" bIns="0"/>
                    <a:p>
                      <a:pPr algn="ctr">
                        <a:lnSpc>
                          <a:spcPct val="115000"/>
                        </a:lnSpc>
                      </a:pPr>
                      <a:r>
                        <a:rPr b="1" lang="en-US" sz="1400" spc="-1" strike="noStrike">
                          <a:solidFill>
                            <a:srgbClr val="000000"/>
                          </a:solidFill>
                          <a:uFill>
                            <a:solidFill>
                              <a:srgbClr val="ffffff"/>
                            </a:solidFill>
                          </a:uFill>
                          <a:latin typeface="Calibri"/>
                          <a:ea typeface="Calibri"/>
                        </a:rPr>
                        <a:t>System Action</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8720">
                      <a:solidFill>
                        <a:srgbClr val="000000"/>
                      </a:solidFill>
                    </a:lnR>
                    <a:lnT w="12240">
                      <a:solidFill>
                        <a:srgbClr val="000000"/>
                      </a:solidFill>
                    </a:lnT>
                    <a:lnB w="12240">
                      <a:solidFill>
                        <a:srgbClr val="000000"/>
                      </a:solidFill>
                    </a:lnB>
                    <a:solidFill>
                      <a:srgbClr val="c00000"/>
                    </a:solidFill>
                  </a:tcPr>
                </a:tc>
              </a:tr>
              <a:tr h="504720">
                <a:tc>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The user registers as company or Traveler </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46440" rIns="46440" tIns="0" bIns="0"/>
                    <a:p>
                      <a:pPr>
                        <a:lnSpc>
                          <a:spcPct val="115000"/>
                        </a:lnSpc>
                      </a:pPr>
                      <a:r>
                        <a:rPr b="0" lang="en-US" sz="7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1044000">
                <a:tc>
                  <a:txBody>
                    <a:bodyPr lIns="46440" rIns="46440" tIns="0" bIns="0"/>
                    <a:p>
                      <a:pPr>
                        <a:lnSpc>
                          <a:spcPct val="115000"/>
                        </a:lnSpc>
                      </a:pPr>
                      <a:r>
                        <a:rPr b="0" lang="en-US" sz="7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The system displays the form to user to enter his/her email and password….and all the required information</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504720">
                <a:tc>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The user enters all the required information</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46440" rIns="46440" tIns="0" bIns="0"/>
                    <a:p>
                      <a:pPr>
                        <a:lnSpc>
                          <a:spcPct val="115000"/>
                        </a:lnSpc>
                      </a:pPr>
                      <a:r>
                        <a:rPr b="0" lang="en-US" sz="7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504720">
                <a:tc>
                  <a:txBody>
                    <a:bodyPr lIns="46440" rIns="46440" tIns="0" bIns="0"/>
                    <a:p>
                      <a:pPr>
                        <a:lnSpc>
                          <a:spcPct val="115000"/>
                        </a:lnSpc>
                      </a:pPr>
                      <a:r>
                        <a:rPr b="0" lang="en-US" sz="7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The system validates the user's input and saves the data in the data-base.</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235080">
                <a:tc rowSpan="3">
                  <a:txBody>
                    <a:bodyPr lIns="46440" rIns="46440" tIns="0" bIns="0"/>
                    <a:p>
                      <a:pPr>
                        <a:lnSpc>
                          <a:spcPct val="115000"/>
                        </a:lnSpc>
                      </a:pPr>
                      <a:r>
                        <a:rPr b="1" lang="en-US" sz="1600" spc="-1" strike="noStrike">
                          <a:solidFill>
                            <a:srgbClr val="000000"/>
                          </a:solidFill>
                          <a:uFill>
                            <a:solidFill>
                              <a:srgbClr val="ffffff"/>
                            </a:solidFill>
                          </a:uFill>
                          <a:latin typeface="Calibri"/>
                          <a:ea typeface="Calibri"/>
                        </a:rPr>
                        <a:t>Exceptions:</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46440" rIns="46440" tIns="0" bIns="0"/>
                    <a:p>
                      <a:pPr algn="ctr">
                        <a:lnSpc>
                          <a:spcPct val="115000"/>
                        </a:lnSpc>
                      </a:pPr>
                      <a:r>
                        <a:rPr b="1" lang="en-US" sz="1600" spc="-1" strike="noStrike">
                          <a:solidFill>
                            <a:srgbClr val="000000"/>
                          </a:solidFill>
                          <a:uFill>
                            <a:solidFill>
                              <a:srgbClr val="ffffff"/>
                            </a:solidFill>
                          </a:uFill>
                          <a:latin typeface="Calibri"/>
                          <a:ea typeface="Calibri"/>
                        </a:rPr>
                        <a:t>User Action</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c00000"/>
                    </a:solidFill>
                  </a:tcPr>
                </a:tc>
                <a:tc>
                  <a:txBody>
                    <a:bodyPr lIns="46440" rIns="46440" tIns="0" bIns="0"/>
                    <a:p>
                      <a:pPr algn="ctr">
                        <a:lnSpc>
                          <a:spcPct val="115000"/>
                        </a:lnSpc>
                      </a:pPr>
                      <a:r>
                        <a:rPr b="1" lang="en-US" sz="1600" spc="-1" strike="noStrike">
                          <a:solidFill>
                            <a:srgbClr val="000000"/>
                          </a:solidFill>
                          <a:uFill>
                            <a:solidFill>
                              <a:srgbClr val="ffffff"/>
                            </a:solidFill>
                          </a:uFill>
                          <a:latin typeface="Calibri"/>
                          <a:ea typeface="Calibri"/>
                        </a:rPr>
                        <a:t>System Action</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8720">
                      <a:solidFill>
                        <a:srgbClr val="000000"/>
                      </a:solidFill>
                    </a:lnR>
                    <a:lnT w="12240">
                      <a:solidFill>
                        <a:srgbClr val="000000"/>
                      </a:solidFill>
                    </a:lnT>
                    <a:lnB w="12240">
                      <a:solidFill>
                        <a:srgbClr val="000000"/>
                      </a:solidFill>
                    </a:lnB>
                    <a:solidFill>
                      <a:srgbClr val="c00000"/>
                    </a:solidFill>
                  </a:tcPr>
                </a:tc>
              </a:tr>
              <a:tr h="504720">
                <a:tc>
                  <a:txBody>
                    <a:bodyPr lIns="46440" rIns="46440" tIns="0" bIns="0"/>
                    <a:p>
                      <a:pPr>
                        <a:lnSpc>
                          <a:spcPct val="115000"/>
                        </a:lnSpc>
                      </a:pPr>
                      <a:r>
                        <a:rPr b="1" lang="en-US" sz="1600" spc="-1" strike="noStrike">
                          <a:solidFill>
                            <a:srgbClr val="000000"/>
                          </a:solidFill>
                          <a:uFill>
                            <a:solidFill>
                              <a:srgbClr val="ffffff"/>
                            </a:solidFill>
                          </a:uFill>
                          <a:latin typeface="Calibri"/>
                          <a:ea typeface="Calibri"/>
                        </a:rPr>
                        <a:t>1.</a:t>
                      </a:r>
                      <a:r>
                        <a:rPr b="0" lang="en-US" sz="1600" spc="-1" strike="noStrike">
                          <a:solidFill>
                            <a:srgbClr val="000000"/>
                          </a:solidFill>
                          <a:uFill>
                            <a:solidFill>
                              <a:srgbClr val="ffffff"/>
                            </a:solidFill>
                          </a:uFill>
                          <a:latin typeface="Calibri"/>
                          <a:ea typeface="Calibri"/>
                        </a:rPr>
                        <a:t> The user enters his/her information and the e-mail is not valid.</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46440" rIns="46440" tIns="0" bIns="0"/>
                    <a:p>
                      <a:pPr>
                        <a:lnSpc>
                          <a:spcPct val="115000"/>
                        </a:lnSpc>
                      </a:pPr>
                      <a:r>
                        <a:rPr b="0" lang="en-US" sz="7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379800">
                <a:tc>
                  <a:txBody>
                    <a:bodyPr lIns="46440" rIns="46440" tIns="0" bIns="0"/>
                    <a:p>
                      <a:pPr>
                        <a:lnSpc>
                          <a:spcPct val="115000"/>
                        </a:lnSpc>
                      </a:pPr>
                      <a:r>
                        <a:rPr b="0" lang="en-US" sz="7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The system displays an error</a:t>
                      </a:r>
                      <a:endParaRPr b="0" lang="en-US" sz="1800" spc="-1" strike="noStrike">
                        <a:solidFill>
                          <a:srgbClr val="000000"/>
                        </a:solidFill>
                        <a:uFill>
                          <a:solidFill>
                            <a:srgbClr val="ffffff"/>
                          </a:solidFill>
                        </a:uFill>
                        <a:latin typeface="Arial"/>
                      </a:endParaRPr>
                    </a:p>
                    <a:p>
                      <a:pPr>
                        <a:lnSpc>
                          <a:spcPct val="115000"/>
                        </a:lnSpc>
                      </a:pPr>
                      <a:r>
                        <a:rPr b="0" lang="en-US" sz="7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504720">
                <a:tc>
                  <a:txBody>
                    <a:bodyPr lIns="46440" rIns="46440" tIns="0" bIns="0"/>
                    <a:p>
                      <a:pPr>
                        <a:lnSpc>
                          <a:spcPct val="115000"/>
                        </a:lnSpc>
                      </a:pPr>
                      <a:r>
                        <a:rPr b="0" lang="en-US" sz="7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46440" rIns="46440" tIns="0" bIns="0"/>
                    <a:p>
                      <a:pPr>
                        <a:lnSpc>
                          <a:spcPct val="115000"/>
                        </a:lnSpc>
                      </a:pPr>
                      <a:r>
                        <a:rPr b="1" lang="en-US" sz="1600" spc="-1" strike="noStrike">
                          <a:solidFill>
                            <a:srgbClr val="000000"/>
                          </a:solidFill>
                          <a:uFill>
                            <a:solidFill>
                              <a:srgbClr val="ffffff"/>
                            </a:solidFill>
                          </a:uFill>
                          <a:latin typeface="Calibri"/>
                          <a:ea typeface="Calibri"/>
                        </a:rPr>
                        <a:t>2. </a:t>
                      </a:r>
                      <a:r>
                        <a:rPr b="0" lang="en-US" sz="1600" spc="-1" strike="noStrike">
                          <a:solidFill>
                            <a:srgbClr val="000000"/>
                          </a:solidFill>
                          <a:uFill>
                            <a:solidFill>
                              <a:srgbClr val="ffffff"/>
                            </a:solidFill>
                          </a:uFill>
                          <a:latin typeface="Calibri"/>
                          <a:ea typeface="Calibri"/>
                        </a:rPr>
                        <a:t>The user enters an email that already exists in the system data-base</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46440" rIns="46440" tIns="0" bIns="0"/>
                    <a:p>
                      <a:pPr>
                        <a:lnSpc>
                          <a:spcPct val="115000"/>
                        </a:lnSpc>
                      </a:pPr>
                      <a:r>
                        <a:rPr b="0" lang="en-US" sz="7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235080">
                <a:tc>
                  <a:txBody>
                    <a:bodyPr lIns="46440" rIns="46440" tIns="0" bIns="0"/>
                    <a:p>
                      <a:pPr>
                        <a:lnSpc>
                          <a:spcPct val="115000"/>
                        </a:lnSpc>
                      </a:pPr>
                      <a:r>
                        <a:rPr b="0" lang="en-US" sz="7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46440" rIns="46440" tIns="0" bIns="0"/>
                    <a:p>
                      <a:pPr>
                        <a:lnSpc>
                          <a:spcPct val="115000"/>
                        </a:lnSpc>
                      </a:pPr>
                      <a:r>
                        <a:rPr b="1" lang="en-US" sz="7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The system replies with error.</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235080">
                <a:tc>
                  <a:txBody>
                    <a:bodyPr lIns="46440" rIns="46440" tIns="0" bIns="0"/>
                    <a:p>
                      <a:pPr>
                        <a:lnSpc>
                          <a:spcPct val="115000"/>
                        </a:lnSpc>
                      </a:pPr>
                      <a:r>
                        <a:rPr b="1" lang="en-US" sz="1600" spc="-1" strike="noStrike">
                          <a:solidFill>
                            <a:srgbClr val="000000"/>
                          </a:solidFill>
                          <a:uFill>
                            <a:solidFill>
                              <a:srgbClr val="ffffff"/>
                            </a:solidFill>
                          </a:uFill>
                          <a:latin typeface="Calibri"/>
                          <a:ea typeface="Calibri"/>
                        </a:rPr>
                        <a:t>Includes:</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Validations</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774360">
                <a:tc>
                  <a:txBody>
                    <a:bodyPr lIns="46440" rIns="46440" tIns="0" bIns="0"/>
                    <a:p>
                      <a:pPr>
                        <a:lnSpc>
                          <a:spcPct val="115000"/>
                        </a:lnSpc>
                      </a:pPr>
                      <a:r>
                        <a:rPr b="1" lang="en-US" sz="1600" spc="-1" strike="noStrike">
                          <a:solidFill>
                            <a:srgbClr val="000000"/>
                          </a:solidFill>
                          <a:uFill>
                            <a:solidFill>
                              <a:srgbClr val="ffffff"/>
                            </a:solidFill>
                          </a:uFill>
                          <a:latin typeface="Calibri"/>
                          <a:ea typeface="Calibri"/>
                        </a:rPr>
                        <a:t>Notes and Issues:</a:t>
                      </a:r>
                      <a:endParaRPr b="0" lang="en-US" sz="1800" spc="-1" strike="noStrike">
                        <a:solidFill>
                          <a:srgbClr val="000000"/>
                        </a:solidFill>
                        <a:uFill>
                          <a:solidFill>
                            <a:srgbClr val="ffffff"/>
                          </a:solidFill>
                        </a:uFill>
                        <a:latin typeface="Arial"/>
                      </a:endParaRPr>
                    </a:p>
                  </a:txBody>
                  <a:tcPr marL="46440" marR="46440">
                    <a:lnL w="18720">
                      <a:solidFill>
                        <a:srgbClr val="000000"/>
                      </a:solidFill>
                    </a:lnL>
                    <a:lnR w="12240">
                      <a:solidFill>
                        <a:srgbClr val="000000"/>
                      </a:solidFill>
                    </a:lnR>
                    <a:lnT w="12240">
                      <a:solidFill>
                        <a:srgbClr val="000000"/>
                      </a:solidFill>
                    </a:lnT>
                    <a:lnB w="18720">
                      <a:solidFill>
                        <a:srgbClr val="000000"/>
                      </a:solidFill>
                    </a:lnB>
                    <a:solidFill>
                      <a:srgbClr val="e9ecf3"/>
                    </a:solidFill>
                  </a:tcPr>
                </a:tc>
                <a:tc gridSpan="2">
                  <a:txBody>
                    <a:bodyPr lIns="46440" rIns="46440" tIns="0" bIns="0"/>
                    <a:p>
                      <a:pPr>
                        <a:lnSpc>
                          <a:spcPct val="115000"/>
                        </a:lnSpc>
                      </a:pPr>
                      <a:r>
                        <a:rPr b="0" lang="en-US" sz="1600" spc="-1" strike="noStrike">
                          <a:solidFill>
                            <a:srgbClr val="000000"/>
                          </a:solidFill>
                          <a:uFill>
                            <a:solidFill>
                              <a:srgbClr val="ffffff"/>
                            </a:solidFill>
                          </a:uFill>
                          <a:latin typeface="Calibri"/>
                          <a:ea typeface="Calibri"/>
                        </a:rPr>
                        <a:t>The validation function would be between the system and the user, it will send message to the email the user entered to verify, and on the other side it has a data to check if the data that the user entered is unique or not.</a:t>
                      </a:r>
                      <a:endParaRPr b="0" lang="en-US" sz="1800" spc="-1" strike="noStrike">
                        <a:solidFill>
                          <a:srgbClr val="000000"/>
                        </a:solidFill>
                        <a:uFill>
                          <a:solidFill>
                            <a:srgbClr val="ffffff"/>
                          </a:solidFill>
                        </a:uFill>
                        <a:latin typeface="Arial"/>
                      </a:endParaRPr>
                    </a:p>
                  </a:txBody>
                  <a:tcPr marL="46440" marR="46440">
                    <a:lnL w="12240">
                      <a:solidFill>
                        <a:srgbClr val="000000"/>
                      </a:solidFill>
                    </a:lnL>
                    <a:lnR w="18720">
                      <a:solidFill>
                        <a:srgbClr val="000000"/>
                      </a:solidFill>
                    </a:lnR>
                    <a:lnT w="12240">
                      <a:solidFill>
                        <a:srgbClr val="000000"/>
                      </a:solidFill>
                    </a:lnT>
                    <a:lnB w="18720">
                      <a:solidFill>
                        <a:srgbClr val="000000"/>
                      </a:solidFill>
                    </a:lnB>
                    <a:solidFill>
                      <a:srgbClr val="e9ecf3"/>
                    </a:solidFill>
                  </a:tcPr>
                </a:tc>
              </a:tr>
            </a:tbl>
          </a:graphicData>
        </a:graphic>
      </p:graphicFrame>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8" name="Table 1"/>
          <p:cNvGraphicFramePr/>
          <p:nvPr/>
        </p:nvGraphicFramePr>
        <p:xfrm>
          <a:off x="609480" y="340560"/>
          <a:ext cx="12608640" cy="6977880"/>
        </p:xfrm>
        <a:graphic>
          <a:graphicData uri="http://schemas.openxmlformats.org/drawingml/2006/table">
            <a:tbl>
              <a:tblPr/>
              <a:tblGrid>
                <a:gridCol w="3966840"/>
                <a:gridCol w="4320000"/>
                <a:gridCol w="4321800"/>
              </a:tblGrid>
              <a:tr h="57672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Use Case ID:</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8720">
                      <a:solidFill>
                        <a:srgbClr val="000000"/>
                      </a:solidFill>
                    </a:lnT>
                    <a:lnB w="12240">
                      <a:solidFill>
                        <a:srgbClr val="000000"/>
                      </a:solidFill>
                    </a:lnB>
                    <a:solidFill>
                      <a:srgbClr val="e9ecf3"/>
                    </a:solidFill>
                  </a:tcPr>
                </a:tc>
                <a:tc gridSpan="2">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002</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8720">
                      <a:solidFill>
                        <a:srgbClr val="000000"/>
                      </a:solidFill>
                    </a:lnT>
                    <a:lnB w="12240">
                      <a:solidFill>
                        <a:srgbClr val="000000"/>
                      </a:solidFill>
                    </a:lnB>
                    <a:solidFill>
                      <a:srgbClr val="e9ecf3"/>
                    </a:solidFill>
                  </a:tcPr>
                </a:tc>
              </a:tr>
              <a:tr h="457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Use Case Name:</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addTrip</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457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Actors:</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Company</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457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Pre-conditions:</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Logged-in user.</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457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Post-conditions:</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Company saves the Trip</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457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Flow of events:</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gn="ctr">
                        <a:lnSpc>
                          <a:spcPct val="115000"/>
                        </a:lnSpc>
                      </a:pPr>
                      <a:r>
                        <a:rPr b="1" lang="en-US" sz="1100" spc="-1" strike="noStrike">
                          <a:solidFill>
                            <a:srgbClr val="000000"/>
                          </a:solidFill>
                          <a:uFill>
                            <a:solidFill>
                              <a:srgbClr val="ffffff"/>
                            </a:solidFill>
                          </a:uFill>
                          <a:latin typeface="Calibri"/>
                          <a:ea typeface="Calibri"/>
                        </a:rPr>
                        <a:t>User Action</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c00000"/>
                    </a:solidFill>
                  </a:tcPr>
                </a:tc>
                <a:tc>
                  <a:txBody>
                    <a:bodyPr lIns="68400" rIns="68400" tIns="0" bIns="0"/>
                    <a:p>
                      <a:pPr algn="ctr">
                        <a:lnSpc>
                          <a:spcPct val="115000"/>
                        </a:lnSpc>
                      </a:pPr>
                      <a:r>
                        <a:rPr b="1" lang="en-US" sz="1100" spc="-1" strike="noStrike">
                          <a:solidFill>
                            <a:srgbClr val="000000"/>
                          </a:solidFill>
                          <a:uFill>
                            <a:solidFill>
                              <a:srgbClr val="ffffff"/>
                            </a:solidFill>
                          </a:uFill>
                          <a:latin typeface="Calibri"/>
                          <a:ea typeface="Calibri"/>
                        </a:rPr>
                        <a:t>System Action</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c00000"/>
                    </a:solidFill>
                  </a:tcPr>
                </a:tc>
              </a:tr>
              <a:tr h="457200">
                <a:tc>
                  <a:txBody>
                    <a:bodyPr lIns="68400" rIns="68400" tIns="0" bIns="0"/>
                    <a:p>
                      <a:pPr>
                        <a:lnSpc>
                          <a:spcPct val="115000"/>
                        </a:lnSpc>
                      </a:pPr>
                      <a:r>
                        <a:rPr b="0" lang="en-US" sz="11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Company chooses “Add Trip”</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1371600">
                <a:tc>
                  <a:txBody>
                    <a:bodyPr lIns="68400" rIns="68400" tIns="0" bIns="0"/>
                    <a:p>
                      <a:pPr>
                        <a:lnSpc>
                          <a:spcPct val="115000"/>
                        </a:lnSpc>
                      </a:pPr>
                      <a:r>
                        <a:rPr b="0" lang="en-US" sz="11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Site displays the form that contains the information needed for creating a new Trip</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914400">
                <a:tc>
                  <a:txBody>
                    <a:bodyPr lIns="68400" rIns="68400" tIns="0" bIns="0"/>
                    <a:p>
                      <a:pPr>
                        <a:lnSpc>
                          <a:spcPct val="115000"/>
                        </a:lnSpc>
                      </a:pPr>
                      <a:r>
                        <a:rPr b="0" lang="en-US" sz="11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Company inputs the information and press “Add”</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914400">
                <a:tc>
                  <a:txBody>
                    <a:bodyPr lIns="68400" rIns="68400" tIns="0" bIns="0"/>
                    <a:p>
                      <a:pPr>
                        <a:lnSpc>
                          <a:spcPct val="115000"/>
                        </a:lnSpc>
                      </a:pPr>
                      <a:r>
                        <a:rPr b="0" lang="en-US" sz="11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System saves the information in the data-base</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45756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Includes:</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bl>
          </a:graphicData>
        </a:graphic>
      </p:graphicFrame>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9" name="Table 1"/>
          <p:cNvGraphicFramePr/>
          <p:nvPr/>
        </p:nvGraphicFramePr>
        <p:xfrm>
          <a:off x="882360" y="533160"/>
          <a:ext cx="12111480" cy="6897600"/>
        </p:xfrm>
        <a:graphic>
          <a:graphicData uri="http://schemas.openxmlformats.org/drawingml/2006/table">
            <a:tbl>
              <a:tblPr/>
              <a:tblGrid>
                <a:gridCol w="3810600"/>
                <a:gridCol w="4149720"/>
                <a:gridCol w="4151160"/>
              </a:tblGrid>
              <a:tr h="44208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Use Case ID:</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8720">
                      <a:solidFill>
                        <a:srgbClr val="000000"/>
                      </a:solidFill>
                    </a:lnT>
                    <a:lnB w="12240">
                      <a:solidFill>
                        <a:srgbClr val="000000"/>
                      </a:solidFill>
                    </a:lnB>
                    <a:solidFill>
                      <a:srgbClr val="e9ecf3"/>
                    </a:solidFill>
                  </a:tcPr>
                </a:tc>
                <a:tc gridSpan="2">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003</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8720">
                      <a:solidFill>
                        <a:srgbClr val="000000"/>
                      </a:solidFill>
                    </a:lnT>
                    <a:lnB w="12240">
                      <a:solidFill>
                        <a:srgbClr val="000000"/>
                      </a:solidFill>
                    </a:lnB>
                    <a:solidFill>
                      <a:srgbClr val="e9ecf3"/>
                    </a:solidFill>
                  </a:tcPr>
                </a:tc>
              </a:tr>
              <a:tr h="430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Use Case Name:</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bookTrip</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430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Actors:</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Traveler</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430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Pre-conditions:</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Logged-in user.</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430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Post-conditions:</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Traveler books the trip.</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430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Flow of events:</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gn="ctr">
                        <a:lnSpc>
                          <a:spcPct val="115000"/>
                        </a:lnSpc>
                      </a:pPr>
                      <a:r>
                        <a:rPr b="1" lang="en-US" sz="1600" spc="-1" strike="noStrike">
                          <a:solidFill>
                            <a:srgbClr val="000000"/>
                          </a:solidFill>
                          <a:uFill>
                            <a:solidFill>
                              <a:srgbClr val="ffffff"/>
                            </a:solidFill>
                          </a:uFill>
                          <a:latin typeface="Calibri"/>
                          <a:ea typeface="Calibri"/>
                        </a:rPr>
                        <a:t>User Action</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c00000"/>
                    </a:solidFill>
                  </a:tcPr>
                </a:tc>
                <a:tc>
                  <a:txBody>
                    <a:bodyPr lIns="68400" rIns="68400" tIns="0" bIns="0"/>
                    <a:p>
                      <a:pPr algn="ctr">
                        <a:lnSpc>
                          <a:spcPct val="115000"/>
                        </a:lnSpc>
                      </a:pPr>
                      <a:r>
                        <a:rPr b="1" lang="en-US" sz="1600" spc="-1" strike="noStrike">
                          <a:solidFill>
                            <a:srgbClr val="000000"/>
                          </a:solidFill>
                          <a:uFill>
                            <a:solidFill>
                              <a:srgbClr val="ffffff"/>
                            </a:solidFill>
                          </a:uFill>
                          <a:latin typeface="Calibri"/>
                          <a:ea typeface="Calibri"/>
                        </a:rPr>
                        <a:t>System Action</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c00000"/>
                    </a:solidFill>
                  </a:tcPr>
                </a:tc>
              </a:tr>
              <a:tr h="430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Traveler chooses “Book Trip”</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86076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Site displays the payment form to let the user enter his credit-card ID.</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86076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Traveler inputs his data and clicks “Book”.</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430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Exceptions:</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gn="ctr">
                        <a:lnSpc>
                          <a:spcPct val="115000"/>
                        </a:lnSpc>
                      </a:pPr>
                      <a:r>
                        <a:rPr b="1" lang="en-US" sz="1600" spc="-1" strike="noStrike">
                          <a:solidFill>
                            <a:srgbClr val="000000"/>
                          </a:solidFill>
                          <a:uFill>
                            <a:solidFill>
                              <a:srgbClr val="ffffff"/>
                            </a:solidFill>
                          </a:uFill>
                          <a:latin typeface="Calibri"/>
                          <a:ea typeface="Calibri"/>
                        </a:rPr>
                        <a:t>User Action</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c00000"/>
                    </a:solidFill>
                  </a:tcPr>
                </a:tc>
                <a:tc>
                  <a:txBody>
                    <a:bodyPr lIns="68400" rIns="68400" tIns="0" bIns="0"/>
                    <a:p>
                      <a:pPr algn="ctr">
                        <a:lnSpc>
                          <a:spcPct val="115000"/>
                        </a:lnSpc>
                      </a:pPr>
                      <a:r>
                        <a:rPr b="1" lang="en-US" sz="1600" spc="-1" strike="noStrike">
                          <a:solidFill>
                            <a:srgbClr val="000000"/>
                          </a:solidFill>
                          <a:uFill>
                            <a:solidFill>
                              <a:srgbClr val="ffffff"/>
                            </a:solidFill>
                          </a:uFill>
                          <a:latin typeface="Calibri"/>
                          <a:ea typeface="Calibri"/>
                        </a:rPr>
                        <a:t>System Action</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c00000"/>
                    </a:solidFill>
                  </a:tcPr>
                </a:tc>
              </a:tr>
              <a:tr h="43020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user enters invalid credit-card</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86076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 </a:t>
                      </a:r>
                      <a:endParaRPr b="0" lang="en-US" sz="1800" spc="-1" strike="noStrike">
                        <a:solidFill>
                          <a:srgbClr val="000000"/>
                        </a:solidFill>
                        <a:uFill>
                          <a:solidFill>
                            <a:srgbClr val="ffffff"/>
                          </a:solidFill>
                        </a:uFill>
                        <a:latin typeface="Arial"/>
                      </a:endParaRPr>
                    </a:p>
                  </a:txBody>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c>
                  <a:txBody>
                    <a:bodyPr lIns="68400" rIns="68400" tIns="0" bIns="0"/>
                    <a:p>
                      <a:pPr>
                        <a:lnSpc>
                          <a:spcPct val="115000"/>
                        </a:lnSpc>
                      </a:pPr>
                      <a:r>
                        <a:rPr b="0" lang="en-US" sz="1600" spc="-1" strike="noStrike">
                          <a:solidFill>
                            <a:srgbClr val="000000"/>
                          </a:solidFill>
                          <a:uFill>
                            <a:solidFill>
                              <a:srgbClr val="ffffff"/>
                            </a:solidFill>
                          </a:uFill>
                          <a:latin typeface="Calibri"/>
                          <a:ea typeface="Calibri"/>
                        </a:rPr>
                        <a:t>System displays “Invalid credit-card” message to the user.</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8720">
                      <a:solidFill>
                        <a:srgbClr val="000000"/>
                      </a:solidFill>
                    </a:lnR>
                    <a:lnT w="12240">
                      <a:solidFill>
                        <a:srgbClr val="000000"/>
                      </a:solidFill>
                    </a:lnT>
                    <a:lnB w="12240">
                      <a:solidFill>
                        <a:srgbClr val="000000"/>
                      </a:solidFill>
                    </a:lnB>
                    <a:solidFill>
                      <a:srgbClr val="e9ecf3"/>
                    </a:solidFill>
                  </a:tcPr>
                </a:tc>
              </a:tr>
              <a:tr h="431640">
                <a:tc>
                  <a:txBody>
                    <a:bodyPr lIns="68400" rIns="68400" tIns="0" bIns="0"/>
                    <a:p>
                      <a:pPr>
                        <a:lnSpc>
                          <a:spcPct val="115000"/>
                        </a:lnSpc>
                      </a:pPr>
                      <a:r>
                        <a:rPr b="1" lang="en-US" sz="1600" spc="-1" strike="noStrike">
                          <a:solidFill>
                            <a:srgbClr val="000000"/>
                          </a:solidFill>
                          <a:uFill>
                            <a:solidFill>
                              <a:srgbClr val="ffffff"/>
                            </a:solidFill>
                          </a:uFill>
                          <a:latin typeface="Calibri"/>
                          <a:ea typeface="Calibri"/>
                        </a:rPr>
                        <a:t>Includes:</a:t>
                      </a:r>
                      <a:endParaRPr b="0" lang="en-US" sz="1800" spc="-1" strike="noStrike">
                        <a:solidFill>
                          <a:srgbClr val="000000"/>
                        </a:solidFill>
                        <a:uFill>
                          <a:solidFill>
                            <a:srgbClr val="ffffff"/>
                          </a:solidFill>
                        </a:uFill>
                        <a:latin typeface="Arial"/>
                      </a:endParaRPr>
                    </a:p>
                  </a:txBody>
                  <a:tcPr marL="68400" marR="68400">
                    <a:lnL w="18720">
                      <a:solidFill>
                        <a:srgbClr val="000000"/>
                      </a:solidFill>
                    </a:lnL>
                    <a:lnR w="12240">
                      <a:solidFill>
                        <a:srgbClr val="000000"/>
                      </a:solidFill>
                    </a:lnR>
                    <a:lnT w="12240">
                      <a:solidFill>
                        <a:srgbClr val="000000"/>
                      </a:solidFill>
                    </a:lnT>
                    <a:lnB w="12240">
                      <a:solidFill>
                        <a:srgbClr val="000000"/>
                      </a:solidFill>
                    </a:lnB>
                    <a:solidFill>
                      <a:srgbClr val="e9ecf3"/>
                    </a:solidFill>
                  </a:tcPr>
                </a:tc>
                <a:tc gridSpan="2">
                  <a:tcPr marL="68400" marR="68400">
                    <a:lnL w="12240">
                      <a:solidFill>
                        <a:srgbClr val="000000"/>
                      </a:solidFill>
                    </a:lnL>
                    <a:lnR w="18720">
                      <a:solidFill>
                        <a:srgbClr val="000000"/>
                      </a:solidFill>
                    </a:lnR>
                    <a:lnT w="12240">
                      <a:solidFill>
                        <a:srgbClr val="000000"/>
                      </a:solidFill>
                    </a:lnT>
                    <a:lnB w="12240">
                      <a:solidFill>
                        <a:srgbClr val="000000"/>
                      </a:solidFill>
                    </a:lnB>
                    <a:solidFill>
                      <a:srgbClr val="e9ecf3"/>
                    </a:solidFill>
                  </a:tcPr>
                </a:tc>
              </a:tr>
            </a:tbl>
          </a:graphicData>
        </a:graphic>
      </p:graphicFrame>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684720" y="309960"/>
            <a:ext cx="12324240" cy="6074640"/>
          </a:xfrm>
          <a:prstGeom prst="rect">
            <a:avLst/>
          </a:prstGeom>
          <a:noFill/>
          <a:ln>
            <a:noFill/>
          </a:ln>
        </p:spPr>
        <p:txBody>
          <a:bodyPr lIns="0" rIns="0" tIns="0" bIns="0"/>
          <a:p>
            <a:pPr algn="ctr">
              <a:lnSpc>
                <a:spcPct val="100000"/>
              </a:lnSpc>
            </a:pPr>
            <a:endParaRPr b="0" lang="en-US" sz="2860" spc="-1" strike="noStrike">
              <a:solidFill>
                <a:srgbClr val="000000"/>
              </a:solidFill>
              <a:uFill>
                <a:solidFill>
                  <a:srgbClr val="ffffff"/>
                </a:solidFill>
              </a:uFill>
              <a:latin typeface="Arial"/>
            </a:endParaRPr>
          </a:p>
          <a:p>
            <a:pPr algn="ctr">
              <a:lnSpc>
                <a:spcPct val="100000"/>
              </a:lnSpc>
            </a:pPr>
            <a:endParaRPr b="0" lang="en-US" sz="2860" spc="-1" strike="noStrike">
              <a:solidFill>
                <a:srgbClr val="000000"/>
              </a:solidFill>
              <a:uFill>
                <a:solidFill>
                  <a:srgbClr val="ffffff"/>
                </a:solidFill>
              </a:uFill>
              <a:latin typeface="Arial"/>
            </a:endParaRPr>
          </a:p>
          <a:p>
            <a:pPr marL="108000" indent="-323640" algn="ctr">
              <a:lnSpc>
                <a:spcPct val="100000"/>
              </a:lnSpc>
              <a:buClr>
                <a:srgbClr val="000000"/>
              </a:buClr>
              <a:buSzPct val="45000"/>
              <a:buFont typeface="Wingdings" charset="2"/>
              <a:buChar char=""/>
            </a:pPr>
            <a:r>
              <a:rPr b="1" lang="en-US" sz="4400" spc="-1" strike="noStrike">
                <a:solidFill>
                  <a:srgbClr val="000000"/>
                </a:solidFill>
                <a:uFill>
                  <a:solidFill>
                    <a:srgbClr val="ffffff"/>
                  </a:solidFill>
                </a:uFill>
                <a:latin typeface="Arial"/>
                <a:ea typeface="DejaVu Sans"/>
              </a:rPr>
              <a:t>Class Diagram</a:t>
            </a:r>
            <a:endParaRPr b="0" lang="en-US" sz="286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2270880" y="222120"/>
            <a:ext cx="9243360" cy="1284840"/>
          </a:xfrm>
          <a:prstGeom prst="rect">
            <a:avLst/>
          </a:prstGeom>
          <a:noFill/>
          <a:ln>
            <a:noFill/>
          </a:ln>
        </p:spPr>
        <p:style>
          <a:lnRef idx="0"/>
          <a:fillRef idx="0"/>
          <a:effectRef idx="0"/>
          <a:fontRef idx="minor"/>
        </p:style>
        <p:txBody>
          <a:bodyPr lIns="0" rIns="0" tIns="0" bIns="0" anchor="ctr"/>
          <a:p>
            <a:pPr algn="ctr">
              <a:lnSpc>
                <a:spcPct val="100000"/>
              </a:lnSpc>
            </a:pPr>
            <a:r>
              <a:rPr b="0" lang="en-US" sz="4490" spc="-1" strike="noStrike">
                <a:solidFill>
                  <a:srgbClr val="000000"/>
                </a:solidFill>
                <a:uFill>
                  <a:solidFill>
                    <a:srgbClr val="ffffff"/>
                  </a:solidFill>
                </a:uFill>
                <a:latin typeface="Arial"/>
                <a:ea typeface="DejaVu Sans"/>
              </a:rPr>
              <a:t>Project Idea</a:t>
            </a:r>
            <a:endParaRPr b="0" lang="en-US" sz="1800" spc="-1" strike="noStrike">
              <a:solidFill>
                <a:srgbClr val="000000"/>
              </a:solidFill>
              <a:uFill>
                <a:solidFill>
                  <a:srgbClr val="ffffff"/>
                </a:solidFill>
              </a:uFill>
              <a:latin typeface="Arial"/>
            </a:endParaRPr>
          </a:p>
        </p:txBody>
      </p:sp>
      <p:sp>
        <p:nvSpPr>
          <p:cNvPr id="84" name="CustomShape 2"/>
          <p:cNvSpPr/>
          <p:nvPr/>
        </p:nvSpPr>
        <p:spPr>
          <a:xfrm>
            <a:off x="2157840" y="1811520"/>
            <a:ext cx="9244800" cy="4467240"/>
          </a:xfrm>
          <a:prstGeom prst="rect">
            <a:avLst/>
          </a:prstGeom>
          <a:noFill/>
          <a:ln>
            <a:noFill/>
          </a:ln>
        </p:spPr>
        <p:style>
          <a:lnRef idx="0"/>
          <a:fillRef idx="0"/>
          <a:effectRef idx="0"/>
          <a:fontRef idx="minor"/>
        </p:style>
        <p:txBody>
          <a:bodyPr lIns="0" rIns="0" tIns="0" bIns="0"/>
          <a:p>
            <a:pPr marL="440280" indent="-329400">
              <a:lnSpc>
                <a:spcPct val="100000"/>
              </a:lnSpc>
              <a:buClr>
                <a:srgbClr val="000000"/>
              </a:buClr>
              <a:buSzPct val="45000"/>
              <a:buFont typeface="Wingdings" charset="2"/>
              <a:buChar char=""/>
            </a:pPr>
            <a:r>
              <a:rPr b="0" lang="en-US" sz="3259" spc="-1" strike="noStrike">
                <a:solidFill>
                  <a:srgbClr val="000000"/>
                </a:solidFill>
                <a:uFill>
                  <a:solidFill>
                    <a:srgbClr val="ffffff"/>
                  </a:solidFill>
                </a:uFill>
                <a:latin typeface="Times New Roman"/>
                <a:ea typeface="Noto Sans CJK SC Regular"/>
              </a:rPr>
              <a:t>When people decide to take a vacation.</a:t>
            </a:r>
            <a:endParaRPr b="0" lang="en-US" sz="1800" spc="-1" strike="noStrike">
              <a:solidFill>
                <a:srgbClr val="000000"/>
              </a:solidFill>
              <a:uFill>
                <a:solidFill>
                  <a:srgbClr val="ffffff"/>
                </a:solidFill>
              </a:uFill>
              <a:latin typeface="Arial"/>
            </a:endParaRPr>
          </a:p>
          <a:p>
            <a:pPr marL="440280" indent="-329400">
              <a:lnSpc>
                <a:spcPct val="100000"/>
              </a:lnSpc>
              <a:buClr>
                <a:srgbClr val="000000"/>
              </a:buClr>
              <a:buSzPct val="45000"/>
              <a:buFont typeface="Wingdings" charset="2"/>
              <a:buChar char=""/>
            </a:pPr>
            <a:r>
              <a:rPr b="0" lang="en-US" sz="3259" spc="-1" strike="noStrike">
                <a:solidFill>
                  <a:srgbClr val="000000"/>
                </a:solidFill>
                <a:uFill>
                  <a:solidFill>
                    <a:srgbClr val="ffffff"/>
                  </a:solidFill>
                </a:uFill>
                <a:latin typeface="Times New Roman"/>
                <a:ea typeface="Noto Sans CJK SC Regular"/>
              </a:rPr>
              <a:t>Preparing for such trips is managed by many companies.</a:t>
            </a:r>
            <a:endParaRPr b="0" lang="en-US" sz="1800" spc="-1" strike="noStrike">
              <a:solidFill>
                <a:srgbClr val="000000"/>
              </a:solidFill>
              <a:uFill>
                <a:solidFill>
                  <a:srgbClr val="ffffff"/>
                </a:solidFill>
              </a:uFill>
              <a:latin typeface="Arial"/>
            </a:endParaRPr>
          </a:p>
          <a:p>
            <a:pPr marL="440280" indent="-329400">
              <a:lnSpc>
                <a:spcPct val="100000"/>
              </a:lnSpc>
              <a:buClr>
                <a:srgbClr val="000000"/>
              </a:buClr>
              <a:buSzPct val="45000"/>
              <a:buFont typeface="Wingdings" charset="2"/>
              <a:buChar char=""/>
            </a:pPr>
            <a:r>
              <a:rPr b="0" lang="en-US" sz="3259" spc="-1" strike="noStrike">
                <a:solidFill>
                  <a:srgbClr val="000000"/>
                </a:solidFill>
                <a:uFill>
                  <a:solidFill>
                    <a:srgbClr val="ffffff"/>
                  </a:solidFill>
                </a:uFill>
                <a:latin typeface="Times New Roman"/>
                <a:ea typeface="Noto Sans CJK SC Regular"/>
              </a:rPr>
              <a:t>they don’t have a platform to advertise their offers.</a:t>
            </a:r>
            <a:endParaRPr b="0" lang="en-US" sz="1800" spc="-1" strike="noStrike">
              <a:solidFill>
                <a:srgbClr val="000000"/>
              </a:solidFill>
              <a:uFill>
                <a:solidFill>
                  <a:srgbClr val="ffffff"/>
                </a:solidFill>
              </a:uFill>
              <a:latin typeface="Arial"/>
            </a:endParaRPr>
          </a:p>
          <a:p>
            <a:pPr marL="440280" indent="-329400">
              <a:lnSpc>
                <a:spcPct val="100000"/>
              </a:lnSpc>
              <a:buClr>
                <a:srgbClr val="000000"/>
              </a:buClr>
              <a:buSzPct val="45000"/>
              <a:buFont typeface="Wingdings" charset="2"/>
              <a:buChar char=""/>
            </a:pPr>
            <a:r>
              <a:rPr b="0" lang="en-US" sz="3259" spc="-1" strike="noStrike">
                <a:solidFill>
                  <a:srgbClr val="000000"/>
                </a:solidFill>
                <a:uFill>
                  <a:solidFill>
                    <a:srgbClr val="ffffff"/>
                  </a:solidFill>
                </a:uFill>
                <a:latin typeface="Times New Roman"/>
                <a:ea typeface="Noto Sans CJK SC Regular"/>
              </a:rPr>
              <a:t>So a system is required to be the platform where the customer can:</a:t>
            </a:r>
            <a:endParaRPr b="0" lang="en-US" sz="1800" spc="-1" strike="noStrike">
              <a:solidFill>
                <a:srgbClr val="000000"/>
              </a:solidFill>
              <a:uFill>
                <a:solidFill>
                  <a:srgbClr val="ffffff"/>
                </a:solidFill>
              </a:uFill>
              <a:latin typeface="Arial"/>
            </a:endParaRPr>
          </a:p>
          <a:p>
            <a:pPr lvl="1" marL="880560" indent="-329400">
              <a:lnSpc>
                <a:spcPct val="100000"/>
              </a:lnSpc>
              <a:buClr>
                <a:srgbClr val="000000"/>
              </a:buClr>
              <a:buSzPct val="75000"/>
              <a:buFont typeface="Symbol"/>
              <a:buChar char=""/>
            </a:pPr>
            <a:r>
              <a:rPr b="0" lang="en-US" sz="3259" spc="-1" strike="noStrike">
                <a:solidFill>
                  <a:srgbClr val="000000"/>
                </a:solidFill>
                <a:uFill>
                  <a:solidFill>
                    <a:srgbClr val="ffffff"/>
                  </a:solidFill>
                </a:uFill>
                <a:latin typeface="Times New Roman"/>
                <a:ea typeface="Noto Sans CJK SC Regular"/>
              </a:rPr>
              <a:t> </a:t>
            </a:r>
            <a:r>
              <a:rPr b="0" lang="en-US" sz="3259" spc="-1" strike="noStrike">
                <a:solidFill>
                  <a:srgbClr val="000000"/>
                </a:solidFill>
                <a:uFill>
                  <a:solidFill>
                    <a:srgbClr val="ffffff"/>
                  </a:solidFill>
                </a:uFill>
                <a:latin typeface="Times New Roman"/>
                <a:ea typeface="Noto Sans CJK SC Regular"/>
              </a:rPr>
              <a:t>view and surf offers made by different companies.</a:t>
            </a:r>
            <a:endParaRPr b="0" lang="en-US" sz="1800" spc="-1" strike="noStrike">
              <a:solidFill>
                <a:srgbClr val="000000"/>
              </a:solidFill>
              <a:uFill>
                <a:solidFill>
                  <a:srgbClr val="ffffff"/>
                </a:solidFill>
              </a:uFill>
              <a:latin typeface="Arial"/>
            </a:endParaRPr>
          </a:p>
          <a:p>
            <a:pPr lvl="1" marL="880560" indent="-329400">
              <a:lnSpc>
                <a:spcPct val="100000"/>
              </a:lnSpc>
              <a:buClr>
                <a:srgbClr val="000000"/>
              </a:buClr>
              <a:buSzPct val="75000"/>
              <a:buFont typeface="Symbol"/>
              <a:buChar char=""/>
            </a:pPr>
            <a:r>
              <a:rPr b="0" lang="en-US" sz="3259" spc="-1" strike="noStrike">
                <a:solidFill>
                  <a:srgbClr val="000000"/>
                </a:solidFill>
                <a:uFill>
                  <a:solidFill>
                    <a:srgbClr val="ffffff"/>
                  </a:solidFill>
                </a:uFill>
                <a:latin typeface="Times New Roman"/>
                <a:ea typeface="Noto Sans CJK SC Regular"/>
              </a:rPr>
              <a:t>select an offer that suits him/her.</a:t>
            </a:r>
            <a:endParaRPr b="0" lang="en-US" sz="1800" spc="-1" strike="noStrike">
              <a:solidFill>
                <a:srgbClr val="000000"/>
              </a:solidFill>
              <a:uFill>
                <a:solidFill>
                  <a:srgbClr val="ffffff"/>
                </a:solidFill>
              </a:uFill>
              <a:latin typeface="Arial"/>
            </a:endParaRPr>
          </a:p>
          <a:p>
            <a:pPr lvl="1" marL="880560" indent="-329400">
              <a:lnSpc>
                <a:spcPct val="100000"/>
              </a:lnSpc>
              <a:buClr>
                <a:srgbClr val="000000"/>
              </a:buClr>
              <a:buSzPct val="75000"/>
              <a:buFont typeface="Symbol"/>
              <a:buChar char=""/>
            </a:pPr>
            <a:r>
              <a:rPr b="0" lang="en-US" sz="3259" spc="-1" strike="noStrike">
                <a:solidFill>
                  <a:srgbClr val="000000"/>
                </a:solidFill>
                <a:uFill>
                  <a:solidFill>
                    <a:srgbClr val="ffffff"/>
                  </a:solidFill>
                </a:uFill>
                <a:latin typeface="Times New Roman"/>
                <a:ea typeface="Noto Sans CJK SC Regular"/>
              </a:rPr>
              <a:t>book tickets and pay for them on the platform.</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Picture 4" descr=""/>
          <p:cNvPicPr/>
          <p:nvPr/>
        </p:nvPicPr>
        <p:blipFill>
          <a:blip r:embed="rId1"/>
          <a:stretch/>
        </p:blipFill>
        <p:spPr>
          <a:xfrm>
            <a:off x="384840" y="228240"/>
            <a:ext cx="13311720" cy="77036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684720" y="309960"/>
            <a:ext cx="12324240" cy="5850000"/>
          </a:xfrm>
          <a:prstGeom prst="rect">
            <a:avLst/>
          </a:prstGeom>
          <a:noFill/>
          <a:ln>
            <a:noFill/>
          </a:ln>
        </p:spPr>
        <p:txBody>
          <a:bodyPr lIns="0" rIns="0" tIns="0" bIns="0"/>
          <a:p>
            <a:pPr algn="ctr">
              <a:lnSpc>
                <a:spcPct val="100000"/>
              </a:lnSpc>
            </a:pPr>
            <a:endParaRPr b="0" lang="en-US" sz="2860" spc="-1" strike="noStrike">
              <a:solidFill>
                <a:srgbClr val="000000"/>
              </a:solidFill>
              <a:uFill>
                <a:solidFill>
                  <a:srgbClr val="ffffff"/>
                </a:solidFill>
              </a:uFill>
              <a:latin typeface="Arial"/>
            </a:endParaRPr>
          </a:p>
          <a:p>
            <a:pPr algn="ctr">
              <a:lnSpc>
                <a:spcPct val="100000"/>
              </a:lnSpc>
            </a:pPr>
            <a:endParaRPr b="0" lang="en-US" sz="2860" spc="-1" strike="noStrike">
              <a:solidFill>
                <a:srgbClr val="000000"/>
              </a:solidFill>
              <a:uFill>
                <a:solidFill>
                  <a:srgbClr val="ffffff"/>
                </a:solidFill>
              </a:uFill>
              <a:latin typeface="Arial"/>
            </a:endParaRPr>
          </a:p>
          <a:p>
            <a:pPr marL="108000" indent="-323640" algn="ctr">
              <a:lnSpc>
                <a:spcPct val="100000"/>
              </a:lnSpc>
              <a:buClr>
                <a:srgbClr val="000000"/>
              </a:buClr>
              <a:buSzPct val="45000"/>
              <a:buFont typeface="Wingdings" charset="2"/>
              <a:buChar char=""/>
            </a:pPr>
            <a:r>
              <a:rPr b="1" lang="en-US" sz="4400" spc="-1" strike="noStrike">
                <a:solidFill>
                  <a:srgbClr val="000000"/>
                </a:solidFill>
                <a:uFill>
                  <a:solidFill>
                    <a:srgbClr val="ffffff"/>
                  </a:solidFill>
                </a:uFill>
                <a:latin typeface="Arial"/>
                <a:ea typeface="DejaVu Sans"/>
              </a:rPr>
              <a:t>Sequence Diagram</a:t>
            </a:r>
            <a:endParaRPr b="0" lang="en-US" sz="286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684720" y="309960"/>
            <a:ext cx="12324240" cy="6138720"/>
          </a:xfrm>
          <a:prstGeom prst="rect">
            <a:avLst/>
          </a:prstGeom>
          <a:noFill/>
          <a:ln>
            <a:noFill/>
          </a:ln>
        </p:spPr>
        <p:txBody>
          <a:bodyPr lIns="0" rIns="0" tIns="0" bIns="0"/>
          <a:p>
            <a:pPr algn="ctr">
              <a:lnSpc>
                <a:spcPct val="100000"/>
              </a:lnSpc>
            </a:pPr>
            <a:endParaRPr b="0" lang="en-US" sz="2860" spc="-1" strike="noStrike">
              <a:solidFill>
                <a:srgbClr val="000000"/>
              </a:solidFill>
              <a:uFill>
                <a:solidFill>
                  <a:srgbClr val="ffffff"/>
                </a:solidFill>
              </a:uFill>
              <a:latin typeface="Arial"/>
            </a:endParaRPr>
          </a:p>
          <a:p>
            <a:pPr algn="ctr">
              <a:lnSpc>
                <a:spcPct val="100000"/>
              </a:lnSpc>
            </a:pPr>
            <a:endParaRPr b="0" lang="en-US" sz="2860" spc="-1" strike="noStrike">
              <a:solidFill>
                <a:srgbClr val="000000"/>
              </a:solidFill>
              <a:uFill>
                <a:solidFill>
                  <a:srgbClr val="ffffff"/>
                </a:solidFill>
              </a:uFill>
              <a:latin typeface="Arial"/>
            </a:endParaRPr>
          </a:p>
          <a:p>
            <a:pPr marL="108000" indent="-323640" algn="ctr">
              <a:lnSpc>
                <a:spcPct val="100000"/>
              </a:lnSpc>
              <a:buClr>
                <a:srgbClr val="000000"/>
              </a:buClr>
              <a:buSzPct val="45000"/>
              <a:buFont typeface="Wingdings" charset="2"/>
              <a:buChar char=""/>
            </a:pPr>
            <a:r>
              <a:rPr b="1" lang="en-US" sz="4400" spc="-1" strike="noStrike">
                <a:solidFill>
                  <a:srgbClr val="000000"/>
                </a:solidFill>
                <a:uFill>
                  <a:solidFill>
                    <a:srgbClr val="ffffff"/>
                  </a:solidFill>
                </a:uFill>
                <a:latin typeface="Arial"/>
                <a:ea typeface="DejaVu Sans"/>
              </a:rPr>
              <a:t>Entity Relationship Diagram</a:t>
            </a:r>
            <a:endParaRPr b="0" lang="en-US" sz="286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Picture 4" descr=""/>
          <p:cNvPicPr/>
          <p:nvPr/>
        </p:nvPicPr>
        <p:blipFill>
          <a:blip r:embed="rId1"/>
          <a:stretch/>
        </p:blipFill>
        <p:spPr>
          <a:xfrm>
            <a:off x="866160" y="479520"/>
            <a:ext cx="12239640" cy="66945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225520" y="342720"/>
            <a:ext cx="9243360" cy="1284840"/>
          </a:xfrm>
          <a:prstGeom prst="rect">
            <a:avLst/>
          </a:prstGeom>
          <a:noFill/>
          <a:ln>
            <a:noFill/>
          </a:ln>
        </p:spPr>
        <p:style>
          <a:lnRef idx="0"/>
          <a:fillRef idx="0"/>
          <a:effectRef idx="0"/>
          <a:fontRef idx="minor"/>
        </p:style>
        <p:txBody>
          <a:bodyPr lIns="0" rIns="0" tIns="0" bIns="0" anchor="ctr"/>
          <a:p>
            <a:pPr algn="ctr">
              <a:lnSpc>
                <a:spcPct val="100000"/>
              </a:lnSpc>
            </a:pPr>
            <a:r>
              <a:rPr b="0" lang="en-US" sz="4490" spc="-1" strike="noStrike">
                <a:solidFill>
                  <a:srgbClr val="000000"/>
                </a:solidFill>
                <a:uFill>
                  <a:solidFill>
                    <a:srgbClr val="ffffff"/>
                  </a:solidFill>
                </a:uFill>
                <a:latin typeface="Arial"/>
                <a:ea typeface="DejaVu Sans"/>
              </a:rPr>
              <a:t>Problem significance</a:t>
            </a:r>
            <a:endParaRPr b="0" lang="en-US" sz="1800" spc="-1" strike="noStrike">
              <a:solidFill>
                <a:srgbClr val="000000"/>
              </a:solidFill>
              <a:uFill>
                <a:solidFill>
                  <a:srgbClr val="ffffff"/>
                </a:solidFill>
              </a:uFill>
              <a:latin typeface="Arial"/>
            </a:endParaRPr>
          </a:p>
        </p:txBody>
      </p:sp>
      <p:sp>
        <p:nvSpPr>
          <p:cNvPr id="86" name="CustomShape 2"/>
          <p:cNvSpPr/>
          <p:nvPr/>
        </p:nvSpPr>
        <p:spPr>
          <a:xfrm>
            <a:off x="2158200" y="1811880"/>
            <a:ext cx="9244800" cy="4467240"/>
          </a:xfrm>
          <a:prstGeom prst="rect">
            <a:avLst/>
          </a:prstGeom>
          <a:noFill/>
          <a:ln>
            <a:noFill/>
          </a:ln>
        </p:spPr>
        <p:style>
          <a:lnRef idx="0"/>
          <a:fillRef idx="0"/>
          <a:effectRef idx="0"/>
          <a:fontRef idx="minor"/>
        </p:style>
        <p:txBody>
          <a:bodyPr lIns="0" rIns="0" tIns="0" bIns="0"/>
          <a:p>
            <a:pPr marL="440280" indent="-329760">
              <a:lnSpc>
                <a:spcPct val="100000"/>
              </a:lnSpc>
              <a:buClr>
                <a:srgbClr val="000000"/>
              </a:buClr>
              <a:buSzPct val="45000"/>
              <a:buFont typeface="Wingdings" charset="2"/>
              <a:buChar char=""/>
            </a:pPr>
            <a:r>
              <a:rPr b="0" lang="en-US" sz="3259" spc="-1" strike="noStrike">
                <a:solidFill>
                  <a:srgbClr val="000000"/>
                </a:solidFill>
                <a:uFill>
                  <a:solidFill>
                    <a:srgbClr val="ffffff"/>
                  </a:solidFill>
                </a:uFill>
                <a:latin typeface="Arial"/>
                <a:ea typeface="DejaVu Sans"/>
              </a:rPr>
              <a:t>A platform for the traveling companies to advertise their offers is missing</a:t>
            </a:r>
            <a:endParaRPr b="0" lang="en-US" sz="1800" spc="-1" strike="noStrike">
              <a:solidFill>
                <a:srgbClr val="000000"/>
              </a:solidFill>
              <a:uFill>
                <a:solidFill>
                  <a:srgbClr val="ffffff"/>
                </a:solidFill>
              </a:uFill>
              <a:latin typeface="Arial"/>
            </a:endParaRPr>
          </a:p>
          <a:p>
            <a:pPr marL="440280" indent="-329760">
              <a:lnSpc>
                <a:spcPct val="100000"/>
              </a:lnSpc>
              <a:buClr>
                <a:srgbClr val="000000"/>
              </a:buClr>
              <a:buSzPct val="45000"/>
              <a:buFont typeface="Wingdings" charset="2"/>
              <a:buChar char=""/>
            </a:pPr>
            <a:r>
              <a:rPr b="0" lang="en-US" sz="3259" spc="-1" strike="noStrike">
                <a:solidFill>
                  <a:srgbClr val="000000"/>
                </a:solidFill>
                <a:uFill>
                  <a:solidFill>
                    <a:srgbClr val="ffffff"/>
                  </a:solidFill>
                </a:uFill>
                <a:latin typeface="Arial"/>
                <a:ea typeface="DejaVu Sans"/>
              </a:rPr>
              <a:t>Deliver such a platform will be win-win situation for all.</a:t>
            </a:r>
            <a:endParaRPr b="0" lang="en-US" sz="1800" spc="-1" strike="noStrike">
              <a:solidFill>
                <a:srgbClr val="000000"/>
              </a:solidFill>
              <a:uFill>
                <a:solidFill>
                  <a:srgbClr val="ffffff"/>
                </a:solidFill>
              </a:uFill>
              <a:latin typeface="Arial"/>
            </a:endParaRPr>
          </a:p>
          <a:p>
            <a:pPr marL="440280" indent="-329760">
              <a:lnSpc>
                <a:spcPct val="100000"/>
              </a:lnSpc>
              <a:buClr>
                <a:srgbClr val="000000"/>
              </a:buClr>
              <a:buSzPct val="45000"/>
              <a:buFont typeface="Wingdings" charset="2"/>
              <a:buChar char=""/>
            </a:pPr>
            <a:r>
              <a:rPr b="0" lang="en-US" sz="3259" spc="-1" strike="noStrike">
                <a:solidFill>
                  <a:srgbClr val="000000"/>
                </a:solidFill>
                <a:uFill>
                  <a:solidFill>
                    <a:srgbClr val="ffffff"/>
                  </a:solidFill>
                </a:uFill>
                <a:latin typeface="Arial"/>
                <a:ea typeface="DejaVu Sans"/>
              </a:rPr>
              <a:t>Creating a cross-platform System</a:t>
            </a:r>
            <a:endParaRPr b="0" lang="en-US" sz="1800" spc="-1" strike="noStrike">
              <a:solidFill>
                <a:srgbClr val="000000"/>
              </a:solidFill>
              <a:uFill>
                <a:solidFill>
                  <a:srgbClr val="ffffff"/>
                </a:solidFill>
              </a:uFill>
              <a:latin typeface="Arial"/>
            </a:endParaRPr>
          </a:p>
          <a:p>
            <a:pPr marL="440280" indent="-329760">
              <a:lnSpc>
                <a:spcPct val="100000"/>
              </a:lnSpc>
              <a:buClr>
                <a:srgbClr val="000000"/>
              </a:buClr>
              <a:buSzPct val="45000"/>
              <a:buFont typeface="Wingdings" charset="2"/>
              <a:buChar char=""/>
            </a:pPr>
            <a:r>
              <a:rPr b="0" lang="en-US" sz="3259" spc="-1" strike="noStrike">
                <a:solidFill>
                  <a:srgbClr val="000000"/>
                </a:solidFill>
                <a:uFill>
                  <a:solidFill>
                    <a:srgbClr val="ffffff"/>
                  </a:solidFill>
                </a:uFill>
                <a:latin typeface="Arial"/>
                <a:ea typeface="DejaVu Sans"/>
              </a:rPr>
              <a:t>previous solutions:</a:t>
            </a:r>
            <a:endParaRPr b="0" lang="en-US" sz="1800" spc="-1" strike="noStrike">
              <a:solidFill>
                <a:srgbClr val="000000"/>
              </a:solidFill>
              <a:uFill>
                <a:solidFill>
                  <a:srgbClr val="ffffff"/>
                </a:solidFill>
              </a:uFill>
              <a:latin typeface="Arial"/>
            </a:endParaRPr>
          </a:p>
          <a:p>
            <a:pPr lvl="1" marL="698760" indent="-232560">
              <a:lnSpc>
                <a:spcPct val="100000"/>
              </a:lnSpc>
              <a:buClr>
                <a:srgbClr val="000000"/>
              </a:buClr>
              <a:buSzPct val="75000"/>
              <a:buFont typeface="Symbol"/>
              <a:buChar char=""/>
            </a:pPr>
            <a:r>
              <a:rPr b="0" lang="en-US" sz="2860" spc="-1" strike="noStrike">
                <a:solidFill>
                  <a:srgbClr val="000000"/>
                </a:solidFill>
                <a:uFill>
                  <a:solidFill>
                    <a:srgbClr val="ffffff"/>
                  </a:solidFill>
                </a:uFill>
                <a:latin typeface="Arial"/>
                <a:ea typeface="DejaVu Sans"/>
              </a:rPr>
              <a:t>Street-posters</a:t>
            </a:r>
            <a:endParaRPr b="0" lang="en-US" sz="1800" spc="-1" strike="noStrike">
              <a:solidFill>
                <a:srgbClr val="000000"/>
              </a:solidFill>
              <a:uFill>
                <a:solidFill>
                  <a:srgbClr val="ffffff"/>
                </a:solidFill>
              </a:uFill>
              <a:latin typeface="Arial"/>
            </a:endParaRPr>
          </a:p>
          <a:p>
            <a:pPr lvl="1" marL="698760" indent="-232560">
              <a:lnSpc>
                <a:spcPct val="100000"/>
              </a:lnSpc>
              <a:buClr>
                <a:srgbClr val="000000"/>
              </a:buClr>
              <a:buSzPct val="75000"/>
              <a:buFont typeface="Symbol"/>
              <a:buChar char=""/>
            </a:pPr>
            <a:r>
              <a:rPr b="0" lang="en-US" sz="2860" spc="-1" strike="noStrike">
                <a:solidFill>
                  <a:srgbClr val="000000"/>
                </a:solidFill>
                <a:uFill>
                  <a:solidFill>
                    <a:srgbClr val="ffffff"/>
                  </a:solidFill>
                </a:uFill>
                <a:latin typeface="Arial"/>
                <a:ea typeface="DejaVu Sans"/>
              </a:rPr>
              <a:t>Flayers</a:t>
            </a:r>
            <a:endParaRPr b="0" lang="en-US" sz="1800" spc="-1" strike="noStrike">
              <a:solidFill>
                <a:srgbClr val="000000"/>
              </a:solidFill>
              <a:uFill>
                <a:solidFill>
                  <a:srgbClr val="ffffff"/>
                </a:solidFill>
              </a:uFill>
              <a:latin typeface="Arial"/>
            </a:endParaRPr>
          </a:p>
          <a:p>
            <a:pPr lvl="1" marL="698760" indent="-232560">
              <a:lnSpc>
                <a:spcPct val="100000"/>
              </a:lnSpc>
              <a:buClr>
                <a:srgbClr val="000000"/>
              </a:buClr>
              <a:buSzPct val="75000"/>
              <a:buFont typeface="Symbol"/>
              <a:buChar char=""/>
            </a:pPr>
            <a:r>
              <a:rPr b="0" lang="en-US" sz="2860" spc="-1" strike="noStrike">
                <a:solidFill>
                  <a:srgbClr val="000000"/>
                </a:solidFill>
                <a:uFill>
                  <a:solidFill>
                    <a:srgbClr val="ffffff"/>
                  </a:solidFill>
                </a:uFill>
                <a:latin typeface="Arial"/>
                <a:ea typeface="DejaVu Sans"/>
              </a:rPr>
              <a:t>Social Media Events</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2225520" y="342720"/>
            <a:ext cx="9243360" cy="1284840"/>
          </a:xfrm>
          <a:prstGeom prst="rect">
            <a:avLst/>
          </a:prstGeom>
          <a:noFill/>
          <a:ln>
            <a:noFill/>
          </a:ln>
        </p:spPr>
        <p:style>
          <a:lnRef idx="0"/>
          <a:fillRef idx="0"/>
          <a:effectRef idx="0"/>
          <a:fontRef idx="minor"/>
        </p:style>
        <p:txBody>
          <a:bodyPr lIns="0" rIns="0" tIns="0" bIns="0" anchor="ctr"/>
          <a:p>
            <a:pPr algn="ctr">
              <a:lnSpc>
                <a:spcPct val="100000"/>
              </a:lnSpc>
            </a:pPr>
            <a:r>
              <a:rPr b="0" lang="en-US" sz="4490" spc="-1" strike="noStrike">
                <a:solidFill>
                  <a:srgbClr val="000000"/>
                </a:solidFill>
                <a:uFill>
                  <a:solidFill>
                    <a:srgbClr val="ffffff"/>
                  </a:solidFill>
                </a:uFill>
                <a:latin typeface="Arial"/>
                <a:ea typeface="DejaVu Sans"/>
              </a:rPr>
              <a:t>System architecture</a:t>
            </a:r>
            <a:endParaRPr b="0" lang="en-US" sz="1800" spc="-1" strike="noStrike">
              <a:solidFill>
                <a:srgbClr val="000000"/>
              </a:solidFill>
              <a:uFill>
                <a:solidFill>
                  <a:srgbClr val="ffffff"/>
                </a:solidFill>
              </a:uFill>
              <a:latin typeface="Arial"/>
            </a:endParaRPr>
          </a:p>
        </p:txBody>
      </p:sp>
      <p:sp>
        <p:nvSpPr>
          <p:cNvPr id="88" name="CustomShape 2"/>
          <p:cNvSpPr/>
          <p:nvPr/>
        </p:nvSpPr>
        <p:spPr>
          <a:xfrm>
            <a:off x="1898280" y="2464200"/>
            <a:ext cx="9244800" cy="4467240"/>
          </a:xfrm>
          <a:prstGeom prst="rect">
            <a:avLst/>
          </a:prstGeom>
          <a:noFill/>
          <a:ln>
            <a:noFill/>
          </a:ln>
        </p:spPr>
        <p:style>
          <a:lnRef idx="0"/>
          <a:fillRef idx="0"/>
          <a:effectRef idx="0"/>
          <a:fontRef idx="minor"/>
        </p:style>
        <p:txBody>
          <a:bodyPr lIns="0" rIns="0" tIns="0" bIns="0"/>
          <a:p>
            <a:pPr marL="440280" indent="-329760">
              <a:lnSpc>
                <a:spcPct val="100000"/>
              </a:lnSpc>
              <a:buClr>
                <a:srgbClr val="000000"/>
              </a:buClr>
              <a:buSzPct val="45000"/>
              <a:buFont typeface="Wingdings" charset="2"/>
              <a:buChar char=""/>
            </a:pPr>
            <a:r>
              <a:rPr b="0" lang="en-US" sz="3259" spc="-1" strike="noStrike">
                <a:solidFill>
                  <a:srgbClr val="000000"/>
                </a:solidFill>
                <a:uFill>
                  <a:solidFill>
                    <a:srgbClr val="ffffff"/>
                  </a:solidFill>
                </a:uFill>
                <a:latin typeface="Arial"/>
                <a:ea typeface="DejaVu Sans"/>
              </a:rPr>
              <a:t>Web-based 3-Tier architecture</a:t>
            </a:r>
            <a:endParaRPr b="0" lang="en-US" sz="1800" spc="-1" strike="noStrike">
              <a:solidFill>
                <a:srgbClr val="000000"/>
              </a:solidFill>
              <a:uFill>
                <a:solidFill>
                  <a:srgbClr val="ffffff"/>
                </a:solidFill>
              </a:uFill>
              <a:latin typeface="Arial"/>
            </a:endParaRPr>
          </a:p>
          <a:p>
            <a:pPr lvl="1" marL="880560" indent="-329760">
              <a:lnSpc>
                <a:spcPct val="100000"/>
              </a:lnSpc>
              <a:buClr>
                <a:srgbClr val="000000"/>
              </a:buClr>
              <a:buSzPct val="75000"/>
              <a:buFont typeface="Symbol"/>
              <a:buChar char=""/>
            </a:pPr>
            <a:r>
              <a:rPr b="0" lang="en-US" sz="2860" spc="-1" strike="noStrike">
                <a:solidFill>
                  <a:srgbClr val="000000"/>
                </a:solidFill>
                <a:uFill>
                  <a:solidFill>
                    <a:srgbClr val="ffffff"/>
                  </a:solidFill>
                </a:uFill>
                <a:latin typeface="Arial"/>
                <a:ea typeface="DejaVu Sans"/>
              </a:rPr>
              <a:t>User Interface Tier</a:t>
            </a:r>
            <a:endParaRPr b="0" lang="en-US" sz="1800" spc="-1" strike="noStrike">
              <a:solidFill>
                <a:srgbClr val="000000"/>
              </a:solidFill>
              <a:uFill>
                <a:solidFill>
                  <a:srgbClr val="ffffff"/>
                </a:solidFill>
              </a:uFill>
              <a:latin typeface="Arial"/>
            </a:endParaRPr>
          </a:p>
          <a:p>
            <a:pPr lvl="1" marL="880560" indent="-329760">
              <a:lnSpc>
                <a:spcPct val="100000"/>
              </a:lnSpc>
              <a:buClr>
                <a:srgbClr val="000000"/>
              </a:buClr>
              <a:buSzPct val="75000"/>
              <a:buFont typeface="Symbol"/>
              <a:buChar char=""/>
            </a:pPr>
            <a:r>
              <a:rPr b="0" lang="en-US" sz="2860" spc="-1" strike="noStrike">
                <a:solidFill>
                  <a:srgbClr val="000000"/>
                </a:solidFill>
                <a:uFill>
                  <a:solidFill>
                    <a:srgbClr val="ffffff"/>
                  </a:solidFill>
                </a:uFill>
                <a:latin typeface="Arial"/>
                <a:ea typeface="DejaVu Sans"/>
              </a:rPr>
              <a:t>Application Logic Tier</a:t>
            </a:r>
            <a:endParaRPr b="0" lang="en-US" sz="1800" spc="-1" strike="noStrike">
              <a:solidFill>
                <a:srgbClr val="000000"/>
              </a:solidFill>
              <a:uFill>
                <a:solidFill>
                  <a:srgbClr val="ffffff"/>
                </a:solidFill>
              </a:uFill>
              <a:latin typeface="Arial"/>
            </a:endParaRPr>
          </a:p>
          <a:p>
            <a:pPr lvl="1" marL="880560" indent="-329760">
              <a:lnSpc>
                <a:spcPct val="100000"/>
              </a:lnSpc>
              <a:buClr>
                <a:srgbClr val="000000"/>
              </a:buClr>
              <a:buSzPct val="75000"/>
              <a:buFont typeface="Symbol"/>
              <a:buChar char=""/>
            </a:pPr>
            <a:r>
              <a:rPr b="0" lang="en-US" sz="2860" spc="-1" strike="noStrike">
                <a:solidFill>
                  <a:srgbClr val="000000"/>
                </a:solidFill>
                <a:uFill>
                  <a:solidFill>
                    <a:srgbClr val="ffffff"/>
                  </a:solidFill>
                </a:uFill>
                <a:latin typeface="Arial"/>
                <a:ea typeface="DejaVu Sans"/>
              </a:rPr>
              <a:t>DataBase Tier</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47" descr=""/>
          <p:cNvPicPr/>
          <p:nvPr/>
        </p:nvPicPr>
        <p:blipFill>
          <a:blip r:embed="rId1"/>
          <a:stretch/>
        </p:blipFill>
        <p:spPr>
          <a:xfrm>
            <a:off x="1774080" y="128880"/>
            <a:ext cx="3851280" cy="2888280"/>
          </a:xfrm>
          <a:prstGeom prst="rect">
            <a:avLst/>
          </a:prstGeom>
          <a:ln>
            <a:noFill/>
          </a:ln>
        </p:spPr>
      </p:pic>
      <p:pic>
        <p:nvPicPr>
          <p:cNvPr id="90" name="Picture 48" descr=""/>
          <p:cNvPicPr/>
          <p:nvPr/>
        </p:nvPicPr>
        <p:blipFill>
          <a:blip r:embed="rId2"/>
          <a:stretch/>
        </p:blipFill>
        <p:spPr>
          <a:xfrm>
            <a:off x="5159880" y="3763080"/>
            <a:ext cx="4348800" cy="3261240"/>
          </a:xfrm>
          <a:prstGeom prst="rect">
            <a:avLst/>
          </a:prstGeom>
          <a:ln>
            <a:noFill/>
          </a:ln>
        </p:spPr>
      </p:pic>
      <p:pic>
        <p:nvPicPr>
          <p:cNvPr id="91" name="Picture 49" descr=""/>
          <p:cNvPicPr/>
          <p:nvPr/>
        </p:nvPicPr>
        <p:blipFill>
          <a:blip r:embed="rId3"/>
          <a:stretch/>
        </p:blipFill>
        <p:spPr>
          <a:xfrm>
            <a:off x="2149200" y="3110760"/>
            <a:ext cx="2358000" cy="2018160"/>
          </a:xfrm>
          <a:prstGeom prst="rect">
            <a:avLst/>
          </a:prstGeom>
          <a:ln>
            <a:noFill/>
          </a:ln>
        </p:spPr>
      </p:pic>
      <p:sp>
        <p:nvSpPr>
          <p:cNvPr id="92" name="Line 1"/>
          <p:cNvSpPr/>
          <p:nvPr/>
        </p:nvSpPr>
        <p:spPr>
          <a:xfrm>
            <a:off x="3109320" y="1992600"/>
            <a:ext cx="360" cy="838440"/>
          </a:xfrm>
          <a:prstGeom prst="line">
            <a:avLst/>
          </a:prstGeom>
          <a:ln>
            <a:tailEnd len="med" type="triangle" w="med"/>
          </a:ln>
        </p:spPr>
        <p:style>
          <a:lnRef idx="0"/>
          <a:fillRef idx="0"/>
          <a:effectRef idx="0"/>
          <a:fontRef idx="minor"/>
        </p:style>
      </p:sp>
      <p:sp>
        <p:nvSpPr>
          <p:cNvPr id="93" name="Line 2"/>
          <p:cNvSpPr/>
          <p:nvPr/>
        </p:nvSpPr>
        <p:spPr>
          <a:xfrm flipV="1">
            <a:off x="3668760" y="2085840"/>
            <a:ext cx="360" cy="745200"/>
          </a:xfrm>
          <a:prstGeom prst="line">
            <a:avLst/>
          </a:prstGeom>
          <a:ln>
            <a:tailEnd len="med" type="triangle" w="med"/>
          </a:ln>
        </p:spPr>
        <p:style>
          <a:lnRef idx="0"/>
          <a:fillRef idx="0"/>
          <a:effectRef idx="0"/>
          <a:fontRef idx="minor"/>
        </p:style>
      </p:sp>
      <p:sp>
        <p:nvSpPr>
          <p:cNvPr id="94" name="Line 3"/>
          <p:cNvSpPr/>
          <p:nvPr/>
        </p:nvSpPr>
        <p:spPr>
          <a:xfrm>
            <a:off x="4321080" y="4974480"/>
            <a:ext cx="745200" cy="932040"/>
          </a:xfrm>
          <a:prstGeom prst="line">
            <a:avLst/>
          </a:prstGeom>
          <a:ln>
            <a:solidFill>
              <a:srgbClr val="1c1c1c"/>
            </a:solidFill>
            <a:headEnd len="med" type="triangle" w="med"/>
            <a:tailEnd len="med" type="triangle" w="med"/>
          </a:ln>
        </p:spPr>
        <p:style>
          <a:lnRef idx="0"/>
          <a:fillRef idx="0"/>
          <a:effectRef idx="0"/>
          <a:fontRef idx="minor"/>
        </p:style>
      </p:sp>
      <p:pic>
        <p:nvPicPr>
          <p:cNvPr id="95" name="Picture 53" descr=""/>
          <p:cNvPicPr/>
          <p:nvPr/>
        </p:nvPicPr>
        <p:blipFill>
          <a:blip r:embed="rId4"/>
          <a:stretch/>
        </p:blipFill>
        <p:spPr>
          <a:xfrm>
            <a:off x="9912240" y="1433520"/>
            <a:ext cx="1770120" cy="1770120"/>
          </a:xfrm>
          <a:prstGeom prst="rect">
            <a:avLst/>
          </a:prstGeom>
          <a:ln>
            <a:noFill/>
          </a:ln>
        </p:spPr>
      </p:pic>
      <p:sp>
        <p:nvSpPr>
          <p:cNvPr id="96" name="Line 4"/>
          <p:cNvSpPr/>
          <p:nvPr/>
        </p:nvSpPr>
        <p:spPr>
          <a:xfrm flipV="1">
            <a:off x="9259920" y="3297240"/>
            <a:ext cx="931680" cy="838440"/>
          </a:xfrm>
          <a:prstGeom prst="line">
            <a:avLst/>
          </a:prstGeom>
          <a:ln>
            <a:solidFill>
              <a:srgbClr val="3465a4"/>
            </a:solidFill>
            <a:headEnd len="med" type="triangle" w="med"/>
            <a:tailEnd len="med" type="triangle" w="med"/>
          </a:ln>
        </p:spPr>
        <p:style>
          <a:lnRef idx="0"/>
          <a:fillRef idx="0"/>
          <a:effectRef idx="0"/>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2225520" y="699120"/>
            <a:ext cx="9244800" cy="5606280"/>
          </a:xfrm>
          <a:prstGeom prst="rect">
            <a:avLst/>
          </a:prstGeom>
          <a:noFill/>
          <a:ln>
            <a:noFill/>
          </a:ln>
        </p:spPr>
        <p:txBody>
          <a:bodyPr lIns="0" rIns="0" tIns="0" bIns="0"/>
          <a:p>
            <a:pPr algn="ctr">
              <a:lnSpc>
                <a:spcPct val="100000"/>
              </a:lnSpc>
            </a:pPr>
            <a:endParaRPr b="0" lang="en-US" sz="2860" spc="-1" strike="noStrike">
              <a:solidFill>
                <a:srgbClr val="000000"/>
              </a:solidFill>
              <a:uFill>
                <a:solidFill>
                  <a:srgbClr val="ffffff"/>
                </a:solidFill>
              </a:uFill>
              <a:latin typeface="Arial"/>
            </a:endParaRPr>
          </a:p>
          <a:p>
            <a:pPr algn="ctr">
              <a:lnSpc>
                <a:spcPct val="100000"/>
              </a:lnSpc>
            </a:pPr>
            <a:endParaRPr b="0" lang="en-US" sz="2860" spc="-1" strike="noStrike">
              <a:solidFill>
                <a:srgbClr val="000000"/>
              </a:solidFill>
              <a:uFill>
                <a:solidFill>
                  <a:srgbClr val="ffffff"/>
                </a:solidFill>
              </a:uFill>
              <a:latin typeface="Arial"/>
            </a:endParaRPr>
          </a:p>
          <a:p>
            <a:pPr marL="432000" indent="-323640" algn="ctr">
              <a:lnSpc>
                <a:spcPct val="100000"/>
              </a:lnSpc>
              <a:buClr>
                <a:srgbClr val="000000"/>
              </a:buClr>
              <a:buSzPct val="45000"/>
              <a:buFont typeface="Wingdings" charset="2"/>
              <a:buChar char=""/>
            </a:pPr>
            <a:r>
              <a:rPr b="1" lang="en-US" sz="2860" spc="-1" strike="noStrike">
                <a:solidFill>
                  <a:srgbClr val="000000"/>
                </a:solidFill>
                <a:uFill>
                  <a:solidFill>
                    <a:srgbClr val="ffffff"/>
                  </a:solidFill>
                </a:uFill>
                <a:latin typeface="Arial"/>
                <a:ea typeface="DejaVu Sans"/>
              </a:rPr>
              <a:t>Functional Requirements</a:t>
            </a:r>
            <a:endParaRPr b="0" lang="en-US" sz="286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4120" y="478080"/>
            <a:ext cx="11982960" cy="6759720"/>
          </a:xfrm>
          <a:prstGeom prst="rect">
            <a:avLst/>
          </a:prstGeom>
          <a:noFill/>
          <a:ln>
            <a:noFill/>
          </a:ln>
        </p:spPr>
        <p:txBody>
          <a:bodyPr lIns="0" rIns="0" tIns="0" bIns="0"/>
          <a:p>
            <a:pPr>
              <a:lnSpc>
                <a:spcPct val="100000"/>
              </a:lnSpc>
            </a:pPr>
            <a:endParaRPr b="0" lang="en-US" sz="286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1" lang="en-US" sz="3600" spc="-1" strike="noStrike">
                <a:solidFill>
                  <a:srgbClr val="000000"/>
                </a:solidFill>
                <a:uFill>
                  <a:solidFill>
                    <a:srgbClr val="ffffff"/>
                  </a:solidFill>
                </a:uFill>
                <a:latin typeface="Arial"/>
                <a:ea typeface="DejaVu Sans"/>
              </a:rPr>
              <a:t>SignUp</a:t>
            </a:r>
            <a:endParaRPr b="0" lang="en-US" sz="286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Why:</a:t>
            </a:r>
            <a:r>
              <a:rPr b="0" lang="en-US" sz="2040" spc="-1" strike="noStrike">
                <a:solidFill>
                  <a:srgbClr val="1f497d"/>
                </a:solidFill>
                <a:uFill>
                  <a:solidFill>
                    <a:srgbClr val="ffffff"/>
                  </a:solidFill>
                </a:uFill>
                <a:latin typeface="Arial"/>
                <a:ea typeface="DejaVu Sans"/>
              </a:rPr>
              <a:t>  </a:t>
            </a:r>
            <a:r>
              <a:rPr b="0" lang="en-US" sz="2040" spc="-1" strike="noStrike">
                <a:solidFill>
                  <a:srgbClr val="000000"/>
                </a:solidFill>
                <a:uFill>
                  <a:solidFill>
                    <a:srgbClr val="ffffff"/>
                  </a:solidFill>
                </a:uFill>
                <a:latin typeface="Arial"/>
                <a:ea typeface="DejaVu Sans"/>
              </a:rPr>
              <a:t>Necessary feature gives the system the ability to add new users </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Expected Input:  </a:t>
            </a:r>
            <a:r>
              <a:rPr b="0" lang="en-US" sz="2040" spc="-1" strike="noStrike">
                <a:solidFill>
                  <a:srgbClr val="000000"/>
                </a:solidFill>
                <a:uFill>
                  <a:solidFill>
                    <a:srgbClr val="ffffff"/>
                  </a:solidFill>
                </a:uFill>
                <a:latin typeface="Arial"/>
                <a:ea typeface="DejaVu Sans"/>
              </a:rPr>
              <a:t>User information like: userName, password, email ...</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Expected Output:  </a:t>
            </a:r>
            <a:r>
              <a:rPr b="0" lang="en-US" sz="2040" spc="-1" strike="noStrike">
                <a:solidFill>
                  <a:srgbClr val="000000"/>
                </a:solidFill>
                <a:uFill>
                  <a:solidFill>
                    <a:srgbClr val="ffffff"/>
                  </a:solidFill>
                </a:uFill>
                <a:latin typeface="Arial"/>
                <a:ea typeface="DejaVu Sans"/>
              </a:rPr>
              <a:t>Confirmation Message</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Interacts to:  </a:t>
            </a:r>
            <a:r>
              <a:rPr b="0" lang="en-US" sz="2040" spc="-1" strike="noStrike">
                <a:solidFill>
                  <a:srgbClr val="000000"/>
                </a:solidFill>
                <a:uFill>
                  <a:solidFill>
                    <a:srgbClr val="ffffff"/>
                  </a:solidFill>
                </a:uFill>
                <a:latin typeface="Arial"/>
                <a:ea typeface="DejaVu Sans"/>
              </a:rPr>
              <a:t>Customer or Company</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Process:</a:t>
            </a:r>
            <a:r>
              <a:rPr b="0" lang="en-US" sz="2040" spc="-1" strike="noStrike">
                <a:solidFill>
                  <a:srgbClr val="1f497d"/>
                </a:solidFill>
                <a:uFill>
                  <a:solidFill>
                    <a:srgbClr val="ffffff"/>
                  </a:solidFill>
                </a:uFill>
                <a:latin typeface="Arial"/>
                <a:ea typeface="DejaVu Sans"/>
              </a:rPr>
              <a:t>  </a:t>
            </a:r>
            <a:r>
              <a:rPr b="0" lang="en-US" sz="2040" spc="-1" strike="noStrike">
                <a:solidFill>
                  <a:srgbClr val="000000"/>
                </a:solidFill>
                <a:uFill>
                  <a:solidFill>
                    <a:srgbClr val="ffffff"/>
                  </a:solidFill>
                </a:uFill>
                <a:latin typeface="Arial"/>
                <a:ea typeface="DejaVu Sans"/>
              </a:rPr>
              <a:t>Receives the parameters for the View sends them to the model to add new user to the database</a:t>
            </a:r>
            <a:endParaRPr b="0" lang="en-US" sz="2040" spc="-1" strike="noStrike">
              <a:solidFill>
                <a:srgbClr val="000000"/>
              </a:solidFill>
              <a:uFill>
                <a:solidFill>
                  <a:srgbClr val="ffffff"/>
                </a:solidFill>
              </a:uFill>
              <a:latin typeface="Arial"/>
            </a:endParaRPr>
          </a:p>
          <a:p>
            <a:endParaRPr b="0" lang="en-US" sz="286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1" lang="en-US" sz="3600" spc="-1" strike="noStrike">
                <a:solidFill>
                  <a:srgbClr val="000000"/>
                </a:solidFill>
                <a:uFill>
                  <a:solidFill>
                    <a:srgbClr val="ffffff"/>
                  </a:solidFill>
                </a:uFill>
                <a:latin typeface="Arial"/>
                <a:ea typeface="DejaVu Sans"/>
              </a:rPr>
              <a:t>SignIn</a:t>
            </a:r>
            <a:endParaRPr b="0" lang="en-US" sz="286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Why:  </a:t>
            </a:r>
            <a:r>
              <a:rPr b="0" lang="en-US" sz="2040" spc="-1" strike="noStrike">
                <a:solidFill>
                  <a:srgbClr val="000000"/>
                </a:solidFill>
                <a:uFill>
                  <a:solidFill>
                    <a:srgbClr val="ffffff"/>
                  </a:solidFill>
                </a:uFill>
                <a:latin typeface="Arial"/>
                <a:ea typeface="DejaVu Sans"/>
              </a:rPr>
              <a:t>Necessary feature  enables the user to login to the system</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Expected Input:</a:t>
            </a:r>
            <a:r>
              <a:rPr b="0" lang="en-US" sz="2040" spc="-1" strike="noStrike">
                <a:solidFill>
                  <a:srgbClr val="1f497d"/>
                </a:solidFill>
                <a:uFill>
                  <a:solidFill>
                    <a:srgbClr val="ffffff"/>
                  </a:solidFill>
                </a:uFill>
                <a:latin typeface="Arial"/>
                <a:ea typeface="DejaVu Sans"/>
              </a:rPr>
              <a:t>   </a:t>
            </a:r>
            <a:r>
              <a:rPr b="0" lang="en-US" sz="2040" spc="-1" strike="noStrike">
                <a:solidFill>
                  <a:srgbClr val="000000"/>
                </a:solidFill>
                <a:uFill>
                  <a:solidFill>
                    <a:srgbClr val="ffffff"/>
                  </a:solidFill>
                </a:uFill>
                <a:latin typeface="Arial"/>
                <a:ea typeface="DejaVu Sans"/>
              </a:rPr>
              <a:t>userName, password</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Expected Output:  </a:t>
            </a:r>
            <a:r>
              <a:rPr b="0" lang="en-US" sz="2040" spc="-1" strike="noStrike">
                <a:solidFill>
                  <a:srgbClr val="000000"/>
                </a:solidFill>
                <a:uFill>
                  <a:solidFill>
                    <a:srgbClr val="ffffff"/>
                  </a:solidFill>
                </a:uFill>
                <a:latin typeface="Arial"/>
                <a:ea typeface="DejaVu Sans"/>
              </a:rPr>
              <a:t>Confirmation Message</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Interacts to:  </a:t>
            </a:r>
            <a:r>
              <a:rPr b="0" lang="en-US" sz="2040" spc="-1" strike="noStrike">
                <a:solidFill>
                  <a:srgbClr val="000000"/>
                </a:solidFill>
                <a:uFill>
                  <a:solidFill>
                    <a:srgbClr val="ffffff"/>
                  </a:solidFill>
                </a:uFill>
                <a:latin typeface="Arial"/>
                <a:ea typeface="DejaVu Sans"/>
              </a:rPr>
              <a:t>Customer or Company</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Process:   </a:t>
            </a:r>
            <a:r>
              <a:rPr b="0" lang="en-US" sz="2040" spc="-1" strike="noStrike">
                <a:solidFill>
                  <a:srgbClr val="000000"/>
                </a:solidFill>
                <a:uFill>
                  <a:solidFill>
                    <a:srgbClr val="ffffff"/>
                  </a:solidFill>
                </a:uFill>
                <a:latin typeface="Arial"/>
                <a:ea typeface="DejaVu Sans"/>
              </a:rPr>
              <a:t>Receives the parameters from The View working with the model to search the database for the userName and returns true if found and the password matches else returns false</a:t>
            </a:r>
            <a:endParaRPr b="0" lang="en-US" sz="2040" spc="-1" strike="noStrike">
              <a:solidFill>
                <a:srgbClr val="000000"/>
              </a:solidFill>
              <a:uFill>
                <a:solidFill>
                  <a:srgbClr val="ffffff"/>
                </a:solidFill>
              </a:uFill>
              <a:latin typeface="Arial"/>
            </a:endParaRPr>
          </a:p>
          <a:p>
            <a:pPr>
              <a:lnSpc>
                <a:spcPct val="90000"/>
              </a:lnSpc>
            </a:pPr>
            <a:endParaRPr b="0" lang="en-US" sz="286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818280" y="478080"/>
            <a:ext cx="10652040" cy="6838560"/>
          </a:xfrm>
          <a:prstGeom prst="rect">
            <a:avLst/>
          </a:prstGeom>
          <a:noFill/>
          <a:ln>
            <a:noFill/>
          </a:ln>
        </p:spPr>
        <p:txBody>
          <a:bodyPr lIns="0" rIns="0" tIns="0" bIns="0"/>
          <a:p>
            <a:pPr marL="432000" indent="-323640">
              <a:lnSpc>
                <a:spcPct val="100000"/>
              </a:lnSpc>
              <a:buClr>
                <a:srgbClr val="000000"/>
              </a:buClr>
              <a:buSzPct val="45000"/>
              <a:buFont typeface="Wingdings" charset="2"/>
              <a:buChar char=""/>
            </a:pPr>
            <a:r>
              <a:rPr b="1" lang="en-US" sz="3600" spc="-1" strike="noStrike">
                <a:solidFill>
                  <a:srgbClr val="000000"/>
                </a:solidFill>
                <a:uFill>
                  <a:solidFill>
                    <a:srgbClr val="ffffff"/>
                  </a:solidFill>
                </a:uFill>
                <a:latin typeface="Arial"/>
                <a:ea typeface="DejaVu Sans"/>
              </a:rPr>
              <a:t>AddTrip</a:t>
            </a:r>
            <a:endParaRPr b="0" lang="en-US" sz="286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Why: </a:t>
            </a:r>
            <a:r>
              <a:rPr b="0" lang="en-US" sz="2040" spc="-1" strike="noStrike">
                <a:solidFill>
                  <a:srgbClr val="000000"/>
                </a:solidFill>
                <a:uFill>
                  <a:solidFill>
                    <a:srgbClr val="ffffff"/>
                  </a:solidFill>
                </a:uFill>
                <a:latin typeface="Arial"/>
                <a:ea typeface="DejaVu Sans"/>
              </a:rPr>
              <a:t>enables a Company of adding new trip</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Expected Input: </a:t>
            </a:r>
            <a:r>
              <a:rPr b="0" lang="en-US" sz="2040" spc="-1" strike="noStrike">
                <a:solidFill>
                  <a:srgbClr val="000000"/>
                </a:solidFill>
                <a:uFill>
                  <a:solidFill>
                    <a:srgbClr val="ffffff"/>
                  </a:solidFill>
                </a:uFill>
                <a:latin typeface="Arial"/>
                <a:ea typeface="DejaVu Sans"/>
              </a:rPr>
              <a:t>trip details</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Expected Output: </a:t>
            </a:r>
            <a:r>
              <a:rPr b="0" lang="en-US" sz="2040" spc="-1" strike="noStrike">
                <a:solidFill>
                  <a:srgbClr val="000000"/>
                </a:solidFill>
                <a:uFill>
                  <a:solidFill>
                    <a:srgbClr val="ffffff"/>
                  </a:solidFill>
                </a:uFill>
                <a:latin typeface="Arial"/>
                <a:ea typeface="DejaVu Sans"/>
              </a:rPr>
              <a:t>confirmation message</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Interacts to: </a:t>
            </a:r>
            <a:r>
              <a:rPr b="0" lang="en-US" sz="2040" spc="-1" strike="noStrike">
                <a:solidFill>
                  <a:srgbClr val="000000"/>
                </a:solidFill>
                <a:uFill>
                  <a:solidFill>
                    <a:srgbClr val="ffffff"/>
                  </a:solidFill>
                </a:uFill>
                <a:latin typeface="Arial"/>
                <a:ea typeface="DejaVu Sans"/>
              </a:rPr>
              <a:t>Company</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Process: </a:t>
            </a:r>
            <a:r>
              <a:rPr b="0" lang="en-US" sz="2040" spc="-1" strike="noStrike">
                <a:solidFill>
                  <a:srgbClr val="000000"/>
                </a:solidFill>
                <a:uFill>
                  <a:solidFill>
                    <a:srgbClr val="ffffff"/>
                  </a:solidFill>
                </a:uFill>
                <a:latin typeface="Arial"/>
                <a:ea typeface="DejaVu Sans"/>
              </a:rPr>
              <a:t>gets the parameters from the View and sends them to the Model to store them</a:t>
            </a:r>
            <a:endParaRPr b="0" lang="en-US" sz="2040" spc="-1" strike="noStrike">
              <a:solidFill>
                <a:srgbClr val="000000"/>
              </a:solidFill>
              <a:uFill>
                <a:solidFill>
                  <a:srgbClr val="ffffff"/>
                </a:solidFill>
              </a:uFill>
              <a:latin typeface="Arial"/>
            </a:endParaRPr>
          </a:p>
          <a:p>
            <a:endParaRPr b="0" lang="en-US" sz="2860" spc="-1" strike="noStrike">
              <a:solidFill>
                <a:srgbClr val="000000"/>
              </a:solidFill>
              <a:uFill>
                <a:solidFill>
                  <a:srgbClr val="ffffff"/>
                </a:solidFill>
              </a:uFill>
              <a:latin typeface="Arial"/>
            </a:endParaRPr>
          </a:p>
          <a:p>
            <a:pPr marL="432000" indent="-323640">
              <a:lnSpc>
                <a:spcPct val="100000"/>
              </a:lnSpc>
              <a:buClr>
                <a:srgbClr val="000000"/>
              </a:buClr>
              <a:buSzPct val="45000"/>
              <a:buFont typeface="Wingdings" charset="2"/>
              <a:buChar char=""/>
            </a:pPr>
            <a:r>
              <a:rPr b="1" lang="en-US" sz="3600" spc="-1" strike="noStrike">
                <a:solidFill>
                  <a:srgbClr val="000000"/>
                </a:solidFill>
                <a:uFill>
                  <a:solidFill>
                    <a:srgbClr val="ffffff"/>
                  </a:solidFill>
                </a:uFill>
                <a:latin typeface="Arial"/>
                <a:ea typeface="DejaVu Sans"/>
              </a:rPr>
              <a:t>ReserveTrip</a:t>
            </a:r>
            <a:endParaRPr b="0" lang="en-US" sz="286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Why:  </a:t>
            </a:r>
            <a:r>
              <a:rPr b="0" lang="en-US" sz="2040" spc="-1" strike="noStrike">
                <a:solidFill>
                  <a:srgbClr val="000000"/>
                </a:solidFill>
                <a:uFill>
                  <a:solidFill>
                    <a:srgbClr val="ffffff"/>
                  </a:solidFill>
                </a:uFill>
                <a:latin typeface="Arial"/>
                <a:ea typeface="DejaVu Sans"/>
              </a:rPr>
              <a:t>The user must be able to reserve a trip as he wants to attend.</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Expected Input:  </a:t>
            </a:r>
            <a:r>
              <a:rPr b="0" lang="en-US" sz="2040" spc="-1" strike="noStrike">
                <a:solidFill>
                  <a:srgbClr val="000000"/>
                </a:solidFill>
                <a:uFill>
                  <a:solidFill>
                    <a:srgbClr val="ffffff"/>
                  </a:solidFill>
                </a:uFill>
                <a:latin typeface="Arial"/>
                <a:ea typeface="DejaVu Sans"/>
              </a:rPr>
              <a:t>Trip that the customer specifies.</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Expected Output:  </a:t>
            </a:r>
            <a:r>
              <a:rPr b="0" lang="en-US" sz="2040" spc="-1" strike="noStrike">
                <a:solidFill>
                  <a:srgbClr val="000000"/>
                </a:solidFill>
                <a:uFill>
                  <a:solidFill>
                    <a:srgbClr val="ffffff"/>
                  </a:solidFill>
                </a:uFill>
                <a:latin typeface="Arial"/>
                <a:ea typeface="DejaVu Sans"/>
              </a:rPr>
              <a:t>Notification with a successful reservation for the trip.</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Interacts To:  </a:t>
            </a:r>
            <a:r>
              <a:rPr b="0" lang="en-US" sz="2040" spc="-1" strike="noStrike">
                <a:solidFill>
                  <a:srgbClr val="000000"/>
                </a:solidFill>
                <a:uFill>
                  <a:solidFill>
                    <a:srgbClr val="ffffff"/>
                  </a:solidFill>
                </a:uFill>
                <a:latin typeface="Arial"/>
                <a:ea typeface="DejaVu Sans"/>
              </a:rPr>
              <a:t>Customer.</a:t>
            </a:r>
            <a:endParaRPr b="0" lang="en-US" sz="2040" spc="-1" strike="noStrike">
              <a:solidFill>
                <a:srgbClr val="000000"/>
              </a:solidFill>
              <a:uFill>
                <a:solidFill>
                  <a:srgbClr val="ffffff"/>
                </a:solidFill>
              </a:uFill>
              <a:latin typeface="Arial"/>
            </a:endParaRPr>
          </a:p>
          <a:p>
            <a:pPr lvl="1" marL="698760" indent="-232560">
              <a:lnSpc>
                <a:spcPct val="100000"/>
              </a:lnSpc>
              <a:buClr>
                <a:srgbClr val="1f497d"/>
              </a:buClr>
              <a:buFont typeface="Arial"/>
              <a:buChar char="•"/>
            </a:pPr>
            <a:r>
              <a:rPr b="1" lang="en-US" sz="2040" spc="-1" strike="noStrike">
                <a:solidFill>
                  <a:srgbClr val="1f497d"/>
                </a:solidFill>
                <a:uFill>
                  <a:solidFill>
                    <a:srgbClr val="ffffff"/>
                  </a:solidFill>
                </a:uFill>
                <a:latin typeface="Arial"/>
                <a:ea typeface="DejaVu Sans"/>
              </a:rPr>
              <a:t>Process:  </a:t>
            </a:r>
            <a:r>
              <a:rPr b="0" lang="en-US" sz="2040" spc="-1" strike="noStrike">
                <a:solidFill>
                  <a:srgbClr val="000000"/>
                </a:solidFill>
                <a:uFill>
                  <a:solidFill>
                    <a:srgbClr val="ffffff"/>
                  </a:solidFill>
                </a:uFill>
                <a:latin typeface="Arial"/>
                <a:ea typeface="DejaVu Sans"/>
              </a:rPr>
              <a:t>The customer asks the system to reserve a trip after viewing its details then the system make the customer able to pay the fees and reserve a seat for the customer on the trip. </a:t>
            </a:r>
            <a:endParaRPr b="0" lang="en-US" sz="2040" spc="-1" strike="noStrike">
              <a:solidFill>
                <a:srgbClr val="000000"/>
              </a:solidFill>
              <a:uFill>
                <a:solidFill>
                  <a:srgbClr val="ffffff"/>
                </a:solidFill>
              </a:uFill>
              <a:latin typeface="Arial"/>
            </a:endParaRPr>
          </a:p>
          <a:p>
            <a:endParaRPr b="0" lang="en-US" sz="2860" spc="-1" strike="noStrike">
              <a:solidFill>
                <a:srgbClr val="000000"/>
              </a:solidFill>
              <a:uFill>
                <a:solidFill>
                  <a:srgbClr val="ffffff"/>
                </a:solidFill>
              </a:uFill>
              <a:latin typeface="Arial"/>
            </a:endParaRPr>
          </a:p>
          <a:p>
            <a:pPr>
              <a:lnSpc>
                <a:spcPct val="90000"/>
              </a:lnSpc>
            </a:pPr>
            <a:endParaRPr b="0" lang="en-US" sz="286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2225520" y="478080"/>
            <a:ext cx="9244800" cy="6791400"/>
          </a:xfrm>
          <a:prstGeom prst="rect">
            <a:avLst/>
          </a:prstGeom>
          <a:noFill/>
          <a:ln>
            <a:noFill/>
          </a:ln>
        </p:spPr>
        <p:txBody>
          <a:bodyPr lIns="0" rIns="0" tIns="0" bIns="0"/>
          <a:p>
            <a:pPr marL="432000" indent="-323640" algn="ctr">
              <a:lnSpc>
                <a:spcPct val="100000"/>
              </a:lnSpc>
              <a:buClr>
                <a:srgbClr val="000000"/>
              </a:buClr>
              <a:buSzPct val="45000"/>
              <a:buFont typeface="Wingdings" charset="2"/>
              <a:buChar char=""/>
            </a:pPr>
            <a:r>
              <a:rPr b="1" lang="en-US" sz="2860" spc="-1" strike="noStrike">
                <a:solidFill>
                  <a:srgbClr val="000000"/>
                </a:solidFill>
                <a:uFill>
                  <a:solidFill>
                    <a:srgbClr val="ffffff"/>
                  </a:solidFill>
                </a:uFill>
                <a:latin typeface="Arial"/>
                <a:ea typeface="DejaVu Sans"/>
              </a:rPr>
              <a:t>Non-Functional Requirements</a:t>
            </a:r>
            <a:endParaRPr b="0" lang="en-US" sz="286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249</TotalTime>
  <Application>LibreOffice/5.1.6.2$Linux_X86_64 LibreOffice_project/10m0$Build-2</Application>
  <Words>1062</Words>
  <Paragraphs>216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2018-01-25T17:05:18Z</dcterms:created>
  <dc:creator/>
  <dc:description/>
  <dc:language>en-US</dc:language>
  <cp:lastModifiedBy/>
  <dcterms:modified xsi:type="dcterms:W3CDTF">2018-02-19T01:03:23Z</dcterms:modified>
  <cp:revision>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