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62" r:id="rId2"/>
    <p:sldId id="434" r:id="rId3"/>
    <p:sldId id="468" r:id="rId4"/>
    <p:sldId id="481" r:id="rId5"/>
    <p:sldId id="480" r:id="rId6"/>
    <p:sldId id="482" r:id="rId7"/>
    <p:sldId id="485" r:id="rId8"/>
    <p:sldId id="486" r:id="rId9"/>
    <p:sldId id="487" r:id="rId10"/>
    <p:sldId id="479" r:id="rId11"/>
    <p:sldId id="474" r:id="rId12"/>
    <p:sldId id="452" r:id="rId1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94">
          <p15:clr>
            <a:srgbClr val="A4A3A4"/>
          </p15:clr>
        </p15:guide>
        <p15:guide id="2" pos="317">
          <p15:clr>
            <a:srgbClr val="A4A3A4"/>
          </p15:clr>
        </p15:guide>
        <p15:guide id="3" orient="horz" pos="146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544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4F7"/>
    <a:srgbClr val="C1F3FF"/>
    <a:srgbClr val="76E6FF"/>
    <a:srgbClr val="E1F7FF"/>
    <a:srgbClr val="E1FFFF"/>
    <a:srgbClr val="E6E6E6"/>
    <a:srgbClr val="AAFFFF"/>
    <a:srgbClr val="E0F5FC"/>
    <a:srgbClr val="86DAF4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69" autoAdjust="0"/>
    <p:restoredTop sz="94303" autoAdjust="0"/>
  </p:normalViewPr>
  <p:slideViewPr>
    <p:cSldViewPr snapToGrid="0" showGuides="1">
      <p:cViewPr varScale="1">
        <p:scale>
          <a:sx n="96" d="100"/>
          <a:sy n="96" d="100"/>
        </p:scale>
        <p:origin x="-420" y="-90"/>
      </p:cViewPr>
      <p:guideLst>
        <p:guide orient="horz" pos="3094"/>
        <p:guide orient="horz" pos="146"/>
        <p:guide orient="horz" pos="1620"/>
        <p:guide pos="317"/>
        <p:guide pos="2880"/>
        <p:guide pos="54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2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60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20" name="椭圆 19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1" name="椭圆 20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2" name="椭圆 21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3" name="椭圆 22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743700" y="1706880"/>
            <a:ext cx="1531620" cy="2667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</a:defRPr>
            </a:lvl1pPr>
          </a:lstStyle>
          <a:p>
            <a:pPr marL="0" lvl="0" algn="ctr"/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20" name="椭圆 19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1" name="椭圆 20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2" name="椭圆 21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3" name="椭圆 22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28322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940009" y="1808779"/>
            <a:ext cx="993436" cy="993436"/>
          </a:xfrm>
          <a:prstGeom prst="flowChartConnector">
            <a:avLst/>
          </a:prstGeom>
          <a:noFill/>
          <a:ln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974769" y="1808779"/>
            <a:ext cx="993436" cy="993436"/>
          </a:xfrm>
          <a:prstGeom prst="flowChartConnector">
            <a:avLst/>
          </a:prstGeom>
          <a:noFill/>
          <a:ln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141322" y="1808779"/>
            <a:ext cx="993436" cy="993436"/>
          </a:xfrm>
          <a:prstGeom prst="flowChartConnector">
            <a:avLst/>
          </a:prstGeom>
          <a:noFill/>
          <a:ln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1220277" y="1808779"/>
            <a:ext cx="993436" cy="993436"/>
          </a:xfrm>
          <a:prstGeom prst="flowChartConnector">
            <a:avLst/>
          </a:prstGeom>
          <a:noFill/>
          <a:ln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</a:defRPr>
            </a:lvl1pPr>
          </a:lstStyle>
          <a:p>
            <a:pPr marL="0" lvl="0" algn="ctr"/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20" name="椭圆 19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1" name="椭圆 20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2" name="椭圆 21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3" name="椭圆 22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820982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</a:defRPr>
            </a:lvl1pPr>
          </a:lstStyle>
          <a:p>
            <a:pPr marL="0" lvl="0" algn="ctr"/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</a:defRPr>
            </a:lvl1pPr>
          </a:lstStyle>
          <a:p>
            <a:pPr marL="0" lvl="0" algn="ctr"/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</a:defRPr>
            </a:lvl1pPr>
          </a:lstStyle>
          <a:p>
            <a:pPr marL="0" lvl="0" algn="ctr"/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5378556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 spc="600">
              <a:solidFill>
                <a:srgbClr val="E1FFFF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47536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1" r:id="rId5"/>
    <p:sldLayoutId id="2147483652" r:id="rId6"/>
    <p:sldLayoutId id="2147483653" r:id="rId7"/>
    <p:sldLayoutId id="2147483655" r:id="rId8"/>
    <p:sldLayoutId id="2147483654" r:id="rId9"/>
  </p:sldLayoutIdLst>
  <p:transition spd="slow">
    <p:wip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91175" y="0"/>
            <a:ext cx="3552825" cy="5143500"/>
          </a:xfrm>
          <a:prstGeom prst="rect">
            <a:avLst/>
          </a:prstGeom>
        </p:spPr>
      </p:pic>
      <p:sp>
        <p:nvSpPr>
          <p:cNvPr id="63" name="圆角矩形 62"/>
          <p:cNvSpPr/>
          <p:nvPr/>
        </p:nvSpPr>
        <p:spPr>
          <a:xfrm>
            <a:off x="90961" y="1678204"/>
            <a:ext cx="7276626" cy="1164388"/>
          </a:xfrm>
          <a:prstGeom prst="round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 spc="600">
              <a:solidFill>
                <a:srgbClr val="E1F7FF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0" y="1678204"/>
            <a:ext cx="7454348" cy="1164387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800" b="1" spc="350" dirty="0" smtClean="0">
                <a:solidFill>
                  <a:srgbClr val="E1F7FF"/>
                </a:solidFill>
                <a:ea typeface="方正宋刻本秀楷简体" panose="02000000000000000000" pitchFamily="2" charset="-122"/>
                <a:cs typeface="Times New Roman" panose="02020603050405020304" pitchFamily="18" charset="0"/>
              </a:rPr>
              <a:t>Work on </a:t>
            </a:r>
            <a:r>
              <a:rPr lang="en-US" altLang="zh-CN" sz="1800" b="1" spc="350" dirty="0">
                <a:solidFill>
                  <a:srgbClr val="E1F7FF"/>
                </a:solidFill>
                <a:ea typeface="方正宋刻本秀楷简体" panose="02000000000000000000" pitchFamily="2" charset="-122"/>
                <a:cs typeface="Times New Roman" panose="02020603050405020304" pitchFamily="18" charset="0"/>
              </a:rPr>
              <a:t>AlphaFold2 and RoseTTAFold</a:t>
            </a:r>
            <a:endParaRPr lang="zh-CN" altLang="en-US" sz="1800" b="1" spc="350" dirty="0">
              <a:solidFill>
                <a:srgbClr val="E1F7FF"/>
              </a:solidFill>
              <a:ea typeface="方正宋刻本秀楷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346053" y="3795234"/>
            <a:ext cx="74376" cy="198080"/>
          </a:xfrm>
          <a:prstGeom prst="rect">
            <a:avLst/>
          </a:prstGeom>
          <a:solidFill>
            <a:srgbClr val="E1FFFF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E1F7FF"/>
              </a:solidFill>
              <a:latin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514958" y="3773615"/>
            <a:ext cx="3860996" cy="23852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>
              <a:defRPr b="1" spc="3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1100" dirty="0">
                <a:solidFill>
                  <a:srgbClr val="E1F7FF"/>
                </a:solidFill>
                <a:sym typeface="华文细黑" panose="02010600040101010101" pitchFamily="2" charset="-122"/>
              </a:rPr>
              <a:t>Report Person: Zhu Junyong</a:t>
            </a:r>
          </a:p>
        </p:txBody>
      </p:sp>
      <p:sp>
        <p:nvSpPr>
          <p:cNvPr id="61" name="矩形 60"/>
          <p:cNvSpPr/>
          <p:nvPr/>
        </p:nvSpPr>
        <p:spPr>
          <a:xfrm>
            <a:off x="2335893" y="4368419"/>
            <a:ext cx="74376" cy="198080"/>
          </a:xfrm>
          <a:prstGeom prst="rect">
            <a:avLst/>
          </a:prstGeom>
          <a:solidFill>
            <a:srgbClr val="E1FFFF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E1F7FF"/>
              </a:solidFill>
              <a:latin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514957" y="4346800"/>
            <a:ext cx="2996291" cy="23852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>
              <a:defRPr b="1" spc="3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1100" dirty="0">
                <a:solidFill>
                  <a:srgbClr val="E1F7FF"/>
                </a:solidFill>
                <a:sym typeface="华文细黑" panose="02010600040101010101" pitchFamily="2" charset="-122"/>
              </a:rPr>
              <a:t>Date</a:t>
            </a:r>
            <a:r>
              <a:rPr lang="zh-CN" altLang="en-US" sz="1100" dirty="0">
                <a:solidFill>
                  <a:srgbClr val="E1F7FF"/>
                </a:solidFill>
                <a:sym typeface="华文细黑" panose="02010600040101010101" pitchFamily="2" charset="-122"/>
              </a:rPr>
              <a:t>：</a:t>
            </a:r>
            <a:r>
              <a:rPr lang="en-US" altLang="zh-CN" sz="1100" dirty="0" smtClean="0">
                <a:solidFill>
                  <a:srgbClr val="E1F7FF"/>
                </a:solidFill>
                <a:sym typeface="华文细黑" panose="02010600040101010101" pitchFamily="2" charset="-122"/>
              </a:rPr>
              <a:t>2021.7.27</a:t>
            </a:r>
            <a:endParaRPr lang="en-US" altLang="zh-CN" sz="1100" dirty="0">
              <a:solidFill>
                <a:srgbClr val="E1F7FF"/>
              </a:solidFill>
              <a:sym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598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3387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1" spc="6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Possible directions(categories)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sp>
        <p:nvSpPr>
          <p:cNvPr id="23" name="椭圆 22"/>
          <p:cNvSpPr/>
          <p:nvPr/>
        </p:nvSpPr>
        <p:spPr>
          <a:xfrm>
            <a:off x="8036016" y="161452"/>
            <a:ext cx="390517" cy="390517"/>
          </a:xfrm>
          <a:prstGeom prst="ellipse">
            <a:avLst/>
          </a:prstGeom>
          <a:solidFill>
            <a:srgbClr val="E1F7FF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E1F7FF"/>
              </a:solidFill>
              <a:latin typeface="华文细黑" panose="02010600040101010101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629981" y="122894"/>
            <a:ext cx="228296" cy="228296"/>
          </a:xfrm>
          <a:prstGeom prst="ellipse">
            <a:avLst/>
          </a:prstGeom>
          <a:solidFill>
            <a:srgbClr val="E1F7FF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E1F7FF"/>
              </a:solidFill>
              <a:latin typeface="华文细黑" panose="02010600040101010101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858277" y="493320"/>
            <a:ext cx="154542" cy="154542"/>
          </a:xfrm>
          <a:prstGeom prst="ellipse">
            <a:avLst/>
          </a:prstGeom>
          <a:solidFill>
            <a:srgbClr val="E1F7FF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E1F7FF"/>
              </a:solidFill>
              <a:latin typeface="华文细黑" panose="02010600040101010101" pitchFamily="2" charset="-122"/>
            </a:endParaRPr>
          </a:p>
        </p:txBody>
      </p:sp>
      <p:sp>
        <p:nvSpPr>
          <p:cNvPr id="20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2914" y="835010"/>
            <a:ext cx="381267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 structure prediction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 contact/distance prediction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Protein-Protein interactions prediction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 complex prediction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 refinement</a:t>
            </a:r>
          </a:p>
        </p:txBody>
      </p:sp>
    </p:spTree>
    <p:extLst>
      <p:ext uri="{BB962C8B-B14F-4D97-AF65-F5344CB8AC3E}">
        <p14:creationId xmlns:p14="http://schemas.microsoft.com/office/powerpoint/2010/main" val="235933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3644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1" spc="6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Conclusion</a:t>
            </a:r>
            <a:endParaRPr lang="en-US" altLang="zh-CN" sz="1800" b="1" spc="60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9098" y="644831"/>
            <a:ext cx="8806490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600" dirty="0" smtClean="0"/>
              <a:t> What I want to use most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>
              <a:lnSpc>
                <a:spcPct val="140000"/>
              </a:lnSpc>
            </a:pPr>
            <a:r>
              <a:rPr lang="en-US" altLang="zh-CN" sz="1600" dirty="0" smtClean="0"/>
              <a:t>AlphaFold2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en-US" altLang="zh-CN" sz="1600" b="1" dirty="0" smtClean="0"/>
              <a:t>Evoformer</a:t>
            </a:r>
            <a:r>
              <a:rPr lang="en-US" altLang="zh-CN" sz="1600" dirty="0" smtClean="0"/>
              <a:t> ( several </a:t>
            </a:r>
            <a:r>
              <a:rPr lang="en-US" altLang="zh-CN" sz="1600" dirty="0"/>
              <a:t>attention mechanisms,1D </a:t>
            </a:r>
            <a:r>
              <a:rPr lang="en-US" altLang="zh-CN" sz="1600" dirty="0" smtClean="0"/>
              <a:t>and 2D information update mutually)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smtClean="0"/>
              <a:t>Recycling(a </a:t>
            </a:r>
            <a:r>
              <a:rPr lang="en-US" altLang="zh-CN" sz="1600" dirty="0"/>
              <a:t>good idea to improve network performance</a:t>
            </a:r>
            <a:r>
              <a:rPr lang="en-US" altLang="zh-CN" sz="1600" dirty="0" smtClean="0"/>
              <a:t>)</a:t>
            </a:r>
          </a:p>
          <a:p>
            <a:pPr>
              <a:lnSpc>
                <a:spcPct val="140000"/>
              </a:lnSpc>
            </a:pPr>
            <a:r>
              <a:rPr lang="en-US" altLang="zh-CN" sz="1600" dirty="0" smtClean="0"/>
              <a:t>RoseTTAFold:</a:t>
            </a:r>
            <a:endParaRPr lang="en-US" altLang="zh-CN" sz="1600" dirty="0" smtClean="0"/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smtClean="0"/>
              <a:t>3-track Network </a:t>
            </a:r>
            <a:r>
              <a:rPr lang="zh-CN" altLang="en-US" sz="1600" dirty="0" smtClean="0"/>
              <a:t>（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attention module code </a:t>
            </a:r>
            <a:r>
              <a:rPr lang="en-US" altLang="zh-CN" sz="1600" dirty="0"/>
              <a:t>of RoseTTAFold </a:t>
            </a:r>
            <a:r>
              <a:rPr lang="zh-CN" altLang="en-US" sz="1600" dirty="0" smtClean="0"/>
              <a:t>）</a:t>
            </a:r>
            <a:endParaRPr lang="en-US" altLang="zh-CN" sz="1600" dirty="0"/>
          </a:p>
          <a:p>
            <a:pPr>
              <a:lnSpc>
                <a:spcPct val="140000"/>
              </a:lnSpc>
            </a:pPr>
            <a:r>
              <a:rPr lang="en-US" altLang="zh-CN" sz="1600" dirty="0" smtClean="0"/>
              <a:t>information </a:t>
            </a:r>
            <a:r>
              <a:rPr lang="en-US" altLang="zh-CN" sz="1600" dirty="0"/>
              <a:t>flows between 1D sequence information, 2D distance map, and the 3D coordinates</a:t>
            </a:r>
            <a:endParaRPr lang="en-US" altLang="zh-CN" sz="1600" dirty="0" smtClean="0"/>
          </a:p>
          <a:p>
            <a:pPr>
              <a:lnSpc>
                <a:spcPct val="140000"/>
              </a:lnSpc>
            </a:pPr>
            <a:endParaRPr lang="en-US" altLang="zh-CN" sz="1600" dirty="0" smtClean="0"/>
          </a:p>
          <a:p>
            <a:pPr>
              <a:lnSpc>
                <a:spcPct val="140000"/>
              </a:lnSpc>
            </a:pPr>
            <a:r>
              <a:rPr lang="en-US" altLang="zh-CN" sz="1600" dirty="0" smtClean="0"/>
              <a:t>Ideas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 smtClean="0"/>
              <a:t>More</a:t>
            </a:r>
            <a:r>
              <a:rPr lang="zh-CN" altLang="en-US" sz="1600" dirty="0"/>
              <a:t> </a:t>
            </a:r>
            <a:r>
              <a:rPr lang="en-US" altLang="zh-CN" sz="1600" dirty="0" smtClean="0"/>
              <a:t>input features</a:t>
            </a:r>
            <a:endParaRPr lang="en-US" altLang="zh-CN" sz="1600" dirty="0"/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 smtClean="0"/>
              <a:t>Evoformer</a:t>
            </a:r>
            <a:r>
              <a:rPr lang="en-US" altLang="zh-CN" sz="1600" dirty="0"/>
              <a:t>/3-track Network </a:t>
            </a:r>
            <a:r>
              <a:rPr lang="en-US" altLang="zh-CN" sz="1600" dirty="0" smtClean="0"/>
              <a:t> </a:t>
            </a:r>
            <a:r>
              <a:rPr lang="en-US" altLang="zh-CN" sz="1600" dirty="0" smtClean="0">
                <a:sym typeface="Wingdings" panose="05000000000000000000" pitchFamily="2" charset="2"/>
              </a:rPr>
              <a:t> QA/···</a:t>
            </a:r>
            <a:r>
              <a:rPr lang="zh-CN" altLang="en-US" sz="1600" dirty="0" smtClean="0">
                <a:sym typeface="Wingdings" panose="05000000000000000000" pitchFamily="2" charset="2"/>
              </a:rPr>
              <a:t>（</a:t>
            </a:r>
            <a:r>
              <a:rPr lang="en-US" altLang="zh-CN" sz="1600" dirty="0" smtClean="0">
                <a:sym typeface="Wingdings" panose="05000000000000000000" pitchFamily="2" charset="2"/>
              </a:rPr>
              <a:t>New</a:t>
            </a:r>
            <a:r>
              <a:rPr lang="zh-CN" altLang="en-US" sz="1600" dirty="0" smtClean="0">
                <a:sym typeface="Wingdings" panose="05000000000000000000" pitchFamily="2" charset="2"/>
              </a:rPr>
              <a:t>）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 smtClean="0">
                <a:sym typeface="Wingdings" panose="05000000000000000000" pitchFamily="2" charset="2"/>
              </a:rPr>
              <a:t>New transformer-based architecture (partial utilization of</a:t>
            </a:r>
            <a:r>
              <a:rPr lang="en-US" altLang="zh-CN" sz="1600" dirty="0">
                <a:sym typeface="Wingdings" panose="05000000000000000000" pitchFamily="2" charset="2"/>
              </a:rPr>
              <a:t> </a:t>
            </a:r>
            <a:r>
              <a:rPr lang="en-US" altLang="zh-CN" sz="1600" dirty="0">
                <a:sym typeface="Wingdings" panose="05000000000000000000" pitchFamily="2" charset="2"/>
              </a:rPr>
              <a:t>Alphafold2’s </a:t>
            </a:r>
            <a:r>
              <a:rPr lang="en-US" altLang="zh-CN" sz="1600" dirty="0" smtClean="0">
                <a:sym typeface="Wingdings" panose="05000000000000000000" pitchFamily="2" charset="2"/>
              </a:rPr>
              <a:t>and RoseTTAFold’s  </a:t>
            </a:r>
            <a:r>
              <a:rPr lang="en-US" altLang="zh-CN" sz="1600" dirty="0" smtClean="0">
                <a:sym typeface="Wingdings" panose="05000000000000000000" pitchFamily="2" charset="2"/>
              </a:rPr>
              <a:t>methods)</a:t>
            </a:r>
            <a:endParaRPr lang="en-US" altLang="zh-CN" sz="1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9123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/>
          <p:cNvSpPr txBox="1"/>
          <p:nvPr/>
        </p:nvSpPr>
        <p:spPr>
          <a:xfrm>
            <a:off x="3120618" y="2439773"/>
            <a:ext cx="3496313" cy="771771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4000" b="1" spc="600" dirty="0" smtClean="0">
                <a:solidFill>
                  <a:srgbClr val="E1F7FF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THANKS</a:t>
            </a:r>
            <a:endParaRPr lang="zh-CN" altLang="en-US" sz="4000" b="1" spc="600" dirty="0">
              <a:solidFill>
                <a:srgbClr val="E1F7FF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5" y="0"/>
            <a:ext cx="3842608" cy="32040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884" y="1473143"/>
            <a:ext cx="1419319" cy="36412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29085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1" spc="6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Highlights on </a:t>
            </a:r>
            <a:r>
              <a:rPr lang="en-US" altLang="zh-CN" sz="1800" b="1" spc="6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AlphaFold2</a:t>
            </a:r>
            <a:endParaRPr lang="en-US" altLang="zh-CN" sz="1800" b="1" spc="60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38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899277" y="2453439"/>
            <a:ext cx="3219959" cy="2684837"/>
          </a:xfrm>
          <a:prstGeom prst="rect">
            <a:avLst/>
          </a:prstGeom>
        </p:spPr>
      </p:pic>
      <p:sp>
        <p:nvSpPr>
          <p:cNvPr id="25" name="椭圆 24"/>
          <p:cNvSpPr/>
          <p:nvPr/>
        </p:nvSpPr>
        <p:spPr>
          <a:xfrm>
            <a:off x="8115513" y="205527"/>
            <a:ext cx="220530" cy="220530"/>
          </a:xfrm>
          <a:prstGeom prst="ellipse">
            <a:avLst/>
          </a:prstGeom>
          <a:solidFill>
            <a:srgbClr val="E1F7FF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E1F7FF"/>
              </a:solidFill>
              <a:latin typeface="华文细黑" panose="0201060004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563632" y="907717"/>
            <a:ext cx="99708" cy="99708"/>
          </a:xfrm>
          <a:prstGeom prst="ellipse">
            <a:avLst/>
          </a:prstGeom>
          <a:solidFill>
            <a:srgbClr val="E1F7FF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E1F7FF"/>
              </a:solidFill>
              <a:latin typeface="华文细黑" panose="0201060004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15499" y="878006"/>
            <a:ext cx="815527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in Evoformer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MSA row/column-wise self-attention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Triangular update and </a:t>
            </a:r>
            <a:r>
              <a:rPr lang="en-US" altLang="zh-CN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self-attention</a:t>
            </a:r>
          </a:p>
          <a:p>
            <a:endParaRPr lang="en-US" altLang="zh-CN" sz="16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MSA representation    update     Pair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</a:p>
          <a:p>
            <a:r>
              <a:rPr lang="en-US" altLang="zh-CN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3-track 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US" altLang="zh-CN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achieves the mutual update of 1D</a:t>
            </a:r>
            <a:r>
              <a:rPr lang="zh-CN" alt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 and 3D information </a:t>
            </a:r>
            <a:r>
              <a:rPr lang="en-US" altLang="zh-CN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 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RoseTTAFold </a:t>
            </a:r>
            <a:r>
              <a:rPr lang="en-US" altLang="zh-CN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endParaRPr lang="en-US" altLang="zh-CN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3D-Equivariant    in  Structure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Module  </a:t>
            </a:r>
          </a:p>
          <a:p>
            <a:r>
              <a:rPr lang="en-US" altLang="zh-CN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(SE(3)-Transformer also </a:t>
            </a:r>
            <a:r>
              <a:rPr lang="en-US" altLang="zh-CN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achieves 3D-Equivariant 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 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RoseTTAFold </a:t>
            </a:r>
            <a:r>
              <a:rPr lang="en-US" altLang="zh-CN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endParaRPr lang="en-US" altLang="zh-CN" sz="1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end-to-end +  </a:t>
            </a:r>
            <a:r>
              <a:rPr lang="en-US" altLang="zh-CN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Recycling</a:t>
            </a:r>
          </a:p>
        </p:txBody>
      </p:sp>
      <p:cxnSp>
        <p:nvCxnSpPr>
          <p:cNvPr id="3" name="直接箭头连接符 2"/>
          <p:cNvCxnSpPr/>
          <p:nvPr/>
        </p:nvCxnSpPr>
        <p:spPr>
          <a:xfrm>
            <a:off x="2535546" y="2573026"/>
            <a:ext cx="68580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37164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spc="6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Main Code(Attention in Evorformer)</a:t>
            </a:r>
            <a:endParaRPr lang="en-US" altLang="zh-CN" sz="1600" b="1" spc="60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113" y="39110"/>
            <a:ext cx="4083558" cy="510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3" y="719576"/>
            <a:ext cx="450532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939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37164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spc="6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Main Code(Attention in Evorformer)</a:t>
            </a:r>
            <a:endParaRPr lang="en-US" altLang="zh-CN" sz="1600" b="1" spc="60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8" y="612951"/>
            <a:ext cx="3969068" cy="453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364" y="-29986"/>
            <a:ext cx="4097655" cy="517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592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9231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1" spc="6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Main Code(IPA)</a:t>
            </a:r>
            <a:endParaRPr lang="en-US" altLang="zh-CN" sz="1800" b="1" spc="60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396" y="-4100"/>
            <a:ext cx="3711893" cy="516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448" y="25717"/>
            <a:ext cx="3926205" cy="507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545" y="149212"/>
            <a:ext cx="3986213" cy="493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77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24824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1" spc="6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Main Code(</a:t>
            </a:r>
            <a:r>
              <a:rPr lang="en-US" altLang="zh-CN" sz="1800" b="1" spc="6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recycling</a:t>
            </a:r>
            <a:r>
              <a:rPr lang="en-US" altLang="zh-CN" sz="1800" b="1" spc="6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1800" b="1" spc="60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921" y="137160"/>
            <a:ext cx="4809173" cy="500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423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3142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1" spc="6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Highlights on </a:t>
            </a:r>
            <a:r>
              <a:rPr lang="en-US" altLang="zh-CN" sz="1800" b="1" spc="6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RoseTTAFold</a:t>
            </a:r>
            <a:endParaRPr lang="en-US" altLang="zh-CN" sz="1800" b="1" spc="60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38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899277" y="2453439"/>
            <a:ext cx="3219959" cy="2684837"/>
          </a:xfrm>
          <a:prstGeom prst="rect">
            <a:avLst/>
          </a:prstGeom>
        </p:spPr>
      </p:pic>
      <p:sp>
        <p:nvSpPr>
          <p:cNvPr id="23" name="椭圆 22"/>
          <p:cNvSpPr/>
          <p:nvPr/>
        </p:nvSpPr>
        <p:spPr>
          <a:xfrm>
            <a:off x="6681665" y="3148688"/>
            <a:ext cx="390517" cy="390517"/>
          </a:xfrm>
          <a:prstGeom prst="ellipse">
            <a:avLst/>
          </a:prstGeom>
          <a:solidFill>
            <a:srgbClr val="E1F7FF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E1F7FF"/>
              </a:solidFill>
              <a:latin typeface="华文细黑" panose="0201060004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115513" y="205527"/>
            <a:ext cx="220530" cy="220530"/>
          </a:xfrm>
          <a:prstGeom prst="ellipse">
            <a:avLst/>
          </a:prstGeom>
          <a:solidFill>
            <a:srgbClr val="E1F7FF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E1F7FF"/>
              </a:solidFill>
              <a:latin typeface="华文细黑" panose="02010600040101010101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415106" y="2795267"/>
            <a:ext cx="228296" cy="228296"/>
          </a:xfrm>
          <a:prstGeom prst="ellipse">
            <a:avLst/>
          </a:prstGeom>
          <a:solidFill>
            <a:srgbClr val="E1F7FF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E1F7FF"/>
              </a:solidFill>
              <a:latin typeface="华文细黑" panose="02010600040101010101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374716" y="3421524"/>
            <a:ext cx="154542" cy="154542"/>
          </a:xfrm>
          <a:prstGeom prst="ellipse">
            <a:avLst/>
          </a:prstGeom>
          <a:solidFill>
            <a:srgbClr val="E1F7FF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E1F7FF"/>
              </a:solidFill>
              <a:latin typeface="华文细黑" panose="0201060004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563632" y="907717"/>
            <a:ext cx="99708" cy="99708"/>
          </a:xfrm>
          <a:prstGeom prst="ellipse">
            <a:avLst/>
          </a:prstGeom>
          <a:solidFill>
            <a:srgbClr val="E1F7FF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E1F7FF"/>
              </a:solidFill>
              <a:latin typeface="华文细黑" panose="0201060004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65886" y="1668609"/>
            <a:ext cx="74338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3-track Network 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flows between 1D sequence information, 2D distance map, and the 3D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coordinates.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46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351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1" spc="6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Main code </a:t>
            </a:r>
            <a:endParaRPr lang="en-US" altLang="zh-CN" sz="1800" b="1" spc="60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38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7" y="1265786"/>
            <a:ext cx="54578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911" y="1032423"/>
            <a:ext cx="347662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38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351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1" spc="6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Main code </a:t>
            </a:r>
            <a:endParaRPr lang="en-US" altLang="zh-CN" sz="1800" b="1" spc="60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38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5117"/>
            <a:ext cx="4253949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222" y="1035119"/>
            <a:ext cx="4764778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05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2278</TotalTime>
  <Words>230</Words>
  <Application>Microsoft Office PowerPoint</Application>
  <PresentationFormat>全屏显示(16:9)</PresentationFormat>
  <Paragraphs>65</Paragraphs>
  <Slides>12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zzf</dc:creator>
  <cp:lastModifiedBy>Windows 用户</cp:lastModifiedBy>
  <cp:revision>1359</cp:revision>
  <dcterms:created xsi:type="dcterms:W3CDTF">2016-04-24T15:52:00Z</dcterms:created>
  <dcterms:modified xsi:type="dcterms:W3CDTF">2021-07-30T08:28:24Z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