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8" r:id="rId3"/>
    <p:sldId id="260" r:id="rId4"/>
    <p:sldId id="304" r:id="rId5"/>
    <p:sldId id="272" r:id="rId6"/>
    <p:sldId id="279" r:id="rId7"/>
    <p:sldId id="270" r:id="rId8"/>
    <p:sldId id="303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6370" autoAdjust="0"/>
  </p:normalViewPr>
  <p:slideViewPr>
    <p:cSldViewPr snapToGrid="0">
      <p:cViewPr varScale="1">
        <p:scale>
          <a:sx n="73" d="100"/>
          <a:sy n="73" d="100"/>
        </p:scale>
        <p:origin x="-68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义启小魏楷" panose="02010601030101010101" pitchFamily="2" charset="-122"/>
                <a:ea typeface="义启小魏楷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义启小魏楷" panose="02010601030101010101" pitchFamily="2" charset="-122"/>
                <a:ea typeface="义启小魏楷" panose="02010601030101010101" pitchFamily="2" charset="-122"/>
              </a:defRPr>
            </a:lvl1pPr>
          </a:lstStyle>
          <a:p>
            <a:fld id="{69C3A2B6-5261-4A0F-A98F-C5F2C4BC192F}" type="datetimeFigureOut">
              <a:rPr lang="zh-CN" altLang="en-US" smtClean="0"/>
              <a:pPr/>
              <a:t>2021/6/6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义启小魏楷" panose="02010601030101010101" pitchFamily="2" charset="-122"/>
                <a:ea typeface="义启小魏楷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义启小魏楷" panose="02010601030101010101" pitchFamily="2" charset="-122"/>
                <a:ea typeface="义启小魏楷" panose="02010601030101010101" pitchFamily="2" charset="-122"/>
              </a:defRPr>
            </a:lvl1pPr>
          </a:lstStyle>
          <a:p>
            <a:fld id="{494F5B28-04E5-455F-83BC-35733F01DDC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2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义启小魏楷" panose="02010601030101010101" pitchFamily="2" charset="-122"/>
        <a:ea typeface="义启小魏楷" panose="02010601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义启小魏楷" panose="02010601030101010101" pitchFamily="2" charset="-122"/>
        <a:ea typeface="义启小魏楷" panose="02010601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义启小魏楷" panose="02010601030101010101" pitchFamily="2" charset="-122"/>
        <a:ea typeface="义启小魏楷" panose="02010601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义启小魏楷" panose="02010601030101010101" pitchFamily="2" charset="-122"/>
        <a:ea typeface="义启小魏楷" panose="02010601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义启小魏楷" panose="02010601030101010101" pitchFamily="2" charset="-122"/>
        <a:ea typeface="义启小魏楷" panose="02010601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义启小魏楷" panose="02010601030101010101" pitchFamily="2" charset="-122"/>
              </a:r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义启小魏楷" panose="02010601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义启小魏楷" panose="02010601030101010101" pitchFamily="2" charset="-122"/>
              </a:r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义启小魏楷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03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D4618E-5427-40BB-8AF0-911CE022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6D7ADDA-27BE-4517-9006-4F1D811AB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FAB4E5B-755F-41B9-BF3C-87B7CEB8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1F8A-997F-4389-BF79-A93DEE395F41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1EE82B1-493A-4FA8-96F6-1E3A9CC1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0241FF-90F5-411D-80F0-E4F3D35B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2F44-18E3-45A0-9426-2D371D903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20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AF5785-5CB4-4A3A-B01B-D1CA7516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F34FAC3A-C139-4BA8-803C-E49238E24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C0D67C8-45CE-45C2-AE1C-7F5944D8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1F8A-997F-4389-BF79-A93DEE395F41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6979AD3-1571-4E43-8D53-E76C8E07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C5A4F68-F0D7-48A1-8109-54A827C8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2F44-18E3-45A0-9426-2D371D903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6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02DB5C89-0237-4503-8302-EEA40A76D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FEEDF21E-7E95-45C3-82E2-2260D4F1F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B835CA9-F29B-44EF-9502-CF0A5AB8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1F8A-997F-4389-BF79-A93DEE395F41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6CA2954-EA57-4A3D-BAD5-E9B15B56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E2709C2-FDBF-4AE5-B1B4-BB3BAE3D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2F44-18E3-45A0-9426-2D371D903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2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980FD3D-9EC1-4B51-BE43-0956DD83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CBABBEF-D6CA-4715-A985-9EA1D35C7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EA4C914-AA3A-4D83-ADD1-C42EBBBA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1F8A-997F-4389-BF79-A93DEE395F41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15614C6-9B9B-420B-8938-C11C2490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7F4AD3-CB3E-4515-92EF-9C4EA1C0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2F44-18E3-45A0-9426-2D371D903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3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4AF47C9-803F-43D3-BC61-6DBB9A49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26D5C9B-AFC8-43EC-93E9-6F37FC95B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AB6556E-E71C-45D0-96F9-695207AD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1F8A-997F-4389-BF79-A93DEE395F41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89163B4-4ACB-4E60-BB02-82ABCD20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60E3252-E49E-40BF-8E13-CB43FF21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2F44-18E3-45A0-9426-2D371D903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0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0EFA93-AB4A-442A-8A5A-A48FF522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537B2CC-F625-4442-AF21-78E74AEA3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DF28147F-626C-40A3-925D-8F181E7AC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575A84E-D128-49CE-BB9F-9BB407CA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1F8A-997F-4389-BF79-A93DEE395F41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E2C19C8-B775-4187-A0C7-6DA381E2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31D7E42-308C-4F8C-96BB-E30B205F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2F44-18E3-45A0-9426-2D371D903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4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EACC517-E600-4291-9435-E8DCEF52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5FB01C4-E3AF-4ADB-AED2-12C3BAD02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54C4A6F-30FC-4C6B-94F2-15DCFE08E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784262D7-400E-4BE4-B077-7B1EA80E0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BB87D5B3-057B-4319-AC3F-862D59AF7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06D54457-EA5F-484D-BCB3-1B3E8DD9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1F8A-997F-4389-BF79-A93DEE395F41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8761CC6-2F49-4DE4-A32A-4DAE821A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31FF87F9-C7FA-41FA-9DE7-CE80AE9A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2F44-18E3-45A0-9426-2D371D903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2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3D1690C-E8FE-4122-B1AF-32B20EA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D12FC7F-AE0B-4860-A7A6-F919169D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1F8A-997F-4389-BF79-A93DEE395F41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68C7AD8A-BD2C-48F4-B99F-83362568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96A7CF8-511E-409F-BCDD-99FDC469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2F44-18E3-45A0-9426-2D371D903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19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3381ACD-3828-4292-A41C-BA88CD1C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1F8A-997F-4389-BF79-A93DEE395F41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629FE52C-6760-4CBA-9FA9-502983DD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7D2BB64-3B79-4511-9D76-CA2B692D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2F44-18E3-45A0-9426-2D371D903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4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D8915C5-BDBC-4A35-AA3B-61DE85DE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DB9285C-07D5-482D-88E9-45D8E02AF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4B223B7B-98BE-4C8D-9D11-BB3FDB834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8651666-EF34-422C-83F7-6309C978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1F8A-997F-4389-BF79-A93DEE395F41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4A21F8E-DF00-41C5-A035-22ABDD70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17D51FF-8839-456C-A179-D43E3E89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2F44-18E3-45A0-9426-2D371D903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23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1B4C22-06D2-49CF-B095-367E3E80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9AC3DCB1-CEB5-4E08-8F90-C4D90EABA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E2886DB-99BA-47C9-8331-8C3C2560A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0EBD5D5-8C7D-49DA-8134-817691CE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1F8A-997F-4389-BF79-A93DEE395F41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501DE67-AA22-4824-8AA7-61BAF669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4291E69-7C49-46F3-8395-4DCA2D1E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2F44-18E3-45A0-9426-2D371D903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57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00642B39-6E92-4792-872E-318B1FA4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ED8BCE9-08ED-4D40-AE41-0CE4E122E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1E824E8-765A-49BD-BF87-A18FB01D8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义启小魏楷" panose="02010601030101010101" pitchFamily="2" charset="-122"/>
                <a:ea typeface="义启小魏楷" panose="02010601030101010101" pitchFamily="2" charset="-122"/>
              </a:defRPr>
            </a:lvl1pPr>
          </a:lstStyle>
          <a:p>
            <a:fld id="{095D1F8A-997F-4389-BF79-A93DEE395F41}" type="datetimeFigureOut">
              <a:rPr lang="zh-CN" altLang="en-US" smtClean="0"/>
              <a:pPr/>
              <a:t>2021/6/6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F9D5B92-BCF6-4804-B5A9-06238E3C5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义启小魏楷" panose="02010601030101010101" pitchFamily="2" charset="-122"/>
                <a:ea typeface="义启小魏楷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070C784-972F-4FD2-9D6A-A83441EDB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义启小魏楷" panose="02010601030101010101" pitchFamily="2" charset="-122"/>
                <a:ea typeface="义启小魏楷" panose="02010601030101010101" pitchFamily="2" charset="-122"/>
              </a:defRPr>
            </a:lvl1pPr>
          </a:lstStyle>
          <a:p>
            <a:fld id="{21192F44-18E3-45A0-9426-2D371D903BC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50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义启小魏楷" panose="02010601030101010101" pitchFamily="2" charset="-122"/>
          <a:ea typeface="义启小魏楷" panose="02010601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义启小魏楷" panose="02010601030101010101" pitchFamily="2" charset="-122"/>
          <a:ea typeface="义启小魏楷" panose="02010601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义启小魏楷" panose="02010601030101010101" pitchFamily="2" charset="-122"/>
          <a:ea typeface="义启小魏楷" panose="02010601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义启小魏楷" panose="02010601030101010101" pitchFamily="2" charset="-122"/>
          <a:ea typeface="义启小魏楷" panose="02010601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义启小魏楷" panose="02010601030101010101" pitchFamily="2" charset="-122"/>
          <a:ea typeface="义启小魏楷" panose="02010601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5B0A8DF7-1184-43F0-AADC-BA3DE984FDBB}"/>
              </a:ext>
            </a:extLst>
          </p:cNvPr>
          <p:cNvGrpSpPr/>
          <p:nvPr/>
        </p:nvGrpSpPr>
        <p:grpSpPr>
          <a:xfrm>
            <a:off x="0" y="956822"/>
            <a:ext cx="12192000" cy="4921973"/>
            <a:chOff x="0" y="2585"/>
            <a:chExt cx="17777" cy="5630"/>
          </a:xfrm>
          <a:solidFill>
            <a:srgbClr val="214E7D"/>
          </a:solidFill>
        </p:grpSpPr>
        <p:sp>
          <p:nvSpPr>
            <p:cNvPr id="31" name="矩形 30">
              <a:extLst>
                <a:ext uri="{FF2B5EF4-FFF2-40B4-BE49-F238E27FC236}">
                  <a16:creationId xmlns="" xmlns:a16="http://schemas.microsoft.com/office/drawing/2014/main" id="{83718241-619B-4F4C-A016-474E6BB65401}"/>
                </a:ext>
              </a:extLst>
            </p:cNvPr>
            <p:cNvSpPr/>
            <p:nvPr/>
          </p:nvSpPr>
          <p:spPr>
            <a:xfrm>
              <a:off x="0" y="2585"/>
              <a:ext cx="14677" cy="56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义启小魏楷" panose="02010601030101010101" pitchFamily="2" charset="-122"/>
                <a:ea typeface="义启小魏楷" panose="02010601030101010101" pitchFamily="2" charset="-122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="" xmlns:a16="http://schemas.microsoft.com/office/drawing/2014/main" id="{4134D7A2-4719-4E8D-9523-0E2599DBD1DD}"/>
                </a:ext>
              </a:extLst>
            </p:cNvPr>
            <p:cNvSpPr/>
            <p:nvPr/>
          </p:nvSpPr>
          <p:spPr>
            <a:xfrm rot="5400000">
              <a:off x="13412" y="3850"/>
              <a:ext cx="5630" cy="3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义启小魏楷" panose="02010601030101010101" pitchFamily="2" charset="-122"/>
                <a:ea typeface="义启小魏楷" panose="02010601030101010101" pitchFamily="2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059541" y="5078946"/>
            <a:ext cx="15468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214E7D"/>
                </a:solidFill>
                <a:latin typeface="义启小魏楷" panose="02010601030101010101" pitchFamily="2" charset="-122"/>
                <a:ea typeface="义启小魏楷" panose="02010601030101010101" pitchFamily="2" charset="-122"/>
                <a:cs typeface="Noto Sans S Chinese Regular" panose="020B0500000000000000" charset="-122"/>
              </a:rPr>
              <a:t>汇报人</a:t>
            </a:r>
            <a:r>
              <a:rPr lang="zh-CN" altLang="en-US" sz="1400" b="1" dirty="0" smtClean="0">
                <a:solidFill>
                  <a:srgbClr val="214E7D"/>
                </a:solidFill>
                <a:latin typeface="义启小魏楷" panose="02010601030101010101" pitchFamily="2" charset="-122"/>
                <a:ea typeface="义启小魏楷" panose="02010601030101010101" pitchFamily="2" charset="-122"/>
                <a:cs typeface="Noto Sans S Chinese Regular" panose="020B0500000000000000" charset="-122"/>
              </a:rPr>
              <a:t>：</a:t>
            </a:r>
            <a:r>
              <a:rPr lang="zh-CN" altLang="en-US" sz="1400" b="1" dirty="0">
                <a:solidFill>
                  <a:srgbClr val="214E7D"/>
                </a:solidFill>
                <a:latin typeface="义启小魏楷" panose="02010601030101010101" pitchFamily="2" charset="-122"/>
                <a:ea typeface="义启小魏楷" panose="02010601030101010101" pitchFamily="2" charset="-122"/>
                <a:cs typeface="Noto Sans S Chinese Regular" panose="020B0500000000000000" charset="-122"/>
              </a:rPr>
              <a:t>朱君咏</a:t>
            </a:r>
            <a:r>
              <a:rPr lang="zh-CN" altLang="en-US" sz="1400" b="1" dirty="0" smtClean="0">
                <a:solidFill>
                  <a:srgbClr val="214E7D"/>
                </a:solidFill>
                <a:latin typeface="义启小魏楷" panose="02010601030101010101" pitchFamily="2" charset="-122"/>
                <a:ea typeface="义启小魏楷" panose="02010601030101010101" pitchFamily="2" charset="-122"/>
                <a:cs typeface="Noto Sans S Chinese Regular" panose="020B0500000000000000" charset="-122"/>
              </a:rPr>
              <a:t>  </a:t>
            </a:r>
            <a:endParaRPr lang="zh-CN" altLang="en-US" sz="1400" b="1" dirty="0">
              <a:solidFill>
                <a:srgbClr val="214E7D"/>
              </a:solidFill>
              <a:latin typeface="义启小魏楷" panose="02010601030101010101" pitchFamily="2" charset="-122"/>
              <a:ea typeface="义启小魏楷" panose="02010601030101010101" pitchFamily="2" charset="-122"/>
              <a:cs typeface="Noto Sans S Chinese Regular" panose="020B0500000000000000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117566" y="3216879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Bioinformatics			Xiaoyang Jing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Jinbo Xu			2020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义启小魏楷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8196" y="1649610"/>
            <a:ext cx="116651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Improved protein model quality assessment </a:t>
            </a:r>
            <a:r>
              <a:rPr lang="en-US" altLang="zh-CN" sz="3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by integrating 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sequential and pairwise features using deep learning</a:t>
            </a:r>
          </a:p>
        </p:txBody>
      </p:sp>
      <p:sp>
        <p:nvSpPr>
          <p:cNvPr id="16" name="文本框 22"/>
          <p:cNvSpPr txBox="1"/>
          <p:nvPr/>
        </p:nvSpPr>
        <p:spPr>
          <a:xfrm>
            <a:off x="9582103" y="5078948"/>
            <a:ext cx="15468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 smtClean="0">
                <a:solidFill>
                  <a:srgbClr val="214E7D"/>
                </a:solidFill>
                <a:latin typeface="义启小魏楷" panose="02010601030101010101" pitchFamily="2" charset="-122"/>
                <a:ea typeface="义启小魏楷" panose="02010601030101010101" pitchFamily="2" charset="-122"/>
                <a:cs typeface="Noto Sans S Chinese Regular" panose="020B0500000000000000" charset="-122"/>
              </a:rPr>
              <a:t>日期：</a:t>
            </a:r>
            <a:r>
              <a:rPr lang="en-US" altLang="zh-CN" sz="1400" b="1" dirty="0" smtClean="0">
                <a:solidFill>
                  <a:srgbClr val="214E7D"/>
                </a:solidFill>
                <a:latin typeface="义启小魏楷" panose="02010601030101010101" pitchFamily="2" charset="-122"/>
                <a:ea typeface="义启小魏楷" panose="02010601030101010101" pitchFamily="2" charset="-122"/>
                <a:cs typeface="Noto Sans S Chinese Regular" panose="020B0500000000000000" charset="-122"/>
              </a:rPr>
              <a:t>2021.6.7</a:t>
            </a:r>
            <a:r>
              <a:rPr lang="zh-CN" altLang="en-US" sz="1400" b="1" dirty="0" smtClean="0">
                <a:solidFill>
                  <a:srgbClr val="214E7D"/>
                </a:solidFill>
                <a:latin typeface="义启小魏楷" panose="02010601030101010101" pitchFamily="2" charset="-122"/>
                <a:ea typeface="义启小魏楷" panose="02010601030101010101" pitchFamily="2" charset="-122"/>
                <a:cs typeface="Noto Sans S Chinese Regular" panose="020B0500000000000000" charset="-122"/>
              </a:rPr>
              <a:t>  </a:t>
            </a:r>
            <a:endParaRPr lang="zh-CN" altLang="en-US" sz="1400" b="1" dirty="0">
              <a:solidFill>
                <a:srgbClr val="214E7D"/>
              </a:solidFill>
              <a:latin typeface="义启小魏楷" panose="02010601030101010101" pitchFamily="2" charset="-122"/>
              <a:ea typeface="义启小魏楷" panose="02010601030101010101" pitchFamily="2" charset="-122"/>
              <a:cs typeface="Noto Sans S Chinese Regular" panose="020B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810"/>
            <a:ext cx="3837940" cy="6865620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义启小魏楷" panose="02010601030101010101" pitchFamily="2" charset="-122"/>
              <a:ea typeface="义启小魏楷" panose="02010601030101010101" pitchFamily="2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 flipH="1">
            <a:off x="1436370" y="2401570"/>
            <a:ext cx="6854190" cy="2051050"/>
          </a:xfrm>
          <a:prstGeom prst="triangle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义启小魏楷" panose="02010601030101010101" pitchFamily="2" charset="-122"/>
              <a:ea typeface="义启小魏楷" panose="02010601030101010101" pitchFamily="2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3837940" y="3419475"/>
            <a:ext cx="2398395" cy="3438525"/>
          </a:xfrm>
          <a:prstGeom prst="parallelogram">
            <a:avLst>
              <a:gd name="adj" fmla="val 84220"/>
            </a:avLst>
          </a:prstGeom>
          <a:solidFill>
            <a:srgbClr val="18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义启小魏楷" panose="02010601030101010101" pitchFamily="2" charset="-122"/>
              <a:ea typeface="义启小魏楷" panose="02010601030101010101" pitchFamily="2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 flipH="1">
            <a:off x="3837940" y="0"/>
            <a:ext cx="2398395" cy="3419475"/>
          </a:xfrm>
          <a:prstGeom prst="parallelogram">
            <a:avLst>
              <a:gd name="adj" fmla="val 84220"/>
            </a:avLst>
          </a:prstGeom>
          <a:solidFill>
            <a:srgbClr val="18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义启小魏楷" panose="02010601030101010101" pitchFamily="2" charset="-122"/>
              <a:ea typeface="义启小魏楷" panose="02010601030101010101" pitchFamily="2" charset="-122"/>
            </a:endParaRPr>
          </a:p>
        </p:txBody>
      </p:sp>
      <p:sp>
        <p:nvSpPr>
          <p:cNvPr id="48" name="Text Box 3"/>
          <p:cNvSpPr>
            <a:spLocks noChangeArrowheads="1"/>
          </p:cNvSpPr>
          <p:nvPr/>
        </p:nvSpPr>
        <p:spPr bwMode="auto">
          <a:xfrm>
            <a:off x="1795958" y="3065780"/>
            <a:ext cx="1210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000" b="1" dirty="0">
                <a:solidFill>
                  <a:schemeClr val="bg1"/>
                </a:solidFill>
                <a:latin typeface="义启小魏楷" panose="02010601030101010101" pitchFamily="2" charset="-122"/>
                <a:ea typeface="义启小魏楷" panose="02010601030101010101" pitchFamily="2" charset="-122"/>
                <a:cs typeface="Noto Sans S Chinese Regular" panose="020B0500000000000000" charset="-122"/>
              </a:rPr>
              <a:t>目录</a:t>
            </a:r>
            <a:endParaRPr lang="en-US" altLang="zh-CN" sz="4000" b="1" dirty="0">
              <a:solidFill>
                <a:schemeClr val="bg1"/>
              </a:solidFill>
              <a:latin typeface="义启小魏楷" panose="02010601030101010101" pitchFamily="2" charset="-122"/>
              <a:ea typeface="义启小魏楷" panose="02010601030101010101" pitchFamily="2" charset="-122"/>
              <a:cs typeface="Noto Sans S Chinese Regular" panose="020B0500000000000000" charset="-122"/>
            </a:endParaRPr>
          </a:p>
        </p:txBody>
      </p:sp>
      <p:sp>
        <p:nvSpPr>
          <p:cNvPr id="23" name="TextBox 32"/>
          <p:cNvSpPr txBox="1">
            <a:spLocks noChangeArrowheads="1"/>
          </p:cNvSpPr>
          <p:nvPr/>
        </p:nvSpPr>
        <p:spPr bwMode="auto">
          <a:xfrm>
            <a:off x="7120890" y="1304290"/>
            <a:ext cx="601345" cy="584835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义启小魏楷" panose="02010601030101010101" pitchFamily="2" charset="-122"/>
              </a:rPr>
              <a:t>01</a:t>
            </a:r>
          </a:p>
        </p:txBody>
      </p:sp>
      <p:sp>
        <p:nvSpPr>
          <p:cNvPr id="9" name="矩形 8"/>
          <p:cNvSpPr/>
          <p:nvPr/>
        </p:nvSpPr>
        <p:spPr>
          <a:xfrm>
            <a:off x="8117841" y="1365874"/>
            <a:ext cx="1704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Introduction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义启小魏楷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7120890" y="3768090"/>
            <a:ext cx="601345" cy="584835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义启小魏楷" panose="02010601030101010101" pitchFamily="2" charset="-122"/>
              </a:rPr>
              <a:t>03</a:t>
            </a:r>
          </a:p>
        </p:txBody>
      </p:sp>
      <p:sp>
        <p:nvSpPr>
          <p:cNvPr id="34" name="矩形 33"/>
          <p:cNvSpPr/>
          <p:nvPr/>
        </p:nvSpPr>
        <p:spPr>
          <a:xfrm>
            <a:off x="8101170" y="3829674"/>
            <a:ext cx="2456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DNN  architecture</a:t>
            </a:r>
          </a:p>
        </p:txBody>
      </p:sp>
      <p:sp>
        <p:nvSpPr>
          <p:cNvPr id="31" name="TextBox 32"/>
          <p:cNvSpPr txBox="1">
            <a:spLocks noChangeArrowheads="1"/>
          </p:cNvSpPr>
          <p:nvPr/>
        </p:nvSpPr>
        <p:spPr bwMode="auto">
          <a:xfrm>
            <a:off x="7120890" y="2536190"/>
            <a:ext cx="601345" cy="584835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义启小魏楷" panose="02010601030101010101" pitchFamily="2" charset="-122"/>
              </a:rPr>
              <a:t>02</a:t>
            </a:r>
          </a:p>
        </p:txBody>
      </p:sp>
      <p:sp>
        <p:nvSpPr>
          <p:cNvPr id="33" name="矩形 32"/>
          <p:cNvSpPr/>
          <p:nvPr/>
        </p:nvSpPr>
        <p:spPr>
          <a:xfrm>
            <a:off x="8101170" y="2597774"/>
            <a:ext cx="2411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44" name="TextBox 32"/>
          <p:cNvSpPr txBox="1">
            <a:spLocks noChangeArrowheads="1"/>
          </p:cNvSpPr>
          <p:nvPr/>
        </p:nvSpPr>
        <p:spPr bwMode="auto">
          <a:xfrm>
            <a:off x="7120890" y="4999990"/>
            <a:ext cx="601345" cy="584835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义启小魏楷" panose="02010601030101010101" pitchFamily="2" charset="-122"/>
              </a:rPr>
              <a:t>04</a:t>
            </a:r>
          </a:p>
        </p:txBody>
      </p:sp>
      <p:sp>
        <p:nvSpPr>
          <p:cNvPr id="46" name="矩形 45"/>
          <p:cNvSpPr/>
          <p:nvPr/>
        </p:nvSpPr>
        <p:spPr>
          <a:xfrm>
            <a:off x="8101170" y="5061574"/>
            <a:ext cx="1090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Results</a:t>
            </a:r>
          </a:p>
        </p:txBody>
      </p:sp>
    </p:spTree>
    <p:custDataLst>
      <p:tags r:id="rId1"/>
    </p:custData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050" y="0"/>
            <a:ext cx="12211050" cy="536575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义启小魏楷" panose="02010601030101010101" pitchFamily="2" charset="-122"/>
              <a:ea typeface="义启小魏楷" panose="02010601030101010101" pitchFamily="2" charset="-122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5126355" y="68580"/>
            <a:ext cx="193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6" name="文本框 14"/>
          <p:cNvSpPr txBox="1"/>
          <p:nvPr/>
        </p:nvSpPr>
        <p:spPr>
          <a:xfrm>
            <a:off x="270116" y="1741048"/>
            <a:ext cx="1166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1D</a:t>
            </a:r>
            <a:r>
              <a:rPr lang="en-US" altLang="zh-CN" sz="3200" b="1" dirty="0"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 ResNet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3200" b="1" dirty="0"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2D ResNet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Deep Network</a:t>
            </a:r>
            <a:endParaRPr lang="en-US" altLang="zh-CN" sz="3200" b="1" dirty="0">
              <a:latin typeface="Times New Roman" panose="02020603050405020304" pitchFamily="18" charset="0"/>
              <a:ea typeface="义启小魏楷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Oval 4"/>
          <p:cNvSpPr/>
          <p:nvPr/>
        </p:nvSpPr>
        <p:spPr>
          <a:xfrm>
            <a:off x="3826600" y="2960961"/>
            <a:ext cx="1449978" cy="1321159"/>
          </a:xfrm>
          <a:prstGeom prst="ellipse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义启小魏楷" panose="02010601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70250" y="3267597"/>
            <a:ext cx="13626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features</a:t>
            </a:r>
          </a:p>
        </p:txBody>
      </p:sp>
      <p:sp>
        <p:nvSpPr>
          <p:cNvPr id="58" name="Oval 4"/>
          <p:cNvSpPr/>
          <p:nvPr/>
        </p:nvSpPr>
        <p:spPr>
          <a:xfrm>
            <a:off x="6593114" y="3227594"/>
            <a:ext cx="1449978" cy="1321159"/>
          </a:xfrm>
          <a:prstGeom prst="ellipse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义启小魏楷" panose="02010601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36764" y="3534230"/>
            <a:ext cx="13626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pairwisel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60" name="Rounded Rectangle 34"/>
          <p:cNvSpPr>
            <a:spLocks noChangeArrowheads="1"/>
          </p:cNvSpPr>
          <p:nvPr/>
        </p:nvSpPr>
        <p:spPr bwMode="auto">
          <a:xfrm>
            <a:off x="702944" y="992776"/>
            <a:ext cx="11092815" cy="5182599"/>
          </a:xfrm>
          <a:prstGeom prst="roundRect">
            <a:avLst>
              <a:gd name="adj" fmla="val 5884"/>
            </a:avLst>
          </a:prstGeom>
          <a:noFill/>
          <a:ln w="12700">
            <a:solidFill>
              <a:srgbClr val="214E7D"/>
            </a:solidFill>
            <a:round/>
          </a:ln>
        </p:spPr>
        <p:txBody>
          <a:bodyPr anchor="ctr"/>
          <a:lstStyle>
            <a:lvl1pPr defTabSz="6076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076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076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076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076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076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076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076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076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3100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61" name="文本框 14"/>
          <p:cNvSpPr txBox="1"/>
          <p:nvPr/>
        </p:nvSpPr>
        <p:spPr>
          <a:xfrm>
            <a:off x="9411048" y="5637787"/>
            <a:ext cx="2384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ResNetQA</a:t>
            </a:r>
            <a:endParaRPr lang="en-US" altLang="zh-CN" sz="3200" b="1" dirty="0">
              <a:latin typeface="Times New Roman" panose="02020603050405020304" pitchFamily="18" charset="0"/>
              <a:ea typeface="义启小魏楷" panose="02010601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050" y="0"/>
            <a:ext cx="12211050" cy="536575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义启小魏楷" panose="02010601030101010101" pitchFamily="2" charset="-122"/>
              <a:ea typeface="义启小魏楷" panose="02010601030101010101" pitchFamily="2" charset="-122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5126355" y="68580"/>
            <a:ext cx="193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Features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义启小魏楷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BackShape"/>
          <p:cNvSpPr/>
          <p:nvPr/>
        </p:nvSpPr>
        <p:spPr>
          <a:xfrm>
            <a:off x="3431540" y="1815737"/>
            <a:ext cx="7658826" cy="648063"/>
          </a:xfrm>
          <a:prstGeom prst="roundRect">
            <a:avLst>
              <a:gd name="adj" fmla="val 50000"/>
            </a:avLst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40" dirty="0">
              <a:latin typeface="Century Gothic" panose="020B0502020202020204" pitchFamily="34" charset="0"/>
            </a:endParaRPr>
          </a:p>
        </p:txBody>
      </p:sp>
      <p:sp>
        <p:nvSpPr>
          <p:cNvPr id="12" name="RelativeShape"/>
          <p:cNvSpPr/>
          <p:nvPr/>
        </p:nvSpPr>
        <p:spPr>
          <a:xfrm>
            <a:off x="3566795" y="2172970"/>
            <a:ext cx="6193790" cy="22288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40">
              <a:latin typeface="Century Gothic" panose="020B0502020202020204" pitchFamily="34" charset="0"/>
            </a:endParaRPr>
          </a:p>
        </p:txBody>
      </p:sp>
      <p:sp>
        <p:nvSpPr>
          <p:cNvPr id="13" name="ValueShape"/>
          <p:cNvSpPr/>
          <p:nvPr/>
        </p:nvSpPr>
        <p:spPr>
          <a:xfrm>
            <a:off x="3566795" y="1993254"/>
            <a:ext cx="1997982" cy="402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40" b="1" dirty="0">
                <a:solidFill>
                  <a:schemeClr val="tx1"/>
                </a:solidFill>
                <a:latin typeface="Century Gothic" panose="020B0502020202020204" pitchFamily="34" charset="0"/>
              </a:rPr>
              <a:t>sequential </a:t>
            </a:r>
            <a:r>
              <a:rPr lang="en-US" sz="134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features</a:t>
            </a:r>
            <a:endParaRPr sz="134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ValueText"/>
          <p:cNvSpPr txBox="1"/>
          <p:nvPr/>
        </p:nvSpPr>
        <p:spPr>
          <a:xfrm>
            <a:off x="10136505" y="2105025"/>
            <a:ext cx="782320" cy="356235"/>
          </a:xfrm>
          <a:prstGeom prst="rect">
            <a:avLst/>
          </a:prstGeom>
          <a:noFill/>
        </p:spPr>
        <p:txBody>
          <a:bodyPr wrap="square" anchor="ctr" anchorCtr="1">
            <a:prstTxWarp prst="textPlain">
              <a:avLst/>
            </a:prstTxWarp>
            <a:normAutofit fontScale="87500" lnSpcReduction="20000"/>
          </a:bodyPr>
          <a:lstStyle/>
          <a:p>
            <a:endParaRPr lang="en-US" altLang="zh-CN" sz="2365" dirty="0">
              <a:solidFill>
                <a:schemeClr val="accent1">
                  <a:lumMod val="100000"/>
                </a:schemeClr>
              </a:solidFill>
              <a:latin typeface="Century Gothic" panose="020B0502020202020204" pitchFamily="34" charset="0"/>
              <a:ea typeface="义启小魏楷" panose="02010601030101010101" pitchFamily="2" charset="-122"/>
            </a:endParaRPr>
          </a:p>
        </p:txBody>
      </p:sp>
      <p:cxnSp>
        <p:nvCxnSpPr>
          <p:cNvPr id="16" name="LineShape"/>
          <p:cNvCxnSpPr/>
          <p:nvPr/>
        </p:nvCxnSpPr>
        <p:spPr>
          <a:xfrm flipH="1">
            <a:off x="1470660" y="2586990"/>
            <a:ext cx="9491980" cy="0"/>
          </a:xfrm>
          <a:prstGeom prst="straightConnector1">
            <a:avLst/>
          </a:prstGeom>
          <a:noFill/>
          <a:ln w="3175" cap="flat" cmpd="sng">
            <a:solidFill>
              <a:srgbClr val="214E7D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2" name="TextBox 76"/>
          <p:cNvSpPr txBox="1"/>
          <p:nvPr/>
        </p:nvSpPr>
        <p:spPr>
          <a:xfrm>
            <a:off x="378823" y="2062480"/>
            <a:ext cx="3500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义启小魏楷" panose="02010601030101010101" pitchFamily="2" charset="-122"/>
                <a:ea typeface="义启小魏楷" panose="02010601030101010101" pitchFamily="2" charset="-122"/>
              </a:rPr>
              <a:t>From protein sequence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义启小魏楷" panose="02010601030101010101" pitchFamily="2" charset="-122"/>
              <a:ea typeface="义启小魏楷" panose="02010601030101010101" pitchFamily="2" charset="-122"/>
            </a:endParaRPr>
          </a:p>
        </p:txBody>
      </p:sp>
      <p:sp>
        <p:nvSpPr>
          <p:cNvPr id="27" name="ValueShape"/>
          <p:cNvSpPr/>
          <p:nvPr/>
        </p:nvSpPr>
        <p:spPr>
          <a:xfrm>
            <a:off x="5717177" y="1993254"/>
            <a:ext cx="2264229" cy="402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40" b="1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coevolution information</a:t>
            </a:r>
            <a:endParaRPr lang="en-US" sz="134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ValueShape"/>
          <p:cNvSpPr/>
          <p:nvPr/>
        </p:nvSpPr>
        <p:spPr>
          <a:xfrm>
            <a:off x="8146052" y="1993253"/>
            <a:ext cx="2772773" cy="402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40" b="1" dirty="0">
                <a:solidFill>
                  <a:srgbClr val="00B050"/>
                </a:solidFill>
                <a:latin typeface="Century Gothic" panose="020B0502020202020204" pitchFamily="34" charset="0"/>
              </a:rPr>
              <a:t>predicted distance potentials</a:t>
            </a:r>
          </a:p>
        </p:txBody>
      </p:sp>
      <p:sp>
        <p:nvSpPr>
          <p:cNvPr id="29" name="BackShape"/>
          <p:cNvSpPr/>
          <p:nvPr/>
        </p:nvSpPr>
        <p:spPr>
          <a:xfrm>
            <a:off x="3431540" y="4561704"/>
            <a:ext cx="7658826" cy="648063"/>
          </a:xfrm>
          <a:prstGeom prst="roundRect">
            <a:avLst>
              <a:gd name="adj" fmla="val 50000"/>
            </a:avLst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40" dirty="0">
              <a:latin typeface="Century Gothic" panose="020B0502020202020204" pitchFamily="34" charset="0"/>
            </a:endParaRPr>
          </a:p>
        </p:txBody>
      </p:sp>
      <p:sp>
        <p:nvSpPr>
          <p:cNvPr id="30" name="RelativeShape"/>
          <p:cNvSpPr/>
          <p:nvPr/>
        </p:nvSpPr>
        <p:spPr>
          <a:xfrm>
            <a:off x="3566795" y="4918937"/>
            <a:ext cx="6193790" cy="22288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40">
              <a:latin typeface="Century Gothic" panose="020B0502020202020204" pitchFamily="34" charset="0"/>
            </a:endParaRPr>
          </a:p>
        </p:txBody>
      </p:sp>
      <p:sp>
        <p:nvSpPr>
          <p:cNvPr id="31" name="ValueShape"/>
          <p:cNvSpPr/>
          <p:nvPr/>
        </p:nvSpPr>
        <p:spPr>
          <a:xfrm>
            <a:off x="3566795" y="4739221"/>
            <a:ext cx="1997982" cy="402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4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SS3,RSA(by DSSP)</a:t>
            </a:r>
            <a:endParaRPr sz="134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ValueText"/>
          <p:cNvSpPr txBox="1"/>
          <p:nvPr/>
        </p:nvSpPr>
        <p:spPr>
          <a:xfrm>
            <a:off x="10136505" y="4850992"/>
            <a:ext cx="782320" cy="356235"/>
          </a:xfrm>
          <a:prstGeom prst="rect">
            <a:avLst/>
          </a:prstGeom>
          <a:noFill/>
        </p:spPr>
        <p:txBody>
          <a:bodyPr wrap="square" anchor="ctr" anchorCtr="1">
            <a:prstTxWarp prst="textPlain">
              <a:avLst/>
            </a:prstTxWarp>
            <a:normAutofit fontScale="87500" lnSpcReduction="20000"/>
          </a:bodyPr>
          <a:lstStyle/>
          <a:p>
            <a:endParaRPr lang="en-US" altLang="zh-CN" sz="2365" dirty="0">
              <a:solidFill>
                <a:schemeClr val="accent1">
                  <a:lumMod val="100000"/>
                </a:schemeClr>
              </a:solidFill>
              <a:latin typeface="Century Gothic" panose="020B0502020202020204" pitchFamily="34" charset="0"/>
              <a:ea typeface="义启小魏楷" panose="02010601030101010101" pitchFamily="2" charset="-122"/>
            </a:endParaRPr>
          </a:p>
        </p:txBody>
      </p:sp>
      <p:cxnSp>
        <p:nvCxnSpPr>
          <p:cNvPr id="33" name="LineShape"/>
          <p:cNvCxnSpPr/>
          <p:nvPr/>
        </p:nvCxnSpPr>
        <p:spPr>
          <a:xfrm flipH="1">
            <a:off x="1470660" y="5332957"/>
            <a:ext cx="9491980" cy="0"/>
          </a:xfrm>
          <a:prstGeom prst="straightConnector1">
            <a:avLst/>
          </a:prstGeom>
          <a:noFill/>
          <a:ln w="3175" cap="flat" cmpd="sng">
            <a:solidFill>
              <a:srgbClr val="214E7D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4" name="TextBox 76"/>
          <p:cNvSpPr txBox="1"/>
          <p:nvPr/>
        </p:nvSpPr>
        <p:spPr>
          <a:xfrm>
            <a:off x="378823" y="4808447"/>
            <a:ext cx="3500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10000"/>
                  </a:schemeClr>
                </a:solidFill>
                <a:latin typeface="义启小魏楷" panose="02010601030101010101" pitchFamily="2" charset="-122"/>
                <a:ea typeface="义启小魏楷" panose="02010601030101010101" pitchFamily="2" charset="-122"/>
              </a:rPr>
              <a:t>From protein model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义启小魏楷" panose="02010601030101010101" pitchFamily="2" charset="-122"/>
              <a:ea typeface="义启小魏楷" panose="02010601030101010101" pitchFamily="2" charset="-122"/>
            </a:endParaRPr>
          </a:p>
        </p:txBody>
      </p:sp>
      <p:sp>
        <p:nvSpPr>
          <p:cNvPr id="35" name="ValueShape"/>
          <p:cNvSpPr/>
          <p:nvPr/>
        </p:nvSpPr>
        <p:spPr>
          <a:xfrm>
            <a:off x="5717177" y="4739221"/>
            <a:ext cx="5245463" cy="4026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40" b="1" dirty="0">
                <a:solidFill>
                  <a:srgbClr val="00B050"/>
                </a:solidFill>
                <a:latin typeface="Century Gothic" panose="020B0502020202020204" pitchFamily="34" charset="0"/>
              </a:rPr>
              <a:t>distance </a:t>
            </a:r>
            <a:r>
              <a:rPr lang="en-US" sz="1340" b="1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maps </a:t>
            </a:r>
            <a:r>
              <a:rPr lang="en-US" sz="1340" b="1" dirty="0">
                <a:solidFill>
                  <a:srgbClr val="00B050"/>
                </a:solidFill>
                <a:latin typeface="Century Gothic" panose="020B0502020202020204" pitchFamily="34" charset="0"/>
              </a:rPr>
              <a:t>of three atom pairs (CaCa, CbCb and NO)</a:t>
            </a:r>
          </a:p>
        </p:txBody>
      </p:sp>
      <p:cxnSp>
        <p:nvCxnSpPr>
          <p:cNvPr id="7" name="曲线连接符 6"/>
          <p:cNvCxnSpPr/>
          <p:nvPr/>
        </p:nvCxnSpPr>
        <p:spPr>
          <a:xfrm rot="10800000" flipV="1">
            <a:off x="3431541" y="2412092"/>
            <a:ext cx="1014458" cy="645840"/>
          </a:xfrm>
          <a:prstGeom prst="curvedConnector2">
            <a:avLst/>
          </a:prstGeom>
          <a:ln w="19050" cmpd="sng">
            <a:solidFill>
              <a:schemeClr val="accent1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5877" y="3106822"/>
            <a:ext cx="4947080" cy="29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4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sequence ,rPosition,ACC,SS3(by RaptorX-Property),PSSM</a:t>
            </a:r>
            <a:endParaRPr lang="en-US" altLang="zh-CN" sz="134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19400" y="2948468"/>
            <a:ext cx="1047082" cy="29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34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ccmpredZ</a:t>
            </a:r>
          </a:p>
        </p:txBody>
      </p:sp>
      <p:sp>
        <p:nvSpPr>
          <p:cNvPr id="49" name="矩形 48"/>
          <p:cNvSpPr/>
          <p:nvPr/>
        </p:nvSpPr>
        <p:spPr>
          <a:xfrm>
            <a:off x="8536532" y="3105101"/>
            <a:ext cx="2448106" cy="29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340" b="1" dirty="0">
                <a:solidFill>
                  <a:srgbClr val="00B050"/>
                </a:solidFill>
                <a:latin typeface="Century Gothic" panose="020B0502020202020204" pitchFamily="34" charset="0"/>
              </a:rPr>
              <a:t>DistPot </a:t>
            </a:r>
            <a:r>
              <a:rPr lang="en-US" altLang="zh-CN" sz="1340" b="1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by </a:t>
            </a:r>
            <a:r>
              <a:rPr lang="en-US" altLang="zh-CN" sz="1340" b="1" dirty="0">
                <a:solidFill>
                  <a:srgbClr val="00B050"/>
                </a:solidFill>
                <a:latin typeface="Century Gothic" panose="020B0502020202020204" pitchFamily="34" charset="0"/>
              </a:rPr>
              <a:t>RaptorX-Contact</a:t>
            </a:r>
          </a:p>
        </p:txBody>
      </p:sp>
      <p:cxnSp>
        <p:nvCxnSpPr>
          <p:cNvPr id="52" name="曲线连接符 51"/>
          <p:cNvCxnSpPr>
            <a:stCxn id="27" idx="2"/>
            <a:endCxn id="39" idx="0"/>
          </p:cNvCxnSpPr>
          <p:nvPr/>
        </p:nvCxnSpPr>
        <p:spPr>
          <a:xfrm rot="5400000">
            <a:off x="6569811" y="2668987"/>
            <a:ext cx="552612" cy="6351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accent1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/>
          <p:cNvCxnSpPr>
            <a:endCxn id="49" idx="0"/>
          </p:cNvCxnSpPr>
          <p:nvPr/>
        </p:nvCxnSpPr>
        <p:spPr>
          <a:xfrm>
            <a:off x="9551480" y="2436266"/>
            <a:ext cx="209105" cy="668835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矩形 1029"/>
          <p:cNvSpPr/>
          <p:nvPr/>
        </p:nvSpPr>
        <p:spPr>
          <a:xfrm>
            <a:off x="7505765" y="5999238"/>
            <a:ext cx="1996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pairwisel features</a:t>
            </a:r>
          </a:p>
        </p:txBody>
      </p:sp>
      <p:sp>
        <p:nvSpPr>
          <p:cNvPr id="1031" name="矩形 1030"/>
          <p:cNvSpPr/>
          <p:nvPr/>
        </p:nvSpPr>
        <p:spPr>
          <a:xfrm>
            <a:off x="3329006" y="6013026"/>
            <a:ext cx="2095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features</a:t>
            </a:r>
          </a:p>
        </p:txBody>
      </p:sp>
      <p:sp>
        <p:nvSpPr>
          <p:cNvPr id="72" name="Rounded Rectangle 34"/>
          <p:cNvSpPr>
            <a:spLocks noChangeArrowheads="1"/>
          </p:cNvSpPr>
          <p:nvPr/>
        </p:nvSpPr>
        <p:spPr bwMode="auto">
          <a:xfrm>
            <a:off x="3239417" y="5957139"/>
            <a:ext cx="2274624" cy="511885"/>
          </a:xfrm>
          <a:prstGeom prst="roundRect">
            <a:avLst>
              <a:gd name="adj" fmla="val 5884"/>
            </a:avLst>
          </a:prstGeom>
          <a:noFill/>
          <a:ln w="12700">
            <a:solidFill>
              <a:srgbClr val="214E7D"/>
            </a:solidFill>
            <a:round/>
          </a:ln>
        </p:spPr>
        <p:txBody>
          <a:bodyPr anchor="ctr"/>
          <a:lstStyle>
            <a:lvl1pPr defTabSz="6076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076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076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076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076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076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076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076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076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3100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73" name="Rounded Rectangle 34"/>
          <p:cNvSpPr>
            <a:spLocks noChangeArrowheads="1"/>
          </p:cNvSpPr>
          <p:nvPr/>
        </p:nvSpPr>
        <p:spPr bwMode="auto">
          <a:xfrm>
            <a:off x="7366482" y="5943349"/>
            <a:ext cx="2274624" cy="511885"/>
          </a:xfrm>
          <a:prstGeom prst="roundRect">
            <a:avLst>
              <a:gd name="adj" fmla="val 5884"/>
            </a:avLst>
          </a:prstGeom>
          <a:noFill/>
          <a:ln w="12700">
            <a:solidFill>
              <a:srgbClr val="214E7D"/>
            </a:solidFill>
            <a:round/>
          </a:ln>
        </p:spPr>
        <p:txBody>
          <a:bodyPr anchor="ctr"/>
          <a:lstStyle>
            <a:lvl1pPr defTabSz="6076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076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076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076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076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076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076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076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076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3100">
              <a:solidFill>
                <a:srgbClr val="FFFFFF"/>
              </a:solidFill>
              <a:latin typeface="Lato Regula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242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050" y="0"/>
            <a:ext cx="12211050" cy="536575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义启小魏楷" panose="02010601030101010101" pitchFamily="2" charset="-122"/>
              <a:ea typeface="义启小魏楷" panose="02010601030101010101" pitchFamily="2" charset="-122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3663779" y="53248"/>
            <a:ext cx="4848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 Deep neural network architecture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义启小魏楷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13371" y="1280161"/>
            <a:ext cx="3178629" cy="4853028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 dirty="0">
              <a:latin typeface="义启小魏楷" panose="02010601030101010101" pitchFamily="2" charset="-122"/>
              <a:ea typeface="义启小魏楷" panose="02010601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368"/>
            <a:ext cx="8989331" cy="559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76"/>
          <p:cNvSpPr txBox="1"/>
          <p:nvPr/>
        </p:nvSpPr>
        <p:spPr>
          <a:xfrm>
            <a:off x="9067799" y="2275514"/>
            <a:ext cx="30697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 2D ResNet blocks extracts useful information from pairwise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features;</a:t>
            </a:r>
          </a:p>
          <a:p>
            <a:pPr algn="ctr"/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义启小魏楷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 1D ResNet blocks predict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quality from sequential features and pairwise information produced by the 2D ResNet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module.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义启小魏楷" panose="02010601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050" y="0"/>
            <a:ext cx="12211050" cy="536575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义启小魏楷" panose="02010601030101010101" pitchFamily="2" charset="-122"/>
              <a:ea typeface="义启小魏楷" panose="02010601030101010101" pitchFamily="2" charset="-122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5126355" y="68580"/>
            <a:ext cx="193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Results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义启小魏楷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4" name="稻壳儿小白白(http://dwz.cn/Wu2UP)"/>
          <p:cNvSpPr/>
          <p:nvPr/>
        </p:nvSpPr>
        <p:spPr>
          <a:xfrm>
            <a:off x="6430055" y="4081325"/>
            <a:ext cx="5761945" cy="1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5" name="稻壳儿小白白(http://dwz.cn/Wu2UP)"/>
          <p:cNvSpPr/>
          <p:nvPr/>
        </p:nvSpPr>
        <p:spPr>
          <a:xfrm flipV="1">
            <a:off x="6430055" y="532128"/>
            <a:ext cx="0" cy="6325871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1" name="稻壳儿小白白(http://dwz.cn/Wu2UP)"/>
          <p:cNvSpPr>
            <a:spLocks noEditPoints="1"/>
          </p:cNvSpPr>
          <p:nvPr/>
        </p:nvSpPr>
        <p:spPr>
          <a:xfrm>
            <a:off x="6815773" y="2286000"/>
            <a:ext cx="365125" cy="341313"/>
          </a:xfrm>
          <a:custGeom>
            <a:avLst/>
            <a:gdLst/>
            <a:ahLst/>
            <a:cxnLst>
              <a:cxn ang="0">
                <a:pos x="323156" y="232955"/>
              </a:cxn>
              <a:cxn ang="0">
                <a:pos x="284280" y="83718"/>
              </a:cxn>
              <a:cxn ang="0">
                <a:pos x="98405" y="43679"/>
              </a:cxn>
              <a:cxn ang="0">
                <a:pos x="38876" y="3640"/>
              </a:cxn>
              <a:cxn ang="0">
                <a:pos x="14578" y="15773"/>
              </a:cxn>
              <a:cxn ang="0">
                <a:pos x="74107" y="69158"/>
              </a:cxn>
              <a:cxn ang="0">
                <a:pos x="160363" y="302113"/>
              </a:cxn>
              <a:cxn ang="0">
                <a:pos x="365676" y="315459"/>
              </a:cxn>
              <a:cxn ang="0">
                <a:pos x="323156" y="232955"/>
              </a:cxn>
              <a:cxn ang="0">
                <a:pos x="293999" y="281487"/>
              </a:cxn>
              <a:cxn ang="0">
                <a:pos x="291569" y="282700"/>
              </a:cxn>
              <a:cxn ang="0">
                <a:pos x="289139" y="281487"/>
              </a:cxn>
              <a:cxn ang="0">
                <a:pos x="193164" y="167436"/>
              </a:cxn>
              <a:cxn ang="0">
                <a:pos x="128776" y="90998"/>
              </a:cxn>
              <a:cxn ang="0">
                <a:pos x="128776" y="86145"/>
              </a:cxn>
              <a:cxn ang="0">
                <a:pos x="132421" y="86145"/>
              </a:cxn>
              <a:cxn ang="0">
                <a:pos x="216247" y="148023"/>
              </a:cxn>
              <a:cxn ang="0">
                <a:pos x="295214" y="277847"/>
              </a:cxn>
              <a:cxn ang="0">
                <a:pos x="293999" y="281487"/>
              </a:cxn>
            </a:cxnLst>
            <a:rect l="0" t="0" r="0" b="0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dirty="0">
              <a:latin typeface="义启小魏楷" panose="02010601030101010101" pitchFamily="2" charset="-122"/>
              <a:ea typeface="义启小魏楷" panose="02010601030101010101" pitchFamily="2" charset="-122"/>
            </a:endParaRPr>
          </a:p>
        </p:txBody>
      </p:sp>
      <p:pic>
        <p:nvPicPr>
          <p:cNvPr id="13323" name="稻壳儿小白白(http://dwz.cn/Wu2UP)"/>
          <p:cNvPicPr/>
          <p:nvPr/>
        </p:nvPicPr>
        <p:blipFill>
          <a:blip r:embed="rId4"/>
          <a:stretch>
            <a:fillRect/>
          </a:stretch>
        </p:blipFill>
        <p:spPr>
          <a:xfrm>
            <a:off x="2043748" y="2322513"/>
            <a:ext cx="347662" cy="347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8" y="536575"/>
            <a:ext cx="6206490" cy="408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450" y="536575"/>
            <a:ext cx="5349240" cy="334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稻壳儿小白白(http://dwz.cn/Wu2UP)"/>
          <p:cNvSpPr/>
          <p:nvPr/>
        </p:nvSpPr>
        <p:spPr>
          <a:xfrm>
            <a:off x="-19050" y="4657634"/>
            <a:ext cx="644910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540" y="4302986"/>
            <a:ext cx="5494973" cy="198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14"/>
          <p:cNvSpPr txBox="1"/>
          <p:nvPr/>
        </p:nvSpPr>
        <p:spPr>
          <a:xfrm>
            <a:off x="1808465" y="5293110"/>
            <a:ext cx="2384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atin typeface="Times New Roman" panose="02020603050405020304" pitchFamily="18" charset="0"/>
                <a:ea typeface="义启小魏楷" panose="02010601030101010101" pitchFamily="2" charset="-122"/>
                <a:cs typeface="Times New Roman" panose="02020603050405020304" pitchFamily="18" charset="0"/>
              </a:rPr>
              <a:t>ResNetQA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√</a:t>
            </a:r>
            <a:endParaRPr lang="en-US" altLang="zh-CN" sz="3200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bldLvl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050" y="0"/>
            <a:ext cx="12211050" cy="536575"/>
          </a:xfrm>
          <a:prstGeom prst="rect">
            <a:avLst/>
          </a:prstGeom>
          <a:solidFill>
            <a:srgbClr val="2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义启小魏楷" panose="02010601030101010101" pitchFamily="2" charset="-122"/>
              <a:ea typeface="义启小魏楷" panose="02010601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" y="871264"/>
            <a:ext cx="10875645" cy="485108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5B0A8DF7-1184-43F0-AADC-BA3DE984FDBB}"/>
              </a:ext>
            </a:extLst>
          </p:cNvPr>
          <p:cNvGrpSpPr/>
          <p:nvPr/>
        </p:nvGrpSpPr>
        <p:grpSpPr>
          <a:xfrm>
            <a:off x="0" y="887984"/>
            <a:ext cx="12192000" cy="4921973"/>
            <a:chOff x="0" y="2585"/>
            <a:chExt cx="17777" cy="5630"/>
          </a:xfrm>
          <a:solidFill>
            <a:srgbClr val="214E7D"/>
          </a:solidFill>
        </p:grpSpPr>
        <p:sp>
          <p:nvSpPr>
            <p:cNvPr id="31" name="矩形 30">
              <a:extLst>
                <a:ext uri="{FF2B5EF4-FFF2-40B4-BE49-F238E27FC236}">
                  <a16:creationId xmlns="" xmlns:a16="http://schemas.microsoft.com/office/drawing/2014/main" id="{83718241-619B-4F4C-A016-474E6BB65401}"/>
                </a:ext>
              </a:extLst>
            </p:cNvPr>
            <p:cNvSpPr/>
            <p:nvPr/>
          </p:nvSpPr>
          <p:spPr>
            <a:xfrm>
              <a:off x="0" y="2585"/>
              <a:ext cx="14677" cy="56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义启小魏楷" panose="02010601030101010101" pitchFamily="2" charset="-122"/>
                <a:ea typeface="义启小魏楷" panose="02010601030101010101" pitchFamily="2" charset="-122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="" xmlns:a16="http://schemas.microsoft.com/office/drawing/2014/main" id="{4134D7A2-4719-4E8D-9523-0E2599DBD1DD}"/>
                </a:ext>
              </a:extLst>
            </p:cNvPr>
            <p:cNvSpPr/>
            <p:nvPr/>
          </p:nvSpPr>
          <p:spPr>
            <a:xfrm rot="5400000">
              <a:off x="13412" y="3850"/>
              <a:ext cx="5630" cy="3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义启小魏楷" panose="02010601030101010101" pitchFamily="2" charset="-122"/>
                <a:ea typeface="义启小魏楷" panose="02010601030101010101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363345" y="3032760"/>
            <a:ext cx="55860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bg1"/>
                </a:solidFill>
                <a:latin typeface="义启小魏楷" panose="02010601030101010101" pitchFamily="2" charset="-122"/>
                <a:ea typeface="义启小魏楷" panose="02010601030101010101" pitchFamily="2" charset="-122"/>
              </a:rPr>
              <a:t>感谢您的倾听与观看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F92963A1-06FD-4BA0-BAE8-B956DB3FE254}"/>
              </a:ext>
            </a:extLst>
          </p:cNvPr>
          <p:cNvGrpSpPr/>
          <p:nvPr/>
        </p:nvGrpSpPr>
        <p:grpSpPr>
          <a:xfrm>
            <a:off x="8312785" y="387681"/>
            <a:ext cx="2772557" cy="4471339"/>
            <a:chOff x="8312785" y="387681"/>
            <a:chExt cx="2772557" cy="4471339"/>
          </a:xfrm>
        </p:grpSpPr>
        <p:sp>
          <p:nvSpPr>
            <p:cNvPr id="34" name="箭头: 五边形 33">
              <a:extLst>
                <a:ext uri="{FF2B5EF4-FFF2-40B4-BE49-F238E27FC236}">
                  <a16:creationId xmlns="" xmlns:a16="http://schemas.microsoft.com/office/drawing/2014/main" id="{07F9801B-EE77-4CE3-9858-51BD5C1B6588}"/>
                </a:ext>
              </a:extLst>
            </p:cNvPr>
            <p:cNvSpPr/>
            <p:nvPr/>
          </p:nvSpPr>
          <p:spPr>
            <a:xfrm rot="5400000">
              <a:off x="7232250" y="1483158"/>
              <a:ext cx="4456397" cy="2295328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214E7D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义启小魏楷" panose="02010601030101010101" pitchFamily="2" charset="-122"/>
                <a:ea typeface="义启小魏楷" panose="02010601030101010101" pitchFamily="2" charset="-122"/>
              </a:endParaRPr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="" xmlns:a16="http://schemas.microsoft.com/office/drawing/2014/main" id="{35752443-675D-442C-9B50-169A71DCDFA3}"/>
                </a:ext>
              </a:extLst>
            </p:cNvPr>
            <p:cNvSpPr/>
            <p:nvPr/>
          </p:nvSpPr>
          <p:spPr>
            <a:xfrm>
              <a:off x="10608113" y="387681"/>
              <a:ext cx="477229" cy="499429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义启小魏楷" panose="02010601030101010101" pitchFamily="2" charset="-122"/>
                <a:ea typeface="义启小魏楷" panose="0201060103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9022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145</Words>
  <Application>Microsoft Office PowerPoint</Application>
  <PresentationFormat>自定义</PresentationFormat>
  <Paragraphs>47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七 七</dc:creator>
  <cp:lastModifiedBy>Windows 用户</cp:lastModifiedBy>
  <cp:revision>48</cp:revision>
  <dcterms:created xsi:type="dcterms:W3CDTF">2019-03-06T08:59:41Z</dcterms:created>
  <dcterms:modified xsi:type="dcterms:W3CDTF">2021-06-06T12:43:11Z</dcterms:modified>
</cp:coreProperties>
</file>