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79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83844" autoAdjust="0"/>
  </p:normalViewPr>
  <p:slideViewPr>
    <p:cSldViewPr>
      <p:cViewPr varScale="1">
        <p:scale>
          <a:sx n="101" d="100"/>
          <a:sy n="101" d="100"/>
        </p:scale>
        <p:origin x="3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3EAF-92E5-40F8-9D7F-FAD19C6F243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90139-9A8A-4F4A-973A-80C098542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3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05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49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11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现在我们提出将</a:t>
            </a:r>
            <a:r>
              <a:rPr lang="en-US" altLang="zh-CN" dirty="0"/>
              <a:t>RNN</a:t>
            </a:r>
            <a:r>
              <a:rPr lang="zh-CN" altLang="en-US" dirty="0"/>
              <a:t>编码器模型应用于</a:t>
            </a:r>
            <a:r>
              <a:rPr lang="en-US" altLang="zh-CN" dirty="0"/>
              <a:t>API</a:t>
            </a:r>
            <a:r>
              <a:rPr lang="zh-CN" altLang="en-US" dirty="0"/>
              <a:t>学习的想法。</a:t>
            </a:r>
            <a:endParaRPr lang="en-US" altLang="zh-CN" dirty="0"/>
          </a:p>
          <a:p>
            <a:r>
              <a:rPr lang="zh-CN" altLang="en-US" dirty="0"/>
              <a:t>将用户查询作为源语言，</a:t>
            </a:r>
            <a:r>
              <a:rPr lang="en-US" altLang="zh-CN" dirty="0"/>
              <a:t>API</a:t>
            </a:r>
            <a:r>
              <a:rPr lang="zh-CN" altLang="en-US" dirty="0"/>
              <a:t>序列作为目标语言。图</a:t>
            </a:r>
            <a:r>
              <a:rPr lang="en-US" altLang="zh-CN" dirty="0"/>
              <a:t>2</a:t>
            </a:r>
            <a:r>
              <a:rPr lang="zh-CN" altLang="en-US" dirty="0"/>
              <a:t>显示了一个</a:t>
            </a:r>
            <a:r>
              <a:rPr lang="en-US" altLang="zh-CN" dirty="0"/>
              <a:t>RNN</a:t>
            </a:r>
            <a:r>
              <a:rPr lang="zh-CN" altLang="en-US" dirty="0"/>
              <a:t>编码器模型的示例，该模型用于将一系列英语单词读取文本文件转换为一系列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RNN-encoder</a:t>
            </a:r>
            <a:r>
              <a:rPr lang="zh-CN" altLang="en-US" dirty="0"/>
              <a:t>逐个读取源字。当它读取读取的第一个字时，它将该字嵌入到向量</a:t>
            </a:r>
            <a:r>
              <a:rPr lang="en-US" altLang="zh-CN" dirty="0"/>
              <a:t>x1</a:t>
            </a:r>
            <a:r>
              <a:rPr lang="zh-CN" altLang="en-US" dirty="0"/>
              <a:t>中，并使用</a:t>
            </a:r>
            <a:r>
              <a:rPr lang="en-US" altLang="zh-CN" dirty="0"/>
              <a:t>x1</a:t>
            </a:r>
            <a:r>
              <a:rPr lang="zh-CN" altLang="en-US" dirty="0"/>
              <a:t>计算当前隐藏状态</a:t>
            </a:r>
            <a:r>
              <a:rPr lang="en-US" altLang="zh-CN" dirty="0"/>
              <a:t>h1</a:t>
            </a:r>
            <a:r>
              <a:rPr lang="zh-CN" altLang="en-US" dirty="0"/>
              <a:t>。然后，它读取第二个单词文本，将其嵌入到</a:t>
            </a:r>
            <a:r>
              <a:rPr lang="en-US" altLang="zh-CN" dirty="0"/>
              <a:t>x2</a:t>
            </a:r>
            <a:r>
              <a:rPr lang="zh-CN" altLang="en-US" dirty="0"/>
              <a:t>中，并使用</a:t>
            </a:r>
            <a:r>
              <a:rPr lang="en-US" altLang="zh-CN" dirty="0"/>
              <a:t>x2</a:t>
            </a:r>
            <a:r>
              <a:rPr lang="zh-CN" altLang="en-US" dirty="0"/>
              <a:t>将隐藏状态</a:t>
            </a:r>
            <a:r>
              <a:rPr lang="en-US" altLang="zh-CN" dirty="0"/>
              <a:t>h1</a:t>
            </a:r>
            <a:r>
              <a:rPr lang="zh-CN" altLang="en-US" dirty="0"/>
              <a:t>更新为</a:t>
            </a:r>
            <a:r>
              <a:rPr lang="en-US" altLang="zh-CN" dirty="0"/>
              <a:t>h2</a:t>
            </a:r>
            <a:r>
              <a:rPr lang="zh-CN" altLang="en-US" dirty="0"/>
              <a:t>。该过程继续，直到编码器读取最后一个字文件并获得最终状态</a:t>
            </a:r>
            <a:r>
              <a:rPr lang="en-US" altLang="zh-CN" dirty="0"/>
              <a:t>h3</a:t>
            </a:r>
            <a:r>
              <a:rPr lang="zh-CN" altLang="en-US" dirty="0"/>
              <a:t>。选择最终状态</a:t>
            </a:r>
            <a:r>
              <a:rPr lang="en-US" altLang="zh-CN" dirty="0"/>
              <a:t>h3</a:t>
            </a:r>
            <a:r>
              <a:rPr lang="zh-CN" altLang="en-US" dirty="0"/>
              <a:t>作为上下文向量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RNN-decoder</a:t>
            </a:r>
            <a:r>
              <a:rPr lang="zh-CN" altLang="en-US" dirty="0"/>
              <a:t>尝试使用上下文向量</a:t>
            </a:r>
            <a:r>
              <a:rPr lang="en-US" altLang="zh-CN" dirty="0"/>
              <a:t>c</a:t>
            </a:r>
            <a:r>
              <a:rPr lang="zh-CN" altLang="en-US" dirty="0"/>
              <a:t>按顺序生成</a:t>
            </a:r>
            <a:r>
              <a:rPr lang="en-US" altLang="zh-CN" dirty="0" err="1"/>
              <a:t>api</a:t>
            </a:r>
            <a:r>
              <a:rPr lang="zh-CN" altLang="en-US" dirty="0"/>
              <a:t>。它首先生成</a:t>
            </a:r>
            <a:r>
              <a:rPr lang="en-US" altLang="zh-CN" dirty="0"/>
              <a:t>&lt;START&gt;</a:t>
            </a:r>
            <a:r>
              <a:rPr lang="zh-CN" altLang="en-US" dirty="0"/>
              <a:t>作为第一个单词</a:t>
            </a:r>
            <a:r>
              <a:rPr lang="en-US" altLang="zh-CN" dirty="0"/>
              <a:t>y0</a:t>
            </a:r>
            <a:r>
              <a:rPr lang="zh-CN" altLang="en-US" dirty="0"/>
              <a:t>。然后，基于上下文向量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y0</a:t>
            </a:r>
            <a:r>
              <a:rPr lang="zh-CN" altLang="en-US" dirty="0"/>
              <a:t>计算隐藏状态</a:t>
            </a:r>
            <a:r>
              <a:rPr lang="en-US" altLang="zh-CN" dirty="0"/>
              <a:t>h1</a:t>
            </a:r>
            <a:r>
              <a:rPr lang="zh-CN" altLang="en-US" dirty="0"/>
              <a:t>，并预测第一个</a:t>
            </a:r>
            <a:r>
              <a:rPr lang="en-US" altLang="zh-CN" dirty="0" err="1"/>
              <a:t>APIfilereader.new</a:t>
            </a:r>
            <a:r>
              <a:rPr lang="zh-CN" altLang="en-US" dirty="0"/>
              <a:t>根据</a:t>
            </a:r>
            <a:r>
              <a:rPr lang="en-US" altLang="zh-CN" dirty="0"/>
              <a:t>h1</a:t>
            </a:r>
            <a:r>
              <a:rPr lang="zh-CN" altLang="en-US" dirty="0"/>
              <a:t>。然后，它根据前一个单词向量</a:t>
            </a:r>
            <a:r>
              <a:rPr lang="en-US" altLang="zh-CN" dirty="0"/>
              <a:t>y1</a:t>
            </a:r>
            <a:r>
              <a:rPr lang="zh-CN" altLang="en-US" dirty="0"/>
              <a:t>、上下文向量</a:t>
            </a:r>
            <a:r>
              <a:rPr lang="en-US" altLang="zh-CN" dirty="0"/>
              <a:t>c</a:t>
            </a:r>
            <a:r>
              <a:rPr lang="zh-CN" altLang="en-US" dirty="0"/>
              <a:t>计算下一个隐藏状态</a:t>
            </a:r>
            <a:r>
              <a:rPr lang="en-US" altLang="zh-CN" dirty="0"/>
              <a:t>h2</a:t>
            </a:r>
            <a:r>
              <a:rPr lang="zh-CN" altLang="en-US" dirty="0"/>
              <a:t>，并预测第二个</a:t>
            </a:r>
            <a:r>
              <a:rPr lang="en-US" altLang="zh-CN" dirty="0" err="1"/>
              <a:t>APIBufferedReader.new</a:t>
            </a:r>
            <a:r>
              <a:rPr lang="zh-CN" altLang="en-US" dirty="0"/>
              <a:t>文件根据</a:t>
            </a:r>
            <a:r>
              <a:rPr lang="en-US" altLang="zh-CN" dirty="0"/>
              <a:t>h2</a:t>
            </a:r>
            <a:r>
              <a:rPr lang="zh-CN" altLang="en-US" dirty="0"/>
              <a:t>。这个过程一直持续到它预测序列字</a:t>
            </a:r>
            <a:r>
              <a:rPr lang="en-US" altLang="zh-CN" dirty="0"/>
              <a:t>&lt;EOS&gt;</a:t>
            </a:r>
            <a:r>
              <a:rPr lang="zh-CN" altLang="en-US" dirty="0"/>
              <a:t>的结尾。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8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其中，每个</a:t>
            </a:r>
            <a:r>
              <a:rPr lang="en-US" altLang="zh-CN" dirty="0"/>
              <a:t>α</a:t>
            </a:r>
            <a:r>
              <a:rPr lang="en-US" altLang="zh-CN" dirty="0" err="1"/>
              <a:t>jt</a:t>
            </a:r>
            <a:r>
              <a:rPr lang="zh-CN" altLang="en-US" dirty="0"/>
              <a:t>是隐藏状态</a:t>
            </a:r>
            <a:r>
              <a:rPr lang="en-US" altLang="zh-CN" dirty="0" err="1"/>
              <a:t>ht</a:t>
            </a:r>
            <a:r>
              <a:rPr lang="zh-CN" altLang="en-US" dirty="0"/>
              <a:t>和目标词</a:t>
            </a:r>
            <a:r>
              <a:rPr lang="en-US" altLang="zh-CN" dirty="0" err="1"/>
              <a:t>yj</a:t>
            </a:r>
            <a:r>
              <a:rPr lang="zh-CN" altLang="en-US" dirty="0"/>
              <a:t>之间的权重，而</a:t>
            </a:r>
            <a:r>
              <a:rPr lang="en-US" altLang="zh-CN" dirty="0"/>
              <a:t>α</a:t>
            </a:r>
            <a:r>
              <a:rPr lang="zh-CN" altLang="en-US" dirty="0"/>
              <a:t>可以使用另一个神经网络建模并在训练期间学习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8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是训练集中</a:t>
            </a:r>
            <a:r>
              <a:rPr lang="en-US" altLang="zh-CN" dirty="0"/>
              <a:t>API</a:t>
            </a:r>
            <a:r>
              <a:rPr lang="zh-CN" altLang="en-US" dirty="0"/>
              <a:t>序列的总数，</a:t>
            </a:r>
            <a:r>
              <a:rPr lang="en-US" altLang="zh-CN" dirty="0"/>
              <a:t>N </a:t>
            </a:r>
            <a:r>
              <a:rPr lang="en-US" altLang="zh-CN" dirty="0" err="1"/>
              <a:t>yt</a:t>
            </a:r>
            <a:r>
              <a:rPr lang="zh-CN" altLang="en-US" dirty="0"/>
              <a:t>表示</a:t>
            </a:r>
            <a:r>
              <a:rPr lang="en-US" altLang="zh-CN" dirty="0"/>
              <a:t>API </a:t>
            </a:r>
            <a:r>
              <a:rPr lang="en-US" altLang="zh-CN" dirty="0" err="1"/>
              <a:t>yt</a:t>
            </a:r>
            <a:r>
              <a:rPr lang="zh-CN" altLang="en-US" dirty="0"/>
              <a:t>出现在训练集中的序列的数目。使用</a:t>
            </a:r>
            <a:r>
              <a:rPr lang="en-US" altLang="zh-CN" dirty="0"/>
              <a:t>IDF</a:t>
            </a:r>
            <a:r>
              <a:rPr lang="zh-CN" altLang="en-US" dirty="0"/>
              <a:t>，无处不在的</a:t>
            </a:r>
            <a:r>
              <a:rPr lang="en-US" altLang="zh-CN" dirty="0" err="1"/>
              <a:t>api</a:t>
            </a:r>
            <a:r>
              <a:rPr lang="zh-CN" altLang="en-US" dirty="0"/>
              <a:t>具有较低的权重，而那些不太常见的</a:t>
            </a:r>
            <a:r>
              <a:rPr lang="en-US" altLang="zh-CN" dirty="0" err="1"/>
              <a:t>api</a:t>
            </a:r>
            <a:r>
              <a:rPr lang="zh-CN" altLang="en-US" dirty="0"/>
              <a:t>具有较高的权重。</a:t>
            </a:r>
            <a:endParaRPr lang="en-US" altLang="zh-CN" dirty="0"/>
          </a:p>
          <a:p>
            <a:r>
              <a:rPr lang="zh-CN" altLang="en-US" dirty="0"/>
              <a:t>它被定义为负对数似然：</a:t>
            </a:r>
            <a:r>
              <a:rPr lang="en-US" altLang="zh-CN" dirty="0"/>
              <a:t>cost It=−log </a:t>
            </a:r>
            <a:r>
              <a:rPr lang="en-US" altLang="zh-CN" dirty="0" err="1"/>
              <a:t>pθ</a:t>
            </a:r>
            <a:r>
              <a:rPr lang="zh-CN" altLang="en-US" dirty="0"/>
              <a:t>（</a:t>
            </a:r>
            <a:r>
              <a:rPr lang="en-US" altLang="zh-CN" dirty="0"/>
              <a:t>y It | x </a:t>
            </a:r>
            <a:r>
              <a:rPr lang="en-US" altLang="zh-CN" dirty="0" err="1"/>
              <a:t>i</a:t>
            </a:r>
            <a:r>
              <a:rPr lang="zh-CN" altLang="en-US" dirty="0"/>
              <a:t>）（</a:t>
            </a:r>
            <a:r>
              <a:rPr lang="en-US" altLang="zh-CN" dirty="0"/>
              <a:t>10</a:t>
            </a:r>
            <a:r>
              <a:rPr lang="zh-CN" altLang="en-US" dirty="0"/>
              <a:t>），其中</a:t>
            </a:r>
            <a:r>
              <a:rPr lang="en-US" altLang="zh-CN" dirty="0"/>
              <a:t>θ</a:t>
            </a:r>
            <a:r>
              <a:rPr lang="zh-CN" altLang="en-US" dirty="0"/>
              <a:t>表示模型参数，如神经网络中的权重，而</a:t>
            </a:r>
            <a:r>
              <a:rPr lang="en-US" altLang="zh-CN" dirty="0" err="1"/>
              <a:t>pθ</a:t>
            </a:r>
            <a:r>
              <a:rPr lang="zh-CN" altLang="en-US" dirty="0"/>
              <a:t>（</a:t>
            </a:r>
            <a:r>
              <a:rPr lang="en-US" altLang="zh-CN" dirty="0"/>
              <a:t>y it | x </a:t>
            </a:r>
            <a:r>
              <a:rPr lang="en-US" altLang="zh-CN" dirty="0" err="1"/>
              <a:t>i</a:t>
            </a:r>
            <a:r>
              <a:rPr lang="zh-CN" altLang="en-US" dirty="0"/>
              <a:t>）表示根据模型参数</a:t>
            </a:r>
            <a:r>
              <a:rPr lang="en-US" altLang="zh-CN" dirty="0"/>
              <a:t>θ</a:t>
            </a:r>
            <a:r>
              <a:rPr lang="zh-CN" altLang="en-US" dirty="0"/>
              <a:t>在实例</a:t>
            </a:r>
            <a:r>
              <a:rPr lang="en-US" altLang="zh-CN" dirty="0" err="1"/>
              <a:t>i</a:t>
            </a:r>
            <a:r>
              <a:rPr lang="zh-CN" altLang="en-US" dirty="0"/>
              <a:t>中给定源序列</a:t>
            </a:r>
            <a:r>
              <a:rPr lang="en-US" altLang="zh-CN" dirty="0"/>
              <a:t>x </a:t>
            </a:r>
            <a:r>
              <a:rPr lang="en-US" altLang="zh-CN" dirty="0" err="1"/>
              <a:t>i</a:t>
            </a:r>
            <a:r>
              <a:rPr lang="zh-CN" altLang="en-US" dirty="0"/>
              <a:t>生成第</a:t>
            </a:r>
            <a:r>
              <a:rPr lang="en-US" altLang="zh-CN" dirty="0"/>
              <a:t>t</a:t>
            </a:r>
            <a:r>
              <a:rPr lang="zh-CN" altLang="en-US" dirty="0"/>
              <a:t>个目标字的可能性。利用梯度下降法等优化算法对目标函数进行优化，得到最优</a:t>
            </a:r>
            <a:r>
              <a:rPr lang="en-US" altLang="zh-CN" dirty="0"/>
              <a:t>θ</a:t>
            </a:r>
            <a:r>
              <a:rPr lang="zh-CN" altLang="en-US" dirty="0"/>
              <a:t>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22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DeepAPI</a:t>
            </a:r>
            <a:r>
              <a:rPr lang="zh-CN" altLang="en-US" dirty="0"/>
              <a:t>，这是一种基于深度学习的方法，通过给定与</a:t>
            </a:r>
            <a:r>
              <a:rPr lang="en-US" altLang="zh-CN" dirty="0"/>
              <a:t>API</a:t>
            </a:r>
            <a:r>
              <a:rPr lang="zh-CN" altLang="en-US" dirty="0"/>
              <a:t>相关的自然语言查询来生成相关的</a:t>
            </a:r>
            <a:r>
              <a:rPr lang="en-US" altLang="zh-CN" dirty="0"/>
              <a:t>API</a:t>
            </a:r>
            <a:r>
              <a:rPr lang="zh-CN" altLang="en-US" dirty="0"/>
              <a:t>使用序列。</a:t>
            </a:r>
            <a:r>
              <a:rPr lang="en-US" altLang="zh-CN" dirty="0" err="1"/>
              <a:t>DeepAPI</a:t>
            </a:r>
            <a:r>
              <a:rPr lang="zh-CN" altLang="en-US" dirty="0"/>
              <a:t>采用</a:t>
            </a:r>
            <a:r>
              <a:rPr lang="en-US" altLang="zh-CN" dirty="0"/>
              <a:t>RNN</a:t>
            </a:r>
            <a:r>
              <a:rPr lang="zh-CN" altLang="en-US" dirty="0"/>
              <a:t>编解码器模型来完成</a:t>
            </a:r>
            <a:r>
              <a:rPr lang="en-US" altLang="zh-CN" dirty="0"/>
              <a:t>API</a:t>
            </a:r>
            <a:r>
              <a:rPr lang="zh-CN" altLang="en-US" dirty="0"/>
              <a:t>学习任务。图</a:t>
            </a:r>
            <a:r>
              <a:rPr lang="en-US" altLang="zh-CN" dirty="0"/>
              <a:t>3</a:t>
            </a:r>
            <a:r>
              <a:rPr lang="zh-CN" altLang="en-US" dirty="0"/>
              <a:t>显示了</a:t>
            </a:r>
            <a:r>
              <a:rPr lang="en-US" altLang="zh-CN" dirty="0" err="1"/>
              <a:t>DeepAPI</a:t>
            </a:r>
            <a:r>
              <a:rPr lang="zh-CN" altLang="en-US" dirty="0"/>
              <a:t>的总体架构。它包括离线培训阶段和在线翻译阶段。在训练阶段，我们准备了一个大规模的带注释的</a:t>
            </a:r>
            <a:r>
              <a:rPr lang="en-US" altLang="zh-CN" dirty="0"/>
              <a:t>API</a:t>
            </a:r>
            <a:r>
              <a:rPr lang="zh-CN" altLang="en-US" dirty="0"/>
              <a:t>序列语料库（带有相应自然语言注释的</a:t>
            </a:r>
            <a:r>
              <a:rPr lang="en-US" altLang="zh-CN" dirty="0"/>
              <a:t>API</a:t>
            </a:r>
            <a:r>
              <a:rPr lang="zh-CN" altLang="en-US" dirty="0"/>
              <a:t>序列）。</a:t>
            </a:r>
            <a:endParaRPr lang="en-US" altLang="zh-CN" dirty="0"/>
          </a:p>
          <a:p>
            <a:r>
              <a:rPr lang="zh-CN" altLang="en-US" dirty="0"/>
              <a:t>带注释的</a:t>
            </a:r>
            <a:r>
              <a:rPr lang="en-US" altLang="zh-CN" dirty="0"/>
              <a:t>API</a:t>
            </a:r>
            <a:r>
              <a:rPr lang="zh-CN" altLang="en-US" dirty="0"/>
              <a:t>序列通过深度学习模型（即第</a:t>
            </a:r>
            <a:r>
              <a:rPr lang="en-US" altLang="zh-CN" dirty="0"/>
              <a:t>3</a:t>
            </a:r>
            <a:r>
              <a:rPr lang="zh-CN" altLang="en-US" dirty="0"/>
              <a:t>节中描述的基于</a:t>
            </a:r>
            <a:r>
              <a:rPr lang="en-US" altLang="zh-CN" dirty="0"/>
              <a:t>RNN</a:t>
            </a:r>
            <a:r>
              <a:rPr lang="zh-CN" altLang="en-US" dirty="0"/>
              <a:t>编码器</a:t>
            </a:r>
            <a:r>
              <a:rPr lang="en-US" altLang="zh-CN" dirty="0"/>
              <a:t>-</a:t>
            </a:r>
            <a:r>
              <a:rPr lang="zh-CN" altLang="en-US" dirty="0"/>
              <a:t>解码器的语言模型）进行训练。设计了一个翻译组件，通过查询语言模型将与</a:t>
            </a:r>
            <a:r>
              <a:rPr lang="en-US" altLang="zh-CN" dirty="0"/>
              <a:t>API</a:t>
            </a:r>
            <a:r>
              <a:rPr lang="zh-CN" altLang="en-US" dirty="0"/>
              <a:t>相关的用户查询翻译成</a:t>
            </a:r>
            <a:r>
              <a:rPr lang="en-US" altLang="zh-CN" dirty="0"/>
              <a:t>API</a:t>
            </a:r>
            <a:r>
              <a:rPr lang="zh-CN" altLang="en-US" dirty="0"/>
              <a:t>序列。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6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01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06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DeepAPI</a:t>
            </a:r>
            <a:r>
              <a:rPr lang="zh-CN" altLang="en-US" dirty="0"/>
              <a:t>使用</a:t>
            </a:r>
            <a:r>
              <a:rPr lang="en-US" altLang="zh-CN" dirty="0"/>
              <a:t>Beam</a:t>
            </a:r>
            <a:r>
              <a:rPr lang="zh-CN" altLang="en-US" dirty="0"/>
              <a:t>搜索</a:t>
            </a:r>
            <a:r>
              <a:rPr lang="en-US" altLang="zh-CN" dirty="0"/>
              <a:t>[18]</a:t>
            </a:r>
            <a:r>
              <a:rPr lang="zh-CN" altLang="en-US" dirty="0"/>
              <a:t>，一种启发式搜索策略，来寻找由语言模型给出的成本最小（使用等式</a:t>
            </a:r>
            <a:r>
              <a:rPr lang="en-US" altLang="zh-CN" dirty="0"/>
              <a:t>13</a:t>
            </a:r>
            <a:r>
              <a:rPr lang="zh-CN" altLang="en-US" dirty="0"/>
              <a:t>计算）的</a:t>
            </a:r>
            <a:r>
              <a:rPr lang="en-US" altLang="zh-CN" dirty="0"/>
              <a:t>API</a:t>
            </a:r>
            <a:r>
              <a:rPr lang="zh-CN" altLang="en-US" dirty="0"/>
              <a:t>序列。</a:t>
            </a:r>
            <a:r>
              <a:rPr lang="en-US" altLang="zh-CN" dirty="0"/>
              <a:t>Beam search</a:t>
            </a:r>
            <a:r>
              <a:rPr lang="zh-CN" altLang="en-US" dirty="0"/>
              <a:t>逐个搜索每个步骤产生的</a:t>
            </a:r>
            <a:r>
              <a:rPr lang="en-US" altLang="zh-CN" dirty="0" err="1"/>
              <a:t>api</a:t>
            </a:r>
            <a:r>
              <a:rPr lang="zh-CN" altLang="en-US" dirty="0"/>
              <a:t>。在每个时间步，它选择</a:t>
            </a:r>
            <a:r>
              <a:rPr lang="en-US" altLang="zh-CN" dirty="0"/>
              <a:t>s</a:t>
            </a:r>
            <a:r>
              <a:rPr lang="zh-CN" altLang="en-US" dirty="0"/>
              <a:t>个成本最低的</a:t>
            </a:r>
            <a:r>
              <a:rPr lang="en-US" altLang="zh-CN" dirty="0" err="1"/>
              <a:t>api</a:t>
            </a:r>
            <a:r>
              <a:rPr lang="zh-CN" altLang="en-US" dirty="0"/>
              <a:t>，其中</a:t>
            </a:r>
            <a:r>
              <a:rPr lang="en-US" altLang="zh-CN" dirty="0"/>
              <a:t>s</a:t>
            </a:r>
            <a:r>
              <a:rPr lang="zh-CN" altLang="en-US" dirty="0"/>
              <a:t>是波束宽度。然后它剪掉剩余的分支，继续选择可能的</a:t>
            </a:r>
            <a:r>
              <a:rPr lang="en-US" altLang="zh-CN" dirty="0" err="1"/>
              <a:t>api</a:t>
            </a:r>
            <a:r>
              <a:rPr lang="zh-CN" altLang="en-US" dirty="0"/>
              <a:t>，直到它遇到序列结束符号。图</a:t>
            </a:r>
            <a:r>
              <a:rPr lang="en-US" altLang="zh-CN" dirty="0"/>
              <a:t>5</a:t>
            </a:r>
            <a:r>
              <a:rPr lang="zh-CN" altLang="en-US" dirty="0"/>
              <a:t>显示了一个梁搜索（</a:t>
            </a:r>
            <a:r>
              <a:rPr lang="en-US" altLang="zh-CN" dirty="0"/>
              <a:t>beam width=2</a:t>
            </a:r>
            <a:r>
              <a:rPr lang="zh-CN" altLang="en-US" dirty="0"/>
              <a:t>）的示例，用于为查询“</a:t>
            </a:r>
            <a:r>
              <a:rPr lang="en-US" altLang="zh-CN" dirty="0"/>
              <a:t>read text file”</a:t>
            </a:r>
            <a:r>
              <a:rPr lang="zh-CN" altLang="en-US" dirty="0"/>
              <a:t>生成</a:t>
            </a:r>
            <a:r>
              <a:rPr lang="en-US" altLang="zh-CN" dirty="0"/>
              <a:t>API</a:t>
            </a:r>
            <a:r>
              <a:rPr lang="zh-CN" altLang="en-US" dirty="0"/>
              <a:t>序列。</a:t>
            </a:r>
            <a:endParaRPr lang="en-US" altLang="zh-CN" dirty="0"/>
          </a:p>
          <a:p>
            <a:r>
              <a:rPr lang="zh-CN" altLang="en-US" dirty="0"/>
              <a:t>首先，选择“</a:t>
            </a:r>
            <a:r>
              <a:rPr lang="en-US" altLang="zh-CN" dirty="0"/>
              <a:t>START”</a:t>
            </a:r>
            <a:r>
              <a:rPr lang="zh-CN" altLang="en-US" dirty="0"/>
              <a:t>作为生成序列中的第一个</a:t>
            </a:r>
            <a:r>
              <a:rPr lang="en-US" altLang="zh-CN" dirty="0"/>
              <a:t>API</a:t>
            </a:r>
            <a:r>
              <a:rPr lang="zh-CN" altLang="en-US" dirty="0"/>
              <a:t>。然后，它估计所有可能的</a:t>
            </a:r>
            <a:r>
              <a:rPr lang="en-US" altLang="zh-CN" dirty="0"/>
              <a:t>API</a:t>
            </a:r>
            <a:r>
              <a:rPr lang="zh-CN" altLang="en-US" dirty="0"/>
              <a:t>根据语言模型。它根据等式</a:t>
            </a:r>
            <a:r>
              <a:rPr lang="en-US" altLang="zh-CN" dirty="0"/>
              <a:t>13</a:t>
            </a:r>
            <a:r>
              <a:rPr lang="zh-CN" altLang="en-US" dirty="0"/>
              <a:t>计算它们的成本，并选择文件</a:t>
            </a:r>
            <a:r>
              <a:rPr lang="en-US" altLang="zh-CN" dirty="0"/>
              <a:t>.new</a:t>
            </a:r>
            <a:r>
              <a:rPr lang="zh-CN" altLang="en-US" dirty="0"/>
              <a:t>以及</a:t>
            </a:r>
            <a:r>
              <a:rPr lang="en-US" altLang="zh-CN" dirty="0" err="1"/>
              <a:t>FileInputStream.new</a:t>
            </a:r>
            <a:r>
              <a:rPr lang="zh-CN" altLang="en-US" dirty="0"/>
              <a:t>文件成本最低的分别是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。然后，它忽略其他</a:t>
            </a:r>
            <a:r>
              <a:rPr lang="en-US" altLang="zh-CN" dirty="0" err="1"/>
              <a:t>api</a:t>
            </a:r>
            <a:r>
              <a:rPr lang="zh-CN" altLang="en-US" dirty="0"/>
              <a:t>的分支，并继续估计可能的</a:t>
            </a:r>
            <a:r>
              <a:rPr lang="en-US" altLang="zh-CN" dirty="0" err="1"/>
              <a:t>api</a:t>
            </a:r>
            <a:r>
              <a:rPr lang="zh-CN" altLang="en-US" dirty="0"/>
              <a:t>文件</a:t>
            </a:r>
            <a:r>
              <a:rPr lang="en-US" altLang="zh-CN" dirty="0"/>
              <a:t>.new</a:t>
            </a:r>
            <a:r>
              <a:rPr lang="zh-CN" altLang="en-US" dirty="0"/>
              <a:t>以及</a:t>
            </a:r>
            <a:r>
              <a:rPr lang="en-US" altLang="zh-CN" dirty="0" err="1"/>
              <a:t>FileInputStream.new</a:t>
            </a:r>
            <a:r>
              <a:rPr lang="zh-CN" altLang="en-US" dirty="0"/>
              <a:t>文件</a:t>
            </a:r>
            <a:r>
              <a:rPr lang="en-US" altLang="zh-CN" dirty="0"/>
              <a:t>. </a:t>
            </a:r>
            <a:r>
              <a:rPr lang="zh-CN" altLang="en-US" dirty="0"/>
              <a:t>一旦它选择了一个序列结束符号作为下一个</a:t>
            </a:r>
            <a:r>
              <a:rPr lang="en-US" altLang="zh-CN" dirty="0"/>
              <a:t>API</a:t>
            </a:r>
            <a:r>
              <a:rPr lang="zh-CN" altLang="en-US" dirty="0"/>
              <a:t>，它就会停止该分支，并选择该分支作为生成的序列。</a:t>
            </a:r>
            <a:endParaRPr lang="en-US" altLang="zh-CN" dirty="0"/>
          </a:p>
          <a:p>
            <a:r>
              <a:rPr lang="zh-CN" altLang="en-US" dirty="0"/>
              <a:t>最后，</a:t>
            </a:r>
            <a:r>
              <a:rPr lang="en-US" altLang="zh-CN" dirty="0" err="1"/>
              <a:t>DeepAPI</a:t>
            </a:r>
            <a:r>
              <a:rPr lang="zh-CN" altLang="en-US" dirty="0"/>
              <a:t>为每个查询生成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API</a:t>
            </a:r>
            <a:r>
              <a:rPr lang="zh-CN" altLang="en-US" dirty="0"/>
              <a:t>序列，其中</a:t>
            </a:r>
            <a:r>
              <a:rPr lang="en-US" altLang="zh-CN" dirty="0"/>
              <a:t>n</a:t>
            </a:r>
            <a:r>
              <a:rPr lang="zh-CN" altLang="en-US" dirty="0"/>
              <a:t>是波束宽度。在波束搜索过程中，我们根据平均代价对生成的</a:t>
            </a:r>
            <a:r>
              <a:rPr lang="en-US" altLang="zh-CN" dirty="0"/>
              <a:t>API</a:t>
            </a:r>
            <a:r>
              <a:rPr lang="zh-CN" altLang="en-US" dirty="0"/>
              <a:t>序列进行排序。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2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比如，使用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JDK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parse XML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文件，对应的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 usage sequence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87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1</a:t>
            </a:r>
            <a:r>
              <a:rPr lang="zh-CN" altLang="en-US" dirty="0"/>
              <a:t>显示了</a:t>
            </a:r>
            <a:r>
              <a:rPr lang="en-US" altLang="zh-CN" dirty="0" err="1"/>
              <a:t>DeepAPI</a:t>
            </a:r>
            <a:r>
              <a:rPr lang="zh-CN" altLang="en-US" dirty="0"/>
              <a:t>、</a:t>
            </a:r>
            <a:r>
              <a:rPr lang="en-US" altLang="zh-CN" dirty="0"/>
              <a:t>SWIM</a:t>
            </a:r>
            <a:r>
              <a:rPr lang="zh-CN" altLang="en-US" dirty="0"/>
              <a:t>和代码搜索（</a:t>
            </a:r>
            <a:r>
              <a:rPr lang="en-US" altLang="zh-CN" dirty="0" err="1"/>
              <a:t>Lucene+UP</a:t>
            </a:r>
            <a:r>
              <a:rPr lang="en-US" altLang="zh-CN" dirty="0"/>
              <a:t> Miner</a:t>
            </a:r>
            <a:r>
              <a:rPr lang="zh-CN" altLang="en-US" dirty="0"/>
              <a:t>）的</a:t>
            </a:r>
            <a:r>
              <a:rPr lang="en-US" altLang="zh-CN" dirty="0"/>
              <a:t>BLEU</a:t>
            </a:r>
            <a:r>
              <a:rPr lang="zh-CN" altLang="en-US" dirty="0"/>
              <a:t>分数。每列显示方法的平均</a:t>
            </a:r>
            <a:r>
              <a:rPr lang="en-US" altLang="zh-CN" dirty="0"/>
              <a:t>BLEU</a:t>
            </a:r>
            <a:r>
              <a:rPr lang="zh-CN" altLang="en-US" dirty="0"/>
              <a:t>分数。结果表明，</a:t>
            </a:r>
            <a:r>
              <a:rPr lang="en-US" altLang="zh-CN" dirty="0" err="1"/>
              <a:t>DeepAPI</a:t>
            </a:r>
            <a:r>
              <a:rPr lang="zh-CN" altLang="en-US" dirty="0"/>
              <a:t>生成的</a:t>
            </a:r>
            <a:r>
              <a:rPr lang="en-US" altLang="zh-CN" dirty="0"/>
              <a:t>API</a:t>
            </a:r>
            <a:r>
              <a:rPr lang="zh-CN" altLang="en-US" dirty="0"/>
              <a:t>序列精度更高。当只检验前</a:t>
            </a:r>
            <a:r>
              <a:rPr lang="en-US" altLang="zh-CN" dirty="0"/>
              <a:t>1</a:t>
            </a:r>
            <a:r>
              <a:rPr lang="zh-CN" altLang="en-US" dirty="0"/>
              <a:t>个结果时，</a:t>
            </a:r>
            <a:r>
              <a:rPr lang="en-US" altLang="zh-CN" dirty="0" err="1"/>
              <a:t>DeepAPI</a:t>
            </a:r>
            <a:r>
              <a:rPr lang="zh-CN" altLang="en-US" dirty="0"/>
              <a:t>的</a:t>
            </a:r>
            <a:r>
              <a:rPr lang="en-US" altLang="zh-CN" dirty="0"/>
              <a:t>BLEU</a:t>
            </a:r>
            <a:r>
              <a:rPr lang="zh-CN" altLang="en-US" dirty="0"/>
              <a:t>得分为</a:t>
            </a:r>
            <a:r>
              <a:rPr lang="en-US" altLang="zh-CN" dirty="0"/>
              <a:t>54.42</a:t>
            </a:r>
            <a:r>
              <a:rPr lang="zh-CN" altLang="en-US" dirty="0"/>
              <a:t>，高于</a:t>
            </a:r>
            <a:r>
              <a:rPr lang="en-US" altLang="zh-CN" dirty="0"/>
              <a:t>SWIM</a:t>
            </a:r>
            <a:r>
              <a:rPr lang="zh-CN" altLang="en-US" dirty="0"/>
              <a:t>（</a:t>
            </a:r>
            <a:r>
              <a:rPr lang="en-US" altLang="zh-CN" dirty="0"/>
              <a:t>BLEU=19.90</a:t>
            </a:r>
            <a:r>
              <a:rPr lang="zh-CN" altLang="en-US" dirty="0"/>
              <a:t>）和</a:t>
            </a:r>
            <a:r>
              <a:rPr lang="en-US" altLang="zh-CN" dirty="0"/>
              <a:t>Code Search</a:t>
            </a:r>
            <a:r>
              <a:rPr lang="zh-CN" altLang="en-US" dirty="0"/>
              <a:t>（</a:t>
            </a:r>
            <a:r>
              <a:rPr lang="en-US" altLang="zh-CN" dirty="0"/>
              <a:t>BLEU=11.97</a:t>
            </a:r>
            <a:r>
              <a:rPr lang="zh-CN" altLang="en-US" dirty="0"/>
              <a:t>）。与</a:t>
            </a:r>
            <a:r>
              <a:rPr lang="en-US" altLang="zh-CN" dirty="0"/>
              <a:t>SWIM</a:t>
            </a:r>
            <a:r>
              <a:rPr lang="zh-CN" altLang="en-US" dirty="0"/>
              <a:t>相比提高了</a:t>
            </a:r>
            <a:r>
              <a:rPr lang="en-US" altLang="zh-CN" dirty="0"/>
              <a:t>173%</a:t>
            </a:r>
            <a:r>
              <a:rPr lang="zh-CN" altLang="en-US" dirty="0"/>
              <a:t>，与代码搜索相比提高了</a:t>
            </a:r>
            <a:r>
              <a:rPr lang="en-US" altLang="zh-CN" dirty="0"/>
              <a:t>355%</a:t>
            </a:r>
            <a:r>
              <a:rPr lang="zh-CN" altLang="en-US" dirty="0"/>
              <a:t>。当对前</a:t>
            </a:r>
            <a:r>
              <a:rPr lang="en-US" altLang="zh-CN" dirty="0"/>
              <a:t>5</a:t>
            </a:r>
            <a:r>
              <a:rPr lang="zh-CN" altLang="en-US" dirty="0"/>
              <a:t>名和前</a:t>
            </a:r>
            <a:r>
              <a:rPr lang="en-US" altLang="zh-CN" dirty="0"/>
              <a:t>10</a:t>
            </a:r>
            <a:r>
              <a:rPr lang="zh-CN" altLang="en-US" dirty="0"/>
              <a:t>名的结果进行检验时，也得到了类似的结果。评价结果证实了</a:t>
            </a:r>
            <a:r>
              <a:rPr lang="en-US" altLang="zh-CN" dirty="0" err="1"/>
              <a:t>DeepAPI</a:t>
            </a:r>
            <a:r>
              <a:rPr lang="zh-CN" altLang="en-US" dirty="0"/>
              <a:t>所采用的深度学习方法的有效性。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96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定性比较了</a:t>
            </a:r>
            <a:r>
              <a:rPr lang="en-US" altLang="zh-CN" dirty="0" err="1"/>
              <a:t>DeepAPI</a:t>
            </a:r>
            <a:r>
              <a:rPr lang="zh-CN" altLang="en-US" dirty="0"/>
              <a:t>在不同参数设置下的精度。我们分析了两个参数，即单词嵌入的维数和隐藏单元的数目。我们改变这两个参数的值并评估它们对</a:t>
            </a:r>
            <a:r>
              <a:rPr lang="en-US" altLang="zh-CN" dirty="0"/>
              <a:t>BLEU</a:t>
            </a:r>
            <a:r>
              <a:rPr lang="zh-CN" altLang="en-US" dirty="0"/>
              <a:t>分数的影响。图</a:t>
            </a:r>
            <a:r>
              <a:rPr lang="en-US" altLang="zh-CN" dirty="0"/>
              <a:t>6</a:t>
            </a:r>
            <a:r>
              <a:rPr lang="zh-CN" altLang="en-US" dirty="0"/>
              <a:t>显示了不同参数设置对测试集的影响。词语嵌入的维度对准确度影响不大。</a:t>
            </a:r>
            <a:r>
              <a:rPr lang="en-US" altLang="zh-CN" dirty="0" err="1"/>
              <a:t>DeepAPI</a:t>
            </a:r>
            <a:r>
              <a:rPr lang="zh-CN" altLang="en-US" dirty="0"/>
              <a:t>的准确性很大程度上取决于隐藏层中隐藏单元的数量。隐藏单元的最佳数目是</a:t>
            </a:r>
            <a:r>
              <a:rPr lang="en-US" altLang="zh-CN" dirty="0"/>
              <a:t>1000</a:t>
            </a:r>
            <a:r>
              <a:rPr lang="zh-CN" altLang="en-US" dirty="0"/>
              <a:t>个左右。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6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3</a:t>
            </a:r>
            <a:r>
              <a:rPr lang="zh-CN" altLang="en-US" dirty="0"/>
              <a:t>还显示，使用新的代价函数的增强模型比基于注意的</a:t>
            </a:r>
            <a:r>
              <a:rPr lang="en-US" altLang="zh-CN" dirty="0"/>
              <a:t>RNN</a:t>
            </a:r>
            <a:r>
              <a:rPr lang="zh-CN" altLang="en-US" dirty="0"/>
              <a:t>编解码器模型的结果更好。前</a:t>
            </a:r>
            <a:r>
              <a:rPr lang="en-US" altLang="zh-CN" dirty="0"/>
              <a:t>1</a:t>
            </a:r>
            <a:r>
              <a:rPr lang="zh-CN" altLang="en-US" dirty="0"/>
              <a:t>名、前</a:t>
            </a:r>
            <a:r>
              <a:rPr lang="en-US" altLang="zh-CN" dirty="0"/>
              <a:t>5</a:t>
            </a:r>
            <a:r>
              <a:rPr lang="zh-CN" altLang="en-US" dirty="0"/>
              <a:t>名和前</a:t>
            </a:r>
            <a:r>
              <a:rPr lang="en-US" altLang="zh-CN" dirty="0"/>
              <a:t>10</a:t>
            </a:r>
            <a:r>
              <a:rPr lang="zh-CN" altLang="en-US" dirty="0"/>
              <a:t>名的成绩（根据</a:t>
            </a:r>
            <a:r>
              <a:rPr lang="en-US" altLang="zh-CN" dirty="0"/>
              <a:t>BLEU</a:t>
            </a:r>
            <a:r>
              <a:rPr lang="zh-CN" altLang="en-US" dirty="0"/>
              <a:t>评分）分别提高了</a:t>
            </a:r>
            <a:r>
              <a:rPr lang="en-US" altLang="zh-CN" dirty="0"/>
              <a:t>4%</a:t>
            </a:r>
            <a:r>
              <a:rPr lang="zh-CN" altLang="en-US" dirty="0"/>
              <a:t>、</a:t>
            </a:r>
            <a:r>
              <a:rPr lang="en-US" altLang="zh-CN" dirty="0"/>
              <a:t>2%</a:t>
            </a:r>
            <a:r>
              <a:rPr lang="zh-CN" altLang="en-US" dirty="0"/>
              <a:t>和</a:t>
            </a:r>
            <a:r>
              <a:rPr lang="en-US" altLang="zh-CN" dirty="0"/>
              <a:t>1%</a:t>
            </a:r>
            <a:r>
              <a:rPr lang="zh-CN" altLang="en-US" dirty="0"/>
              <a:t>。图</a:t>
            </a:r>
            <a:r>
              <a:rPr lang="en-US" altLang="zh-CN" dirty="0"/>
              <a:t>7</a:t>
            </a:r>
            <a:r>
              <a:rPr lang="zh-CN" altLang="en-US" dirty="0"/>
              <a:t>显示，在不同参数设置下，增强模型的性能略有差异，最佳</a:t>
            </a:r>
            <a:r>
              <a:rPr lang="en-US" altLang="zh-CN" dirty="0"/>
              <a:t>λ</a:t>
            </a:r>
            <a:r>
              <a:rPr lang="zh-CN" altLang="en-US" dirty="0"/>
              <a:t>约为</a:t>
            </a:r>
            <a:r>
              <a:rPr lang="en-US" altLang="zh-CN" dirty="0"/>
              <a:t>0.035</a:t>
            </a:r>
            <a:r>
              <a:rPr lang="zh-CN" altLang="en-US" dirty="0"/>
              <a:t>。结果证实了所提出的代价函数对改进</a:t>
            </a:r>
            <a:r>
              <a:rPr lang="en-US" altLang="zh-CN" dirty="0"/>
              <a:t>RNN</a:t>
            </a:r>
            <a:r>
              <a:rPr lang="zh-CN" altLang="en-US" dirty="0"/>
              <a:t>编解码器模型的有效性。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30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3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然而，对于编程任务来说，搜索引擎通常效率低下且不准确。一般的</a:t>
            </a:r>
            <a:r>
              <a:rPr lang="en-US" altLang="zh-CN" dirty="0"/>
              <a:t>web</a:t>
            </a:r>
            <a:r>
              <a:rPr lang="zh-CN" altLang="en-US" dirty="0"/>
              <a:t>搜索引擎并不是专门为支持编程任务而设计的。开发人员需要手动检查许多</a:t>
            </a:r>
            <a:r>
              <a:rPr lang="en-US" altLang="zh-CN" dirty="0"/>
              <a:t>web</a:t>
            </a:r>
            <a:r>
              <a:rPr lang="zh-CN" altLang="en-US" dirty="0"/>
              <a:t>页面，以了解</a:t>
            </a:r>
            <a:r>
              <a:rPr lang="en-US" altLang="zh-CN" dirty="0" err="1"/>
              <a:t>api</a:t>
            </a:r>
            <a:r>
              <a:rPr lang="zh-CN" altLang="en-US" dirty="0"/>
              <a:t>及其使用顺序。此外，大多数搜索引擎都是基于关键字匹配的，没有考虑自然语言查询的语义。通常很难发现相关的代码片段和相关的</a:t>
            </a:r>
            <a:r>
              <a:rPr lang="en-US" altLang="zh-CN" dirty="0" err="1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然而，它使用的统计词对齐模型是基于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bag-of-word assumption</a:t>
            </a: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，而不考虑词和</a:t>
            </a:r>
            <a:r>
              <a:rPr lang="en-US" altLang="zh-CN" sz="12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的顺序。因此，它无法理解自然语言查询的深层语义。例如，如他们的论文所述，很难区分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convert int to string</a:t>
            </a: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convert string to int</a:t>
            </a: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2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DeepAPI</a:t>
            </a:r>
            <a:r>
              <a:rPr lang="zh-CN" altLang="en-US" dirty="0"/>
              <a:t>从两个方面对自然语言查询进行了深入的理解：</a:t>
            </a:r>
            <a:endParaRPr lang="en-US" altLang="zh-CN" dirty="0"/>
          </a:p>
          <a:p>
            <a:r>
              <a:rPr lang="zh-CN" altLang="en-US" dirty="0"/>
              <a:t>首先，</a:t>
            </a:r>
            <a:r>
              <a:rPr lang="en-US" altLang="zh-CN" dirty="0" err="1"/>
              <a:t>DeepAPI</a:t>
            </a:r>
            <a:r>
              <a:rPr lang="zh-CN" altLang="en-US" dirty="0"/>
              <a:t>不匹配关键字，而是将单词的语义嵌入到上下文的向量表示中，从而识别出语义相关的单词。</a:t>
            </a:r>
            <a:endParaRPr lang="en-US" altLang="zh-CN" dirty="0"/>
          </a:p>
          <a:p>
            <a:r>
              <a:rPr lang="zh-CN" altLang="en-US" dirty="0"/>
              <a:t>第二，</a:t>
            </a:r>
            <a:r>
              <a:rPr lang="en-US" altLang="zh-CN" dirty="0" err="1"/>
              <a:t>DeepAPI</a:t>
            </a:r>
            <a:r>
              <a:rPr lang="zh-CN" altLang="en-US" dirty="0"/>
              <a:t>学习自然语言查询中的单词序列和关联</a:t>
            </a:r>
            <a:r>
              <a:rPr lang="en-US" altLang="zh-CN" dirty="0" err="1"/>
              <a:t>api</a:t>
            </a:r>
            <a:r>
              <a:rPr lang="zh-CN" altLang="en-US" dirty="0"/>
              <a:t>的序列，而不是单词对单词的对齐。它可以区分不同词序查询的语义差异。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6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0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1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0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7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为了更容易理解，我们为每个单独的时间步扩展了递归隐藏层。</a:t>
            </a:r>
            <a:r>
              <a:rPr lang="en-US" altLang="zh-CN" dirty="0"/>
              <a:t>RNNLM</a:t>
            </a:r>
            <a:r>
              <a:rPr lang="zh-CN" altLang="en-US" dirty="0"/>
              <a:t>一个接一个地读取句子中的单词，并在每个时间步预测可能的后续单词。</a:t>
            </a:r>
            <a:endParaRPr lang="en-US" altLang="zh-CN" dirty="0"/>
          </a:p>
          <a:p>
            <a:r>
              <a:rPr lang="zh-CN" altLang="en-US" dirty="0"/>
              <a:t>在步骤</a:t>
            </a:r>
            <a:r>
              <a:rPr lang="en-US" altLang="zh-CN" dirty="0"/>
              <a:t>t</a:t>
            </a:r>
            <a:r>
              <a:rPr lang="zh-CN" altLang="en-US" dirty="0"/>
              <a:t>，它通过三个步骤估计下列单词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yt+1 | y1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yt</a:t>
            </a:r>
            <a:r>
              <a:rPr lang="zh-CN" altLang="en-US" dirty="0"/>
              <a:t>）的概率：</a:t>
            </a:r>
            <a:endParaRPr lang="en-US" altLang="zh-CN" dirty="0"/>
          </a:p>
          <a:p>
            <a:r>
              <a:rPr lang="zh-CN" altLang="en-US" dirty="0"/>
              <a:t>首先，输入层将当前单词</a:t>
            </a:r>
            <a:r>
              <a:rPr lang="en-US" altLang="zh-CN" dirty="0" err="1"/>
              <a:t>yt</a:t>
            </a:r>
            <a:r>
              <a:rPr lang="zh-CN" altLang="en-US" dirty="0"/>
              <a:t>映射到向量</a:t>
            </a:r>
            <a:r>
              <a:rPr lang="en-US" altLang="zh-CN" dirty="0" err="1"/>
              <a:t>yt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然后，它根据先前的隐藏状态</a:t>
            </a:r>
            <a:r>
              <a:rPr lang="en-US" altLang="zh-CN" dirty="0"/>
              <a:t>ht-1</a:t>
            </a:r>
            <a:r>
              <a:rPr lang="zh-CN" altLang="en-US" dirty="0"/>
              <a:t>和当前输入</a:t>
            </a:r>
            <a:r>
              <a:rPr lang="en-US" altLang="zh-CN" dirty="0" err="1"/>
              <a:t>yt</a:t>
            </a:r>
            <a:r>
              <a:rPr lang="zh-CN" altLang="en-US" dirty="0"/>
              <a:t>在时间</a:t>
            </a:r>
            <a:r>
              <a:rPr lang="en-US" altLang="zh-CN" dirty="0"/>
              <a:t>t</a:t>
            </a:r>
            <a:r>
              <a:rPr lang="zh-CN" altLang="en-US" dirty="0"/>
              <a:t>生成隐藏状态（隐藏层中的值）</a:t>
            </a:r>
            <a:r>
              <a:rPr lang="en-US" altLang="zh-CN" dirty="0" err="1"/>
              <a:t>ht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最后，根据当前隐藏状态</a:t>
            </a:r>
            <a:r>
              <a:rPr lang="en-US" altLang="zh-CN" dirty="0" err="1"/>
              <a:t>ht</a:t>
            </a:r>
            <a:r>
              <a:rPr lang="zh-CN" altLang="en-US" dirty="0"/>
              <a:t>预测</a:t>
            </a:r>
            <a:r>
              <a:rPr lang="en-US" altLang="zh-CN" dirty="0" err="1"/>
              <a:t>Pr</a:t>
            </a:r>
            <a:r>
              <a:rPr lang="zh-CN" altLang="en-US" dirty="0"/>
              <a:t>（</a:t>
            </a:r>
            <a:r>
              <a:rPr lang="en-US" altLang="zh-CN" dirty="0"/>
              <a:t>yt+1 | y1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yt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在训练期间，从数据中学习网络参数，以最小化估计</a:t>
            </a:r>
            <a:r>
              <a:rPr lang="en-US" altLang="zh-CN" dirty="0"/>
              <a:t>y</a:t>
            </a:r>
            <a:r>
              <a:rPr lang="zh-CN" altLang="en-US" dirty="0"/>
              <a:t>的错误率（详情见</a:t>
            </a:r>
            <a:r>
              <a:rPr lang="en-US" altLang="zh-CN" dirty="0"/>
              <a:t>[26]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90139-9A8A-4F4A-973A-80C0985425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9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935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993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6157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135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39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46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360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97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05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00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18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758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B2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31775"/>
            <a:ext cx="8737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anose="020B0503020204020204" pitchFamily="34" charset="-122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anose="020B0503020204020204" pitchFamily="34" charset="-122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anose="020B0503020204020204" pitchFamily="34" charset="-122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anose="020B0503020204020204" pitchFamily="34" charset="-122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>
            <a:grpSpLocks/>
          </p:cNvGrpSpPr>
          <p:nvPr/>
        </p:nvGrpSpPr>
        <p:grpSpPr bwMode="auto">
          <a:xfrm>
            <a:off x="76200" y="3822700"/>
            <a:ext cx="8977313" cy="1114425"/>
            <a:chOff x="0" y="0"/>
            <a:chExt cx="8109427" cy="1005707"/>
          </a:xfrm>
        </p:grpSpPr>
        <p:sp>
          <p:nvSpPr>
            <p:cNvPr id="2059" name="任意多边形 4"/>
            <p:cNvSpPr>
              <a:spLocks noChangeArrowheads="1"/>
            </p:cNvSpPr>
            <p:nvPr/>
          </p:nvSpPr>
          <p:spPr bwMode="auto">
            <a:xfrm>
              <a:off x="593914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0" name="任意多边形 5"/>
            <p:cNvSpPr>
              <a:spLocks noChangeArrowheads="1"/>
            </p:cNvSpPr>
            <p:nvPr/>
          </p:nvSpPr>
          <p:spPr bwMode="auto">
            <a:xfrm>
              <a:off x="615889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1" name="任意多边形 6"/>
            <p:cNvSpPr>
              <a:spLocks noChangeArrowheads="1"/>
            </p:cNvSpPr>
            <p:nvPr/>
          </p:nvSpPr>
          <p:spPr bwMode="auto">
            <a:xfrm>
              <a:off x="440629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2" name="任意多边形 7"/>
            <p:cNvSpPr>
              <a:spLocks noChangeArrowheads="1"/>
            </p:cNvSpPr>
            <p:nvPr/>
          </p:nvSpPr>
          <p:spPr bwMode="auto">
            <a:xfrm>
              <a:off x="413324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3" name="任意多边形 8"/>
            <p:cNvSpPr>
              <a:spLocks noChangeArrowheads="1"/>
            </p:cNvSpPr>
            <p:nvPr/>
          </p:nvSpPr>
          <p:spPr bwMode="auto">
            <a:xfrm>
              <a:off x="0" y="177800"/>
              <a:ext cx="4177697" cy="762223"/>
            </a:xfrm>
            <a:custGeom>
              <a:avLst/>
              <a:gdLst>
                <a:gd name="T0" fmla="*/ 4177691 w 4177700"/>
                <a:gd name="T1" fmla="*/ 82550 h 762222"/>
                <a:gd name="T2" fmla="*/ 3726841 w 4177700"/>
                <a:gd name="T3" fmla="*/ 285750 h 762222"/>
                <a:gd name="T4" fmla="*/ 3783991 w 4177700"/>
                <a:gd name="T5" fmla="*/ 349250 h 762222"/>
                <a:gd name="T6" fmla="*/ 3783991 w 4177700"/>
                <a:gd name="T7" fmla="*/ 558803 h 762222"/>
                <a:gd name="T8" fmla="*/ 3453794 w 4177700"/>
                <a:gd name="T9" fmla="*/ 558803 h 762222"/>
                <a:gd name="T10" fmla="*/ 3453794 w 4177700"/>
                <a:gd name="T11" fmla="*/ 349250 h 762222"/>
                <a:gd name="T12" fmla="*/ 3529991 w 4177700"/>
                <a:gd name="T13" fmla="*/ 292100 h 762222"/>
                <a:gd name="T14" fmla="*/ 3015644 w 4177700"/>
                <a:gd name="T15" fmla="*/ 63500 h 762222"/>
                <a:gd name="T16" fmla="*/ 2971194 w 4177700"/>
                <a:gd name="T17" fmla="*/ 95250 h 762222"/>
                <a:gd name="T18" fmla="*/ 2844194 w 4177700"/>
                <a:gd name="T19" fmla="*/ 38100 h 762222"/>
                <a:gd name="T20" fmla="*/ 2844194 w 4177700"/>
                <a:gd name="T21" fmla="*/ 406403 h 762222"/>
                <a:gd name="T22" fmla="*/ 2469544 w 4177700"/>
                <a:gd name="T23" fmla="*/ 406403 h 762222"/>
                <a:gd name="T24" fmla="*/ 2469544 w 4177700"/>
                <a:gd name="T25" fmla="*/ 177800 h 762222"/>
                <a:gd name="T26" fmla="*/ 2539394 w 4177700"/>
                <a:gd name="T27" fmla="*/ 133350 h 762222"/>
                <a:gd name="T28" fmla="*/ 2164744 w 4177700"/>
                <a:gd name="T29" fmla="*/ 0 h 762222"/>
                <a:gd name="T30" fmla="*/ 1393608 w 4177700"/>
                <a:gd name="T31" fmla="*/ 225011 h 762222"/>
                <a:gd name="T32" fmla="*/ 1479804 w 4177700"/>
                <a:gd name="T33" fmla="*/ 301066 h 762222"/>
                <a:gd name="T34" fmla="*/ 1482340 w 4177700"/>
                <a:gd name="T35" fmla="*/ 478530 h 762222"/>
                <a:gd name="T36" fmla="*/ 0 w 4177700"/>
                <a:gd name="T37" fmla="*/ 762225 h 7622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177700"/>
                <a:gd name="T58" fmla="*/ 0 h 762222"/>
                <a:gd name="T59" fmla="*/ 4177700 w 4177700"/>
                <a:gd name="T60" fmla="*/ 762222 h 7622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177700" h="762222">
                  <a:moveTo>
                    <a:pt x="4177700" y="82550"/>
                  </a:moveTo>
                  <a:lnTo>
                    <a:pt x="3726850" y="285750"/>
                  </a:lnTo>
                  <a:lnTo>
                    <a:pt x="3784000" y="349250"/>
                  </a:lnTo>
                  <a:lnTo>
                    <a:pt x="3784000" y="558800"/>
                  </a:lnTo>
                  <a:lnTo>
                    <a:pt x="3453800" y="558800"/>
                  </a:lnTo>
                  <a:lnTo>
                    <a:pt x="3453800" y="349250"/>
                  </a:lnTo>
                  <a:lnTo>
                    <a:pt x="3530000" y="292100"/>
                  </a:lnTo>
                  <a:lnTo>
                    <a:pt x="3015650" y="63500"/>
                  </a:lnTo>
                  <a:lnTo>
                    <a:pt x="2971200" y="95250"/>
                  </a:lnTo>
                  <a:lnTo>
                    <a:pt x="2844200" y="38100"/>
                  </a:lnTo>
                  <a:lnTo>
                    <a:pt x="2844200" y="406400"/>
                  </a:lnTo>
                  <a:lnTo>
                    <a:pt x="2469550" y="406400"/>
                  </a:lnTo>
                  <a:lnTo>
                    <a:pt x="2469550" y="177800"/>
                  </a:lnTo>
                  <a:lnTo>
                    <a:pt x="2539400" y="133350"/>
                  </a:lnTo>
                  <a:lnTo>
                    <a:pt x="2164750" y="0"/>
                  </a:lnTo>
                  <a:lnTo>
                    <a:pt x="1393611" y="225011"/>
                  </a:lnTo>
                  <a:lnTo>
                    <a:pt x="1479807" y="301066"/>
                  </a:lnTo>
                  <a:cubicBezTo>
                    <a:pt x="1480652" y="360220"/>
                    <a:pt x="1481498" y="419373"/>
                    <a:pt x="1482343" y="478527"/>
                  </a:cubicBezTo>
                  <a:lnTo>
                    <a:pt x="0" y="762222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4" name="任意多边形 9"/>
            <p:cNvSpPr>
              <a:spLocks noChangeArrowheads="1"/>
            </p:cNvSpPr>
            <p:nvPr/>
          </p:nvSpPr>
          <p:spPr bwMode="auto">
            <a:xfrm>
              <a:off x="241874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1" name="TextBox 11"/>
          <p:cNvSpPr>
            <a:spLocks noChangeArrowheads="1"/>
          </p:cNvSpPr>
          <p:nvPr/>
        </p:nvSpPr>
        <p:spPr bwMode="auto">
          <a:xfrm>
            <a:off x="1025705" y="1484081"/>
            <a:ext cx="709259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0B2430"/>
                </a:solidFill>
                <a:latin typeface="迷你简习字" panose="020B0602010101010101" pitchFamily="33" charset="-122"/>
                <a:ea typeface="迷你简习字" panose="020B0602010101010101" pitchFamily="33" charset="-122"/>
                <a:sym typeface="迷你简习字" panose="020B0602010101010101" pitchFamily="33" charset="-122"/>
              </a:rPr>
              <a:t>Deep API Learning</a:t>
            </a:r>
            <a:endParaRPr lang="zh-CN" altLang="en-US" sz="6000" dirty="0">
              <a:solidFill>
                <a:srgbClr val="0B2430"/>
              </a:solidFill>
              <a:latin typeface="迷你简习字" panose="020B0602010101010101" pitchFamily="33" charset="-122"/>
              <a:ea typeface="迷你简习字" panose="020B0602010101010101" pitchFamily="33" charset="-122"/>
              <a:sym typeface="迷你简习字" panose="020B0602010101010101" pitchFamily="33" charset="-122"/>
            </a:endParaRPr>
          </a:p>
        </p:txBody>
      </p:sp>
      <p:sp>
        <p:nvSpPr>
          <p:cNvPr id="3086" name="TextBox 16"/>
          <p:cNvSpPr>
            <a:spLocks noChangeArrowheads="1"/>
          </p:cNvSpPr>
          <p:nvPr/>
        </p:nvSpPr>
        <p:spPr bwMode="auto">
          <a:xfrm>
            <a:off x="1763713" y="2715762"/>
            <a:ext cx="5616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SIGSOFT FSE 2016: 631-642</a:t>
            </a:r>
            <a:endParaRPr lang="zh-CN" altLang="en-US" sz="2400" dirty="0">
              <a:solidFill>
                <a:srgbClr val="0B24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TextBox 18"/>
          <p:cNvSpPr>
            <a:spLocks noChangeArrowheads="1"/>
          </p:cNvSpPr>
          <p:nvPr/>
        </p:nvSpPr>
        <p:spPr bwMode="auto">
          <a:xfrm>
            <a:off x="1227454" y="3147798"/>
            <a:ext cx="66890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Xiaodong</a:t>
            </a:r>
            <a:r>
              <a:rPr lang="en-US" altLang="zh-CN" sz="14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Gu, </a:t>
            </a:r>
            <a:r>
              <a:rPr lang="en-US" altLang="zh-CN" sz="1400" dirty="0" err="1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Hongyu</a:t>
            </a:r>
            <a:r>
              <a:rPr lang="en-US" altLang="zh-CN" sz="14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Zhang, </a:t>
            </a:r>
            <a:r>
              <a:rPr lang="en-US" altLang="zh-CN" sz="1400" dirty="0" err="1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Dongmei</a:t>
            </a:r>
            <a:r>
              <a:rPr lang="en-US" altLang="zh-CN" sz="14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Zhang, </a:t>
            </a:r>
            <a:r>
              <a:rPr lang="en-US" altLang="zh-CN" sz="1400" dirty="0" err="1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Sunghun</a:t>
            </a:r>
            <a:r>
              <a:rPr lang="en-US" altLang="zh-CN" sz="14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Kim</a:t>
            </a:r>
            <a:endParaRPr lang="zh-CN" altLang="en-US" sz="1400" dirty="0">
              <a:solidFill>
                <a:srgbClr val="0B24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0971C1-EBFF-4026-ADE1-4EF9469C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1" y="411569"/>
            <a:ext cx="1355015" cy="431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9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bldLvl="0" autoUpdateAnimBg="0"/>
      <p:bldP spid="3086" grpId="0" bldLvl="0" autoUpdateAnimBg="0"/>
      <p:bldP spid="308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Encoder-Decoder Model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1779684"/>
            <a:ext cx="7528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Encoder-Decoder Model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RNNLM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的一种扩展，它通过给定的源语言的句子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生成目标语言的句子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DEA8C9-3A5E-46D5-896A-5E44D014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2787768"/>
            <a:ext cx="75284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Encoder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模型将源语言的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序列转化为一个固定长度的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vector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Decoder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模型通过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vector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来生成目标语言的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66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Encoder Model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1707678"/>
            <a:ext cx="75284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Encoder Model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会从原语言句子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中逐个读取源语言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。在每个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stamp t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，它会读取一个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，然后更新并记录一个隐藏状态。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A8DEA8C9-3A5E-46D5-896A-5E44D0144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57" y="2780189"/>
                <a:ext cx="752848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457200" eaLnBrk="1" hangingPunct="1"/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当读取一个单词时，它使用当前单词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和之前的隐藏状态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来计算当前隐藏状态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 </m:t>
                    </m:r>
                    <m:r>
                      <a:rPr lang="zh-CN" altLang="en-US" sz="20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当它读取到结尾时，它将最后一个隐藏状态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作为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context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c</m:t>
                    </m:r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。</a:t>
                </a:r>
                <a:endParaRPr lang="en-US" altLang="zh-CN" sz="2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A8DEA8C9-3A5E-46D5-896A-5E44D014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57" y="2780189"/>
                <a:ext cx="7528486" cy="1015663"/>
              </a:xfrm>
              <a:prstGeom prst="rect">
                <a:avLst/>
              </a:prstGeom>
              <a:blipFill>
                <a:blip r:embed="rId3"/>
                <a:stretch>
                  <a:fillRect l="-891" t="-2994" b="-9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6430FA5-6C6B-462E-8273-6E6B76725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397" y="4049504"/>
            <a:ext cx="1577477" cy="3962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476F9A0-97F3-4433-8D43-052EA4970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084" y="4068556"/>
            <a:ext cx="891617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Decoder Model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1707678"/>
            <a:ext cx="7528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Decoder Model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会生成目标句子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。在每个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stamp t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，他会根据当前隐藏状态和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vector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生成一个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A8DEA8C9-3A5E-46D5-896A-5E44D0144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57" y="2780189"/>
                <a:ext cx="752848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457200" eaLnBrk="1" hangingPunct="1"/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RNN Decoder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通过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context vector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顺序地生成目标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word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，通过前面的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word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和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context vector c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生成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word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，并生成目标句子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y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。</a:t>
                </a:r>
                <a:endParaRPr lang="en-US" altLang="zh-CN" sz="2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A8DEA8C9-3A5E-46D5-896A-5E44D014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57" y="2780189"/>
                <a:ext cx="7528486" cy="1015663"/>
              </a:xfrm>
              <a:prstGeom prst="rect">
                <a:avLst/>
              </a:prstGeom>
              <a:blipFill>
                <a:blip r:embed="rId3"/>
                <a:stretch>
                  <a:fillRect l="-891" t="-2994" r="-324" b="-9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DA099A0-240E-44D0-A38C-FAFFFD8A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47" y="3925033"/>
            <a:ext cx="2842506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Encoder-Decoder Model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D7C33CE-7892-419A-B03D-D13C962F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5" y="1346614"/>
            <a:ext cx="819221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6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Encoder-Decoder Model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3989FF-C37A-407F-BB34-8C95804B4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57" y="1707678"/>
                <a:ext cx="7528486" cy="1348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457200"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采用了基于注意力机制的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RNN Encoder-Decoder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模型，它从每个目标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word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的输入序列中选择重要的部分。注意力模型不是使用相同的上下文向量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𝑐</m:t>
                    </m:r>
                    <m:r>
                      <a:rPr lang="en-US" altLang="zh-CN" sz="2000" i="1" dirty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）生成目标词，而是将每个目标词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的各个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定义为所有历史隐藏状态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的加权和。</a:t>
                </a:r>
                <a:endParaRPr lang="en-US" altLang="zh-CN" sz="2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3989FF-C37A-407F-BB34-8C95804B4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57" y="1707678"/>
                <a:ext cx="7528486" cy="1348126"/>
              </a:xfrm>
              <a:prstGeom prst="rect">
                <a:avLst/>
              </a:prstGeom>
              <a:blipFill>
                <a:blip r:embed="rId3"/>
                <a:stretch>
                  <a:fillRect l="-891" t="-2262" r="-324" b="-54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89FD28B-D541-4174-A17F-90B6405F0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313" y="3433766"/>
            <a:ext cx="1539373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Encoder-Decoder Model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1707678"/>
            <a:ext cx="7528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定义了基于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IDF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的权重衡量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的重要性：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41ECE-DE93-479F-8F27-3BB8E67B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97" y="2427738"/>
            <a:ext cx="1920406" cy="533446"/>
          </a:xfrm>
          <a:prstGeom prst="rect">
            <a:avLst/>
          </a:prstGeom>
        </p:spPr>
      </p:pic>
      <p:sp>
        <p:nvSpPr>
          <p:cNvPr id="17" name="TextBox 18">
            <a:extLst>
              <a:ext uri="{FF2B5EF4-FFF2-40B4-BE49-F238E27FC236}">
                <a16:creationId xmlns:a16="http://schemas.microsoft.com/office/drawing/2014/main" id="{051BEE30-74E5-4A8D-A1AF-542C49A3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88" y="3179724"/>
            <a:ext cx="7528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权重作为代价函数的惩罚项，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编码器模型的新损失函数为：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52ADCF-25E5-4B6C-AED0-E6D8F0B5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63" y="3904202"/>
            <a:ext cx="3337849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DEEPAPI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37B3223-3276-44A9-BC04-5304DB68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76" y="1779684"/>
            <a:ext cx="5624047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DEEPAPI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0C534632-58F5-465E-B5FB-F9F152BB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723" y="1349832"/>
            <a:ext cx="30786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JDT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编译器将源代码文件解析为抽象语法树。提取算法从整个项目库的依赖关系分析开始，遍历所有类，记录字段声明及其类型绑定。通过遍历方法体的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AST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，从各个方法中提取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BB1411-52D2-43BB-9745-CCB4B1D0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21" y="962959"/>
            <a:ext cx="5326842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DEEPAPI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0C534632-58F5-465E-B5FB-F9F152BB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82" y="1556087"/>
            <a:ext cx="76326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构建了如下模型：使用两个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作为编码器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一个直接编码源语句的前向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和一个编码反向源语句的后向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。它们的输出通过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vector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连接到解码器。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CC094482-6EB8-4E90-90B7-A22F66FF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2859774"/>
            <a:ext cx="7632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都有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1000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个隐藏单元。将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 embedding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的维数设置为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120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。所有模型都使用小批量随机梯度下降算法（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SGD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Adadelta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进行训练，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Adadelta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可以自动调整学习速率。将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batch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大小设置为默认值（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7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DEEPAPI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F958CA-25BB-406F-8303-23828159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35" y="1341063"/>
            <a:ext cx="587552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2472357" cy="4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76" y="1635672"/>
            <a:ext cx="7528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为了实现特定的功能，开发人员通常通过调用相应的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来重用现有的类库或框架。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DEA8C9-3A5E-46D5-896A-5E44D014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76" y="3507828"/>
            <a:ext cx="7528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然而，学习一个不熟悉的库或软件框架的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对于开发人员来说是一个巨大的障碍。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C1957173-F24F-4144-824F-EBC4BA13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76" y="2556361"/>
            <a:ext cx="75284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DocumentBuilderFactory.newInstance</a:t>
            </a:r>
            <a:endParaRPr lang="en-US" altLang="zh-CN" sz="1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DocumentBuilderFactory.newDocumentBuilder</a:t>
            </a:r>
            <a:endParaRPr lang="en-US" altLang="zh-CN" sz="1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DocumentBuilder.parse</a:t>
            </a:r>
            <a:endParaRPr lang="en-US" altLang="zh-CN" sz="1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1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  <p:bldP spid="20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Evaluation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CC094482-6EB8-4E90-90B7-A22F66FF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93" y="1628093"/>
            <a:ext cx="76326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BLEU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评分来衡量生成的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序列的准确性。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BLEU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评分衡量候选序列与参考序列（通常是人类书写的序列）的接近程度。它是机器学习和自然语言处理文献中广泛使用的机器翻译精度度量。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C4E91C-2640-4B34-BD3C-D12AC4E08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22" y="3147798"/>
            <a:ext cx="3901778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Evaluation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1C364D-3DDE-4B14-B495-B5150EFF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47" y="1259620"/>
            <a:ext cx="3803306" cy="33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422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Evaluation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C08B9D-9B48-4A65-B7D7-EF2486F6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13" y="1137634"/>
            <a:ext cx="4616374" cy="36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2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3"/>
          <p:cNvGrpSpPr>
            <a:grpSpLocks/>
          </p:cNvGrpSpPr>
          <p:nvPr/>
        </p:nvGrpSpPr>
        <p:grpSpPr bwMode="auto">
          <a:xfrm>
            <a:off x="76200" y="3822700"/>
            <a:ext cx="8977313" cy="1114425"/>
            <a:chOff x="0" y="0"/>
            <a:chExt cx="8109427" cy="1005707"/>
          </a:xfrm>
        </p:grpSpPr>
        <p:sp>
          <p:nvSpPr>
            <p:cNvPr id="22539" name="任意多边形 4"/>
            <p:cNvSpPr>
              <a:spLocks noChangeArrowheads="1"/>
            </p:cNvSpPr>
            <p:nvPr/>
          </p:nvSpPr>
          <p:spPr bwMode="auto">
            <a:xfrm>
              <a:off x="593914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0" name="任意多边形 5"/>
            <p:cNvSpPr>
              <a:spLocks noChangeArrowheads="1"/>
            </p:cNvSpPr>
            <p:nvPr/>
          </p:nvSpPr>
          <p:spPr bwMode="auto">
            <a:xfrm>
              <a:off x="615889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1" name="任意多边形 6"/>
            <p:cNvSpPr>
              <a:spLocks noChangeArrowheads="1"/>
            </p:cNvSpPr>
            <p:nvPr/>
          </p:nvSpPr>
          <p:spPr bwMode="auto">
            <a:xfrm>
              <a:off x="440629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2" name="任意多边形 7"/>
            <p:cNvSpPr>
              <a:spLocks noChangeArrowheads="1"/>
            </p:cNvSpPr>
            <p:nvPr/>
          </p:nvSpPr>
          <p:spPr bwMode="auto">
            <a:xfrm>
              <a:off x="413324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3" name="任意多边形 8"/>
            <p:cNvSpPr>
              <a:spLocks noChangeArrowheads="1"/>
            </p:cNvSpPr>
            <p:nvPr/>
          </p:nvSpPr>
          <p:spPr bwMode="auto">
            <a:xfrm>
              <a:off x="0" y="177800"/>
              <a:ext cx="4177697" cy="762223"/>
            </a:xfrm>
            <a:custGeom>
              <a:avLst/>
              <a:gdLst>
                <a:gd name="T0" fmla="*/ 4177691 w 4177700"/>
                <a:gd name="T1" fmla="*/ 82550 h 762222"/>
                <a:gd name="T2" fmla="*/ 3726841 w 4177700"/>
                <a:gd name="T3" fmla="*/ 285750 h 762222"/>
                <a:gd name="T4" fmla="*/ 3783991 w 4177700"/>
                <a:gd name="T5" fmla="*/ 349250 h 762222"/>
                <a:gd name="T6" fmla="*/ 3783991 w 4177700"/>
                <a:gd name="T7" fmla="*/ 558803 h 762222"/>
                <a:gd name="T8" fmla="*/ 3453794 w 4177700"/>
                <a:gd name="T9" fmla="*/ 558803 h 762222"/>
                <a:gd name="T10" fmla="*/ 3453794 w 4177700"/>
                <a:gd name="T11" fmla="*/ 349250 h 762222"/>
                <a:gd name="T12" fmla="*/ 3529991 w 4177700"/>
                <a:gd name="T13" fmla="*/ 292100 h 762222"/>
                <a:gd name="T14" fmla="*/ 3015644 w 4177700"/>
                <a:gd name="T15" fmla="*/ 63500 h 762222"/>
                <a:gd name="T16" fmla="*/ 2971194 w 4177700"/>
                <a:gd name="T17" fmla="*/ 95250 h 762222"/>
                <a:gd name="T18" fmla="*/ 2844194 w 4177700"/>
                <a:gd name="T19" fmla="*/ 38100 h 762222"/>
                <a:gd name="T20" fmla="*/ 2844194 w 4177700"/>
                <a:gd name="T21" fmla="*/ 406403 h 762222"/>
                <a:gd name="T22" fmla="*/ 2469544 w 4177700"/>
                <a:gd name="T23" fmla="*/ 406403 h 762222"/>
                <a:gd name="T24" fmla="*/ 2469544 w 4177700"/>
                <a:gd name="T25" fmla="*/ 177800 h 762222"/>
                <a:gd name="T26" fmla="*/ 2539394 w 4177700"/>
                <a:gd name="T27" fmla="*/ 133350 h 762222"/>
                <a:gd name="T28" fmla="*/ 2164744 w 4177700"/>
                <a:gd name="T29" fmla="*/ 0 h 762222"/>
                <a:gd name="T30" fmla="*/ 1393608 w 4177700"/>
                <a:gd name="T31" fmla="*/ 225011 h 762222"/>
                <a:gd name="T32" fmla="*/ 1479804 w 4177700"/>
                <a:gd name="T33" fmla="*/ 301066 h 762222"/>
                <a:gd name="T34" fmla="*/ 1482340 w 4177700"/>
                <a:gd name="T35" fmla="*/ 478530 h 762222"/>
                <a:gd name="T36" fmla="*/ 0 w 4177700"/>
                <a:gd name="T37" fmla="*/ 762225 h 7622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177700"/>
                <a:gd name="T58" fmla="*/ 0 h 762222"/>
                <a:gd name="T59" fmla="*/ 4177700 w 4177700"/>
                <a:gd name="T60" fmla="*/ 762222 h 7622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177700" h="762222">
                  <a:moveTo>
                    <a:pt x="4177700" y="82550"/>
                  </a:moveTo>
                  <a:lnTo>
                    <a:pt x="3726850" y="285750"/>
                  </a:lnTo>
                  <a:lnTo>
                    <a:pt x="3784000" y="349250"/>
                  </a:lnTo>
                  <a:lnTo>
                    <a:pt x="3784000" y="558800"/>
                  </a:lnTo>
                  <a:lnTo>
                    <a:pt x="3453800" y="558800"/>
                  </a:lnTo>
                  <a:lnTo>
                    <a:pt x="3453800" y="349250"/>
                  </a:lnTo>
                  <a:lnTo>
                    <a:pt x="3530000" y="292100"/>
                  </a:lnTo>
                  <a:lnTo>
                    <a:pt x="3015650" y="63500"/>
                  </a:lnTo>
                  <a:lnTo>
                    <a:pt x="2971200" y="95250"/>
                  </a:lnTo>
                  <a:lnTo>
                    <a:pt x="2844200" y="38100"/>
                  </a:lnTo>
                  <a:lnTo>
                    <a:pt x="2844200" y="406400"/>
                  </a:lnTo>
                  <a:lnTo>
                    <a:pt x="2469550" y="406400"/>
                  </a:lnTo>
                  <a:lnTo>
                    <a:pt x="2469550" y="177800"/>
                  </a:lnTo>
                  <a:lnTo>
                    <a:pt x="2539400" y="133350"/>
                  </a:lnTo>
                  <a:lnTo>
                    <a:pt x="2164750" y="0"/>
                  </a:lnTo>
                  <a:lnTo>
                    <a:pt x="1393611" y="225011"/>
                  </a:lnTo>
                  <a:lnTo>
                    <a:pt x="1479807" y="301066"/>
                  </a:lnTo>
                  <a:cubicBezTo>
                    <a:pt x="1480652" y="360220"/>
                    <a:pt x="1481498" y="419373"/>
                    <a:pt x="1482343" y="478527"/>
                  </a:cubicBezTo>
                  <a:lnTo>
                    <a:pt x="0" y="762222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4" name="任意多边形 9"/>
            <p:cNvSpPr>
              <a:spLocks noChangeArrowheads="1"/>
            </p:cNvSpPr>
            <p:nvPr/>
          </p:nvSpPr>
          <p:spPr bwMode="auto">
            <a:xfrm>
              <a:off x="241874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EABCA84-1348-4B82-A41E-4B4C88663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1" y="411569"/>
            <a:ext cx="1355015" cy="431393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59766B85-C65F-4B88-93B0-9AEE6777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679772"/>
            <a:ext cx="46799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 panose="020B0602010101010101" pitchFamily="33" charset="-122"/>
                <a:ea typeface="迷你简习字" panose="020B0602010101010101" pitchFamily="33" charset="-122"/>
                <a:sym typeface="迷你简习字" panose="020B0602010101010101" pitchFamily="33" charset="-122"/>
              </a:rPr>
              <a:t>感谢聆听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9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24723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1840493"/>
            <a:ext cx="7528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现有的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查询方法一般是通过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Google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Bing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等搜索引擎来进行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的查找，又或是在开源储存库例如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上进行代码搜索。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DEA8C9-3A5E-46D5-896A-5E44D014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2987705"/>
            <a:ext cx="75284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针对这些问题，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Raghothaman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等人提出了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SWIM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SWIM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使用统计词对齐模型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(statistical word alignment model)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将自然语言查询转换为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列表，并使用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列表检索相关的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序列。</a:t>
            </a:r>
          </a:p>
        </p:txBody>
      </p:sp>
    </p:spTree>
    <p:extLst>
      <p:ext uri="{BB962C8B-B14F-4D97-AF65-F5344CB8AC3E}">
        <p14:creationId xmlns:p14="http://schemas.microsoft.com/office/powerpoint/2010/main" val="40220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2472357" cy="4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DeepAPI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3989FF-C37A-407F-BB34-8C95804B4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57" y="2211720"/>
                <a:ext cx="7528486" cy="1029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457200" eaLnBrk="1" hangingPunct="1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DeepAPI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将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API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推荐问题转化为一个机器翻译问题：</a:t>
                </a:r>
                <a:endParaRPr lang="en-US" altLang="zh-CN" sz="2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indent="457200"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给定自然语言的查询：</a:t>
                </a:r>
                <a14:m>
                  <m:oMath xmlns:m="http://schemas.openxmlformats.org/officeDocument/2006/math">
                    <m:r>
                      <a:rPr lang="zh-CN" altLang="el-GR" sz="20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𝓍</m:t>
                    </m:r>
                    <m:r>
                      <a:rPr lang="en-US" altLang="zh-CN" sz="20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= 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t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keyword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，并将其翻译为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一个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API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。</a:t>
                </a:r>
                <a:endParaRPr lang="en-US" altLang="zh-CN" sz="2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3989FF-C37A-407F-BB34-8C95804B4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57" y="2211720"/>
                <a:ext cx="7528486" cy="1029064"/>
              </a:xfrm>
              <a:prstGeom prst="rect">
                <a:avLst/>
              </a:prstGeom>
              <a:blipFill>
                <a:blip r:embed="rId3"/>
                <a:stretch>
                  <a:fillRect l="-891" t="-3550" b="-82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8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2472357" cy="4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DeepAPI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1840493"/>
            <a:ext cx="75284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DeepAPI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采用了一种名为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 Encoder-Decoder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的神经语言模型。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给定一组带注释的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序列，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DeepAPI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通过将每个单词序列编码成一个固定长度的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vector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来训练语言模型，并基于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vector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序列进行解码。然后，为了响应与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相关的用户查询，它通过参考神经语言模型来生成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9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24723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Language Model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1131630"/>
            <a:ext cx="7528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Language Model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是一种生成语言的概率模型，他表示为一个句子在某种语言中出现的可能性，是对语句的概率分布的建模。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A8DEA8C9-3A5E-46D5-896A-5E44D0144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57" y="1923696"/>
                <a:ext cx="752848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457200"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对于一个句子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Language Model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旨在估计其单词的联合概率分布：</a:t>
                </a:r>
                <a:endParaRPr lang="en-US" altLang="zh-CN" sz="2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indent="457200" eaLnBrk="1" hangingPunct="1">
                  <a:buFont typeface="Arial" panose="020B0604020202020204" pitchFamily="34" charset="0"/>
                  <a:buNone/>
                </a:pPr>
                <a:endParaRPr lang="en-US" altLang="zh-CN" sz="2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A8DEA8C9-3A5E-46D5-896A-5E44D014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57" y="1923696"/>
                <a:ext cx="7528486" cy="1015663"/>
              </a:xfrm>
              <a:prstGeom prst="rect">
                <a:avLst/>
              </a:prstGeom>
              <a:blipFill>
                <a:blip r:embed="rId3"/>
                <a:stretch>
                  <a:fillRect l="-891" t="-36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0737390-BA82-44E1-A5B9-7B621744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800" y="2571750"/>
            <a:ext cx="3444538" cy="60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8">
                <a:extLst>
                  <a:ext uri="{FF2B5EF4-FFF2-40B4-BE49-F238E27FC236}">
                    <a16:creationId xmlns:a16="http://schemas.microsoft.com/office/drawing/2014/main" id="{799DE941-FEAC-40D0-875D-14E1A12DD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26" y="3284231"/>
                <a:ext cx="7528486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457200"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由于直接估计比较困难，大多数应用使用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n-gram model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去近似它，即下一个单词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仅受前</a:t>
                </a:r>
                <a:r>
                  <a:rPr lang="en-US" altLang="zh-CN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n-1</a:t>
                </a:r>
                <a:r>
                  <a:rPr lang="zh-CN" altLang="en-US" sz="2000" dirty="0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个单词的限制：</a:t>
                </a:r>
                <a:endParaRPr lang="en-US" altLang="zh-CN" sz="2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TextBox 18">
                <a:extLst>
                  <a:ext uri="{FF2B5EF4-FFF2-40B4-BE49-F238E27FC236}">
                    <a16:creationId xmlns:a16="http://schemas.microsoft.com/office/drawing/2014/main" id="{799DE941-FEAC-40D0-875D-14E1A12DD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826" y="3284231"/>
                <a:ext cx="7528486" cy="707886"/>
              </a:xfrm>
              <a:prstGeom prst="rect">
                <a:avLst/>
              </a:prstGeom>
              <a:blipFill>
                <a:blip r:embed="rId5"/>
                <a:stretch>
                  <a:fillRect l="-810" t="-5172" r="-243" b="-14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5DC096F-2505-4694-8090-6BEB0567D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352" y="4006675"/>
            <a:ext cx="4069433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  <p:bldP spid="2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36259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Neural Language Model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989FF-C37A-407F-BB34-8C95804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2063919"/>
            <a:ext cx="75284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Neural Language Model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是一种基于神经网络的语言模型，与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n-gram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模型基于固定长度的先行词来预测单词不同的是，它可以通过较长距离的先行词来预测单词。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99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36259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RNNLM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DEA8C9-3A5E-46D5-896A-5E44D014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7" y="1684154"/>
            <a:ext cx="556439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文章采用了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RNNLM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，它是一种基于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的语言模型。其神经网络包括三层：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①将每个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映射到向量的输入层；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②在读取每个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之后递归地计算和更新隐藏状态的递归隐藏层；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③在给定当前隐藏状态的情况下估计下一个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的概率的输出层。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37474D-B3C4-4DC7-92E9-998BE120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05" y="1820663"/>
            <a:ext cx="1821338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09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411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4129678 w 650875"/>
                <a:gd name="T1" fmla="*/ 0 h 266700"/>
                <a:gd name="T2" fmla="*/ 13300747 w 650875"/>
                <a:gd name="T3" fmla="*/ 4237397 h 266700"/>
                <a:gd name="T4" fmla="*/ 13300747 w 650875"/>
                <a:gd name="T5" fmla="*/ 6473791 h 266700"/>
                <a:gd name="T6" fmla="*/ 11535161 w 650875"/>
                <a:gd name="T7" fmla="*/ 6473791 h 266700"/>
                <a:gd name="T8" fmla="*/ 11535161 w 650875"/>
                <a:gd name="T9" fmla="*/ 9887248 h 266700"/>
                <a:gd name="T10" fmla="*/ 9651877 w 650875"/>
                <a:gd name="T11" fmla="*/ 9887248 h 266700"/>
                <a:gd name="T12" fmla="*/ 9651877 w 650875"/>
                <a:gd name="T13" fmla="*/ 8474780 h 266700"/>
                <a:gd name="T14" fmla="*/ 10475815 w 650875"/>
                <a:gd name="T15" fmla="*/ 7650840 h 266700"/>
                <a:gd name="T16" fmla="*/ 9887283 w 650875"/>
                <a:gd name="T17" fmla="*/ 7062322 h 266700"/>
                <a:gd name="T18" fmla="*/ 117708 w 650875"/>
                <a:gd name="T19" fmla="*/ 3295749 h 266700"/>
                <a:gd name="T20" fmla="*/ 588532 w 650875"/>
                <a:gd name="T21" fmla="*/ 4355091 h 266700"/>
                <a:gd name="T22" fmla="*/ 0 w 650875"/>
                <a:gd name="T23" fmla="*/ 4943622 h 266700"/>
                <a:gd name="T24" fmla="*/ 823941 w 650875"/>
                <a:gd name="T25" fmla="*/ 5532157 h 266700"/>
                <a:gd name="T26" fmla="*/ 823941 w 650875"/>
                <a:gd name="T27" fmla="*/ 9651842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59 w 5490071"/>
                <a:gd name="T1" fmla="*/ 82550 h 1035037"/>
                <a:gd name="T2" fmla="*/ 5039209 w 5490071"/>
                <a:gd name="T3" fmla="*/ 285750 h 1035037"/>
                <a:gd name="T4" fmla="*/ 5096359 w 5490071"/>
                <a:gd name="T5" fmla="*/ 349250 h 1035037"/>
                <a:gd name="T6" fmla="*/ 5096359 w 5490071"/>
                <a:gd name="T7" fmla="*/ 558803 h 1035037"/>
                <a:gd name="T8" fmla="*/ 4766162 w 5490071"/>
                <a:gd name="T9" fmla="*/ 558803 h 1035037"/>
                <a:gd name="T10" fmla="*/ 4766162 w 5490071"/>
                <a:gd name="T11" fmla="*/ 349250 h 1035037"/>
                <a:gd name="T12" fmla="*/ 4842359 w 5490071"/>
                <a:gd name="T13" fmla="*/ 292100 h 1035037"/>
                <a:gd name="T14" fmla="*/ 4328012 w 5490071"/>
                <a:gd name="T15" fmla="*/ 63500 h 1035037"/>
                <a:gd name="T16" fmla="*/ 4283562 w 5490071"/>
                <a:gd name="T17" fmla="*/ 95250 h 1035037"/>
                <a:gd name="T18" fmla="*/ 4156562 w 5490071"/>
                <a:gd name="T19" fmla="*/ 38100 h 1035037"/>
                <a:gd name="T20" fmla="*/ 4156562 w 5490071"/>
                <a:gd name="T21" fmla="*/ 406400 h 1035037"/>
                <a:gd name="T22" fmla="*/ 3781912 w 5490071"/>
                <a:gd name="T23" fmla="*/ 406400 h 1035037"/>
                <a:gd name="T24" fmla="*/ 3781912 w 5490071"/>
                <a:gd name="T25" fmla="*/ 177800 h 1035037"/>
                <a:gd name="T26" fmla="*/ 3851762 w 5490071"/>
                <a:gd name="T27" fmla="*/ 133350 h 1035037"/>
                <a:gd name="T28" fmla="*/ 3477112 w 5490071"/>
                <a:gd name="T29" fmla="*/ 0 h 1035037"/>
                <a:gd name="T30" fmla="*/ 2705976 w 5490071"/>
                <a:gd name="T31" fmla="*/ 225011 h 1035037"/>
                <a:gd name="T32" fmla="*/ 2792172 w 5490071"/>
                <a:gd name="T33" fmla="*/ 301066 h 1035037"/>
                <a:gd name="T34" fmla="*/ 2794708 w 5490071"/>
                <a:gd name="T35" fmla="*/ 478527 h 1035037"/>
                <a:gd name="T36" fmla="*/ 0 w 5490071"/>
                <a:gd name="T37" fmla="*/ 1035040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9" name="TextBox 31"/>
          <p:cNvSpPr>
            <a:spLocks noChangeArrowheads="1"/>
          </p:cNvSpPr>
          <p:nvPr/>
        </p:nvSpPr>
        <p:spPr bwMode="auto">
          <a:xfrm>
            <a:off x="855663" y="585952"/>
            <a:ext cx="3025775" cy="2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E475183F-76B9-4706-BE19-4340498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" y="300764"/>
            <a:ext cx="36259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RNNLM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C54CCEA-C372-4E1D-9025-CD4DD425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02" y="1419654"/>
            <a:ext cx="3459780" cy="20118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0A347D-E064-408C-BDAC-B982C841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96" y="3880757"/>
            <a:ext cx="2484335" cy="4115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0A5A8B7-F40C-4B26-B319-B7E03A40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559" y="3873137"/>
            <a:ext cx="1508891" cy="4267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EEC6646-148D-4933-BA71-7F09069DE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876" y="3918861"/>
            <a:ext cx="1546994" cy="33530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42AF11B-B776-425D-86AD-C5009ABAD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558" y="1438706"/>
            <a:ext cx="1821338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FFD215"/>
      </a:accent1>
      <a:accent2>
        <a:srgbClr val="184860"/>
      </a:accent2>
      <a:accent3>
        <a:srgbClr val="FFFFFF"/>
      </a:accent3>
      <a:accent4>
        <a:srgbClr val="000000"/>
      </a:accent4>
      <a:accent5>
        <a:srgbClr val="FFE5AA"/>
      </a:accent5>
      <a:accent6>
        <a:srgbClr val="154056"/>
      </a:accent6>
      <a:hlink>
        <a:srgbClr val="00D5D5"/>
      </a:hlink>
      <a:folHlink>
        <a:srgbClr val="DD00DD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Pages>0</Pages>
  <Words>2495</Words>
  <Characters>0</Characters>
  <Application>Microsoft Office PowerPoint</Application>
  <DocSecurity>0</DocSecurity>
  <PresentationFormat>全屏显示(16:9)</PresentationFormat>
  <Lines>0</Lines>
  <Paragraphs>129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-apple-system</vt:lpstr>
      <vt:lpstr>迷你简习字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Zhang Lei</cp:lastModifiedBy>
  <cp:revision>182</cp:revision>
  <dcterms:created xsi:type="dcterms:W3CDTF">2015-04-21T13:09:00Z</dcterms:created>
  <dcterms:modified xsi:type="dcterms:W3CDTF">2021-03-22T09:47:35Z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