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3" r:id="rId3"/>
    <p:sldId id="301" r:id="rId4"/>
    <p:sldId id="304" r:id="rId5"/>
    <p:sldId id="305" r:id="rId6"/>
    <p:sldId id="306" r:id="rId7"/>
    <p:sldId id="307" r:id="rId8"/>
    <p:sldId id="308" r:id="rId9"/>
    <p:sldId id="310" r:id="rId10"/>
    <p:sldId id="309" r:id="rId11"/>
    <p:sldId id="31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4569D"/>
    <a:srgbClr val="343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77153" autoAdjust="0"/>
  </p:normalViewPr>
  <p:slideViewPr>
    <p:cSldViewPr snapToGrid="0">
      <p:cViewPr varScale="1">
        <p:scale>
          <a:sx n="97" d="100"/>
          <a:sy n="97" d="100"/>
        </p:scale>
        <p:origin x="1598" y="86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DE8BB-2113-40E4-A508-5522D8A9464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47975-04F3-4B68-9A22-B7FCD9BDA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5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网络的编码器部分接受一张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28x28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MNIST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数字图像作为输入，学习将它编码为由实例参数构成的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维向量（本系列前面几篇文章解释了这一过程），这也是胶囊进行工作的所在。预测输出是由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输出的长度构成的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维向量。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第一层 卷积层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28x28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图像（单色）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20x20x256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张量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卷积层检测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图像的基本特征。在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CapsNet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中，卷积层有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256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个步长为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9x9x1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核，使用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激活。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第二层 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PrimaryCaps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20x20x256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张量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6x6x8x32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张量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这一层包含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个主胶囊，接受卷积层检测到的基本特征，生成特征的组合。这一层的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个主胶囊本质上和卷积层很相似。每个胶囊将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9x9x256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卷积核应用到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20x20x256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输入张量，因而生成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6x6x8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输出张量。由于总共有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个胶囊，输出为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6x6x8x32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张量。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第三层 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DigitCaps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6x6x8x32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张量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16x10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矩阵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参数：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1497600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这一层包含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个数字胶囊，每个胶囊对应一个数字。每个胶囊接受一个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6x6x8x32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张量作为输入。你可以把它看成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6x6x32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维向量，也就是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1152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输入向量。在胶囊内部，每个输入向量通过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8x16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权重矩阵将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维输入空间映射到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维胶囊输出空间。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解码器从正确的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中接受一个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维向量，并学习将其解码为数字图像（请注意，它在训练时仅使用正确的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向量，忽略不正确的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）。解码器被用来作为正则子，它接受正确的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的输出作为输入，并学习重建一张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28×28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像素的图像，损失函数为重建图像与输入图像之间的欧氏距离。解码器强制胶囊学习对重建原始图像有用的特征。重建图像越接近输入图像越好。下图展示了一些重建图像的例子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第四层 第一全连接层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16x10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512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低层的每个输出加权后传导至全连接层的每个神经元作为输入。每个神经元同时具备一个偏置项。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16x10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输入全部传导至这一层的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512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个神经元中的每个神经元。因此，共有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(16x10 + 1)x512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可训练参数。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以下两层的计算与此类似：参数数量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= 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输入数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+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偏置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 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层中的神经元数。</a:t>
            </a: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第五层 第二全连接层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512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1024</a:t>
            </a: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第六层 第三全连接层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输入：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1024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784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（重整后重建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28x28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解码图像）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4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方向代表：位置，颜色，方向，形状等等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传统神经元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神经元接收上一层的多个神经元的输出（标量）作为输入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对其进行加权求和，加入偏置值</a:t>
            </a:r>
            <a:r>
              <a:rPr lang="en-US" altLang="zh-CN" dirty="0"/>
              <a:t>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运行激活函数，进行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等非线性操作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输出一个标量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胶囊神经元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仿射变换，将前一层的输出进行线性组合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对其进行加权求和，但是是向量的加权求和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进行非线性操作，向量版的激活函数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输出一个向量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就是一个向量版的神经元， 比“胶囊”这个名称更易理解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9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线性组合一定程度上是借用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中的线性组合的概念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是下层的向量，由前层的标号为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产生，上标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是处理后的结果，送给后层的标号为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6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uji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加权求和，权重是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cij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而</a:t>
            </a:r>
            <a:r>
              <a:rPr lang="en-US" altLang="zh-CN" dirty="0" err="1"/>
              <a:t>cij</a:t>
            </a:r>
            <a:r>
              <a:rPr lang="zh-CN" altLang="en-US" dirty="0"/>
              <a:t>是</a:t>
            </a:r>
            <a:r>
              <a:rPr lang="en-US" altLang="zh-CN" dirty="0" err="1"/>
              <a:t>bijsoftmax</a:t>
            </a:r>
            <a:r>
              <a:rPr lang="en-US" altLang="zh-CN" dirty="0"/>
              <a:t> </a:t>
            </a:r>
            <a:r>
              <a:rPr lang="zh-CN" altLang="en-US" dirty="0"/>
              <a:t>的结果，从而使得</a:t>
            </a:r>
            <a:r>
              <a:rPr lang="en-US" altLang="zh-CN" dirty="0" err="1"/>
              <a:t>cij</a:t>
            </a:r>
            <a:r>
              <a:rPr lang="zh-CN" altLang="en-US" dirty="0"/>
              <a:t>分布归一化；并且由于</a:t>
            </a:r>
            <a:r>
              <a:rPr lang="en-US" altLang="zh-CN" dirty="0" err="1"/>
              <a:t>softmax</a:t>
            </a:r>
            <a:r>
              <a:rPr lang="zh-CN" altLang="en-US" dirty="0"/>
              <a:t>会使分布“尖锐化”，从而只有少数</a:t>
            </a:r>
            <a:r>
              <a:rPr lang="en-US" altLang="zh-CN" dirty="0" err="1"/>
              <a:t>cij</a:t>
            </a:r>
            <a:r>
              <a:rPr lang="zh-CN" altLang="en-US" dirty="0"/>
              <a:t>有较大的取值，这样就起到了</a:t>
            </a:r>
            <a:r>
              <a:rPr lang="en-US" altLang="zh-CN" dirty="0"/>
              <a:t>routing</a:t>
            </a:r>
            <a:r>
              <a:rPr lang="zh-CN" altLang="en-US" dirty="0"/>
              <a:t>的作用（只有少数</a:t>
            </a:r>
            <a:r>
              <a:rPr lang="en-US" altLang="zh-CN" dirty="0" err="1"/>
              <a:t>uij</a:t>
            </a:r>
            <a:r>
              <a:rPr lang="zh-CN" altLang="en-US" dirty="0"/>
              <a:t>的权重较大，就好像底层的某个</a:t>
            </a:r>
            <a:r>
              <a:rPr lang="en-US" altLang="zh-CN" dirty="0"/>
              <a:t>capsule</a:t>
            </a:r>
            <a:r>
              <a:rPr lang="zh-CN" altLang="en-US" dirty="0"/>
              <a:t>的输出只贡献给上面的某个</a:t>
            </a:r>
            <a:r>
              <a:rPr lang="en-US" altLang="zh-CN" dirty="0"/>
              <a:t>capsule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6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的更新：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“找到最好的（处理）路径等价于（正确）处理了图像”。这也是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Capsule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框架中引入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的原因之一。</a:t>
            </a:r>
          </a:p>
          <a:p>
            <a:r>
              <a:rPr lang="zh-CN" altLang="en-US" dirty="0"/>
              <a:t>而找到“最好路径”的方法之一就是找到最符合输出的输入向量。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符合度通过输出向量和输入向量（线性变换后的向量）的内积所表征，这个符合度直接被加入到</a:t>
            </a:r>
            <a:r>
              <a:rPr lang="en-US" altLang="zh-CN" dirty="0" err="1"/>
              <a:t>bij</a:t>
            </a:r>
            <a:r>
              <a:rPr lang="zh-CN" altLang="en-US" dirty="0"/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72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它与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SVM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损失函数很像。回想一下，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层的输出是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维向量，这有助于理解损失函数是如何工作的。训练时，对于每个训练样本，根据下面的公式计算每个向量的损失值，然后将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个损失值相加得到最终损失。我们正在讨论监督学习，所以每个训练样本都有正确的标签，在这种情况下，它将是一个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one-hot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编码向量，该向量由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个零和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个一（正确位置）组成。在损失函数公式中，正确的标签决定了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的值：如果正确的标签与特定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的数字对应，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，否则为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假设正确的标签是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，这意味着第一个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负责编码数字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的存在。这一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的损失函数的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，其余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时，损失函数的第二项为零，损失函数的值通过第一项计算。在我们的例子中，为了计算第一个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的损失，我们从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m+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减去这一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的输出向量，其中，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m+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取固定值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。接着，我们保留所得值（仅当所得值大于零时）并取平方。否则，返回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。换句话说，当正确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预测正确标签的概率大于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时，损失函数为零，当概率小于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时，损失函数不为零。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对不匹配正确标签的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而言，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为零，因此将演算第二项。在这一情形下，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DigitCap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预测不正确标签的概率小于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时，损失函数为零，预测不正确标签的概率大于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时，损失函数不为零。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最后，公式包括了一个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系数以确保训练中的数值稳定性（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为固定值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0.5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）。这两项取平方是为了让损失函数符合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正则，看起来作者们认为这样正则化一下效果更好。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8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47975-04F3-4B68-9A22-B7FCD9BDA7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4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5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857015" y="571495"/>
            <a:ext cx="2334985" cy="179614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51109"/>
            <a:ext cx="12192000" cy="0"/>
          </a:xfrm>
          <a:prstGeom prst="line">
            <a:avLst/>
          </a:prstGeom>
          <a:ln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rgbClr val="2456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2785" y="6134374"/>
            <a:ext cx="86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PAGE</a:t>
            </a:r>
            <a:endParaRPr lang="zh-CN" altLang="en-US" sz="2400" dirty="0"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88722" y="6214056"/>
            <a:ext cx="302301" cy="302301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11457064" y="6266935"/>
            <a:ext cx="365616" cy="19654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1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634A-C50F-46BF-B642-326E8AB3DA9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 bwMode="auto">
          <a:xfrm>
            <a:off x="2351882" y="3513138"/>
            <a:ext cx="7488237" cy="1147763"/>
          </a:xfrm>
          <a:prstGeom prst="rect">
            <a:avLst/>
          </a:prstGeom>
          <a:noFill/>
          <a:ln w="57150">
            <a:solidFill>
              <a:srgbClr val="2456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" name="PA_遮罩2"/>
          <p:cNvSpPr/>
          <p:nvPr>
            <p:custDataLst>
              <p:tags r:id="rId2"/>
            </p:custDataLst>
          </p:nvPr>
        </p:nvSpPr>
        <p:spPr bwMode="auto">
          <a:xfrm>
            <a:off x="2898651" y="3086101"/>
            <a:ext cx="6394698" cy="1003300"/>
          </a:xfrm>
          <a:prstGeom prst="rect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6" name="PA_遮罩1"/>
          <p:cNvSpPr/>
          <p:nvPr>
            <p:custDataLst>
              <p:tags r:id="rId3"/>
            </p:custDataLst>
          </p:nvPr>
        </p:nvSpPr>
        <p:spPr bwMode="auto">
          <a:xfrm>
            <a:off x="3455194" y="4160838"/>
            <a:ext cx="5281613" cy="1003300"/>
          </a:xfrm>
          <a:prstGeom prst="rect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13" name="PA_组合 12"/>
          <p:cNvGrpSpPr/>
          <p:nvPr>
            <p:custDataLst>
              <p:tags r:id="rId4"/>
            </p:custDataLst>
          </p:nvPr>
        </p:nvGrpSpPr>
        <p:grpSpPr>
          <a:xfrm>
            <a:off x="3791744" y="4321176"/>
            <a:ext cx="4608513" cy="679450"/>
            <a:chOff x="3791744" y="4321176"/>
            <a:chExt cx="4608513" cy="679450"/>
          </a:xfrm>
        </p:grpSpPr>
        <p:sp>
          <p:nvSpPr>
            <p:cNvPr id="7" name="PA_圆角矩形 6"/>
            <p:cNvSpPr/>
            <p:nvPr>
              <p:custDataLst>
                <p:tags r:id="rId7"/>
              </p:custDataLst>
            </p:nvPr>
          </p:nvSpPr>
          <p:spPr bwMode="auto">
            <a:xfrm>
              <a:off x="3791744" y="4321176"/>
              <a:ext cx="4608513" cy="679450"/>
            </a:xfrm>
            <a:prstGeom prst="roundRect">
              <a:avLst>
                <a:gd name="adj" fmla="val 19458"/>
              </a:avLst>
            </a:prstGeom>
            <a:solidFill>
              <a:srgbClr val="2456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PA_文本框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992512" y="4327965"/>
              <a:ext cx="220598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buChar char="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buChar char="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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buChar char="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NIPS 2017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Geoffrey E. Hinton</a:t>
              </a:r>
              <a:endParaRPr lang="zh-CN" altLang="en-US" sz="18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PA_组合 1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534728" y="1693863"/>
            <a:ext cx="1122545" cy="1122522"/>
            <a:chOff x="3953411" y="1428894"/>
            <a:chExt cx="1237177" cy="1237177"/>
          </a:xfrm>
        </p:grpSpPr>
        <p:sp>
          <p:nvSpPr>
            <p:cNvPr id="11" name="computer-monitor_69826"/>
            <p:cNvSpPr>
              <a:spLocks noChangeAspect="1" noChangeArrowheads="1"/>
            </p:cNvSpPr>
            <p:nvPr/>
          </p:nvSpPr>
          <p:spPr bwMode="auto">
            <a:xfrm>
              <a:off x="4211959" y="1711108"/>
              <a:ext cx="720080" cy="672750"/>
            </a:xfrm>
            <a:custGeom>
              <a:avLst/>
              <a:gdLst>
                <a:gd name="T0" fmla="*/ 1540087 w 338138"/>
                <a:gd name="T1" fmla="*/ 2560282 h 315913"/>
                <a:gd name="T2" fmla="*/ 1502451 w 338138"/>
                <a:gd name="T3" fmla="*/ 2599704 h 315913"/>
                <a:gd name="T4" fmla="*/ 1502451 w 338138"/>
                <a:gd name="T5" fmla="*/ 2796821 h 315913"/>
                <a:gd name="T6" fmla="*/ 1527537 w 338138"/>
                <a:gd name="T7" fmla="*/ 2836243 h 315913"/>
                <a:gd name="T8" fmla="*/ 1753329 w 338138"/>
                <a:gd name="T9" fmla="*/ 2836243 h 315913"/>
                <a:gd name="T10" fmla="*/ 1778413 w 338138"/>
                <a:gd name="T11" fmla="*/ 2809963 h 315913"/>
                <a:gd name="T12" fmla="*/ 1778413 w 338138"/>
                <a:gd name="T13" fmla="*/ 2599704 h 315913"/>
                <a:gd name="T14" fmla="*/ 1753329 w 338138"/>
                <a:gd name="T15" fmla="*/ 2560282 h 315913"/>
                <a:gd name="T16" fmla="*/ 1540087 w 338138"/>
                <a:gd name="T17" fmla="*/ 2560282 h 315913"/>
                <a:gd name="T18" fmla="*/ 1632767 w 338138"/>
                <a:gd name="T19" fmla="*/ 2146350 h 315913"/>
                <a:gd name="T20" fmla="*/ 1502451 w 338138"/>
                <a:gd name="T21" fmla="*/ 2276668 h 315913"/>
                <a:gd name="T22" fmla="*/ 1632767 w 338138"/>
                <a:gd name="T23" fmla="*/ 2406983 h 315913"/>
                <a:gd name="T24" fmla="*/ 1763084 w 338138"/>
                <a:gd name="T25" fmla="*/ 2276668 h 315913"/>
                <a:gd name="T26" fmla="*/ 1632767 w 338138"/>
                <a:gd name="T27" fmla="*/ 2146350 h 315913"/>
                <a:gd name="T28" fmla="*/ 1408549 w 338138"/>
                <a:gd name="T29" fmla="*/ 531474 h 315913"/>
                <a:gd name="T30" fmla="*/ 1523012 w 338138"/>
                <a:gd name="T31" fmla="*/ 544249 h 315913"/>
                <a:gd name="T32" fmla="*/ 1510301 w 338138"/>
                <a:gd name="T33" fmla="*/ 659232 h 315913"/>
                <a:gd name="T34" fmla="*/ 556448 w 338138"/>
                <a:gd name="T35" fmla="*/ 1323578 h 315913"/>
                <a:gd name="T36" fmla="*/ 518306 w 338138"/>
                <a:gd name="T37" fmla="*/ 1349133 h 315913"/>
                <a:gd name="T38" fmla="*/ 454707 w 338138"/>
                <a:gd name="T39" fmla="*/ 1310803 h 315913"/>
                <a:gd name="T40" fmla="*/ 467427 w 338138"/>
                <a:gd name="T41" fmla="*/ 1195825 h 315913"/>
                <a:gd name="T42" fmla="*/ 1408549 w 338138"/>
                <a:gd name="T43" fmla="*/ 531474 h 315913"/>
                <a:gd name="T44" fmla="*/ 855425 w 338138"/>
                <a:gd name="T45" fmla="*/ 454429 h 315913"/>
                <a:gd name="T46" fmla="*/ 970876 w 338138"/>
                <a:gd name="T47" fmla="*/ 467009 h 315913"/>
                <a:gd name="T48" fmla="*/ 958042 w 338138"/>
                <a:gd name="T49" fmla="*/ 580224 h 315913"/>
                <a:gd name="T50" fmla="*/ 509063 w 338138"/>
                <a:gd name="T51" fmla="*/ 894704 h 315913"/>
                <a:gd name="T52" fmla="*/ 457750 w 338138"/>
                <a:gd name="T53" fmla="*/ 919864 h 315913"/>
                <a:gd name="T54" fmla="*/ 393608 w 338138"/>
                <a:gd name="T55" fmla="*/ 882124 h 315913"/>
                <a:gd name="T56" fmla="*/ 419267 w 338138"/>
                <a:gd name="T57" fmla="*/ 768909 h 315913"/>
                <a:gd name="T58" fmla="*/ 855425 w 338138"/>
                <a:gd name="T59" fmla="*/ 454429 h 315913"/>
                <a:gd name="T60" fmla="*/ 338838 w 338138"/>
                <a:gd name="T61" fmla="*/ 214634 h 315913"/>
                <a:gd name="T62" fmla="*/ 199298 w 338138"/>
                <a:gd name="T63" fmla="*/ 341332 h 315913"/>
                <a:gd name="T64" fmla="*/ 199298 w 338138"/>
                <a:gd name="T65" fmla="*/ 1899673 h 315913"/>
                <a:gd name="T66" fmla="*/ 338838 w 338138"/>
                <a:gd name="T67" fmla="*/ 2039036 h 315913"/>
                <a:gd name="T68" fmla="*/ 2926687 w 338138"/>
                <a:gd name="T69" fmla="*/ 2039036 h 315913"/>
                <a:gd name="T70" fmla="*/ 3066223 w 338138"/>
                <a:gd name="T71" fmla="*/ 1899673 h 315913"/>
                <a:gd name="T72" fmla="*/ 3066223 w 338138"/>
                <a:gd name="T73" fmla="*/ 341332 h 315913"/>
                <a:gd name="T74" fmla="*/ 2926687 w 338138"/>
                <a:gd name="T75" fmla="*/ 214634 h 315913"/>
                <a:gd name="T76" fmla="*/ 338838 w 338138"/>
                <a:gd name="T77" fmla="*/ 214634 h 315913"/>
                <a:gd name="T78" fmla="*/ 140311 w 338138"/>
                <a:gd name="T79" fmla="*/ 0 h 315913"/>
                <a:gd name="T80" fmla="*/ 3125222 w 338138"/>
                <a:gd name="T81" fmla="*/ 0 h 315913"/>
                <a:gd name="T82" fmla="*/ 3265535 w 338138"/>
                <a:gd name="T83" fmla="*/ 127119 h 315913"/>
                <a:gd name="T84" fmla="*/ 3265535 w 338138"/>
                <a:gd name="T85" fmla="*/ 2427997 h 315913"/>
                <a:gd name="T86" fmla="*/ 3125222 w 338138"/>
                <a:gd name="T87" fmla="*/ 2567825 h 315913"/>
                <a:gd name="T88" fmla="*/ 2028206 w 338138"/>
                <a:gd name="T89" fmla="*/ 2567825 h 315913"/>
                <a:gd name="T90" fmla="*/ 2002694 w 338138"/>
                <a:gd name="T91" fmla="*/ 2593252 h 315913"/>
                <a:gd name="T92" fmla="*/ 2002694 w 338138"/>
                <a:gd name="T93" fmla="*/ 2809356 h 315913"/>
                <a:gd name="T94" fmla="*/ 2015450 w 338138"/>
                <a:gd name="T95" fmla="*/ 2834782 h 315913"/>
                <a:gd name="T96" fmla="*/ 2308835 w 338138"/>
                <a:gd name="T97" fmla="*/ 2834782 h 315913"/>
                <a:gd name="T98" fmla="*/ 2423641 w 338138"/>
                <a:gd name="T99" fmla="*/ 2949196 h 315913"/>
                <a:gd name="T100" fmla="*/ 2308835 w 338138"/>
                <a:gd name="T101" fmla="*/ 3050886 h 315913"/>
                <a:gd name="T102" fmla="*/ 956700 w 338138"/>
                <a:gd name="T103" fmla="*/ 3050886 h 315913"/>
                <a:gd name="T104" fmla="*/ 841892 w 338138"/>
                <a:gd name="T105" fmla="*/ 2949196 h 315913"/>
                <a:gd name="T106" fmla="*/ 956700 w 338138"/>
                <a:gd name="T107" fmla="*/ 2834782 h 315913"/>
                <a:gd name="T108" fmla="*/ 1250094 w 338138"/>
                <a:gd name="T109" fmla="*/ 2834782 h 315913"/>
                <a:gd name="T110" fmla="*/ 1262850 w 338138"/>
                <a:gd name="T111" fmla="*/ 2796649 h 315913"/>
                <a:gd name="T112" fmla="*/ 1262850 w 338138"/>
                <a:gd name="T113" fmla="*/ 2593252 h 315913"/>
                <a:gd name="T114" fmla="*/ 1224580 w 338138"/>
                <a:gd name="T115" fmla="*/ 2567825 h 315913"/>
                <a:gd name="T116" fmla="*/ 140311 w 338138"/>
                <a:gd name="T117" fmla="*/ 2567825 h 315913"/>
                <a:gd name="T118" fmla="*/ 0 w 338138"/>
                <a:gd name="T119" fmla="*/ 2427997 h 315913"/>
                <a:gd name="T120" fmla="*/ 0 w 338138"/>
                <a:gd name="T121" fmla="*/ 127119 h 315913"/>
                <a:gd name="T122" fmla="*/ 140311 w 338138"/>
                <a:gd name="T123" fmla="*/ 0 h 3159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rgbClr val="245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952971" y="1428894"/>
              <a:ext cx="1236976" cy="1237002"/>
            </a:xfrm>
            <a:prstGeom prst="ellipse">
              <a:avLst/>
            </a:prstGeom>
            <a:noFill/>
            <a:ln w="19050" cap="flat" cmpd="sng" algn="ctr">
              <a:solidFill>
                <a:srgbClr val="24569D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2" name="PA_文本框 1"/>
          <p:cNvSpPr txBox="1"/>
          <p:nvPr>
            <p:custDataLst>
              <p:tags r:id="rId6"/>
            </p:custDataLst>
          </p:nvPr>
        </p:nvSpPr>
        <p:spPr>
          <a:xfrm>
            <a:off x="2898158" y="3254822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Dynamic Routing Between Capsules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254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CapsNet Architecture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6FA46-6C05-4580-A590-09DBF5ED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3" y="2165928"/>
            <a:ext cx="10357973" cy="29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2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CapsNet Architecture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CF95E-9780-4765-9424-2B7A7BD6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22" y="1300841"/>
            <a:ext cx="7697357" cy="3261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B457C5-CCBA-4E94-9719-ABB20AF64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66" y="4701457"/>
            <a:ext cx="7254869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胶囊网络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3B1C8A-C32A-456A-ABAA-6A7A213859DE}"/>
              </a:ext>
            </a:extLst>
          </p:cNvPr>
          <p:cNvSpPr txBox="1"/>
          <p:nvPr/>
        </p:nvSpPr>
        <p:spPr>
          <a:xfrm>
            <a:off x="1260206" y="1881768"/>
            <a:ext cx="9671588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</a:pPr>
            <a:r>
              <a:rPr lang="zh-CN" altLang="en-US" sz="2000" dirty="0"/>
              <a:t>胶囊网络是对神经网络的一种改进，用复杂的 </a:t>
            </a:r>
            <a:r>
              <a:rPr lang="en-US" altLang="zh-CN" sz="2000" dirty="0"/>
              <a:t>capsule </a:t>
            </a:r>
            <a:r>
              <a:rPr lang="zh-CN" altLang="en-US" sz="2000" dirty="0"/>
              <a:t>替代神经网络中简单的</a:t>
            </a:r>
            <a:r>
              <a:rPr lang="en-US" altLang="zh-CN" sz="2000" dirty="0"/>
              <a:t>neuron :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neuron</a:t>
            </a:r>
            <a:r>
              <a:rPr lang="zh-CN" altLang="en-US" sz="2000" dirty="0"/>
              <a:t>使用标量作为输入输出，本身很难表征概念</a:t>
            </a:r>
            <a:endParaRPr lang="en-US" altLang="zh-CN" sz="2000" dirty="0"/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capsule</a:t>
            </a:r>
            <a:r>
              <a:rPr lang="zh-CN" altLang="en-US" sz="2000" dirty="0"/>
              <a:t>使用向量作为输入输出，而向量可以作为良好的表征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0021DC-0A17-434A-A2FF-FFECF01DE307}"/>
              </a:ext>
            </a:extLst>
          </p:cNvPr>
          <p:cNvSpPr txBox="1"/>
          <p:nvPr/>
        </p:nvSpPr>
        <p:spPr>
          <a:xfrm>
            <a:off x="1260206" y="4196257"/>
            <a:ext cx="9671588" cy="120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</a:pPr>
            <a:r>
              <a:rPr lang="zh-CN" altLang="en-US" sz="2000" dirty="0"/>
              <a:t>与一般的向量表征不同，</a:t>
            </a:r>
            <a:r>
              <a:rPr lang="en-US" altLang="zh-CN" sz="2000" dirty="0"/>
              <a:t>capsule </a:t>
            </a:r>
            <a:r>
              <a:rPr lang="zh-CN" altLang="en-US" sz="2000" dirty="0"/>
              <a:t>的输出向量表征了两个部分：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输出向量的长度表征了某个实例出现的概率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输出向量的方向表征了某个实例的图形属性</a:t>
            </a:r>
          </a:p>
        </p:txBody>
      </p:sp>
    </p:spTree>
    <p:extLst>
      <p:ext uri="{BB962C8B-B14F-4D97-AF65-F5344CB8AC3E}">
        <p14:creationId xmlns:p14="http://schemas.microsoft.com/office/powerpoint/2010/main" val="68226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10C03751-2810-4072-BE86-851D8B26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73" y="1397683"/>
            <a:ext cx="9250253" cy="52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4A1740C-537F-409F-A638-5F99793D0011}"/>
              </a:ext>
            </a:extLst>
          </p:cNvPr>
          <p:cNvSpPr txBox="1"/>
          <p:nvPr/>
        </p:nvSpPr>
        <p:spPr>
          <a:xfrm>
            <a:off x="721073" y="700153"/>
            <a:ext cx="530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capsule VS traditional neuron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197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Linear Combination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1587B1-3D95-4652-9BBB-EBBFBE3C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78" y="3078671"/>
            <a:ext cx="3574090" cy="944962"/>
          </a:xfrm>
          <a:prstGeom prst="rect">
            <a:avLst/>
          </a:prstGeom>
        </p:spPr>
      </p:pic>
      <p:pic>
        <p:nvPicPr>
          <p:cNvPr id="2050" name="Picture 2" descr="https://pic1.zhimg.com/80/v2-d8eb1c8e0458a8fd5f0fa43ea367fa49_720w.jpg?source=1940ef5c">
            <a:extLst>
              <a:ext uri="{FF2B5EF4-FFF2-40B4-BE49-F238E27FC236}">
                <a16:creationId xmlns:a16="http://schemas.microsoft.com/office/drawing/2014/main" id="{95C21AA2-9A04-4276-8E00-0CB977F1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10" y="468872"/>
            <a:ext cx="6113486" cy="592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6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Routing</a:t>
            </a:r>
            <a:endParaRPr lang="zh-CN" altLang="en-US" sz="2400" b="1" dirty="0"/>
          </a:p>
        </p:txBody>
      </p:sp>
      <p:pic>
        <p:nvPicPr>
          <p:cNvPr id="3074" name="Picture 2" descr="https://pica.zhimg.com/80/v2-8c02e65777ca73e280bea7f11cf1f9c5_720w.jpg?source=1940ef5c">
            <a:extLst>
              <a:ext uri="{FF2B5EF4-FFF2-40B4-BE49-F238E27FC236}">
                <a16:creationId xmlns:a16="http://schemas.microsoft.com/office/drawing/2014/main" id="{36DB7A1C-C038-4688-88C7-7AE8ABD5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17" y="1873960"/>
            <a:ext cx="6858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41BE3C-715D-444C-9FCD-418EEFAC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56" y="2453555"/>
            <a:ext cx="2629128" cy="975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D21AB6-63A1-4F49-A266-9DDD9C2AD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40" y="4219870"/>
            <a:ext cx="3231160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7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Update</a:t>
            </a:r>
            <a:endParaRPr lang="zh-CN" altLang="en-US" sz="2400" b="1" dirty="0"/>
          </a:p>
        </p:txBody>
      </p:sp>
      <p:pic>
        <p:nvPicPr>
          <p:cNvPr id="4098" name="Picture 2" descr="https://pic2.zhimg.com/80/v2-203c7c0500cf768354d42b487c56abe6_720w.jpg?source=1940ef5c">
            <a:extLst>
              <a:ext uri="{FF2B5EF4-FFF2-40B4-BE49-F238E27FC236}">
                <a16:creationId xmlns:a16="http://schemas.microsoft.com/office/drawing/2014/main" id="{50EEB7C8-5D29-41B8-A653-58501939E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17" y="1898605"/>
            <a:ext cx="7260021" cy="393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43496-1154-4A3B-BB8D-939DAEA10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62" y="3249005"/>
            <a:ext cx="3962743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Routing Algorithm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C0727-AAC5-45E2-8D6C-46E1F57C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96" y="2326726"/>
            <a:ext cx="10478408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Margin Loss</a:t>
            </a:r>
            <a:endParaRPr lang="zh-CN" altLang="en-US" sz="2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FE7061-765B-4765-B209-6096442B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1" y="2277428"/>
            <a:ext cx="10790498" cy="3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2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073" y="700153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Margin Loss</a:t>
            </a:r>
            <a:endParaRPr lang="zh-CN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95F852-DE4C-4D97-8BF3-B8F492AA2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97" y="1851351"/>
            <a:ext cx="9228206" cy="430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10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4569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1313</Words>
  <Application>Microsoft Office PowerPoint</Application>
  <PresentationFormat>宽屏</PresentationFormat>
  <Paragraphs>90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方正兰亭超细黑简体</vt:lpstr>
      <vt:lpstr>宋体</vt:lpstr>
      <vt:lpstr>微软雅黑</vt:lpstr>
      <vt:lpstr>Arial</vt:lpstr>
      <vt:lpstr>Calibri</vt:lpstr>
      <vt:lpstr>Segoe UI Light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cp:lastModifiedBy>Lei Zhang</cp:lastModifiedBy>
  <cp:revision>550</cp:revision>
  <dcterms:created xsi:type="dcterms:W3CDTF">2017-05-25T10:36:18Z</dcterms:created>
  <dcterms:modified xsi:type="dcterms:W3CDTF">2021-11-28T04:24:55Z</dcterms:modified>
</cp:coreProperties>
</file>