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94" r:id="rId3"/>
    <p:sldId id="305" r:id="rId4"/>
    <p:sldId id="303" r:id="rId5"/>
    <p:sldId id="304" r:id="rId6"/>
    <p:sldId id="306" r:id="rId7"/>
    <p:sldId id="307" r:id="rId8"/>
    <p:sldId id="308" r:id="rId9"/>
    <p:sldId id="310" r:id="rId10"/>
    <p:sldId id="309" r:id="rId11"/>
    <p:sldId id="311" r:id="rId12"/>
    <p:sldId id="312" r:id="rId13"/>
    <p:sldId id="313" r:id="rId14"/>
    <p:sldId id="314" r:id="rId15"/>
    <p:sldId id="315" r:id="rId16"/>
    <p:sldId id="316" r:id="rId17"/>
    <p:sldId id="317" r:id="rId18"/>
    <p:sldId id="319" r:id="rId19"/>
    <p:sldId id="320" r:id="rId20"/>
    <p:sldId id="321" r:id="rId21"/>
    <p:sldId id="322" r:id="rId22"/>
    <p:sldId id="327" r:id="rId23"/>
    <p:sldId id="323" r:id="rId24"/>
    <p:sldId id="324" r:id="rId25"/>
    <p:sldId id="325" r:id="rId26"/>
    <p:sldId id="326" r:id="rId27"/>
    <p:sldId id="262"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10" userDrawn="1">
          <p15:clr>
            <a:srgbClr val="A4A3A4"/>
          </p15:clr>
        </p15:guide>
        <p15:guide id="4" pos="697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24569D"/>
    <a:srgbClr val="3434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69" autoAdjust="0"/>
    <p:restoredTop sz="76812" autoAdjust="0"/>
  </p:normalViewPr>
  <p:slideViewPr>
    <p:cSldViewPr snapToGrid="0">
      <p:cViewPr varScale="1">
        <p:scale>
          <a:sx n="67" d="100"/>
          <a:sy n="67" d="100"/>
        </p:scale>
        <p:origin x="394" y="53"/>
      </p:cViewPr>
      <p:guideLst>
        <p:guide orient="horz" pos="2160"/>
        <p:guide pos="3840"/>
        <p:guide pos="710"/>
        <p:guide pos="6970"/>
      </p:guideLst>
    </p:cSldViewPr>
  </p:slideViewPr>
  <p:outlineViewPr>
    <p:cViewPr>
      <p:scale>
        <a:sx n="33" d="100"/>
        <a:sy n="33" d="100"/>
      </p:scale>
      <p:origin x="0" y="0"/>
    </p:cViewPr>
  </p:outlineViewPr>
  <p:notesTextViewPr>
    <p:cViewPr>
      <p:scale>
        <a:sx n="1" d="1"/>
        <a:sy n="1" d="1"/>
      </p:scale>
      <p:origin x="0" y="0"/>
    </p:cViewPr>
  </p:notesTextViewPr>
  <p:sorterViewPr>
    <p:cViewPr>
      <p:scale>
        <a:sx n="91" d="100"/>
        <a:sy n="91" d="100"/>
      </p:scale>
      <p:origin x="0" y="0"/>
    </p:cViewPr>
  </p:sorterViewPr>
  <p:notesViewPr>
    <p:cSldViewPr snapToGrid="0">
      <p:cViewPr varScale="1">
        <p:scale>
          <a:sx n="96" d="100"/>
          <a:sy n="96" d="100"/>
        </p:scale>
        <p:origin x="4022"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FDE8BB-2113-40E4-A508-5522D8A94642}" type="datetimeFigureOut">
              <a:rPr lang="zh-CN" altLang="en-US" smtClean="0"/>
              <a:t>2021/11/1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247975-04F3-4B68-9A22-B7FCD9BDA768}" type="slidenum">
              <a:rPr lang="zh-CN" altLang="en-US" smtClean="0"/>
              <a:t>‹#›</a:t>
            </a:fld>
            <a:endParaRPr lang="zh-CN" altLang="en-US"/>
          </a:p>
        </p:txBody>
      </p:sp>
    </p:spTree>
    <p:extLst>
      <p:ext uri="{BB962C8B-B14F-4D97-AF65-F5344CB8AC3E}">
        <p14:creationId xmlns:p14="http://schemas.microsoft.com/office/powerpoint/2010/main" val="210874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8F247975-04F3-4B68-9A22-B7FCD9BDA768}" type="slidenum">
              <a:rPr lang="zh-CN" altLang="en-US" smtClean="0"/>
              <a:t>1</a:t>
            </a:fld>
            <a:endParaRPr lang="zh-CN" altLang="en-US"/>
          </a:p>
        </p:txBody>
      </p:sp>
    </p:spTree>
    <p:extLst>
      <p:ext uri="{BB962C8B-B14F-4D97-AF65-F5344CB8AC3E}">
        <p14:creationId xmlns:p14="http://schemas.microsoft.com/office/powerpoint/2010/main" val="2992951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10</a:t>
            </a:fld>
            <a:endParaRPr lang="zh-CN" altLang="en-US"/>
          </a:p>
        </p:txBody>
      </p:sp>
    </p:spTree>
    <p:extLst>
      <p:ext uri="{BB962C8B-B14F-4D97-AF65-F5344CB8AC3E}">
        <p14:creationId xmlns:p14="http://schemas.microsoft.com/office/powerpoint/2010/main" val="268584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如果在最佳答案中提到软件文档，则问题（标题和正文）和最佳答案的文本被视为软件文档的</a:t>
            </a:r>
            <a:r>
              <a:rPr lang="en-US" altLang="zh-CN" sz="1200" dirty="0"/>
              <a:t>Local Context</a:t>
            </a:r>
            <a:r>
              <a:rPr lang="zh-CN" altLang="en-US" sz="1200" dirty="0"/>
              <a:t>。</a:t>
            </a:r>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11</a:t>
            </a:fld>
            <a:endParaRPr lang="zh-CN" altLang="en-US"/>
          </a:p>
        </p:txBody>
      </p:sp>
    </p:spTree>
    <p:extLst>
      <p:ext uri="{BB962C8B-B14F-4D97-AF65-F5344CB8AC3E}">
        <p14:creationId xmlns:p14="http://schemas.microsoft.com/office/powerpoint/2010/main" val="3304329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12</a:t>
            </a:fld>
            <a:endParaRPr lang="zh-CN" altLang="en-US"/>
          </a:p>
        </p:txBody>
      </p:sp>
    </p:spTree>
    <p:extLst>
      <p:ext uri="{BB962C8B-B14F-4D97-AF65-F5344CB8AC3E}">
        <p14:creationId xmlns:p14="http://schemas.microsoft.com/office/powerpoint/2010/main" val="3136604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a:t>
            </a:r>
            <a:r>
              <a:rPr lang="zh-CN" altLang="en-US" dirty="0"/>
              <a:t>是一个</a:t>
            </a:r>
            <a:r>
              <a:rPr lang="en-US" altLang="zh-CN" dirty="0"/>
              <a:t>V</a:t>
            </a:r>
            <a:r>
              <a:rPr lang="zh-CN" altLang="en-US" dirty="0"/>
              <a:t>*</a:t>
            </a:r>
            <a:r>
              <a:rPr lang="en-US" altLang="zh-CN" dirty="0"/>
              <a:t>N</a:t>
            </a:r>
            <a:r>
              <a:rPr lang="zh-CN" altLang="en-US" dirty="0"/>
              <a:t>的隐藏层权重矩阵，</a:t>
            </a:r>
            <a:r>
              <a:rPr lang="en-US" altLang="zh-CN" dirty="0" err="1"/>
              <a:t>Vwt</a:t>
            </a:r>
            <a:r>
              <a:rPr lang="zh-CN" altLang="en-US" dirty="0"/>
              <a:t>是</a:t>
            </a:r>
            <a:r>
              <a:rPr lang="en-US" altLang="zh-CN" dirty="0" err="1"/>
              <a:t>wT</a:t>
            </a:r>
            <a:r>
              <a:rPr lang="zh-CN" altLang="en-US" dirty="0"/>
              <a:t>的代表向量</a:t>
            </a:r>
            <a:endParaRPr lang="en-US" altLang="zh-CN" dirty="0"/>
          </a:p>
          <a:p>
            <a:r>
              <a:rPr lang="en-US" altLang="zh-CN" dirty="0" err="1"/>
              <a:t>Softmax</a:t>
            </a:r>
            <a:endParaRPr lang="en-US" altLang="zh-CN" dirty="0"/>
          </a:p>
          <a:p>
            <a:r>
              <a:rPr lang="zh-CN" altLang="en-US" dirty="0"/>
              <a:t>对数损失函数</a:t>
            </a:r>
          </a:p>
        </p:txBody>
      </p:sp>
      <p:sp>
        <p:nvSpPr>
          <p:cNvPr id="4" name="灯片编号占位符 3"/>
          <p:cNvSpPr>
            <a:spLocks noGrp="1"/>
          </p:cNvSpPr>
          <p:nvPr>
            <p:ph type="sldNum" sz="quarter" idx="5"/>
          </p:nvPr>
        </p:nvSpPr>
        <p:spPr/>
        <p:txBody>
          <a:bodyPr/>
          <a:lstStyle/>
          <a:p>
            <a:fld id="{8F247975-04F3-4B68-9A22-B7FCD9BDA768}" type="slidenum">
              <a:rPr lang="zh-CN" altLang="en-US" smtClean="0"/>
              <a:t>13</a:t>
            </a:fld>
            <a:endParaRPr lang="zh-CN" altLang="en-US"/>
          </a:p>
        </p:txBody>
      </p:sp>
    </p:spTree>
    <p:extLst>
      <p:ext uri="{BB962C8B-B14F-4D97-AF65-F5344CB8AC3E}">
        <p14:creationId xmlns:p14="http://schemas.microsoft.com/office/powerpoint/2010/main" val="2268671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说明了使用主成分分析（</a:t>
            </a:r>
            <a:r>
              <a:rPr lang="en-US" altLang="zh-CN" sz="1200" kern="1200" dirty="0">
                <a:solidFill>
                  <a:schemeClr val="tx1"/>
                </a:solidFill>
                <a:effectLst/>
                <a:latin typeface="+mn-lt"/>
                <a:ea typeface="+mn-ea"/>
                <a:cs typeface="+mn-cs"/>
              </a:rPr>
              <a:t>PCA</a:t>
            </a:r>
            <a:r>
              <a:rPr lang="zh-CN" altLang="en-US" sz="1200" kern="1200" dirty="0">
                <a:solidFill>
                  <a:schemeClr val="tx1"/>
                </a:solidFill>
                <a:effectLst/>
                <a:latin typeface="+mn-lt"/>
                <a:ea typeface="+mn-ea"/>
                <a:cs typeface="+mn-cs"/>
              </a:rPr>
              <a:t>）在数据集中对自然语言单词和软件文档向量的二维投影。在嵌入空间中，语义相近的词在嵌入空间中也是相近的，而基于词条重叠和</a:t>
            </a:r>
            <a:r>
              <a:rPr lang="en-US" altLang="zh-CN" sz="1200" kern="1200" dirty="0">
                <a:solidFill>
                  <a:schemeClr val="tx1"/>
                </a:solidFill>
                <a:effectLst/>
                <a:latin typeface="+mn-lt"/>
                <a:ea typeface="+mn-ea"/>
                <a:cs typeface="+mn-cs"/>
              </a:rPr>
              <a:t>TF-IDF</a:t>
            </a:r>
            <a:r>
              <a:rPr lang="zh-CN" altLang="en-US" sz="1200" kern="1200" dirty="0">
                <a:solidFill>
                  <a:schemeClr val="tx1"/>
                </a:solidFill>
                <a:effectLst/>
                <a:latin typeface="+mn-lt"/>
                <a:ea typeface="+mn-ea"/>
                <a:cs typeface="+mn-cs"/>
              </a:rPr>
              <a:t>权重等表面相似性，语义相近的词在嵌入空间中也不是相近的。特别是，具有相同意图的</a:t>
            </a:r>
            <a:r>
              <a:rPr lang="en-US" altLang="zh-CN" sz="1200" kern="1200" dirty="0">
                <a:solidFill>
                  <a:schemeClr val="tx1"/>
                </a:solidFill>
                <a:effectLst/>
                <a:latin typeface="+mn-lt"/>
                <a:ea typeface="+mn-ea"/>
                <a:cs typeface="+mn-cs"/>
              </a:rPr>
              <a:t>word</a:t>
            </a:r>
            <a:r>
              <a:rPr lang="zh-CN" altLang="en-US" sz="1200" kern="1200" dirty="0">
                <a:solidFill>
                  <a:schemeClr val="tx1"/>
                </a:solidFill>
                <a:effectLst/>
                <a:latin typeface="+mn-lt"/>
                <a:ea typeface="+mn-ea"/>
                <a:cs typeface="+mn-cs"/>
              </a:rPr>
              <a:t>和软件文档的向量距离最短。例如，“</a:t>
            </a:r>
            <a:r>
              <a:rPr lang="en-US" altLang="zh-CN" sz="1200" kern="1200" dirty="0" err="1">
                <a:solidFill>
                  <a:schemeClr val="tx1"/>
                </a:solidFill>
                <a:effectLst/>
                <a:latin typeface="+mn-lt"/>
                <a:ea typeface="+mn-ea"/>
                <a:cs typeface="+mn-cs"/>
              </a:rPr>
              <a:t>arraylist</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一词与</a:t>
            </a:r>
            <a:r>
              <a:rPr lang="en-US" altLang="zh-CN" sz="1200" kern="1200" dirty="0">
                <a:solidFill>
                  <a:schemeClr val="tx1"/>
                </a:solidFill>
                <a:effectLst/>
                <a:latin typeface="+mn-lt"/>
                <a:ea typeface="+mn-ea"/>
                <a:cs typeface="+mn-cs"/>
              </a:rPr>
              <a:t>API</a:t>
            </a:r>
            <a:r>
              <a:rPr lang="zh-CN" altLang="en-US" sz="1200" kern="1200" dirty="0">
                <a:solidFill>
                  <a:schemeClr val="tx1"/>
                </a:solidFill>
                <a:effectLst/>
                <a:latin typeface="+mn-lt"/>
                <a:ea typeface="+mn-ea"/>
                <a:cs typeface="+mn-cs"/>
              </a:rPr>
              <a:t>文档</a:t>
            </a:r>
            <a:r>
              <a:rPr lang="en-US" altLang="zh-CN" sz="1200" kern="1200" dirty="0">
                <a:solidFill>
                  <a:schemeClr val="tx1"/>
                </a:solidFill>
                <a:effectLst/>
                <a:latin typeface="+mn-lt"/>
                <a:ea typeface="+mn-ea"/>
                <a:cs typeface="+mn-cs"/>
              </a:rPr>
              <a:t>Java</a:t>
            </a:r>
            <a:r>
              <a:rPr lang="zh-CN" altLang="en-US" sz="1200" kern="1200" dirty="0">
                <a:solidFill>
                  <a:schemeClr val="tx1"/>
                </a:solidFill>
                <a:effectLst/>
                <a:latin typeface="+mn-lt"/>
                <a:ea typeface="+mn-ea"/>
                <a:cs typeface="+mn-cs"/>
              </a:rPr>
              <a:t>很接近。</a:t>
            </a:r>
            <a:r>
              <a:rPr lang="en-US" altLang="zh-CN" sz="1200" kern="1200" dirty="0" err="1">
                <a:solidFill>
                  <a:schemeClr val="tx1"/>
                </a:solidFill>
                <a:effectLst/>
                <a:latin typeface="+mn-lt"/>
                <a:ea typeface="+mn-ea"/>
                <a:cs typeface="+mn-cs"/>
              </a:rPr>
              <a:t>util</a:t>
            </a:r>
            <a:r>
              <a:rPr lang="zh-CN" altLang="en-US"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ArrayList</a:t>
            </a:r>
            <a:r>
              <a:rPr lang="zh-CN" altLang="en-US"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14</a:t>
            </a:fld>
            <a:endParaRPr lang="zh-CN" altLang="en-US"/>
          </a:p>
        </p:txBody>
      </p:sp>
    </p:spTree>
    <p:extLst>
      <p:ext uri="{BB962C8B-B14F-4D97-AF65-F5344CB8AC3E}">
        <p14:creationId xmlns:p14="http://schemas.microsoft.com/office/powerpoint/2010/main" val="1165302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图</a:t>
            </a:r>
            <a:r>
              <a:rPr lang="en-US" altLang="zh-CN" sz="1200" dirty="0"/>
              <a:t>5</a:t>
            </a:r>
            <a:r>
              <a:rPr lang="zh-CN" altLang="en-US" sz="1200" dirty="0"/>
              <a:t>显示了学习排名过程的体系结构。为查询提供检索到的候选软件文档。候选集带有相关性判断，其中最佳答案中的软件文档被标注为正实例（</a:t>
            </a:r>
            <a:r>
              <a:rPr lang="en-US" altLang="zh-CN" sz="1200" dirty="0"/>
              <a:t>q</a:t>
            </a:r>
            <a:r>
              <a:rPr lang="zh-CN" altLang="en-US" sz="1200" dirty="0"/>
              <a:t>；</a:t>
            </a:r>
            <a:r>
              <a:rPr lang="en-US" altLang="zh-CN" sz="1200" dirty="0" err="1"/>
              <a:t>dþh</a:t>
            </a:r>
            <a:r>
              <a:rPr lang="en-US" altLang="zh-CN" sz="1200" dirty="0"/>
              <a:t> </a:t>
            </a:r>
            <a:r>
              <a:rPr lang="en-US" altLang="zh-CN" sz="1200" dirty="0" err="1"/>
              <a:t>i</a:t>
            </a:r>
            <a:r>
              <a:rPr lang="zh-CN" altLang="en-US" sz="1200" dirty="0"/>
              <a:t>），否则为负实例（</a:t>
            </a:r>
            <a:r>
              <a:rPr lang="en-US" altLang="zh-CN" sz="1200" dirty="0"/>
              <a:t>q</a:t>
            </a:r>
            <a:r>
              <a:rPr lang="zh-CN" altLang="en-US" sz="1200" dirty="0"/>
              <a:t>；</a:t>
            </a:r>
            <a:r>
              <a:rPr lang="en-US" altLang="zh-CN" sz="1200" dirty="0" err="1"/>
              <a:t>dþh</a:t>
            </a:r>
            <a:r>
              <a:rPr lang="en-US" altLang="zh-CN" sz="1200" dirty="0"/>
              <a:t> </a:t>
            </a:r>
            <a:r>
              <a:rPr lang="en-US" altLang="zh-CN" sz="1200" dirty="0" err="1"/>
              <a:t>i</a:t>
            </a:r>
            <a:r>
              <a:rPr lang="zh-CN" altLang="en-US" sz="1200" dirty="0"/>
              <a:t>）。</a:t>
            </a:r>
            <a:endParaRPr lang="en-US" altLang="zh-CN" sz="1200" dirty="0"/>
          </a:p>
          <a:p>
            <a:r>
              <a:rPr lang="zh-CN" altLang="en-US" sz="1200" dirty="0"/>
              <a:t>我们的目标是建立一个排名模型，以便于对查询的候选列表</a:t>
            </a:r>
            <a:r>
              <a:rPr lang="en-US" altLang="zh-CN" sz="1200" dirty="0"/>
              <a:t>D</a:t>
            </a:r>
            <a:r>
              <a:rPr lang="zh-CN" altLang="en-US" sz="1200" dirty="0"/>
              <a:t>进行最佳排名。更正式地说，任务是学习评分函数 其中每个特征都是度量查询</a:t>
            </a:r>
            <a:r>
              <a:rPr lang="en-US" altLang="zh-CN" sz="1200" dirty="0"/>
              <a:t>Q</a:t>
            </a:r>
            <a:r>
              <a:rPr lang="zh-CN" altLang="en-US" sz="1200" dirty="0"/>
              <a:t>和候选软件文档</a:t>
            </a:r>
            <a:r>
              <a:rPr lang="en-US" altLang="zh-CN" sz="1200" dirty="0"/>
              <a:t>d</a:t>
            </a:r>
            <a:r>
              <a:rPr lang="zh-CN" altLang="en-US" sz="1200" dirty="0"/>
              <a:t>之间的特定关系。</a:t>
            </a:r>
            <a:r>
              <a:rPr lang="en-US" altLang="zh-CN" sz="1200" dirty="0"/>
              <a:t>vi</a:t>
            </a:r>
            <a:r>
              <a:rPr lang="zh-CN" altLang="en-US" sz="1200" dirty="0"/>
              <a:t>是特征（总特征）的权重，在训练期间学习。</a:t>
            </a:r>
            <a:r>
              <a:rPr lang="en-US" altLang="zh-CN" sz="1200" dirty="0" err="1"/>
              <a:t>learnin</a:t>
            </a:r>
            <a:r>
              <a:rPr lang="en-US" altLang="zh-CN" sz="1200" dirty="0"/>
              <a:t> to rank</a:t>
            </a:r>
            <a:r>
              <a:rPr lang="zh-CN" altLang="en-US" sz="1200" dirty="0"/>
              <a:t>的优化过程试图找到评分函数，将相关软件文档排在候选列表的顶部</a:t>
            </a:r>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15</a:t>
            </a:fld>
            <a:endParaRPr lang="zh-CN" altLang="en-US"/>
          </a:p>
        </p:txBody>
      </p:sp>
    </p:spTree>
    <p:extLst>
      <p:ext uri="{BB962C8B-B14F-4D97-AF65-F5344CB8AC3E}">
        <p14:creationId xmlns:p14="http://schemas.microsoft.com/office/powerpoint/2010/main" val="8729291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基于统计、文本、内容和流行特征</a:t>
            </a:r>
          </a:p>
        </p:txBody>
      </p:sp>
      <p:sp>
        <p:nvSpPr>
          <p:cNvPr id="4" name="灯片编号占位符 3"/>
          <p:cNvSpPr>
            <a:spLocks noGrp="1"/>
          </p:cNvSpPr>
          <p:nvPr>
            <p:ph type="sldNum" sz="quarter" idx="5"/>
          </p:nvPr>
        </p:nvSpPr>
        <p:spPr/>
        <p:txBody>
          <a:bodyPr/>
          <a:lstStyle/>
          <a:p>
            <a:fld id="{8F247975-04F3-4B68-9A22-B7FCD9BDA768}" type="slidenum">
              <a:rPr lang="zh-CN" altLang="en-US" smtClean="0"/>
              <a:t>16</a:t>
            </a:fld>
            <a:endParaRPr lang="zh-CN" altLang="en-US"/>
          </a:p>
        </p:txBody>
      </p:sp>
    </p:spTree>
    <p:extLst>
      <p:ext uri="{BB962C8B-B14F-4D97-AF65-F5344CB8AC3E}">
        <p14:creationId xmlns:p14="http://schemas.microsoft.com/office/powerpoint/2010/main" val="1138773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F3 qi</a:t>
            </a:r>
            <a:r>
              <a:rPr lang="zh-CN" altLang="en-US" dirty="0"/>
              <a:t>在文档</a:t>
            </a:r>
            <a:r>
              <a:rPr lang="en-US" altLang="zh-CN" dirty="0"/>
              <a:t>d</a:t>
            </a:r>
            <a:r>
              <a:rPr lang="zh-CN" altLang="en-US" dirty="0"/>
              <a:t>中出现的比例</a:t>
            </a:r>
            <a:endParaRPr lang="en-US" altLang="zh-CN" dirty="0"/>
          </a:p>
          <a:p>
            <a:r>
              <a:rPr lang="en-US" altLang="zh-CN" dirty="0"/>
              <a:t>F5 </a:t>
            </a:r>
            <a:r>
              <a:rPr lang="zh-CN" altLang="en-US" dirty="0"/>
              <a:t>文档总数</a:t>
            </a:r>
            <a:r>
              <a:rPr lang="en-US" altLang="zh-CN" dirty="0"/>
              <a:t>/</a:t>
            </a:r>
            <a:r>
              <a:rPr lang="zh-CN" altLang="en-US" dirty="0"/>
              <a:t>包含</a:t>
            </a:r>
            <a:r>
              <a:rPr lang="en-US" altLang="zh-CN" dirty="0"/>
              <a:t>qi</a:t>
            </a:r>
            <a:r>
              <a:rPr lang="zh-CN" altLang="en-US" dirty="0"/>
              <a:t>的文档数</a:t>
            </a:r>
            <a:endParaRPr lang="en-US" altLang="zh-CN" dirty="0"/>
          </a:p>
          <a:p>
            <a:r>
              <a:rPr lang="en-US" altLang="zh-CN" dirty="0"/>
              <a:t>F7 </a:t>
            </a:r>
            <a:r>
              <a:rPr lang="zh-CN" altLang="en-US" dirty="0"/>
              <a:t>平均多少个文档能出现一次</a:t>
            </a:r>
            <a:r>
              <a:rPr lang="en-US" altLang="zh-CN" dirty="0"/>
              <a:t>qi</a:t>
            </a:r>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17</a:t>
            </a:fld>
            <a:endParaRPr lang="zh-CN" altLang="en-US"/>
          </a:p>
        </p:txBody>
      </p:sp>
    </p:spTree>
    <p:extLst>
      <p:ext uri="{BB962C8B-B14F-4D97-AF65-F5344CB8AC3E}">
        <p14:creationId xmlns:p14="http://schemas.microsoft.com/office/powerpoint/2010/main" val="1054482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其中</a:t>
                </a:r>
                <a:r>
                  <a:rPr lang="en-US" altLang="zh-CN" dirty="0"/>
                  <a:t>VQ</a:t>
                </a:r>
                <a:r>
                  <a:rPr lang="zh-CN" altLang="en-US" dirty="0"/>
                  <a:t>是一个查询向量，</a:t>
                </a:r>
                <a:r>
                  <a:rPr lang="en-US" altLang="zh-CN" dirty="0"/>
                  <a:t>VD</a:t>
                </a:r>
                <a:r>
                  <a:rPr lang="zh-CN" altLang="en-US" dirty="0"/>
                  <a:t>是一个基于词包模型的软件文档向量。</a:t>
                </a:r>
                <a:endParaRPr lang="en-US" altLang="zh-CN" dirty="0"/>
              </a:p>
              <a:p>
                <a:endParaRPr lang="en-US" altLang="zh-CN" dirty="0"/>
              </a:p>
              <a:p>
                <a:r>
                  <a:rPr lang="zh-CN" altLang="en-US" sz="1200" dirty="0"/>
                  <a:t>查询</a:t>
                </a:r>
                <a14:m>
                  <m:oMath xmlns:m="http://schemas.openxmlformats.org/officeDocument/2006/math">
                    <m:r>
                      <a:rPr lang="en-US" altLang="zh-CN" sz="1200" i="1" dirty="0" smtClean="0">
                        <a:latin typeface="Cambria Math" panose="02040503050406030204" pitchFamily="18" charset="0"/>
                      </a:rPr>
                      <m:t>𝑞</m:t>
                    </m:r>
                  </m:oMath>
                </a14:m>
                <a:r>
                  <a:rPr lang="zh-CN" altLang="en-US" sz="1200" dirty="0"/>
                  <a:t>和软件文档</a:t>
                </a:r>
                <a14:m>
                  <m:oMath xmlns:m="http://schemas.openxmlformats.org/officeDocument/2006/math">
                    <m:r>
                      <a:rPr lang="en-US" altLang="zh-CN" sz="1200" i="1" dirty="0" smtClean="0">
                        <a:latin typeface="Cambria Math" panose="02040503050406030204" pitchFamily="18" charset="0"/>
                      </a:rPr>
                      <m:t>𝑑</m:t>
                    </m:r>
                  </m:oMath>
                </a14:m>
                <a:r>
                  <a:rPr lang="zh-CN" altLang="en-US" sz="1200" dirty="0"/>
                  <a:t>之间的</a:t>
                </a:r>
                <a:r>
                  <a:rPr lang="en-US" altLang="zh-CN" sz="1200" dirty="0"/>
                  <a:t>BM25</a:t>
                </a:r>
                <a:r>
                  <a:rPr lang="zh-CN" altLang="en-US" sz="1200" dirty="0"/>
                  <a:t>分数计算如下：</a:t>
                </a:r>
                <a:endParaRPr lang="en-US" altLang="zh-CN" sz="1200" dirty="0"/>
              </a:p>
              <a:p>
                <a:endParaRPr lang="en-US" altLang="zh-CN" sz="1200" dirty="0"/>
              </a:p>
              <a:p>
                <a:r>
                  <a:rPr lang="zh-CN" altLang="en-US" dirty="0"/>
                  <a:t>其中</a:t>
                </a:r>
                <a:r>
                  <a:rPr lang="en-US" altLang="zh-CN" dirty="0" err="1"/>
                  <a:t>avgdl</a:t>
                </a:r>
                <a:r>
                  <a:rPr lang="zh-CN" altLang="en-US" dirty="0"/>
                  <a:t>是整个文档库中的平均软件文档长度。</a:t>
                </a:r>
                <a:r>
                  <a:rPr lang="en-US" altLang="zh-CN" dirty="0"/>
                  <a:t>k1K3</a:t>
                </a:r>
                <a:r>
                  <a:rPr lang="zh-CN" altLang="en-US" dirty="0"/>
                  <a:t>和</a:t>
                </a:r>
                <a:r>
                  <a:rPr lang="en-US" altLang="zh-CN" dirty="0"/>
                  <a:t>b</a:t>
                </a:r>
                <a:r>
                  <a:rPr lang="zh-CN" altLang="en-US" dirty="0"/>
                  <a:t>是自由参数。</a:t>
                </a:r>
                <a:endParaRPr lang="en-US" altLang="zh-CN" dirty="0"/>
              </a:p>
              <a:p>
                <a:r>
                  <a:rPr lang="zh-CN" altLang="en-US" dirty="0"/>
                  <a:t>按照学习排名系统的基准，我们设定了</a:t>
                </a:r>
                <a:r>
                  <a:rPr lang="en-US" altLang="zh-CN" dirty="0"/>
                  <a:t>k1=2.5</a:t>
                </a:r>
                <a:r>
                  <a:rPr lang="zh-CN" altLang="en-US" dirty="0"/>
                  <a:t>，</a:t>
                </a:r>
                <a:r>
                  <a:rPr lang="en-US" altLang="zh-CN" dirty="0"/>
                  <a:t>k3=0</a:t>
                </a:r>
                <a:r>
                  <a:rPr lang="zh-CN" altLang="en-US" dirty="0"/>
                  <a:t>，</a:t>
                </a:r>
                <a:r>
                  <a:rPr lang="en-US" altLang="zh-CN" dirty="0"/>
                  <a:t>B=0.8</a:t>
                </a:r>
                <a:r>
                  <a:rPr lang="zh-CN" altLang="en-US" dirty="0"/>
                  <a:t>。</a:t>
                </a:r>
              </a:p>
            </p:txBody>
          </p:sp>
        </mc:Choice>
        <mc:Fallback xmlns="">
          <p:sp>
            <p:nvSpPr>
              <p:cNvPr id="3" name="备注占位符 2"/>
              <p:cNvSpPr>
                <a:spLocks noGrp="1"/>
              </p:cNvSpPr>
              <p:nvPr>
                <p:ph type="body" idx="1"/>
              </p:nvPr>
            </p:nvSpPr>
            <p:spPr/>
            <p:txBody>
              <a:bodyPr/>
              <a:lstStyle/>
              <a:p>
                <a:r>
                  <a:rPr lang="zh-CN" altLang="en-US" dirty="0"/>
                  <a:t>其中</a:t>
                </a:r>
                <a:r>
                  <a:rPr lang="en-US" altLang="zh-CN" dirty="0"/>
                  <a:t>VQ</a:t>
                </a:r>
                <a:r>
                  <a:rPr lang="zh-CN" altLang="en-US" dirty="0"/>
                  <a:t>是一个查询向量，</a:t>
                </a:r>
                <a:r>
                  <a:rPr lang="en-US" altLang="zh-CN" dirty="0"/>
                  <a:t>VD</a:t>
                </a:r>
                <a:r>
                  <a:rPr lang="zh-CN" altLang="en-US" dirty="0"/>
                  <a:t>是一个基于词包模型的软件文档向量。</a:t>
                </a:r>
                <a:endParaRPr lang="en-US" altLang="zh-CN" dirty="0"/>
              </a:p>
              <a:p>
                <a:endParaRPr lang="en-US" altLang="zh-CN" dirty="0"/>
              </a:p>
              <a:p>
                <a:r>
                  <a:rPr lang="zh-CN" altLang="en-US" sz="1200" dirty="0"/>
                  <a:t>查询</a:t>
                </a:r>
                <a:r>
                  <a:rPr lang="en-US" altLang="zh-CN" sz="1200" i="0" dirty="0">
                    <a:latin typeface="Cambria Math" panose="02040503050406030204" pitchFamily="18" charset="0"/>
                  </a:rPr>
                  <a:t>𝑞</a:t>
                </a:r>
                <a:r>
                  <a:rPr lang="zh-CN" altLang="en-US" sz="1200" dirty="0"/>
                  <a:t>和软件文档</a:t>
                </a:r>
                <a:r>
                  <a:rPr lang="en-US" altLang="zh-CN" sz="1200" i="0" dirty="0">
                    <a:latin typeface="Cambria Math" panose="02040503050406030204" pitchFamily="18" charset="0"/>
                  </a:rPr>
                  <a:t>𝑑</a:t>
                </a:r>
                <a:r>
                  <a:rPr lang="zh-CN" altLang="en-US" sz="1200" dirty="0"/>
                  <a:t>之间的</a:t>
                </a:r>
                <a:r>
                  <a:rPr lang="en-US" altLang="zh-CN" sz="1200" dirty="0"/>
                  <a:t>BM25</a:t>
                </a:r>
                <a:r>
                  <a:rPr lang="zh-CN" altLang="en-US" sz="1200" dirty="0"/>
                  <a:t>分数计算如下：</a:t>
                </a:r>
                <a:endParaRPr lang="en-US" altLang="zh-CN" sz="1200" dirty="0"/>
              </a:p>
              <a:p>
                <a:endParaRPr lang="en-US" altLang="zh-CN" sz="1200" dirty="0"/>
              </a:p>
              <a:p>
                <a:r>
                  <a:rPr lang="zh-CN" altLang="en-US" dirty="0"/>
                  <a:t>其中</a:t>
                </a:r>
                <a:r>
                  <a:rPr lang="en-US" altLang="zh-CN" dirty="0" err="1"/>
                  <a:t>avgdl</a:t>
                </a:r>
                <a:r>
                  <a:rPr lang="zh-CN" altLang="en-US" dirty="0"/>
                  <a:t>是整个文档库中的平均软件文档长度。</a:t>
                </a:r>
                <a:r>
                  <a:rPr lang="en-US" altLang="zh-CN" dirty="0"/>
                  <a:t>k1K3</a:t>
                </a:r>
                <a:r>
                  <a:rPr lang="zh-CN" altLang="en-US" dirty="0"/>
                  <a:t>和</a:t>
                </a:r>
                <a:r>
                  <a:rPr lang="en-US" altLang="zh-CN" dirty="0"/>
                  <a:t>b</a:t>
                </a:r>
                <a:r>
                  <a:rPr lang="zh-CN" altLang="en-US" dirty="0"/>
                  <a:t>是自由参数。</a:t>
                </a:r>
                <a:endParaRPr lang="en-US" altLang="zh-CN" dirty="0"/>
              </a:p>
              <a:p>
                <a:r>
                  <a:rPr lang="zh-CN" altLang="en-US" dirty="0"/>
                  <a:t>按照学习排名系统的基准，我们设定了</a:t>
                </a:r>
                <a:r>
                  <a:rPr lang="en-US" altLang="zh-CN" dirty="0"/>
                  <a:t>k1=2.5</a:t>
                </a:r>
                <a:r>
                  <a:rPr lang="zh-CN" altLang="en-US" dirty="0"/>
                  <a:t>，</a:t>
                </a:r>
                <a:r>
                  <a:rPr lang="en-US" altLang="zh-CN" dirty="0"/>
                  <a:t>k3=0</a:t>
                </a:r>
                <a:r>
                  <a:rPr lang="zh-CN" altLang="en-US" dirty="0"/>
                  <a:t>，</a:t>
                </a:r>
                <a:r>
                  <a:rPr lang="en-US" altLang="zh-CN" dirty="0"/>
                  <a:t>B=0.8</a:t>
                </a:r>
                <a:r>
                  <a:rPr lang="zh-CN" altLang="en-US" dirty="0"/>
                  <a:t>。</a:t>
                </a:r>
              </a:p>
            </p:txBody>
          </p:sp>
        </mc:Fallback>
      </mc:AlternateContent>
      <p:sp>
        <p:nvSpPr>
          <p:cNvPr id="4" name="灯片编号占位符 3"/>
          <p:cNvSpPr>
            <a:spLocks noGrp="1"/>
          </p:cNvSpPr>
          <p:nvPr>
            <p:ph type="sldNum" sz="quarter" idx="5"/>
          </p:nvPr>
        </p:nvSpPr>
        <p:spPr/>
        <p:txBody>
          <a:bodyPr/>
          <a:lstStyle/>
          <a:p>
            <a:fld id="{8F247975-04F3-4B68-9A22-B7FCD9BDA768}" type="slidenum">
              <a:rPr lang="zh-CN" altLang="en-US" smtClean="0"/>
              <a:t>18</a:t>
            </a:fld>
            <a:endParaRPr lang="zh-CN" altLang="en-US"/>
          </a:p>
        </p:txBody>
      </p:sp>
    </p:spTree>
    <p:extLst>
      <p:ext uri="{BB962C8B-B14F-4D97-AF65-F5344CB8AC3E}">
        <p14:creationId xmlns:p14="http://schemas.microsoft.com/office/powerpoint/2010/main" val="3725911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19</a:t>
            </a:fld>
            <a:endParaRPr lang="zh-CN" altLang="en-US"/>
          </a:p>
        </p:txBody>
      </p:sp>
    </p:spTree>
    <p:extLst>
      <p:ext uri="{BB962C8B-B14F-4D97-AF65-F5344CB8AC3E}">
        <p14:creationId xmlns:p14="http://schemas.microsoft.com/office/powerpoint/2010/main" val="1019664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2</a:t>
            </a:fld>
            <a:endParaRPr lang="zh-CN" altLang="en-US"/>
          </a:p>
        </p:txBody>
      </p:sp>
    </p:spTree>
    <p:extLst>
      <p:ext uri="{BB962C8B-B14F-4D97-AF65-F5344CB8AC3E}">
        <p14:creationId xmlns:p14="http://schemas.microsoft.com/office/powerpoint/2010/main" val="14238381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20</a:t>
            </a:fld>
            <a:endParaRPr lang="zh-CN" altLang="en-US"/>
          </a:p>
        </p:txBody>
      </p:sp>
    </p:spTree>
    <p:extLst>
      <p:ext uri="{BB962C8B-B14F-4D97-AF65-F5344CB8AC3E}">
        <p14:creationId xmlns:p14="http://schemas.microsoft.com/office/powerpoint/2010/main" val="666861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21</a:t>
            </a:fld>
            <a:endParaRPr lang="zh-CN" altLang="en-US"/>
          </a:p>
        </p:txBody>
      </p:sp>
    </p:spTree>
    <p:extLst>
      <p:ext uri="{BB962C8B-B14F-4D97-AF65-F5344CB8AC3E}">
        <p14:creationId xmlns:p14="http://schemas.microsoft.com/office/powerpoint/2010/main" val="21189221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22</a:t>
            </a:fld>
            <a:endParaRPr lang="zh-CN" altLang="en-US"/>
          </a:p>
        </p:txBody>
      </p:sp>
    </p:spTree>
    <p:extLst>
      <p:ext uri="{BB962C8B-B14F-4D97-AF65-F5344CB8AC3E}">
        <p14:creationId xmlns:p14="http://schemas.microsoft.com/office/powerpoint/2010/main" val="23279996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a:t>di</a:t>
                </a:r>
                <a:r>
                  <a:rPr lang="zh-CN" altLang="en-US" dirty="0"/>
                  <a:t>和</a:t>
                </a:r>
                <a:r>
                  <a:rPr lang="en-US" altLang="zh-CN" dirty="0" err="1"/>
                  <a:t>dj</a:t>
                </a:r>
                <a:r>
                  <a:rPr lang="zh-CN" altLang="en-US" dirty="0"/>
                  <a:t>分别表示给定查询</a:t>
                </a:r>
                <a:r>
                  <a:rPr lang="en-US" altLang="zh-CN" dirty="0"/>
                  <a:t>q</a:t>
                </a:r>
                <a:r>
                  <a:rPr lang="zh-CN" altLang="en-US" dirty="0"/>
                  <a:t>中的候选软件文档</a:t>
                </a:r>
                <a:r>
                  <a:rPr lang="en-US" altLang="zh-CN" dirty="0" err="1"/>
                  <a:t>i</a:t>
                </a:r>
                <a:r>
                  <a:rPr lang="zh-CN" altLang="en-US" dirty="0"/>
                  <a:t>和</a:t>
                </a:r>
                <a:r>
                  <a:rPr lang="en-US" altLang="zh-CN" dirty="0"/>
                  <a:t>j</a:t>
                </a:r>
                <a:r>
                  <a:rPr lang="zh-CN" altLang="en-US" dirty="0"/>
                  <a:t>。</a:t>
                </a:r>
                <a:endParaRPr lang="en-US" altLang="zh-CN" dirty="0"/>
              </a:p>
              <a:p>
                <a:r>
                  <a:rPr lang="en-US" altLang="zh-CN" dirty="0" err="1"/>
                  <a:t>Sij</a:t>
                </a:r>
                <a:r>
                  <a:rPr lang="zh-CN" altLang="en-US" dirty="0"/>
                  <a:t>为</a:t>
                </a:r>
                <a:r>
                  <a:rPr lang="en-US" altLang="zh-CN" dirty="0"/>
                  <a:t>1</a:t>
                </a:r>
                <a:r>
                  <a:rPr lang="zh-CN" altLang="en-US" dirty="0"/>
                  <a:t>或者</a:t>
                </a:r>
                <a:r>
                  <a:rPr lang="en-US" altLang="zh-CN" dirty="0"/>
                  <a:t>-1</a:t>
                </a:r>
                <a:r>
                  <a:rPr lang="zh-CN" altLang="en-US" dirty="0"/>
                  <a:t>，代表</a:t>
                </a:r>
                <a:r>
                  <a:rPr lang="en-US" altLang="zh-CN" dirty="0"/>
                  <a:t>di</a:t>
                </a:r>
                <a:r>
                  <a:rPr lang="zh-CN" altLang="en-US" dirty="0"/>
                  <a:t>比</a:t>
                </a:r>
                <a:r>
                  <a:rPr lang="en-US" altLang="zh-CN" dirty="0" err="1"/>
                  <a:t>dj</a:t>
                </a:r>
                <a:r>
                  <a:rPr lang="zh-CN" altLang="en-US" dirty="0"/>
                  <a:t>更相关</a:t>
                </a:r>
                <a:endParaRPr lang="en-US" altLang="zh-CN" dirty="0"/>
              </a:p>
              <a:p>
                <a:r>
                  <a:rPr lang="en-US" altLang="zh-CN" dirty="0"/>
                  <a:t>NDCG</a:t>
                </a:r>
                <a:r>
                  <a:rPr lang="zh-CN" altLang="en-US" dirty="0"/>
                  <a:t>是通过交换这两个软件文档获得的</a:t>
                </a:r>
                <a:r>
                  <a:rPr lang="en-US" altLang="zh-CN" dirty="0"/>
                  <a:t>NDCG</a:t>
                </a:r>
                <a:r>
                  <a:rPr lang="zh-CN" altLang="en-US" dirty="0"/>
                  <a:t>（标准化贴现累积增益）。</a:t>
                </a:r>
                <a:endParaRPr lang="en-US" altLang="zh-CN" dirty="0"/>
              </a:p>
              <a:p>
                <a:r>
                  <a:rPr lang="en-US" altLang="zh-CN" dirty="0"/>
                  <a:t>F(x)</a:t>
                </a:r>
                <a:r>
                  <a:rPr lang="zh-CN" altLang="en-US" dirty="0"/>
                  <a:t>是排名函数</a:t>
                </a:r>
                <a:endParaRPr lang="en-US" altLang="zh-CN" dirty="0"/>
              </a:p>
              <a:p>
                <a14:m>
                  <m:oMath xmlns:m="http://schemas.openxmlformats.org/officeDocument/2006/math">
                    <m:r>
                      <a:rPr lang="zh-CN" altLang="en-US" i="1" smtClean="0">
                        <a:latin typeface="Cambria Math" panose="02040503050406030204" pitchFamily="18" charset="0"/>
                      </a:rPr>
                      <m:t>𝜎</m:t>
                    </m:r>
                  </m:oMath>
                </a14:m>
                <a:r>
                  <a:rPr lang="en-US" altLang="zh-CN" dirty="0" err="1"/>
                  <a:t>ij</a:t>
                </a:r>
                <a:r>
                  <a:rPr lang="zh-CN" altLang="en-US" dirty="0"/>
                  <a:t>是两个文档的得分之差</a:t>
                </a:r>
                <a:endParaRPr lang="en-US" altLang="zh-CN" dirty="0"/>
              </a:p>
              <a:p>
                <a:r>
                  <a:rPr lang="en-US" altLang="zh-CN" dirty="0" err="1"/>
                  <a:t>Cij</a:t>
                </a:r>
                <a:r>
                  <a:rPr lang="zh-CN" altLang="en-US" dirty="0"/>
                  <a:t>是两个文档的交叉熵损失</a:t>
                </a:r>
                <a:endParaRPr lang="en-US" altLang="zh-CN" dirty="0"/>
              </a:p>
              <a:p>
                <a:endParaRPr lang="en-US" altLang="zh-CN" dirty="0"/>
              </a:p>
              <a:p>
                <a:r>
                  <a:rPr lang="zh-CN" altLang="en-US" sz="1200" kern="1200" dirty="0">
                    <a:solidFill>
                      <a:schemeClr val="tx1"/>
                    </a:solidFill>
                    <a:effectLst/>
                    <a:latin typeface="+mn-lt"/>
                    <a:ea typeface="+mn-ea"/>
                    <a:cs typeface="+mn-cs"/>
                  </a:rPr>
                  <a:t>正</a:t>
                </a:r>
                <a:r>
                  <a:rPr lang="en-US" altLang="zh-CN" sz="1200" kern="1200" dirty="0">
                    <a:solidFill>
                      <a:schemeClr val="tx1"/>
                    </a:solidFill>
                    <a:effectLst/>
                    <a:latin typeface="+mn-lt"/>
                    <a:ea typeface="+mn-ea"/>
                    <a:cs typeface="+mn-cs"/>
                  </a:rPr>
                  <a:t>λ</a:t>
                </a:r>
                <a:r>
                  <a:rPr lang="zh-CN" altLang="en-US" sz="1200" kern="1200" dirty="0">
                    <a:solidFill>
                      <a:schemeClr val="tx1"/>
                    </a:solidFill>
                    <a:effectLst/>
                    <a:latin typeface="+mn-lt"/>
                    <a:ea typeface="+mn-ea"/>
                    <a:cs typeface="+mn-cs"/>
                  </a:rPr>
                  <a:t>表示向高排名位置推进，负</a:t>
                </a:r>
                <a:r>
                  <a:rPr lang="en-US" altLang="zh-CN" sz="1200" kern="1200" dirty="0">
                    <a:solidFill>
                      <a:schemeClr val="tx1"/>
                    </a:solidFill>
                    <a:effectLst/>
                    <a:latin typeface="+mn-lt"/>
                    <a:ea typeface="+mn-ea"/>
                    <a:cs typeface="+mn-cs"/>
                  </a:rPr>
                  <a:t>λ</a:t>
                </a:r>
                <a:r>
                  <a:rPr lang="zh-CN" altLang="en-US" sz="1200" kern="1200" dirty="0">
                    <a:solidFill>
                      <a:schemeClr val="tx1"/>
                    </a:solidFill>
                    <a:effectLst/>
                    <a:latin typeface="+mn-lt"/>
                    <a:ea typeface="+mn-ea"/>
                    <a:cs typeface="+mn-cs"/>
                  </a:rPr>
                  <a:t>表示向低排名位置推进</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然后，每个点对其出现的所有对</a:t>
                </a:r>
                <a:r>
                  <a:rPr lang="en-US" altLang="zh-CN" sz="1200" kern="1200" dirty="0">
                    <a:solidFill>
                      <a:schemeClr val="tx1"/>
                    </a:solidFill>
                    <a:effectLst/>
                    <a:latin typeface="+mn-lt"/>
                    <a:ea typeface="+mn-ea"/>
                    <a:cs typeface="+mn-cs"/>
                  </a:rPr>
                  <a:t>P</a:t>
                </a:r>
                <a:r>
                  <a:rPr lang="zh-CN" altLang="en-US" sz="1200" kern="1200" dirty="0">
                    <a:solidFill>
                      <a:schemeClr val="tx1"/>
                    </a:solidFill>
                    <a:effectLst/>
                    <a:latin typeface="+mn-lt"/>
                    <a:ea typeface="+mn-ea"/>
                    <a:cs typeface="+mn-cs"/>
                  </a:rPr>
                  <a:t>的梯度求和</a:t>
                </a:r>
                <a:endParaRPr lang="zh-CN" altLang="en-US" dirty="0"/>
              </a:p>
            </p:txBody>
          </p:sp>
        </mc:Choice>
        <mc:Fallback xmlns="">
          <p:sp>
            <p:nvSpPr>
              <p:cNvPr id="3" name="备注占位符 2"/>
              <p:cNvSpPr>
                <a:spLocks noGrp="1"/>
              </p:cNvSpPr>
              <p:nvPr>
                <p:ph type="body" idx="1"/>
              </p:nvPr>
            </p:nvSpPr>
            <p:spPr/>
            <p:txBody>
              <a:bodyPr/>
              <a:lstStyle/>
              <a:p>
                <a:r>
                  <a:rPr lang="en-US" altLang="zh-CN" dirty="0"/>
                  <a:t>di</a:t>
                </a:r>
                <a:r>
                  <a:rPr lang="zh-CN" altLang="en-US" dirty="0"/>
                  <a:t>和</a:t>
                </a:r>
                <a:r>
                  <a:rPr lang="en-US" altLang="zh-CN" dirty="0" err="1"/>
                  <a:t>dj</a:t>
                </a:r>
                <a:r>
                  <a:rPr lang="zh-CN" altLang="en-US" dirty="0"/>
                  <a:t>分别表示给定查询</a:t>
                </a:r>
                <a:r>
                  <a:rPr lang="en-US" altLang="zh-CN" dirty="0"/>
                  <a:t>q</a:t>
                </a:r>
                <a:r>
                  <a:rPr lang="zh-CN" altLang="en-US" dirty="0"/>
                  <a:t>中的候选软件文档</a:t>
                </a:r>
                <a:r>
                  <a:rPr lang="en-US" altLang="zh-CN" dirty="0" err="1"/>
                  <a:t>i</a:t>
                </a:r>
                <a:r>
                  <a:rPr lang="zh-CN" altLang="en-US" dirty="0"/>
                  <a:t>和</a:t>
                </a:r>
                <a:r>
                  <a:rPr lang="en-US" altLang="zh-CN" dirty="0"/>
                  <a:t>j</a:t>
                </a:r>
                <a:r>
                  <a:rPr lang="zh-CN" altLang="en-US" dirty="0"/>
                  <a:t>。</a:t>
                </a:r>
                <a:endParaRPr lang="en-US" altLang="zh-CN" dirty="0"/>
              </a:p>
              <a:p>
                <a:r>
                  <a:rPr lang="en-US" altLang="zh-CN" dirty="0" err="1"/>
                  <a:t>Sij</a:t>
                </a:r>
                <a:r>
                  <a:rPr lang="zh-CN" altLang="en-US" dirty="0"/>
                  <a:t>为</a:t>
                </a:r>
                <a:r>
                  <a:rPr lang="en-US" altLang="zh-CN" dirty="0"/>
                  <a:t>1</a:t>
                </a:r>
                <a:r>
                  <a:rPr lang="zh-CN" altLang="en-US" dirty="0"/>
                  <a:t>或者</a:t>
                </a:r>
                <a:r>
                  <a:rPr lang="en-US" altLang="zh-CN" dirty="0"/>
                  <a:t>-1</a:t>
                </a:r>
                <a:r>
                  <a:rPr lang="zh-CN" altLang="en-US" dirty="0"/>
                  <a:t>，代表</a:t>
                </a:r>
                <a:r>
                  <a:rPr lang="en-US" altLang="zh-CN" dirty="0"/>
                  <a:t>di</a:t>
                </a:r>
                <a:r>
                  <a:rPr lang="zh-CN" altLang="en-US" dirty="0"/>
                  <a:t>比</a:t>
                </a:r>
                <a:r>
                  <a:rPr lang="en-US" altLang="zh-CN" dirty="0" err="1"/>
                  <a:t>dj</a:t>
                </a:r>
                <a:r>
                  <a:rPr lang="zh-CN" altLang="en-US" dirty="0"/>
                  <a:t>更相关</a:t>
                </a:r>
                <a:endParaRPr lang="en-US" altLang="zh-CN" dirty="0"/>
              </a:p>
              <a:p>
                <a:r>
                  <a:rPr lang="en-US" altLang="zh-CN" dirty="0"/>
                  <a:t>NDCG</a:t>
                </a:r>
                <a:r>
                  <a:rPr lang="zh-CN" altLang="en-US" dirty="0"/>
                  <a:t>是通过交换这两个软件文档获得的</a:t>
                </a:r>
                <a:r>
                  <a:rPr lang="en-US" altLang="zh-CN" dirty="0"/>
                  <a:t>NDCG</a:t>
                </a:r>
                <a:r>
                  <a:rPr lang="zh-CN" altLang="en-US" dirty="0"/>
                  <a:t>（标准化贴现累积增益）。</a:t>
                </a:r>
                <a:endParaRPr lang="en-US" altLang="zh-CN" dirty="0"/>
              </a:p>
              <a:p>
                <a:r>
                  <a:rPr lang="en-US" altLang="zh-CN" dirty="0"/>
                  <a:t>F(x)</a:t>
                </a:r>
                <a:r>
                  <a:rPr lang="zh-CN" altLang="en-US" dirty="0"/>
                  <a:t>是排名函数</a:t>
                </a:r>
                <a:endParaRPr lang="en-US" altLang="zh-CN" dirty="0"/>
              </a:p>
              <a:p>
                <a:r>
                  <a:rPr lang="zh-CN" altLang="en-US" i="0">
                    <a:latin typeface="Cambria Math" panose="02040503050406030204" pitchFamily="18" charset="0"/>
                  </a:rPr>
                  <a:t>𝜎</a:t>
                </a:r>
                <a:r>
                  <a:rPr lang="en-US" altLang="zh-CN" dirty="0" err="1"/>
                  <a:t>ij</a:t>
                </a:r>
                <a:r>
                  <a:rPr lang="zh-CN" altLang="en-US" dirty="0"/>
                  <a:t>是两个文档的得分之差</a:t>
                </a:r>
                <a:endParaRPr lang="en-US" altLang="zh-CN" dirty="0"/>
              </a:p>
              <a:p>
                <a:r>
                  <a:rPr lang="en-US" altLang="zh-CN" dirty="0" err="1"/>
                  <a:t>Cij</a:t>
                </a:r>
                <a:r>
                  <a:rPr lang="zh-CN" altLang="en-US" dirty="0"/>
                  <a:t>是两个文档的交叉熵损失</a:t>
                </a:r>
                <a:endParaRPr lang="en-US" altLang="zh-CN" dirty="0"/>
              </a:p>
              <a:p>
                <a:endParaRPr lang="en-US" altLang="zh-CN" dirty="0"/>
              </a:p>
              <a:p>
                <a:r>
                  <a:rPr lang="zh-CN" altLang="en-US" sz="1200" kern="1200" dirty="0">
                    <a:solidFill>
                      <a:schemeClr val="tx1"/>
                    </a:solidFill>
                    <a:effectLst/>
                    <a:latin typeface="+mn-lt"/>
                    <a:ea typeface="+mn-ea"/>
                    <a:cs typeface="+mn-cs"/>
                  </a:rPr>
                  <a:t>正</a:t>
                </a:r>
                <a:r>
                  <a:rPr lang="en-US" altLang="zh-CN" sz="1200" kern="1200" dirty="0">
                    <a:solidFill>
                      <a:schemeClr val="tx1"/>
                    </a:solidFill>
                    <a:effectLst/>
                    <a:latin typeface="+mn-lt"/>
                    <a:ea typeface="+mn-ea"/>
                    <a:cs typeface="+mn-cs"/>
                  </a:rPr>
                  <a:t>λ</a:t>
                </a:r>
                <a:r>
                  <a:rPr lang="zh-CN" altLang="en-US" sz="1200" kern="1200" dirty="0">
                    <a:solidFill>
                      <a:schemeClr val="tx1"/>
                    </a:solidFill>
                    <a:effectLst/>
                    <a:latin typeface="+mn-lt"/>
                    <a:ea typeface="+mn-ea"/>
                    <a:cs typeface="+mn-cs"/>
                  </a:rPr>
                  <a:t>表示向高排名位置推进，负</a:t>
                </a:r>
                <a:r>
                  <a:rPr lang="en-US" altLang="zh-CN" sz="1200" kern="1200" dirty="0">
                    <a:solidFill>
                      <a:schemeClr val="tx1"/>
                    </a:solidFill>
                    <a:effectLst/>
                    <a:latin typeface="+mn-lt"/>
                    <a:ea typeface="+mn-ea"/>
                    <a:cs typeface="+mn-cs"/>
                  </a:rPr>
                  <a:t>λ</a:t>
                </a:r>
                <a:r>
                  <a:rPr lang="zh-CN" altLang="en-US" sz="1200" kern="1200" dirty="0">
                    <a:solidFill>
                      <a:schemeClr val="tx1"/>
                    </a:solidFill>
                    <a:effectLst/>
                    <a:latin typeface="+mn-lt"/>
                    <a:ea typeface="+mn-ea"/>
                    <a:cs typeface="+mn-cs"/>
                  </a:rPr>
                  <a:t>表示向低排名位置推进</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然后，每个点对其出现的所有对</a:t>
                </a:r>
                <a:r>
                  <a:rPr lang="en-US" altLang="zh-CN" sz="1200" kern="1200" dirty="0">
                    <a:solidFill>
                      <a:schemeClr val="tx1"/>
                    </a:solidFill>
                    <a:effectLst/>
                    <a:latin typeface="+mn-lt"/>
                    <a:ea typeface="+mn-ea"/>
                    <a:cs typeface="+mn-cs"/>
                  </a:rPr>
                  <a:t>P</a:t>
                </a:r>
                <a:r>
                  <a:rPr lang="zh-CN" altLang="en-US" sz="1200" kern="1200" dirty="0">
                    <a:solidFill>
                      <a:schemeClr val="tx1"/>
                    </a:solidFill>
                    <a:effectLst/>
                    <a:latin typeface="+mn-lt"/>
                    <a:ea typeface="+mn-ea"/>
                    <a:cs typeface="+mn-cs"/>
                  </a:rPr>
                  <a:t>的梯度求和</a:t>
                </a:r>
                <a:endParaRPr lang="zh-CN" altLang="en-US" dirty="0"/>
              </a:p>
            </p:txBody>
          </p:sp>
        </mc:Fallback>
      </mc:AlternateContent>
      <p:sp>
        <p:nvSpPr>
          <p:cNvPr id="4" name="灯片编号占位符 3"/>
          <p:cNvSpPr>
            <a:spLocks noGrp="1"/>
          </p:cNvSpPr>
          <p:nvPr>
            <p:ph type="sldNum" sz="quarter" idx="5"/>
          </p:nvPr>
        </p:nvSpPr>
        <p:spPr/>
        <p:txBody>
          <a:bodyPr/>
          <a:lstStyle/>
          <a:p>
            <a:fld id="{8F247975-04F3-4B68-9A22-B7FCD9BDA768}" type="slidenum">
              <a:rPr lang="zh-CN" altLang="en-US" smtClean="0"/>
              <a:t>23</a:t>
            </a:fld>
            <a:endParaRPr lang="zh-CN" altLang="en-US"/>
          </a:p>
        </p:txBody>
      </p:sp>
    </p:spTree>
    <p:extLst>
      <p:ext uri="{BB962C8B-B14F-4D97-AF65-F5344CB8AC3E}">
        <p14:creationId xmlns:p14="http://schemas.microsoft.com/office/powerpoint/2010/main" val="17670820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24</a:t>
            </a:fld>
            <a:endParaRPr lang="zh-CN" altLang="en-US"/>
          </a:p>
        </p:txBody>
      </p:sp>
    </p:spTree>
    <p:extLst>
      <p:ext uri="{BB962C8B-B14F-4D97-AF65-F5344CB8AC3E}">
        <p14:creationId xmlns:p14="http://schemas.microsoft.com/office/powerpoint/2010/main" val="11401213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25</a:t>
            </a:fld>
            <a:endParaRPr lang="zh-CN" altLang="en-US"/>
          </a:p>
        </p:txBody>
      </p:sp>
    </p:spTree>
    <p:extLst>
      <p:ext uri="{BB962C8B-B14F-4D97-AF65-F5344CB8AC3E}">
        <p14:creationId xmlns:p14="http://schemas.microsoft.com/office/powerpoint/2010/main" val="23346478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26</a:t>
            </a:fld>
            <a:endParaRPr lang="zh-CN" altLang="en-US"/>
          </a:p>
        </p:txBody>
      </p:sp>
    </p:spTree>
    <p:extLst>
      <p:ext uri="{BB962C8B-B14F-4D97-AF65-F5344CB8AC3E}">
        <p14:creationId xmlns:p14="http://schemas.microsoft.com/office/powerpoint/2010/main" val="27232040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感谢大家的聆听</a:t>
            </a:r>
          </a:p>
        </p:txBody>
      </p:sp>
      <p:sp>
        <p:nvSpPr>
          <p:cNvPr id="4" name="灯片编号占位符 3"/>
          <p:cNvSpPr>
            <a:spLocks noGrp="1"/>
          </p:cNvSpPr>
          <p:nvPr>
            <p:ph type="sldNum" sz="quarter" idx="5"/>
          </p:nvPr>
        </p:nvSpPr>
        <p:spPr/>
        <p:txBody>
          <a:bodyPr/>
          <a:lstStyle/>
          <a:p>
            <a:fld id="{8F247975-04F3-4B68-9A22-B7FCD9BDA768}" type="slidenum">
              <a:rPr lang="zh-CN" altLang="en-US" smtClean="0"/>
              <a:t>27</a:t>
            </a:fld>
            <a:endParaRPr lang="zh-CN" altLang="en-US"/>
          </a:p>
        </p:txBody>
      </p:sp>
    </p:spTree>
    <p:extLst>
      <p:ext uri="{BB962C8B-B14F-4D97-AF65-F5344CB8AC3E}">
        <p14:creationId xmlns:p14="http://schemas.microsoft.com/office/powerpoint/2010/main" val="4129690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3</a:t>
            </a:fld>
            <a:endParaRPr lang="zh-CN" altLang="en-US"/>
          </a:p>
        </p:txBody>
      </p:sp>
    </p:spTree>
    <p:extLst>
      <p:ext uri="{BB962C8B-B14F-4D97-AF65-F5344CB8AC3E}">
        <p14:creationId xmlns:p14="http://schemas.microsoft.com/office/powerpoint/2010/main" val="682513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4</a:t>
            </a:fld>
            <a:endParaRPr lang="zh-CN" altLang="en-US"/>
          </a:p>
        </p:txBody>
      </p:sp>
    </p:spTree>
    <p:extLst>
      <p:ext uri="{BB962C8B-B14F-4D97-AF65-F5344CB8AC3E}">
        <p14:creationId xmlns:p14="http://schemas.microsoft.com/office/powerpoint/2010/main" val="1822895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5</a:t>
            </a:fld>
            <a:endParaRPr lang="zh-CN" altLang="en-US"/>
          </a:p>
        </p:txBody>
      </p:sp>
    </p:spTree>
    <p:extLst>
      <p:ext uri="{BB962C8B-B14F-4D97-AF65-F5344CB8AC3E}">
        <p14:creationId xmlns:p14="http://schemas.microsoft.com/office/powerpoint/2010/main" val="317273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6</a:t>
            </a:fld>
            <a:endParaRPr lang="zh-CN" altLang="en-US"/>
          </a:p>
        </p:txBody>
      </p:sp>
    </p:spTree>
    <p:extLst>
      <p:ext uri="{BB962C8B-B14F-4D97-AF65-F5344CB8AC3E}">
        <p14:creationId xmlns:p14="http://schemas.microsoft.com/office/powerpoint/2010/main" val="796116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我们的想法是基于这样的考虑，即社会环境可以为官方软件文档提供补充信息。</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在候选文档选择阶段，我们考虑三个因素：软件文档的内容、软件文档的本地和全局上下文。此过程为查询中的编程任务推荐可能的软件文档。</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在推荐阶段，我们使用四种类型的特征训练排名模型，即。</a:t>
            </a:r>
            <a:r>
              <a:rPr lang="en-US" altLang="zh-CN" sz="1200" kern="1200" dirty="0">
                <a:solidFill>
                  <a:schemeClr val="tx1"/>
                </a:solidFill>
                <a:effectLst/>
                <a:latin typeface="+mn-lt"/>
                <a:ea typeface="+mn-ea"/>
                <a:cs typeface="+mn-cs"/>
              </a:rPr>
              <a:t>E</a:t>
            </a:r>
            <a:r>
              <a:rPr lang="zh-CN" altLang="en-US" sz="1200" kern="1200" dirty="0">
                <a:solidFill>
                  <a:schemeClr val="tx1"/>
                </a:solidFill>
                <a:effectLst/>
                <a:latin typeface="+mn-lt"/>
                <a:ea typeface="+mn-ea"/>
                <a:cs typeface="+mn-cs"/>
              </a:rPr>
              <a:t>基于统计、文本、上下文和流行特征。使用经过训练的模型对第一阶段中选定的候选软件文档进行排序。我们方法的输入是关于编程任务的自然语言查询，输出是官方软件文档的排名列表。培训排名模型是一个离线过程，而对候选软件文档进行排名是一个运行时过程，从开发人员发出查询时开始。</a:t>
            </a:r>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7</a:t>
            </a:fld>
            <a:endParaRPr lang="zh-CN" altLang="en-US"/>
          </a:p>
        </p:txBody>
      </p:sp>
    </p:spTree>
    <p:extLst>
      <p:ext uri="{BB962C8B-B14F-4D97-AF65-F5344CB8AC3E}">
        <p14:creationId xmlns:p14="http://schemas.microsoft.com/office/powerpoint/2010/main" val="2430302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8</a:t>
            </a:fld>
            <a:endParaRPr lang="zh-CN" altLang="en-US"/>
          </a:p>
        </p:txBody>
      </p:sp>
    </p:spTree>
    <p:extLst>
      <p:ext uri="{BB962C8B-B14F-4D97-AF65-F5344CB8AC3E}">
        <p14:creationId xmlns:p14="http://schemas.microsoft.com/office/powerpoint/2010/main" val="4209721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当软件文档出现在讨论线程中时，其环绕文本为其使用场景提供了丰富的上下文</a:t>
            </a:r>
            <a:endParaRPr lang="en-US" altLang="zh-CN" dirty="0"/>
          </a:p>
          <a:p>
            <a:endParaRPr lang="en-US" altLang="zh-CN" dirty="0"/>
          </a:p>
          <a:p>
            <a:r>
              <a:rPr lang="zh-CN" altLang="en-US" dirty="0"/>
              <a:t>本地上下文的定义是基于这样一个考虑，即最佳答案的质量优于讨论线程中的其他答案。最佳答案的文本是软件文档出现在最佳答案中时的直接上下文。</a:t>
            </a:r>
            <a:endParaRPr lang="en-US" altLang="zh-CN" dirty="0"/>
          </a:p>
          <a:p>
            <a:r>
              <a:rPr lang="zh-CN" altLang="en-US" dirty="0"/>
              <a:t>另一方面，详细描述编程问题的问题标题和问题正文提供了线索，以反映最佳答案中问题和软件文档之间的相关性。</a:t>
            </a:r>
            <a:endParaRPr lang="en-US" altLang="zh-CN" dirty="0"/>
          </a:p>
          <a:p>
            <a:r>
              <a:rPr lang="zh-CN" altLang="en-US" dirty="0"/>
              <a:t>例如，关于堆栈溢出的最佳答案</a:t>
            </a:r>
            <a:r>
              <a:rPr lang="en-US" altLang="zh-CN" dirty="0"/>
              <a:t>9</a:t>
            </a:r>
            <a:r>
              <a:rPr lang="zh-CN" altLang="en-US" dirty="0"/>
              <a:t>提到了两个</a:t>
            </a:r>
            <a:r>
              <a:rPr lang="en-US" altLang="zh-CN" dirty="0"/>
              <a:t>API</a:t>
            </a:r>
            <a:r>
              <a:rPr lang="zh-CN" altLang="en-US" dirty="0"/>
              <a:t>文档：</a:t>
            </a:r>
            <a:r>
              <a:rPr lang="en-US" altLang="zh-CN" dirty="0" err="1"/>
              <a:t>java.url.regex.Pattern</a:t>
            </a:r>
            <a:r>
              <a:rPr lang="zh-CN" altLang="en-US" dirty="0"/>
              <a:t>和</a:t>
            </a:r>
            <a:r>
              <a:rPr lang="en-US" altLang="zh-CN" dirty="0" err="1"/>
              <a:t>java.util.ArrayList</a:t>
            </a:r>
            <a:r>
              <a:rPr lang="zh-CN" altLang="en-US" dirty="0"/>
              <a:t>。此讨论线索由一个问题和三个相关答案组成。在定义方面，我们只考虑问题标题、问题主体和最佳答案的正文，作为两个</a:t>
            </a:r>
            <a:r>
              <a:rPr lang="en-US" altLang="zh-CN" dirty="0"/>
              <a:t>API</a:t>
            </a:r>
            <a:r>
              <a:rPr lang="zh-CN" altLang="en-US" dirty="0"/>
              <a:t>文档的局部上下文，不包括其他两个答案。</a:t>
            </a:r>
            <a:endParaRPr lang="en-US" altLang="zh-CN" dirty="0"/>
          </a:p>
          <a:p>
            <a:r>
              <a:rPr lang="zh-CN" altLang="en-US" dirty="0"/>
              <a:t>我们收集语料库中软件文档的所有本地上下文。软件文档的每个本地上下文都被视为要检索的独立文档。给定一个查询，我们使用</a:t>
            </a:r>
            <a:r>
              <a:rPr lang="en-US" altLang="zh-CN" dirty="0"/>
              <a:t>Lucene</a:t>
            </a:r>
            <a:r>
              <a:rPr lang="zh-CN" altLang="en-US" dirty="0"/>
              <a:t>引擎和</a:t>
            </a:r>
            <a:r>
              <a:rPr lang="en-US" altLang="zh-CN" dirty="0"/>
              <a:t>LDA</a:t>
            </a:r>
            <a:r>
              <a:rPr lang="zh-CN" altLang="en-US" dirty="0"/>
              <a:t>模型来检索最相关的本地上下文，并在本地上下文中挑选软件文档作为推荐。</a:t>
            </a:r>
          </a:p>
        </p:txBody>
      </p:sp>
      <p:sp>
        <p:nvSpPr>
          <p:cNvPr id="4" name="灯片编号占位符 3"/>
          <p:cNvSpPr>
            <a:spLocks noGrp="1"/>
          </p:cNvSpPr>
          <p:nvPr>
            <p:ph type="sldNum" sz="quarter" idx="5"/>
          </p:nvPr>
        </p:nvSpPr>
        <p:spPr/>
        <p:txBody>
          <a:bodyPr/>
          <a:lstStyle/>
          <a:p>
            <a:fld id="{8F247975-04F3-4B68-9A22-B7FCD9BDA768}" type="slidenum">
              <a:rPr lang="zh-CN" altLang="en-US" smtClean="0"/>
              <a:t>9</a:t>
            </a:fld>
            <a:endParaRPr lang="zh-CN" altLang="en-US"/>
          </a:p>
        </p:txBody>
      </p:sp>
    </p:spTree>
    <p:extLst>
      <p:ext uri="{BB962C8B-B14F-4D97-AF65-F5344CB8AC3E}">
        <p14:creationId xmlns:p14="http://schemas.microsoft.com/office/powerpoint/2010/main" val="974092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095634A-C50F-46BF-B642-326E8AB3DA92}" type="datetimeFigureOut">
              <a:rPr lang="zh-CN" altLang="en-US" smtClean="0"/>
              <a:t>2021/11/1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1133957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7" name="矩形 6"/>
          <p:cNvSpPr/>
          <p:nvPr userDrawn="1"/>
        </p:nvSpPr>
        <p:spPr>
          <a:xfrm>
            <a:off x="9857015" y="571495"/>
            <a:ext cx="2334985" cy="179614"/>
          </a:xfrm>
          <a:prstGeom prst="rect">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9" name="直接连接符 8"/>
          <p:cNvCxnSpPr/>
          <p:nvPr userDrawn="1"/>
        </p:nvCxnSpPr>
        <p:spPr>
          <a:xfrm>
            <a:off x="0" y="751109"/>
            <a:ext cx="12192000" cy="0"/>
          </a:xfrm>
          <a:prstGeom prst="line">
            <a:avLst/>
          </a:prstGeom>
          <a:ln>
            <a:solidFill>
              <a:srgbClr val="24569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054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4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095634A-C50F-46BF-B642-326E8AB3DA92}" type="datetimeFigureOut">
              <a:rPr lang="zh-CN" altLang="en-US" smtClean="0"/>
              <a:t>2021/11/1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2548670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095634A-C50F-46BF-B642-326E8AB3DA92}" type="datetimeFigureOut">
              <a:rPr lang="zh-CN" altLang="en-US" smtClean="0"/>
              <a:t>2021/11/1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1701529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095634A-C50F-46BF-B642-326E8AB3DA92}" type="datetimeFigureOut">
              <a:rPr lang="zh-CN" altLang="en-US" smtClean="0"/>
              <a:t>2021/11/1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2372393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095634A-C50F-46BF-B642-326E8AB3DA92}" type="datetimeFigureOut">
              <a:rPr lang="zh-CN" altLang="en-US" smtClean="0"/>
              <a:t>2021/11/1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1321202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095634A-C50F-46BF-B642-326E8AB3DA92}" type="datetimeFigureOut">
              <a:rPr lang="zh-CN" altLang="en-US" smtClean="0"/>
              <a:t>2021/11/1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3170920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095634A-C50F-46BF-B642-326E8AB3DA92}" type="datetimeFigureOut">
              <a:rPr lang="zh-CN" altLang="en-US" smtClean="0"/>
              <a:t>2021/11/1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1759349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095634A-C50F-46BF-B642-326E8AB3DA92}" type="datetimeFigureOut">
              <a:rPr lang="zh-CN" altLang="en-US" smtClean="0"/>
              <a:t>2021/11/1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2051895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bg>
      <p:bgPr>
        <a:solidFill>
          <a:srgbClr val="24569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196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9" name="文本框 8"/>
          <p:cNvSpPr txBox="1"/>
          <p:nvPr/>
        </p:nvSpPr>
        <p:spPr>
          <a:xfrm>
            <a:off x="10662785" y="6134374"/>
            <a:ext cx="862159" cy="461665"/>
          </a:xfrm>
          <a:prstGeom prst="rect">
            <a:avLst/>
          </a:prstGeom>
          <a:noFill/>
        </p:spPr>
        <p:txBody>
          <a:bodyPr wrap="none" rtlCol="0">
            <a:spAutoFit/>
          </a:bodyPr>
          <a:lstStyle/>
          <a:p>
            <a:r>
              <a:rPr lang="en-US" altLang="zh-CN" sz="2400" dirty="0">
                <a:latin typeface="Segoe UI Light" panose="020B0502040204020203" pitchFamily="34" charset="0"/>
                <a:ea typeface="方正兰亭超细黑简体" panose="02000000000000000000" pitchFamily="2" charset="-122"/>
                <a:cs typeface="Segoe UI Light" panose="020B0502040204020203" pitchFamily="34" charset="0"/>
              </a:rPr>
              <a:t>PAGE</a:t>
            </a:r>
            <a:endParaRPr lang="zh-CN" altLang="en-US" sz="2400" dirty="0">
              <a:latin typeface="Segoe UI Light" panose="020B0502040204020203" pitchFamily="34" charset="0"/>
              <a:ea typeface="方正兰亭超细黑简体" panose="02000000000000000000" pitchFamily="2" charset="-122"/>
              <a:cs typeface="Segoe UI Light" panose="020B0502040204020203" pitchFamily="34" charset="0"/>
            </a:endParaRPr>
          </a:p>
        </p:txBody>
      </p:sp>
      <p:sp>
        <p:nvSpPr>
          <p:cNvPr id="11" name="椭圆 10"/>
          <p:cNvSpPr/>
          <p:nvPr/>
        </p:nvSpPr>
        <p:spPr>
          <a:xfrm>
            <a:off x="11488722" y="6214056"/>
            <a:ext cx="302301" cy="302301"/>
          </a:xfrm>
          <a:prstGeom prst="ellipse">
            <a:avLst/>
          </a:prstGeom>
          <a:solidFill>
            <a:srgbClr val="F2F2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700" dirty="0">
              <a:solidFill>
                <a:schemeClr val="tx1"/>
              </a:solidFill>
              <a:latin typeface="微软雅黑" panose="020B0503020204020204" pitchFamily="34" charset="-122"/>
              <a:ea typeface="微软雅黑" panose="020B0503020204020204" pitchFamily="34" charset="-122"/>
            </a:endParaRPr>
          </a:p>
        </p:txBody>
      </p:sp>
      <p:sp>
        <p:nvSpPr>
          <p:cNvPr id="16" name="文本占位符 15"/>
          <p:cNvSpPr>
            <a:spLocks noGrp="1"/>
          </p:cNvSpPr>
          <p:nvPr>
            <p:ph type="body" sz="quarter" idx="10" hasCustomPrompt="1"/>
          </p:nvPr>
        </p:nvSpPr>
        <p:spPr>
          <a:xfrm>
            <a:off x="11457064" y="6266935"/>
            <a:ext cx="365616" cy="196543"/>
          </a:xfrm>
        </p:spPr>
        <p:txBody>
          <a:bodyPr>
            <a:noAutofit/>
          </a:bodyPr>
          <a:lstStyle>
            <a:lvl1pPr marL="0" indent="0" algn="ctr">
              <a:buFontTx/>
              <a:buNone/>
              <a:defRPr sz="1000">
                <a:latin typeface="+mj-ea"/>
                <a:ea typeface="+mj-ea"/>
              </a:defRPr>
            </a:lvl1pPr>
          </a:lstStyle>
          <a:p>
            <a:pPr lvl="0"/>
            <a:r>
              <a:rPr lang="en-US" altLang="zh-CN" dirty="0"/>
              <a:t>01</a:t>
            </a:r>
            <a:endParaRPr lang="zh-CN" altLang="en-US" dirty="0"/>
          </a:p>
        </p:txBody>
      </p:sp>
    </p:spTree>
    <p:extLst>
      <p:ext uri="{BB962C8B-B14F-4D97-AF65-F5344CB8AC3E}">
        <p14:creationId xmlns:p14="http://schemas.microsoft.com/office/powerpoint/2010/main" val="1088112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95634A-C50F-46BF-B642-326E8AB3DA92}" type="datetimeFigureOut">
              <a:rPr lang="zh-CN" altLang="en-US" smtClean="0"/>
              <a:t>2021/11/1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2602276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notesSlide" Target="../notesSlides/notesSlide2.xml"/><Relationship Id="rId4"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notesSlide" Target="../notesSlides/notesSlide24.xml"/><Relationship Id="rId4"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notesSlide" Target="../notesSlides/notesSlide6.xml"/><Relationship Id="rId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p:cNvSpPr/>
          <p:nvPr>
            <p:custDataLst>
              <p:tags r:id="rId1"/>
            </p:custDataLst>
          </p:nvPr>
        </p:nvSpPr>
        <p:spPr bwMode="auto">
          <a:xfrm>
            <a:off x="2351882" y="3513138"/>
            <a:ext cx="7488237" cy="1147763"/>
          </a:xfrm>
          <a:prstGeom prst="rect">
            <a:avLst/>
          </a:prstGeom>
          <a:noFill/>
          <a:ln w="57150">
            <a:solidFill>
              <a:srgbClr val="24569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4" name="PA_遮罩2"/>
          <p:cNvSpPr/>
          <p:nvPr>
            <p:custDataLst>
              <p:tags r:id="rId2"/>
            </p:custDataLst>
          </p:nvPr>
        </p:nvSpPr>
        <p:spPr bwMode="auto">
          <a:xfrm>
            <a:off x="3183972" y="3086101"/>
            <a:ext cx="5825646" cy="1003300"/>
          </a:xfrm>
          <a:prstGeom prst="rect">
            <a:avLst/>
          </a:prstGeom>
          <a:solidFill>
            <a:srgbClr val="F2F2F2"/>
          </a:solidFill>
          <a:ln w="571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PA_遮罩1"/>
          <p:cNvSpPr/>
          <p:nvPr>
            <p:custDataLst>
              <p:tags r:id="rId3"/>
            </p:custDataLst>
          </p:nvPr>
        </p:nvSpPr>
        <p:spPr bwMode="auto">
          <a:xfrm>
            <a:off x="3455194" y="4160838"/>
            <a:ext cx="5281613" cy="1003300"/>
          </a:xfrm>
          <a:prstGeom prst="rect">
            <a:avLst/>
          </a:prstGeom>
          <a:solidFill>
            <a:srgbClr val="F2F2F2"/>
          </a:solidFill>
          <a:ln w="571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nvGrpSpPr>
          <p:cNvPr id="13" name="PA_组合 12"/>
          <p:cNvGrpSpPr/>
          <p:nvPr>
            <p:custDataLst>
              <p:tags r:id="rId4"/>
            </p:custDataLst>
          </p:nvPr>
        </p:nvGrpSpPr>
        <p:grpSpPr>
          <a:xfrm>
            <a:off x="3741250" y="4321176"/>
            <a:ext cx="4709494" cy="679450"/>
            <a:chOff x="3741250" y="4321176"/>
            <a:chExt cx="4709494" cy="679450"/>
          </a:xfrm>
        </p:grpSpPr>
        <p:sp>
          <p:nvSpPr>
            <p:cNvPr id="7" name="PA_圆角矩形 6"/>
            <p:cNvSpPr/>
            <p:nvPr>
              <p:custDataLst>
                <p:tags r:id="rId7"/>
              </p:custDataLst>
            </p:nvPr>
          </p:nvSpPr>
          <p:spPr bwMode="auto">
            <a:xfrm>
              <a:off x="3791744" y="4321176"/>
              <a:ext cx="4608513" cy="679450"/>
            </a:xfrm>
            <a:prstGeom prst="roundRect">
              <a:avLst>
                <a:gd name="adj" fmla="val 19458"/>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9" name="PA_文本框 8"/>
            <p:cNvSpPr txBox="1">
              <a:spLocks noChangeArrowheads="1"/>
            </p:cNvSpPr>
            <p:nvPr>
              <p:custDataLst>
                <p:tags r:id="rId8"/>
              </p:custDataLst>
            </p:nvPr>
          </p:nvSpPr>
          <p:spPr bwMode="auto">
            <a:xfrm>
              <a:off x="3741250" y="4476235"/>
              <a:ext cx="47094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9F9F9"/>
                </a:buClr>
                <a:buSzPct val="65000"/>
                <a:buFont typeface="Wingdings 2" panose="05020102010507070707" pitchFamily="18" charset="2"/>
                <a:buChar char=""/>
                <a:defRPr sz="2800">
                  <a:solidFill>
                    <a:schemeClr val="tx1"/>
                  </a:solidFill>
                  <a:latin typeface="Book Antiqua" panose="02040602050305030304" pitchFamily="18" charset="0"/>
                  <a:ea typeface="宋体" panose="02010600030101010101" pitchFamily="2" charset="-122"/>
                </a:defRPr>
              </a:lvl1pPr>
              <a:lvl2pPr marL="742950" indent="-285750" eaLnBrk="0" hangingPunct="0">
                <a:spcBef>
                  <a:spcPct val="20000"/>
                </a:spcBef>
                <a:buClr>
                  <a:schemeClr val="tx1"/>
                </a:buClr>
                <a:buSzPct val="80000"/>
                <a:buFont typeface="Wingdings 2" panose="05020102010507070707" pitchFamily="18" charset="2"/>
                <a:buChar char=""/>
                <a:defRPr sz="2400">
                  <a:solidFill>
                    <a:schemeClr val="tx1"/>
                  </a:solidFill>
                  <a:latin typeface="Book Antiqua" panose="02040602050305030304" pitchFamily="18" charset="0"/>
                  <a:ea typeface="宋体" panose="02010600030101010101" pitchFamily="2" charset="-122"/>
                </a:defRPr>
              </a:lvl2pPr>
              <a:lvl3pPr marL="1143000" indent="-228600" eaLnBrk="0" hangingPunct="0">
                <a:spcBef>
                  <a:spcPct val="20000"/>
                </a:spcBef>
                <a:buClr>
                  <a:schemeClr val="tx1"/>
                </a:buClr>
                <a:buSzPct val="95000"/>
                <a:buFont typeface="Wingdings" panose="05000000000000000000" pitchFamily="2" charset="2"/>
                <a:buChar char=""/>
                <a:defRPr sz="2200">
                  <a:solidFill>
                    <a:schemeClr val="tx1"/>
                  </a:solidFill>
                  <a:latin typeface="Book Antiqua" panose="02040602050305030304" pitchFamily="18" charset="0"/>
                  <a:ea typeface="宋体" panose="02010600030101010101" pitchFamily="2" charset="-122"/>
                </a:defRPr>
              </a:lvl3pPr>
              <a:lvl4pPr marL="1600200" indent="-228600" eaLnBrk="0" hangingPunct="0">
                <a:spcBef>
                  <a:spcPct val="20000"/>
                </a:spcBef>
                <a:buClr>
                  <a:schemeClr val="tx1"/>
                </a:buClr>
                <a:buSzPct val="100000"/>
                <a:buFont typeface="Wingdings 3" panose="05040102010807070707" pitchFamily="18" charset="2"/>
                <a:buChar char=""/>
                <a:defRPr sz="2000">
                  <a:solidFill>
                    <a:schemeClr val="tx1"/>
                  </a:solidFill>
                  <a:latin typeface="Book Antiqua" panose="02040602050305030304" pitchFamily="18" charset="0"/>
                  <a:ea typeface="宋体" panose="02010600030101010101" pitchFamily="2" charset="-122"/>
                </a:defRPr>
              </a:lvl4pPr>
              <a:lvl5pPr marL="2057400" indent="-228600" eaLnBrk="0" hangingPunct="0">
                <a:spcBef>
                  <a:spcPct val="20000"/>
                </a:spcBef>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dirty="0">
                  <a:solidFill>
                    <a:srgbClr val="F2F2F2"/>
                  </a:solidFill>
                  <a:latin typeface="微软雅黑" panose="020B0503020204020204" pitchFamily="34" charset="-122"/>
                  <a:ea typeface="微软雅黑" panose="020B0503020204020204" pitchFamily="34" charset="-122"/>
                </a:rPr>
                <a:t>IEEE Transactions on Services Computing</a:t>
              </a:r>
              <a:endParaRPr lang="zh-CN" altLang="en-US" sz="1800" dirty="0">
                <a:solidFill>
                  <a:srgbClr val="F2F2F2"/>
                </a:solidFill>
                <a:latin typeface="微软雅黑" panose="020B0503020204020204" pitchFamily="34" charset="-122"/>
                <a:ea typeface="微软雅黑" panose="020B0503020204020204" pitchFamily="34" charset="-122"/>
              </a:endParaRPr>
            </a:p>
          </p:txBody>
        </p:sp>
      </p:grpSp>
      <p:grpSp>
        <p:nvGrpSpPr>
          <p:cNvPr id="10" name="PA_组合 14"/>
          <p:cNvGrpSpPr>
            <a:grpSpLocks/>
          </p:cNvGrpSpPr>
          <p:nvPr>
            <p:custDataLst>
              <p:tags r:id="rId5"/>
            </p:custDataLst>
          </p:nvPr>
        </p:nvGrpSpPr>
        <p:grpSpPr bwMode="auto">
          <a:xfrm>
            <a:off x="5535218" y="1693863"/>
            <a:ext cx="1122545" cy="1122522"/>
            <a:chOff x="3953411" y="1428894"/>
            <a:chExt cx="1237177" cy="1237177"/>
          </a:xfrm>
        </p:grpSpPr>
        <p:sp>
          <p:nvSpPr>
            <p:cNvPr id="11" name="computer-monitor_69826"/>
            <p:cNvSpPr>
              <a:spLocks noChangeAspect="1" noChangeArrowheads="1"/>
            </p:cNvSpPr>
            <p:nvPr/>
          </p:nvSpPr>
          <p:spPr bwMode="auto">
            <a:xfrm>
              <a:off x="4211959" y="1711108"/>
              <a:ext cx="720080" cy="672750"/>
            </a:xfrm>
            <a:custGeom>
              <a:avLst/>
              <a:gdLst>
                <a:gd name="T0" fmla="*/ 1540087 w 338138"/>
                <a:gd name="T1" fmla="*/ 2560282 h 315913"/>
                <a:gd name="T2" fmla="*/ 1502451 w 338138"/>
                <a:gd name="T3" fmla="*/ 2599704 h 315913"/>
                <a:gd name="T4" fmla="*/ 1502451 w 338138"/>
                <a:gd name="T5" fmla="*/ 2796821 h 315913"/>
                <a:gd name="T6" fmla="*/ 1527537 w 338138"/>
                <a:gd name="T7" fmla="*/ 2836243 h 315913"/>
                <a:gd name="T8" fmla="*/ 1753329 w 338138"/>
                <a:gd name="T9" fmla="*/ 2836243 h 315913"/>
                <a:gd name="T10" fmla="*/ 1778413 w 338138"/>
                <a:gd name="T11" fmla="*/ 2809963 h 315913"/>
                <a:gd name="T12" fmla="*/ 1778413 w 338138"/>
                <a:gd name="T13" fmla="*/ 2599704 h 315913"/>
                <a:gd name="T14" fmla="*/ 1753329 w 338138"/>
                <a:gd name="T15" fmla="*/ 2560282 h 315913"/>
                <a:gd name="T16" fmla="*/ 1540087 w 338138"/>
                <a:gd name="T17" fmla="*/ 2560282 h 315913"/>
                <a:gd name="T18" fmla="*/ 1632767 w 338138"/>
                <a:gd name="T19" fmla="*/ 2146350 h 315913"/>
                <a:gd name="T20" fmla="*/ 1502451 w 338138"/>
                <a:gd name="T21" fmla="*/ 2276668 h 315913"/>
                <a:gd name="T22" fmla="*/ 1632767 w 338138"/>
                <a:gd name="T23" fmla="*/ 2406983 h 315913"/>
                <a:gd name="T24" fmla="*/ 1763084 w 338138"/>
                <a:gd name="T25" fmla="*/ 2276668 h 315913"/>
                <a:gd name="T26" fmla="*/ 1632767 w 338138"/>
                <a:gd name="T27" fmla="*/ 2146350 h 315913"/>
                <a:gd name="T28" fmla="*/ 1408549 w 338138"/>
                <a:gd name="T29" fmla="*/ 531474 h 315913"/>
                <a:gd name="T30" fmla="*/ 1523012 w 338138"/>
                <a:gd name="T31" fmla="*/ 544249 h 315913"/>
                <a:gd name="T32" fmla="*/ 1510301 w 338138"/>
                <a:gd name="T33" fmla="*/ 659232 h 315913"/>
                <a:gd name="T34" fmla="*/ 556448 w 338138"/>
                <a:gd name="T35" fmla="*/ 1323578 h 315913"/>
                <a:gd name="T36" fmla="*/ 518306 w 338138"/>
                <a:gd name="T37" fmla="*/ 1349133 h 315913"/>
                <a:gd name="T38" fmla="*/ 454707 w 338138"/>
                <a:gd name="T39" fmla="*/ 1310803 h 315913"/>
                <a:gd name="T40" fmla="*/ 467427 w 338138"/>
                <a:gd name="T41" fmla="*/ 1195825 h 315913"/>
                <a:gd name="T42" fmla="*/ 1408549 w 338138"/>
                <a:gd name="T43" fmla="*/ 531474 h 315913"/>
                <a:gd name="T44" fmla="*/ 855425 w 338138"/>
                <a:gd name="T45" fmla="*/ 454429 h 315913"/>
                <a:gd name="T46" fmla="*/ 970876 w 338138"/>
                <a:gd name="T47" fmla="*/ 467009 h 315913"/>
                <a:gd name="T48" fmla="*/ 958042 w 338138"/>
                <a:gd name="T49" fmla="*/ 580224 h 315913"/>
                <a:gd name="T50" fmla="*/ 509063 w 338138"/>
                <a:gd name="T51" fmla="*/ 894704 h 315913"/>
                <a:gd name="T52" fmla="*/ 457750 w 338138"/>
                <a:gd name="T53" fmla="*/ 919864 h 315913"/>
                <a:gd name="T54" fmla="*/ 393608 w 338138"/>
                <a:gd name="T55" fmla="*/ 882124 h 315913"/>
                <a:gd name="T56" fmla="*/ 419267 w 338138"/>
                <a:gd name="T57" fmla="*/ 768909 h 315913"/>
                <a:gd name="T58" fmla="*/ 855425 w 338138"/>
                <a:gd name="T59" fmla="*/ 454429 h 315913"/>
                <a:gd name="T60" fmla="*/ 338838 w 338138"/>
                <a:gd name="T61" fmla="*/ 214634 h 315913"/>
                <a:gd name="T62" fmla="*/ 199298 w 338138"/>
                <a:gd name="T63" fmla="*/ 341332 h 315913"/>
                <a:gd name="T64" fmla="*/ 199298 w 338138"/>
                <a:gd name="T65" fmla="*/ 1899673 h 315913"/>
                <a:gd name="T66" fmla="*/ 338838 w 338138"/>
                <a:gd name="T67" fmla="*/ 2039036 h 315913"/>
                <a:gd name="T68" fmla="*/ 2926687 w 338138"/>
                <a:gd name="T69" fmla="*/ 2039036 h 315913"/>
                <a:gd name="T70" fmla="*/ 3066223 w 338138"/>
                <a:gd name="T71" fmla="*/ 1899673 h 315913"/>
                <a:gd name="T72" fmla="*/ 3066223 w 338138"/>
                <a:gd name="T73" fmla="*/ 341332 h 315913"/>
                <a:gd name="T74" fmla="*/ 2926687 w 338138"/>
                <a:gd name="T75" fmla="*/ 214634 h 315913"/>
                <a:gd name="T76" fmla="*/ 338838 w 338138"/>
                <a:gd name="T77" fmla="*/ 214634 h 315913"/>
                <a:gd name="T78" fmla="*/ 140311 w 338138"/>
                <a:gd name="T79" fmla="*/ 0 h 315913"/>
                <a:gd name="T80" fmla="*/ 3125222 w 338138"/>
                <a:gd name="T81" fmla="*/ 0 h 315913"/>
                <a:gd name="T82" fmla="*/ 3265535 w 338138"/>
                <a:gd name="T83" fmla="*/ 127119 h 315913"/>
                <a:gd name="T84" fmla="*/ 3265535 w 338138"/>
                <a:gd name="T85" fmla="*/ 2427997 h 315913"/>
                <a:gd name="T86" fmla="*/ 3125222 w 338138"/>
                <a:gd name="T87" fmla="*/ 2567825 h 315913"/>
                <a:gd name="T88" fmla="*/ 2028206 w 338138"/>
                <a:gd name="T89" fmla="*/ 2567825 h 315913"/>
                <a:gd name="T90" fmla="*/ 2002694 w 338138"/>
                <a:gd name="T91" fmla="*/ 2593252 h 315913"/>
                <a:gd name="T92" fmla="*/ 2002694 w 338138"/>
                <a:gd name="T93" fmla="*/ 2809356 h 315913"/>
                <a:gd name="T94" fmla="*/ 2015450 w 338138"/>
                <a:gd name="T95" fmla="*/ 2834782 h 315913"/>
                <a:gd name="T96" fmla="*/ 2308835 w 338138"/>
                <a:gd name="T97" fmla="*/ 2834782 h 315913"/>
                <a:gd name="T98" fmla="*/ 2423641 w 338138"/>
                <a:gd name="T99" fmla="*/ 2949196 h 315913"/>
                <a:gd name="T100" fmla="*/ 2308835 w 338138"/>
                <a:gd name="T101" fmla="*/ 3050886 h 315913"/>
                <a:gd name="T102" fmla="*/ 956700 w 338138"/>
                <a:gd name="T103" fmla="*/ 3050886 h 315913"/>
                <a:gd name="T104" fmla="*/ 841892 w 338138"/>
                <a:gd name="T105" fmla="*/ 2949196 h 315913"/>
                <a:gd name="T106" fmla="*/ 956700 w 338138"/>
                <a:gd name="T107" fmla="*/ 2834782 h 315913"/>
                <a:gd name="T108" fmla="*/ 1250094 w 338138"/>
                <a:gd name="T109" fmla="*/ 2834782 h 315913"/>
                <a:gd name="T110" fmla="*/ 1262850 w 338138"/>
                <a:gd name="T111" fmla="*/ 2796649 h 315913"/>
                <a:gd name="T112" fmla="*/ 1262850 w 338138"/>
                <a:gd name="T113" fmla="*/ 2593252 h 315913"/>
                <a:gd name="T114" fmla="*/ 1224580 w 338138"/>
                <a:gd name="T115" fmla="*/ 2567825 h 315913"/>
                <a:gd name="T116" fmla="*/ 140311 w 338138"/>
                <a:gd name="T117" fmla="*/ 2567825 h 315913"/>
                <a:gd name="T118" fmla="*/ 0 w 338138"/>
                <a:gd name="T119" fmla="*/ 2427997 h 315913"/>
                <a:gd name="T120" fmla="*/ 0 w 338138"/>
                <a:gd name="T121" fmla="*/ 127119 h 315913"/>
                <a:gd name="T122" fmla="*/ 140311 w 338138"/>
                <a:gd name="T123" fmla="*/ 0 h 3159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rgbClr val="2456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椭圆 11"/>
            <p:cNvSpPr/>
            <p:nvPr/>
          </p:nvSpPr>
          <p:spPr>
            <a:xfrm>
              <a:off x="3952971" y="1428894"/>
              <a:ext cx="1236976" cy="1237002"/>
            </a:xfrm>
            <a:prstGeom prst="ellipse">
              <a:avLst/>
            </a:prstGeom>
            <a:noFill/>
            <a:ln w="19050" cap="flat" cmpd="sng" algn="ctr">
              <a:solidFill>
                <a:srgbClr val="24569D"/>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sp>
        <p:nvSpPr>
          <p:cNvPr id="2" name="PA_文本框 1"/>
          <p:cNvSpPr txBox="1"/>
          <p:nvPr>
            <p:custDataLst>
              <p:tags r:id="rId6"/>
            </p:custDataLst>
          </p:nvPr>
        </p:nvSpPr>
        <p:spPr>
          <a:xfrm>
            <a:off x="2415342" y="2963075"/>
            <a:ext cx="7361311" cy="707886"/>
          </a:xfrm>
          <a:prstGeom prst="rect">
            <a:avLst/>
          </a:prstGeom>
          <a:noFill/>
        </p:spPr>
        <p:txBody>
          <a:bodyPr wrap="none" rtlCol="0">
            <a:spAutoFit/>
          </a:bodyPr>
          <a:lstStyle/>
          <a:p>
            <a:pPr algn="ctr"/>
            <a:r>
              <a:rPr lang="en-US" altLang="zh-CN" sz="2000" b="1" dirty="0"/>
              <a:t>Leveraging Official Content and Social Context to </a:t>
            </a:r>
          </a:p>
          <a:p>
            <a:pPr algn="ctr"/>
            <a:r>
              <a:rPr lang="en-US" altLang="zh-CN" sz="2000" b="1" dirty="0"/>
              <a:t>Recommend Software Documentation</a:t>
            </a:r>
            <a:endParaRPr lang="zh-CN" altLang="en-US" sz="2000" b="1" dirty="0"/>
          </a:p>
        </p:txBody>
      </p:sp>
    </p:spTree>
    <p:extLst>
      <p:ext uri="{BB962C8B-B14F-4D97-AF65-F5344CB8AC3E}">
        <p14:creationId xmlns:p14="http://schemas.microsoft.com/office/powerpoint/2010/main" val="20325493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1073" y="700153"/>
            <a:ext cx="1604927" cy="584775"/>
          </a:xfrm>
          <a:prstGeom prst="rect">
            <a:avLst/>
          </a:prstGeom>
          <a:noFill/>
        </p:spPr>
        <p:txBody>
          <a:bodyPr wrap="none" rtlCol="0">
            <a:spAutoFit/>
          </a:bodyPr>
          <a:lstStyle/>
          <a:p>
            <a:r>
              <a:rPr lang="en-US" altLang="zh-CN" sz="3200" dirty="0"/>
              <a:t>Search</a:t>
            </a:r>
            <a:endParaRPr lang="zh-CN" altLang="en-US" sz="3200" dirty="0"/>
          </a:p>
        </p:txBody>
      </p:sp>
      <p:sp>
        <p:nvSpPr>
          <p:cNvPr id="4" name="矩形 3"/>
          <p:cNvSpPr/>
          <p:nvPr/>
        </p:nvSpPr>
        <p:spPr>
          <a:xfrm>
            <a:off x="-23093" y="2644948"/>
            <a:ext cx="266166"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sp>
        <p:nvSpPr>
          <p:cNvPr id="5" name="矩形 4"/>
          <p:cNvSpPr/>
          <p:nvPr/>
        </p:nvSpPr>
        <p:spPr>
          <a:xfrm>
            <a:off x="11927011" y="2648422"/>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sp>
        <p:nvSpPr>
          <p:cNvPr id="7" name="文本框 6">
            <a:extLst>
              <a:ext uri="{FF2B5EF4-FFF2-40B4-BE49-F238E27FC236}">
                <a16:creationId xmlns:a16="http://schemas.microsoft.com/office/drawing/2014/main" id="{E9BF0AB5-A339-4E2B-8E34-999E7949BB9A}"/>
              </a:ext>
            </a:extLst>
          </p:cNvPr>
          <p:cNvSpPr txBox="1"/>
          <p:nvPr/>
        </p:nvSpPr>
        <p:spPr>
          <a:xfrm>
            <a:off x="1164918" y="1863398"/>
            <a:ext cx="9840248" cy="3903248"/>
          </a:xfrm>
          <a:prstGeom prst="rect">
            <a:avLst/>
          </a:prstGeom>
          <a:noFill/>
        </p:spPr>
        <p:txBody>
          <a:bodyPr wrap="square" rtlCol="0">
            <a:spAutoFit/>
          </a:bodyPr>
          <a:lstStyle/>
          <a:p>
            <a:pPr indent="457200" algn="just">
              <a:lnSpc>
                <a:spcPct val="150000"/>
              </a:lnSpc>
            </a:pPr>
            <a:r>
              <a:rPr lang="zh-CN" altLang="en-US" sz="2400" dirty="0"/>
              <a:t>给定一个查询，论文使用</a:t>
            </a:r>
            <a:r>
              <a:rPr lang="en-US" altLang="zh-CN" sz="2400" dirty="0"/>
              <a:t>Lucene engine</a:t>
            </a:r>
            <a:r>
              <a:rPr lang="zh-CN" altLang="en-US" sz="2400" dirty="0"/>
              <a:t>和</a:t>
            </a:r>
            <a:r>
              <a:rPr lang="en-US" altLang="zh-CN" sz="2400" dirty="0"/>
              <a:t>LDA</a:t>
            </a:r>
            <a:r>
              <a:rPr lang="zh-CN" altLang="en-US" sz="2400" dirty="0"/>
              <a:t>模型来检索候选</a:t>
            </a:r>
            <a:r>
              <a:rPr lang="en-US" altLang="zh-CN" sz="2400" dirty="0"/>
              <a:t>Content</a:t>
            </a:r>
            <a:r>
              <a:rPr lang="zh-CN" altLang="en-US" sz="2400" dirty="0"/>
              <a:t>和</a:t>
            </a:r>
            <a:r>
              <a:rPr lang="en-US" altLang="zh-CN" sz="2400" dirty="0"/>
              <a:t>Local Content </a:t>
            </a:r>
            <a:r>
              <a:rPr lang="zh-CN" altLang="en-US" sz="2400" dirty="0"/>
              <a:t>：</a:t>
            </a:r>
            <a:endParaRPr lang="en-US" altLang="zh-CN" sz="2400" dirty="0"/>
          </a:p>
          <a:p>
            <a:pPr marL="342900" indent="-342900" algn="just">
              <a:lnSpc>
                <a:spcPct val="150000"/>
              </a:lnSpc>
              <a:buFont typeface="Arial" panose="020B0604020202020204" pitchFamily="34" charset="0"/>
              <a:buChar char="•"/>
            </a:pPr>
            <a:r>
              <a:rPr lang="en-US" altLang="zh-CN" sz="2400" dirty="0"/>
              <a:t>Lucene engine</a:t>
            </a:r>
            <a:r>
              <a:rPr lang="zh-CN" altLang="en-US" sz="2400" dirty="0"/>
              <a:t>：将每个软件文档作为</a:t>
            </a:r>
            <a:r>
              <a:rPr lang="en-US" altLang="zh-CN" sz="2400" dirty="0"/>
              <a:t>Apache Lucene engine</a:t>
            </a:r>
            <a:r>
              <a:rPr lang="zh-CN" altLang="en-US" sz="2400" dirty="0"/>
              <a:t>中的索引文档进行索引。对于每个查询，使用</a:t>
            </a:r>
            <a:r>
              <a:rPr lang="en-US" altLang="zh-CN" sz="2400" dirty="0"/>
              <a:t>Lucene</a:t>
            </a:r>
            <a:r>
              <a:rPr lang="zh-CN" altLang="en-US" sz="2400" dirty="0"/>
              <a:t>和</a:t>
            </a:r>
            <a:r>
              <a:rPr lang="en-US" altLang="zh-CN" sz="2400" dirty="0"/>
              <a:t>BM25</a:t>
            </a:r>
            <a:r>
              <a:rPr lang="zh-CN" altLang="en-US" sz="2400" dirty="0"/>
              <a:t>评分函数从语料库中检索前</a:t>
            </a:r>
            <a:r>
              <a:rPr lang="en-US" altLang="zh-CN" sz="2400" dirty="0"/>
              <a:t>10</a:t>
            </a:r>
            <a:r>
              <a:rPr lang="zh-CN" altLang="en-US" sz="2400" dirty="0"/>
              <a:t>个结果。</a:t>
            </a:r>
            <a:endParaRPr lang="en-US" altLang="zh-CN" sz="2400" dirty="0"/>
          </a:p>
          <a:p>
            <a:pPr marL="342900" indent="-342900" algn="just">
              <a:lnSpc>
                <a:spcPct val="150000"/>
              </a:lnSpc>
              <a:buFont typeface="Arial" panose="020B0604020202020204" pitchFamily="34" charset="0"/>
              <a:buChar char="•"/>
            </a:pPr>
            <a:r>
              <a:rPr lang="en-US" altLang="zh-CN" sz="2400" dirty="0"/>
              <a:t>LDA</a:t>
            </a:r>
            <a:r>
              <a:rPr lang="zh-CN" altLang="en-US" sz="2400" dirty="0"/>
              <a:t>模型：将软件文档的查询和内容表示为空间中的向量。然后，根据分布的余弦相似性检索前</a:t>
            </a:r>
            <a:r>
              <a:rPr lang="en-US" altLang="zh-CN" sz="2400" dirty="0"/>
              <a:t>10</a:t>
            </a:r>
            <a:r>
              <a:rPr lang="zh-CN" altLang="en-US" sz="2400" dirty="0"/>
              <a:t>个结果。</a:t>
            </a:r>
            <a:endParaRPr lang="en-US" altLang="zh-CN" sz="2400" dirty="0"/>
          </a:p>
        </p:txBody>
      </p:sp>
    </p:spTree>
    <p:extLst>
      <p:ext uri="{BB962C8B-B14F-4D97-AF65-F5344CB8AC3E}">
        <p14:creationId xmlns:p14="http://schemas.microsoft.com/office/powerpoint/2010/main" val="120315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1073" y="700153"/>
            <a:ext cx="5898346" cy="584775"/>
          </a:xfrm>
          <a:prstGeom prst="rect">
            <a:avLst/>
          </a:prstGeom>
          <a:noFill/>
        </p:spPr>
        <p:txBody>
          <a:bodyPr wrap="none" rtlCol="0">
            <a:spAutoFit/>
          </a:bodyPr>
          <a:lstStyle/>
          <a:p>
            <a:r>
              <a:rPr lang="en-US" altLang="zh-CN" sz="3200" dirty="0"/>
              <a:t>Selection by Global Context</a:t>
            </a:r>
            <a:endParaRPr lang="zh-CN" altLang="en-US" sz="3200" dirty="0"/>
          </a:p>
        </p:txBody>
      </p:sp>
      <p:sp>
        <p:nvSpPr>
          <p:cNvPr id="4" name="矩形 3"/>
          <p:cNvSpPr/>
          <p:nvPr/>
        </p:nvSpPr>
        <p:spPr>
          <a:xfrm>
            <a:off x="-23093" y="2644948"/>
            <a:ext cx="266166"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sp>
        <p:nvSpPr>
          <p:cNvPr id="5" name="矩形 4"/>
          <p:cNvSpPr/>
          <p:nvPr/>
        </p:nvSpPr>
        <p:spPr>
          <a:xfrm>
            <a:off x="11927011" y="2648422"/>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sp>
        <p:nvSpPr>
          <p:cNvPr id="7" name="文本框 6">
            <a:extLst>
              <a:ext uri="{FF2B5EF4-FFF2-40B4-BE49-F238E27FC236}">
                <a16:creationId xmlns:a16="http://schemas.microsoft.com/office/drawing/2014/main" id="{E9BF0AB5-A339-4E2B-8E34-999E7949BB9A}"/>
              </a:ext>
            </a:extLst>
          </p:cNvPr>
          <p:cNvSpPr txBox="1"/>
          <p:nvPr/>
        </p:nvSpPr>
        <p:spPr>
          <a:xfrm>
            <a:off x="1175876" y="2862370"/>
            <a:ext cx="9840248" cy="113325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altLang="zh-CN" sz="2400" dirty="0"/>
              <a:t>Definition 3 (Global Context)</a:t>
            </a:r>
            <a:r>
              <a:rPr lang="zh-CN" altLang="en-US" sz="2400" dirty="0"/>
              <a:t>：软件文档的</a:t>
            </a:r>
            <a:r>
              <a:rPr lang="en-US" altLang="zh-CN" sz="2400" dirty="0"/>
              <a:t>Global Context</a:t>
            </a:r>
            <a:r>
              <a:rPr lang="zh-CN" altLang="en-US" sz="2400" dirty="0"/>
              <a:t>是其所有</a:t>
            </a:r>
            <a:r>
              <a:rPr lang="en-US" altLang="zh-CN" sz="2400" dirty="0"/>
              <a:t>Local Content</a:t>
            </a:r>
            <a:r>
              <a:rPr lang="zh-CN" altLang="en-US" sz="2400" dirty="0"/>
              <a:t>的集合。</a:t>
            </a:r>
            <a:endParaRPr lang="en-US" altLang="zh-CN" sz="2400" dirty="0"/>
          </a:p>
        </p:txBody>
      </p:sp>
    </p:spTree>
    <p:extLst>
      <p:ext uri="{BB962C8B-B14F-4D97-AF65-F5344CB8AC3E}">
        <p14:creationId xmlns:p14="http://schemas.microsoft.com/office/powerpoint/2010/main" val="1996066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1073" y="700153"/>
            <a:ext cx="2476127" cy="584775"/>
          </a:xfrm>
          <a:prstGeom prst="rect">
            <a:avLst/>
          </a:prstGeom>
          <a:noFill/>
        </p:spPr>
        <p:txBody>
          <a:bodyPr wrap="none" rtlCol="0">
            <a:spAutoFit/>
          </a:bodyPr>
          <a:lstStyle/>
          <a:p>
            <a:r>
              <a:rPr lang="en-US" altLang="zh-CN" sz="3200" dirty="0"/>
              <a:t>Skim-gram</a:t>
            </a:r>
            <a:endParaRPr lang="zh-CN" altLang="en-US" sz="3200" dirty="0"/>
          </a:p>
        </p:txBody>
      </p:sp>
      <p:sp>
        <p:nvSpPr>
          <p:cNvPr id="4" name="矩形 3"/>
          <p:cNvSpPr/>
          <p:nvPr/>
        </p:nvSpPr>
        <p:spPr>
          <a:xfrm>
            <a:off x="-23093" y="2644948"/>
            <a:ext cx="266166"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sp>
        <p:nvSpPr>
          <p:cNvPr id="5" name="矩形 4"/>
          <p:cNvSpPr/>
          <p:nvPr/>
        </p:nvSpPr>
        <p:spPr>
          <a:xfrm>
            <a:off x="11927011" y="2648422"/>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pic>
        <p:nvPicPr>
          <p:cNvPr id="3" name="图片 2">
            <a:extLst>
              <a:ext uri="{FF2B5EF4-FFF2-40B4-BE49-F238E27FC236}">
                <a16:creationId xmlns:a16="http://schemas.microsoft.com/office/drawing/2014/main" id="{56A0B587-F0F7-4907-9691-334E6DA44AF9}"/>
              </a:ext>
            </a:extLst>
          </p:cNvPr>
          <p:cNvPicPr>
            <a:picLocks noChangeAspect="1"/>
          </p:cNvPicPr>
          <p:nvPr/>
        </p:nvPicPr>
        <p:blipFill>
          <a:blip r:embed="rId3"/>
          <a:stretch>
            <a:fillRect/>
          </a:stretch>
        </p:blipFill>
        <p:spPr>
          <a:xfrm>
            <a:off x="1241639" y="1821004"/>
            <a:ext cx="9708721" cy="4061812"/>
          </a:xfrm>
          <a:prstGeom prst="rect">
            <a:avLst/>
          </a:prstGeom>
        </p:spPr>
      </p:pic>
    </p:spTree>
    <p:extLst>
      <p:ext uri="{BB962C8B-B14F-4D97-AF65-F5344CB8AC3E}">
        <p14:creationId xmlns:p14="http://schemas.microsoft.com/office/powerpoint/2010/main" val="3294007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1073" y="700153"/>
            <a:ext cx="2476127" cy="584775"/>
          </a:xfrm>
          <a:prstGeom prst="rect">
            <a:avLst/>
          </a:prstGeom>
          <a:noFill/>
        </p:spPr>
        <p:txBody>
          <a:bodyPr wrap="none" rtlCol="0">
            <a:spAutoFit/>
          </a:bodyPr>
          <a:lstStyle/>
          <a:p>
            <a:r>
              <a:rPr lang="en-US" altLang="zh-CN" sz="3200" dirty="0"/>
              <a:t>Skim-gram</a:t>
            </a:r>
            <a:endParaRPr lang="zh-CN" altLang="en-US" sz="3200" dirty="0"/>
          </a:p>
        </p:txBody>
      </p:sp>
      <p:sp>
        <p:nvSpPr>
          <p:cNvPr id="4" name="矩形 3"/>
          <p:cNvSpPr/>
          <p:nvPr/>
        </p:nvSpPr>
        <p:spPr>
          <a:xfrm>
            <a:off x="-23093" y="2644948"/>
            <a:ext cx="266166"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sp>
        <p:nvSpPr>
          <p:cNvPr id="5" name="矩形 4"/>
          <p:cNvSpPr/>
          <p:nvPr/>
        </p:nvSpPr>
        <p:spPr>
          <a:xfrm>
            <a:off x="11927011" y="2648422"/>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pic>
        <p:nvPicPr>
          <p:cNvPr id="3" name="图片 2">
            <a:extLst>
              <a:ext uri="{FF2B5EF4-FFF2-40B4-BE49-F238E27FC236}">
                <a16:creationId xmlns:a16="http://schemas.microsoft.com/office/drawing/2014/main" id="{7F9872C4-D751-4F35-8914-BEAD2004F09A}"/>
              </a:ext>
            </a:extLst>
          </p:cNvPr>
          <p:cNvPicPr>
            <a:picLocks noChangeAspect="1"/>
          </p:cNvPicPr>
          <p:nvPr/>
        </p:nvPicPr>
        <p:blipFill>
          <a:blip r:embed="rId3"/>
          <a:stretch>
            <a:fillRect/>
          </a:stretch>
        </p:blipFill>
        <p:spPr>
          <a:xfrm>
            <a:off x="5190086" y="1674339"/>
            <a:ext cx="1729890" cy="480102"/>
          </a:xfrm>
          <a:prstGeom prst="rect">
            <a:avLst/>
          </a:prstGeom>
        </p:spPr>
      </p:pic>
      <p:pic>
        <p:nvPicPr>
          <p:cNvPr id="6" name="图片 5">
            <a:extLst>
              <a:ext uri="{FF2B5EF4-FFF2-40B4-BE49-F238E27FC236}">
                <a16:creationId xmlns:a16="http://schemas.microsoft.com/office/drawing/2014/main" id="{5342F065-5A3B-4857-81F6-EE02721E337B}"/>
              </a:ext>
            </a:extLst>
          </p:cNvPr>
          <p:cNvPicPr>
            <a:picLocks noChangeAspect="1"/>
          </p:cNvPicPr>
          <p:nvPr/>
        </p:nvPicPr>
        <p:blipFill>
          <a:blip r:embed="rId4"/>
          <a:stretch>
            <a:fillRect/>
          </a:stretch>
        </p:blipFill>
        <p:spPr>
          <a:xfrm>
            <a:off x="4316576" y="2417356"/>
            <a:ext cx="3558848" cy="868755"/>
          </a:xfrm>
          <a:prstGeom prst="rect">
            <a:avLst/>
          </a:prstGeom>
        </p:spPr>
      </p:pic>
      <p:pic>
        <p:nvPicPr>
          <p:cNvPr id="8" name="图片 7">
            <a:extLst>
              <a:ext uri="{FF2B5EF4-FFF2-40B4-BE49-F238E27FC236}">
                <a16:creationId xmlns:a16="http://schemas.microsoft.com/office/drawing/2014/main" id="{DCDAD3E9-A6D3-4150-BDC0-90B394BE162D}"/>
              </a:ext>
            </a:extLst>
          </p:cNvPr>
          <p:cNvPicPr>
            <a:picLocks noChangeAspect="1"/>
          </p:cNvPicPr>
          <p:nvPr/>
        </p:nvPicPr>
        <p:blipFill>
          <a:blip r:embed="rId5"/>
          <a:stretch>
            <a:fillRect/>
          </a:stretch>
        </p:blipFill>
        <p:spPr>
          <a:xfrm>
            <a:off x="4294660" y="3549026"/>
            <a:ext cx="3520745" cy="525826"/>
          </a:xfrm>
          <a:prstGeom prst="rect">
            <a:avLst/>
          </a:prstGeom>
        </p:spPr>
      </p:pic>
      <p:pic>
        <p:nvPicPr>
          <p:cNvPr id="9" name="图片 8">
            <a:extLst>
              <a:ext uri="{FF2B5EF4-FFF2-40B4-BE49-F238E27FC236}">
                <a16:creationId xmlns:a16="http://schemas.microsoft.com/office/drawing/2014/main" id="{C1D9FE9E-0287-4DA2-955A-9E8D230DB5D5}"/>
              </a:ext>
            </a:extLst>
          </p:cNvPr>
          <p:cNvPicPr>
            <a:picLocks noChangeAspect="1"/>
          </p:cNvPicPr>
          <p:nvPr/>
        </p:nvPicPr>
        <p:blipFill>
          <a:blip r:embed="rId6"/>
          <a:stretch>
            <a:fillRect/>
          </a:stretch>
        </p:blipFill>
        <p:spPr>
          <a:xfrm>
            <a:off x="4039367" y="4337767"/>
            <a:ext cx="4031329" cy="1988992"/>
          </a:xfrm>
          <a:prstGeom prst="rect">
            <a:avLst/>
          </a:prstGeom>
        </p:spPr>
      </p:pic>
      <p:sp>
        <p:nvSpPr>
          <p:cNvPr id="10" name="文本框 9">
            <a:extLst>
              <a:ext uri="{FF2B5EF4-FFF2-40B4-BE49-F238E27FC236}">
                <a16:creationId xmlns:a16="http://schemas.microsoft.com/office/drawing/2014/main" id="{9501EE4D-254D-47CF-B668-01C90B02ABEE}"/>
              </a:ext>
            </a:extLst>
          </p:cNvPr>
          <p:cNvSpPr txBox="1"/>
          <p:nvPr/>
        </p:nvSpPr>
        <p:spPr>
          <a:xfrm>
            <a:off x="1358354" y="1575180"/>
            <a:ext cx="1201564" cy="579261"/>
          </a:xfrm>
          <a:prstGeom prst="rect">
            <a:avLst/>
          </a:prstGeom>
          <a:noFill/>
        </p:spPr>
        <p:txBody>
          <a:bodyPr wrap="square" rtlCol="0">
            <a:spAutoFit/>
          </a:bodyPr>
          <a:lstStyle/>
          <a:p>
            <a:pPr algn="ctr">
              <a:lnSpc>
                <a:spcPct val="150000"/>
              </a:lnSpc>
            </a:pPr>
            <a:r>
              <a:rPr lang="zh-CN" altLang="en-US" sz="2400" dirty="0"/>
              <a:t>隐藏层</a:t>
            </a:r>
            <a:endParaRPr lang="en-US" altLang="zh-CN" sz="2400" dirty="0"/>
          </a:p>
        </p:txBody>
      </p:sp>
      <p:sp>
        <p:nvSpPr>
          <p:cNvPr id="11" name="文本框 10">
            <a:extLst>
              <a:ext uri="{FF2B5EF4-FFF2-40B4-BE49-F238E27FC236}">
                <a16:creationId xmlns:a16="http://schemas.microsoft.com/office/drawing/2014/main" id="{D3D53C9B-B01C-4872-B1A4-DF5ECA6F31B3}"/>
              </a:ext>
            </a:extLst>
          </p:cNvPr>
          <p:cNvSpPr txBox="1"/>
          <p:nvPr/>
        </p:nvSpPr>
        <p:spPr>
          <a:xfrm>
            <a:off x="1358354" y="2969765"/>
            <a:ext cx="1201564" cy="579261"/>
          </a:xfrm>
          <a:prstGeom prst="rect">
            <a:avLst/>
          </a:prstGeom>
          <a:noFill/>
        </p:spPr>
        <p:txBody>
          <a:bodyPr wrap="square" rtlCol="0">
            <a:spAutoFit/>
          </a:bodyPr>
          <a:lstStyle/>
          <a:p>
            <a:pPr algn="ctr">
              <a:lnSpc>
                <a:spcPct val="150000"/>
              </a:lnSpc>
            </a:pPr>
            <a:r>
              <a:rPr lang="zh-CN" altLang="en-US" sz="2400" dirty="0"/>
              <a:t>输出层</a:t>
            </a:r>
            <a:endParaRPr lang="en-US" altLang="zh-CN" sz="2400" dirty="0"/>
          </a:p>
        </p:txBody>
      </p:sp>
      <p:sp>
        <p:nvSpPr>
          <p:cNvPr id="12" name="文本框 11">
            <a:extLst>
              <a:ext uri="{FF2B5EF4-FFF2-40B4-BE49-F238E27FC236}">
                <a16:creationId xmlns:a16="http://schemas.microsoft.com/office/drawing/2014/main" id="{39C3B64C-2FAB-4875-8E37-76B7D86C604A}"/>
              </a:ext>
            </a:extLst>
          </p:cNvPr>
          <p:cNvSpPr txBox="1"/>
          <p:nvPr/>
        </p:nvSpPr>
        <p:spPr>
          <a:xfrm>
            <a:off x="1358354" y="4753002"/>
            <a:ext cx="1464856" cy="579261"/>
          </a:xfrm>
          <a:prstGeom prst="rect">
            <a:avLst/>
          </a:prstGeom>
          <a:noFill/>
        </p:spPr>
        <p:txBody>
          <a:bodyPr wrap="square" rtlCol="0">
            <a:spAutoFit/>
          </a:bodyPr>
          <a:lstStyle/>
          <a:p>
            <a:pPr algn="ctr">
              <a:lnSpc>
                <a:spcPct val="150000"/>
              </a:lnSpc>
            </a:pPr>
            <a:r>
              <a:rPr lang="zh-CN" altLang="en-US" sz="2400" dirty="0"/>
              <a:t>损失函数</a:t>
            </a:r>
            <a:endParaRPr lang="en-US" altLang="zh-CN" sz="2400" dirty="0"/>
          </a:p>
        </p:txBody>
      </p:sp>
    </p:spTree>
    <p:extLst>
      <p:ext uri="{BB962C8B-B14F-4D97-AF65-F5344CB8AC3E}">
        <p14:creationId xmlns:p14="http://schemas.microsoft.com/office/powerpoint/2010/main" val="2219456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1073" y="700153"/>
            <a:ext cx="2476127" cy="584775"/>
          </a:xfrm>
          <a:prstGeom prst="rect">
            <a:avLst/>
          </a:prstGeom>
          <a:noFill/>
        </p:spPr>
        <p:txBody>
          <a:bodyPr wrap="none" rtlCol="0">
            <a:spAutoFit/>
          </a:bodyPr>
          <a:lstStyle/>
          <a:p>
            <a:r>
              <a:rPr lang="en-US" altLang="zh-CN" sz="3200" dirty="0"/>
              <a:t>Skim-gram</a:t>
            </a:r>
            <a:endParaRPr lang="zh-CN" altLang="en-US" sz="3200" dirty="0"/>
          </a:p>
        </p:txBody>
      </p:sp>
      <p:sp>
        <p:nvSpPr>
          <p:cNvPr id="4" name="矩形 3"/>
          <p:cNvSpPr/>
          <p:nvPr/>
        </p:nvSpPr>
        <p:spPr>
          <a:xfrm>
            <a:off x="-23093" y="2644948"/>
            <a:ext cx="266166"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sp>
        <p:nvSpPr>
          <p:cNvPr id="5" name="矩形 4"/>
          <p:cNvSpPr/>
          <p:nvPr/>
        </p:nvSpPr>
        <p:spPr>
          <a:xfrm>
            <a:off x="11927011" y="2648422"/>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pic>
        <p:nvPicPr>
          <p:cNvPr id="6" name="图片 5">
            <a:extLst>
              <a:ext uri="{FF2B5EF4-FFF2-40B4-BE49-F238E27FC236}">
                <a16:creationId xmlns:a16="http://schemas.microsoft.com/office/drawing/2014/main" id="{B97B6FDA-7F8F-480D-AFF6-086DC0435F8B}"/>
              </a:ext>
            </a:extLst>
          </p:cNvPr>
          <p:cNvPicPr>
            <a:picLocks noChangeAspect="1"/>
          </p:cNvPicPr>
          <p:nvPr/>
        </p:nvPicPr>
        <p:blipFill>
          <a:blip r:embed="rId3"/>
          <a:stretch>
            <a:fillRect/>
          </a:stretch>
        </p:blipFill>
        <p:spPr>
          <a:xfrm>
            <a:off x="1724025" y="1713390"/>
            <a:ext cx="8743950" cy="4759365"/>
          </a:xfrm>
          <a:prstGeom prst="rect">
            <a:avLst/>
          </a:prstGeom>
        </p:spPr>
      </p:pic>
    </p:spTree>
    <p:extLst>
      <p:ext uri="{BB962C8B-B14F-4D97-AF65-F5344CB8AC3E}">
        <p14:creationId xmlns:p14="http://schemas.microsoft.com/office/powerpoint/2010/main" val="4010595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1073" y="700153"/>
            <a:ext cx="4461093" cy="584775"/>
          </a:xfrm>
          <a:prstGeom prst="rect">
            <a:avLst/>
          </a:prstGeom>
          <a:noFill/>
        </p:spPr>
        <p:txBody>
          <a:bodyPr wrap="none" rtlCol="0">
            <a:spAutoFit/>
          </a:bodyPr>
          <a:lstStyle/>
          <a:p>
            <a:r>
              <a:rPr lang="en-US" altLang="zh-CN" sz="3200" dirty="0"/>
              <a:t>Problem Formulation</a:t>
            </a:r>
            <a:endParaRPr lang="zh-CN" altLang="en-US" sz="3200" dirty="0"/>
          </a:p>
        </p:txBody>
      </p:sp>
      <p:sp>
        <p:nvSpPr>
          <p:cNvPr id="4" name="矩形 3"/>
          <p:cNvSpPr/>
          <p:nvPr/>
        </p:nvSpPr>
        <p:spPr>
          <a:xfrm>
            <a:off x="-23093" y="2644948"/>
            <a:ext cx="266166"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sp>
        <p:nvSpPr>
          <p:cNvPr id="5" name="矩形 4"/>
          <p:cNvSpPr/>
          <p:nvPr/>
        </p:nvSpPr>
        <p:spPr>
          <a:xfrm>
            <a:off x="11927011" y="2648422"/>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pic>
        <p:nvPicPr>
          <p:cNvPr id="3" name="图片 2">
            <a:extLst>
              <a:ext uri="{FF2B5EF4-FFF2-40B4-BE49-F238E27FC236}">
                <a16:creationId xmlns:a16="http://schemas.microsoft.com/office/drawing/2014/main" id="{AF789728-DFC6-4E46-9BBD-D8F5B4E044F3}"/>
              </a:ext>
            </a:extLst>
          </p:cNvPr>
          <p:cNvPicPr>
            <a:picLocks noChangeAspect="1"/>
          </p:cNvPicPr>
          <p:nvPr/>
        </p:nvPicPr>
        <p:blipFill>
          <a:blip r:embed="rId3"/>
          <a:stretch>
            <a:fillRect/>
          </a:stretch>
        </p:blipFill>
        <p:spPr>
          <a:xfrm>
            <a:off x="3139184" y="2148729"/>
            <a:ext cx="5913632" cy="2560542"/>
          </a:xfrm>
          <a:prstGeom prst="rect">
            <a:avLst/>
          </a:prstGeom>
        </p:spPr>
      </p:pic>
      <p:pic>
        <p:nvPicPr>
          <p:cNvPr id="6" name="图片 5">
            <a:extLst>
              <a:ext uri="{FF2B5EF4-FFF2-40B4-BE49-F238E27FC236}">
                <a16:creationId xmlns:a16="http://schemas.microsoft.com/office/drawing/2014/main" id="{A950492B-A1CD-4A6F-AAE2-AF2705704701}"/>
              </a:ext>
            </a:extLst>
          </p:cNvPr>
          <p:cNvPicPr>
            <a:picLocks noChangeAspect="1"/>
          </p:cNvPicPr>
          <p:nvPr/>
        </p:nvPicPr>
        <p:blipFill>
          <a:blip r:embed="rId4"/>
          <a:stretch>
            <a:fillRect/>
          </a:stretch>
        </p:blipFill>
        <p:spPr>
          <a:xfrm>
            <a:off x="4830970" y="5334816"/>
            <a:ext cx="2530059" cy="823031"/>
          </a:xfrm>
          <a:prstGeom prst="rect">
            <a:avLst/>
          </a:prstGeom>
        </p:spPr>
      </p:pic>
    </p:spTree>
    <p:extLst>
      <p:ext uri="{BB962C8B-B14F-4D97-AF65-F5344CB8AC3E}">
        <p14:creationId xmlns:p14="http://schemas.microsoft.com/office/powerpoint/2010/main" val="629828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1073" y="700153"/>
            <a:ext cx="3963329" cy="584775"/>
          </a:xfrm>
          <a:prstGeom prst="rect">
            <a:avLst/>
          </a:prstGeom>
          <a:noFill/>
        </p:spPr>
        <p:txBody>
          <a:bodyPr wrap="none" rtlCol="0">
            <a:spAutoFit/>
          </a:bodyPr>
          <a:lstStyle/>
          <a:p>
            <a:r>
              <a:rPr lang="en-US" altLang="zh-CN" sz="3200" dirty="0"/>
              <a:t>Feature Extraction</a:t>
            </a:r>
            <a:endParaRPr lang="zh-CN" altLang="en-US" sz="3200" dirty="0"/>
          </a:p>
        </p:txBody>
      </p:sp>
      <p:sp>
        <p:nvSpPr>
          <p:cNvPr id="4" name="矩形 3"/>
          <p:cNvSpPr/>
          <p:nvPr/>
        </p:nvSpPr>
        <p:spPr>
          <a:xfrm>
            <a:off x="-23093" y="2644948"/>
            <a:ext cx="266166"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sp>
        <p:nvSpPr>
          <p:cNvPr id="5" name="矩形 4"/>
          <p:cNvSpPr/>
          <p:nvPr/>
        </p:nvSpPr>
        <p:spPr>
          <a:xfrm>
            <a:off x="11927011" y="2648422"/>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sp>
        <p:nvSpPr>
          <p:cNvPr id="7" name="文本框 6">
            <a:extLst>
              <a:ext uri="{FF2B5EF4-FFF2-40B4-BE49-F238E27FC236}">
                <a16:creationId xmlns:a16="http://schemas.microsoft.com/office/drawing/2014/main" id="{E9BF0AB5-A339-4E2B-8E34-999E7949BB9A}"/>
              </a:ext>
            </a:extLst>
          </p:cNvPr>
          <p:cNvSpPr txBox="1"/>
          <p:nvPr/>
        </p:nvSpPr>
        <p:spPr>
          <a:xfrm>
            <a:off x="1175876" y="1494861"/>
            <a:ext cx="9840248" cy="5011244"/>
          </a:xfrm>
          <a:prstGeom prst="rect">
            <a:avLst/>
          </a:prstGeom>
          <a:noFill/>
        </p:spPr>
        <p:txBody>
          <a:bodyPr wrap="square" rtlCol="0">
            <a:spAutoFit/>
          </a:bodyPr>
          <a:lstStyle/>
          <a:p>
            <a:pPr indent="457200" algn="just">
              <a:lnSpc>
                <a:spcPct val="150000"/>
              </a:lnSpc>
            </a:pPr>
            <a:r>
              <a:rPr lang="zh-CN" altLang="en-US" sz="2400" dirty="0"/>
              <a:t>论文总共提取了</a:t>
            </a:r>
            <a:r>
              <a:rPr lang="en-US" altLang="zh-CN" sz="2400" dirty="0"/>
              <a:t>22</a:t>
            </a:r>
            <a:r>
              <a:rPr lang="zh-CN" altLang="en-US" sz="2400" dirty="0"/>
              <a:t>个特征，这些特征分为四组：</a:t>
            </a:r>
            <a:endParaRPr lang="en-US" altLang="zh-CN" sz="2400" dirty="0"/>
          </a:p>
          <a:p>
            <a:pPr marL="342900" indent="457200" algn="just">
              <a:lnSpc>
                <a:spcPct val="150000"/>
              </a:lnSpc>
              <a:buFont typeface="Arial" panose="020B0604020202020204" pitchFamily="34" charset="0"/>
              <a:buChar char="•"/>
            </a:pPr>
            <a:r>
              <a:rPr lang="en-US" altLang="zh-CN" sz="2400" dirty="0"/>
              <a:t>Statistical-based</a:t>
            </a:r>
          </a:p>
          <a:p>
            <a:pPr marL="342900" indent="457200" algn="just">
              <a:lnSpc>
                <a:spcPct val="150000"/>
              </a:lnSpc>
              <a:buFont typeface="Arial" panose="020B0604020202020204" pitchFamily="34" charset="0"/>
              <a:buChar char="•"/>
            </a:pPr>
            <a:r>
              <a:rPr lang="en-US" altLang="zh-CN" sz="2400" dirty="0"/>
              <a:t>Textual</a:t>
            </a:r>
          </a:p>
          <a:p>
            <a:pPr marL="342900" indent="457200" algn="just">
              <a:lnSpc>
                <a:spcPct val="150000"/>
              </a:lnSpc>
              <a:buFont typeface="Arial" panose="020B0604020202020204" pitchFamily="34" charset="0"/>
              <a:buChar char="•"/>
            </a:pPr>
            <a:r>
              <a:rPr lang="en-US" altLang="zh-CN" sz="2400" dirty="0"/>
              <a:t>Context</a:t>
            </a:r>
          </a:p>
          <a:p>
            <a:pPr marL="342900" indent="457200" algn="just">
              <a:lnSpc>
                <a:spcPct val="150000"/>
              </a:lnSpc>
              <a:buFont typeface="Arial" panose="020B0604020202020204" pitchFamily="34" charset="0"/>
              <a:buChar char="•"/>
            </a:pPr>
            <a:r>
              <a:rPr lang="en-US" altLang="zh-CN" sz="2400" dirty="0"/>
              <a:t>Popularity</a:t>
            </a:r>
          </a:p>
          <a:p>
            <a:pPr indent="457200" algn="just">
              <a:lnSpc>
                <a:spcPct val="150000"/>
              </a:lnSpc>
            </a:pPr>
            <a:r>
              <a:rPr lang="zh-CN" altLang="en-US" sz="2400" dirty="0"/>
              <a:t>特征分为</a:t>
            </a:r>
            <a:r>
              <a:rPr lang="en-US" altLang="zh-CN" sz="2400" dirty="0"/>
              <a:t>3</a:t>
            </a:r>
            <a:r>
              <a:rPr lang="zh-CN" altLang="en-US" sz="2400" dirty="0"/>
              <a:t>类：</a:t>
            </a:r>
            <a:endParaRPr lang="en-US" altLang="zh-CN" sz="2400" dirty="0"/>
          </a:p>
          <a:p>
            <a:pPr marL="342900" indent="457200" algn="just">
              <a:lnSpc>
                <a:spcPct val="150000"/>
              </a:lnSpc>
              <a:buFont typeface="Arial" panose="020B0604020202020204" pitchFamily="34" charset="0"/>
              <a:buChar char="•"/>
            </a:pPr>
            <a:r>
              <a:rPr lang="en-US" altLang="zh-CN" sz="2400" dirty="0"/>
              <a:t>Q-D</a:t>
            </a:r>
            <a:r>
              <a:rPr lang="zh-CN" altLang="en-US" sz="2400" dirty="0"/>
              <a:t>表示该特征同时依赖于查询和候选文档</a:t>
            </a:r>
            <a:endParaRPr lang="en-US" altLang="zh-CN" sz="2400" dirty="0"/>
          </a:p>
          <a:p>
            <a:pPr marL="342900" indent="457200" algn="just">
              <a:lnSpc>
                <a:spcPct val="150000"/>
              </a:lnSpc>
              <a:buFont typeface="Arial" panose="020B0604020202020204" pitchFamily="34" charset="0"/>
              <a:buChar char="•"/>
            </a:pPr>
            <a:r>
              <a:rPr lang="en-US" altLang="zh-CN" sz="2400" dirty="0"/>
              <a:t>Q</a:t>
            </a:r>
            <a:r>
              <a:rPr lang="zh-CN" altLang="en-US" sz="2400" dirty="0"/>
              <a:t>表示该特征只依赖于查询，与候选文档无关</a:t>
            </a:r>
            <a:endParaRPr lang="en-US" altLang="zh-CN" sz="2400" dirty="0"/>
          </a:p>
          <a:p>
            <a:pPr marL="342900" indent="457200" algn="just">
              <a:lnSpc>
                <a:spcPct val="150000"/>
              </a:lnSpc>
              <a:buFont typeface="Arial" panose="020B0604020202020204" pitchFamily="34" charset="0"/>
              <a:buChar char="•"/>
            </a:pPr>
            <a:r>
              <a:rPr lang="en-US" altLang="zh-CN" sz="2400" dirty="0"/>
              <a:t>D</a:t>
            </a:r>
            <a:r>
              <a:rPr lang="zh-CN" altLang="en-US" sz="2400" dirty="0"/>
              <a:t>表示该特征只依赖于候选文档，与查询无关</a:t>
            </a:r>
            <a:endParaRPr lang="en-US" altLang="zh-CN" sz="2400" dirty="0"/>
          </a:p>
        </p:txBody>
      </p:sp>
    </p:spTree>
    <p:extLst>
      <p:ext uri="{BB962C8B-B14F-4D97-AF65-F5344CB8AC3E}">
        <p14:creationId xmlns:p14="http://schemas.microsoft.com/office/powerpoint/2010/main" val="611867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1073" y="700153"/>
            <a:ext cx="3611886" cy="584775"/>
          </a:xfrm>
          <a:prstGeom prst="rect">
            <a:avLst/>
          </a:prstGeom>
          <a:noFill/>
        </p:spPr>
        <p:txBody>
          <a:bodyPr wrap="none" rtlCol="0">
            <a:spAutoFit/>
          </a:bodyPr>
          <a:lstStyle/>
          <a:p>
            <a:r>
              <a:rPr lang="en-US" altLang="zh-CN" sz="3200" dirty="0"/>
              <a:t>Statistical-based</a:t>
            </a:r>
            <a:endParaRPr lang="zh-CN" altLang="en-US" sz="3200" dirty="0"/>
          </a:p>
        </p:txBody>
      </p:sp>
      <p:sp>
        <p:nvSpPr>
          <p:cNvPr id="4" name="矩形 3"/>
          <p:cNvSpPr/>
          <p:nvPr/>
        </p:nvSpPr>
        <p:spPr>
          <a:xfrm>
            <a:off x="-23093" y="2644948"/>
            <a:ext cx="266166"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sp>
        <p:nvSpPr>
          <p:cNvPr id="5" name="矩形 4"/>
          <p:cNvSpPr/>
          <p:nvPr/>
        </p:nvSpPr>
        <p:spPr>
          <a:xfrm>
            <a:off x="11927011" y="2648422"/>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pic>
        <p:nvPicPr>
          <p:cNvPr id="6" name="图片 5">
            <a:extLst>
              <a:ext uri="{FF2B5EF4-FFF2-40B4-BE49-F238E27FC236}">
                <a16:creationId xmlns:a16="http://schemas.microsoft.com/office/drawing/2014/main" id="{46272CEC-174E-41A0-BFFE-9CE5E9F83062}"/>
              </a:ext>
            </a:extLst>
          </p:cNvPr>
          <p:cNvPicPr>
            <a:picLocks noChangeAspect="1"/>
          </p:cNvPicPr>
          <p:nvPr/>
        </p:nvPicPr>
        <p:blipFill>
          <a:blip r:embed="rId3"/>
          <a:stretch>
            <a:fillRect/>
          </a:stretch>
        </p:blipFill>
        <p:spPr>
          <a:xfrm>
            <a:off x="243333" y="1600058"/>
            <a:ext cx="11705334" cy="3269263"/>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E322D94-F836-419B-8676-4725B9436EE3}"/>
                  </a:ext>
                </a:extLst>
              </p:cNvPr>
              <p:cNvSpPr txBox="1"/>
              <p:nvPr/>
            </p:nvSpPr>
            <p:spPr>
              <a:xfrm>
                <a:off x="603869" y="4823601"/>
                <a:ext cx="11205938" cy="1883080"/>
              </a:xfrm>
              <a:prstGeom prst="rect">
                <a:avLst/>
              </a:prstGeom>
              <a:noFill/>
            </p:spPr>
            <p:txBody>
              <a:bodyPr wrap="square" rtlCol="0">
                <a:spAutoFit/>
              </a:bodyPr>
              <a:lstStyle/>
              <a:p>
                <a:pPr indent="457200" algn="just">
                  <a:lnSpc>
                    <a:spcPct val="150000"/>
                  </a:lnSpc>
                </a:pPr>
                <a14:m>
                  <m:oMath xmlns:m="http://schemas.openxmlformats.org/officeDocument/2006/math">
                    <m:r>
                      <a:rPr lang="en-US" altLang="zh-CN" sz="2000" i="1" dirty="0" smtClean="0">
                        <a:latin typeface="Cambria Math" panose="02040503050406030204" pitchFamily="18" charset="0"/>
                      </a:rPr>
                      <m:t>𝑐</m:t>
                    </m:r>
                    <m:d>
                      <m:dPr>
                        <m:ctrlPr>
                          <a:rPr lang="en-US" altLang="zh-CN" sz="2000" i="1" dirty="0" smtClean="0">
                            <a:latin typeface="Cambria Math" panose="02040503050406030204" pitchFamily="18" charset="0"/>
                          </a:rPr>
                        </m:ctrlPr>
                      </m:dPr>
                      <m:e>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𝑞</m:t>
                            </m:r>
                          </m:e>
                          <m:sub>
                            <m:r>
                              <a:rPr lang="en-US" altLang="zh-CN" sz="2000" b="0" i="1" dirty="0" smtClean="0">
                                <a:latin typeface="Cambria Math" panose="02040503050406030204" pitchFamily="18" charset="0"/>
                              </a:rPr>
                              <m:t>𝑖</m:t>
                            </m:r>
                          </m:sub>
                        </m:sSub>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𝑑</m:t>
                        </m:r>
                      </m:e>
                    </m:d>
                  </m:oMath>
                </a14:m>
                <a:r>
                  <a:rPr lang="zh-CN" altLang="en-US" sz="2000" dirty="0"/>
                  <a:t>：查询术语</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𝑞</m:t>
                        </m:r>
                      </m:e>
                      <m:sub>
                        <m:r>
                          <a:rPr lang="en-US" altLang="zh-CN" sz="2000" i="1" dirty="0">
                            <a:latin typeface="Cambria Math" panose="02040503050406030204" pitchFamily="18" charset="0"/>
                          </a:rPr>
                          <m:t>𝑖</m:t>
                        </m:r>
                      </m:sub>
                    </m:sSub>
                  </m:oMath>
                </a14:m>
                <a:r>
                  <a:rPr lang="zh-CN" altLang="en-US" sz="2000" dirty="0"/>
                  <a:t>在文档</a:t>
                </a:r>
                <a14:m>
                  <m:oMath xmlns:m="http://schemas.openxmlformats.org/officeDocument/2006/math">
                    <m:r>
                      <a:rPr lang="en-US" altLang="zh-CN" sz="2000" b="0" i="1" smtClean="0">
                        <a:latin typeface="Cambria Math" panose="02040503050406030204" pitchFamily="18" charset="0"/>
                      </a:rPr>
                      <m:t>𝑑</m:t>
                    </m:r>
                  </m:oMath>
                </a14:m>
                <a:r>
                  <a:rPr lang="zh-CN" altLang="en-US" sz="2000" dirty="0"/>
                  <a:t>中出现的次数，</a:t>
                </a:r>
                <a14:m>
                  <m:oMath xmlns:m="http://schemas.openxmlformats.org/officeDocument/2006/math">
                    <m:r>
                      <a:rPr lang="en-US" altLang="zh-CN" sz="2000" i="1" dirty="0">
                        <a:latin typeface="Cambria Math" panose="02040503050406030204" pitchFamily="18" charset="0"/>
                      </a:rPr>
                      <m:t>𝑐</m:t>
                    </m:r>
                    <m:d>
                      <m:dPr>
                        <m:ctrlPr>
                          <a:rPr lang="en-US" altLang="zh-CN" sz="2000" i="1" dirty="0">
                            <a:latin typeface="Cambria Math" panose="02040503050406030204" pitchFamily="18" charset="0"/>
                          </a:rPr>
                        </m:ctrlPr>
                      </m:dPr>
                      <m:e>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𝑞</m:t>
                            </m:r>
                          </m:e>
                          <m:sub>
                            <m:r>
                              <a:rPr lang="en-US" altLang="zh-CN" sz="2000" i="1" dirty="0">
                                <a:latin typeface="Cambria Math" panose="02040503050406030204" pitchFamily="18" charset="0"/>
                              </a:rPr>
                              <m:t>𝑖</m:t>
                            </m:r>
                          </m:sub>
                        </m:sSub>
                        <m:r>
                          <a:rPr lang="en-US" altLang="zh-CN" sz="2000" i="1" dirty="0">
                            <a:latin typeface="Cambria Math" panose="02040503050406030204" pitchFamily="18" charset="0"/>
                          </a:rPr>
                          <m:t>,</m:t>
                        </m:r>
                        <m:r>
                          <a:rPr lang="en-US" altLang="zh-CN" sz="2000" b="0" i="1" dirty="0" smtClean="0">
                            <a:latin typeface="Cambria Math" panose="02040503050406030204" pitchFamily="18" charset="0"/>
                          </a:rPr>
                          <m:t>𝐶</m:t>
                        </m:r>
                      </m:e>
                    </m:d>
                  </m:oMath>
                </a14:m>
                <a:r>
                  <a:rPr lang="zh-CN" altLang="en-US" sz="2000" dirty="0"/>
                  <a:t>：查询术语</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𝑞</m:t>
                        </m:r>
                      </m:e>
                      <m:sub>
                        <m:r>
                          <a:rPr lang="en-US" altLang="zh-CN" sz="2000" i="1" dirty="0">
                            <a:latin typeface="Cambria Math" panose="02040503050406030204" pitchFamily="18" charset="0"/>
                          </a:rPr>
                          <m:t>𝑖</m:t>
                        </m:r>
                      </m:sub>
                    </m:sSub>
                  </m:oMath>
                </a14:m>
                <a:r>
                  <a:rPr lang="zh-CN" altLang="en-US" sz="2000" dirty="0"/>
                  <a:t>在文档集合</a:t>
                </a:r>
                <a14:m>
                  <m:oMath xmlns:m="http://schemas.openxmlformats.org/officeDocument/2006/math">
                    <m:r>
                      <a:rPr lang="en-US" altLang="zh-CN" sz="2000" b="0" i="1" smtClean="0">
                        <a:latin typeface="Cambria Math" panose="02040503050406030204" pitchFamily="18" charset="0"/>
                      </a:rPr>
                      <m:t>𝐶</m:t>
                    </m:r>
                  </m:oMath>
                </a14:m>
                <a:r>
                  <a:rPr lang="zh-CN" altLang="en-US" sz="2000" dirty="0"/>
                  <a:t>中出现的次数</a:t>
                </a:r>
                <a:endParaRPr lang="en-US" altLang="zh-CN" sz="2000" dirty="0"/>
              </a:p>
              <a:p>
                <a:pPr indent="457200" algn="just">
                  <a:lnSpc>
                    <a:spcPct val="150000"/>
                  </a:lnSpc>
                </a:pPr>
                <a14:m>
                  <m:oMath xmlns:m="http://schemas.openxmlformats.org/officeDocument/2006/math">
                    <m:r>
                      <a:rPr lang="en-US" altLang="zh-CN" sz="2000" b="0" i="1" smtClean="0">
                        <a:latin typeface="Cambria Math" panose="02040503050406030204" pitchFamily="18" charset="0"/>
                      </a:rPr>
                      <m:t>𝑑𝑓</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oMath>
                </a14:m>
                <a:r>
                  <a:rPr lang="zh-CN" altLang="en-US" sz="2000" dirty="0"/>
                  <a:t>：包含</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𝑞</m:t>
                        </m:r>
                      </m:e>
                      <m:sub>
                        <m:r>
                          <a:rPr lang="en-US" altLang="zh-CN" sz="2000" i="1" dirty="0">
                            <a:latin typeface="Cambria Math" panose="02040503050406030204" pitchFamily="18" charset="0"/>
                          </a:rPr>
                          <m:t>𝑖</m:t>
                        </m:r>
                      </m:sub>
                    </m:sSub>
                  </m:oMath>
                </a14:m>
                <a:r>
                  <a:rPr lang="zh-CN" altLang="en-US" sz="2000" dirty="0"/>
                  <a:t>的文档的数量</a:t>
                </a:r>
                <a:endParaRPr lang="en-US" altLang="zh-CN" sz="2000" dirty="0"/>
              </a:p>
              <a:p>
                <a:pPr indent="457200" algn="just">
                  <a:lnSpc>
                    <a:spcPct val="150000"/>
                  </a:lnSpc>
                </a:pPr>
                <a14:m>
                  <m:oMath xmlns:m="http://schemas.openxmlformats.org/officeDocument/2006/math">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m:t>
                    </m:r>
                    <m:r>
                      <a:rPr lang="en-US" altLang="zh-CN" sz="2000" b="0" i="1" smtClean="0">
                        <a:latin typeface="Cambria Math" panose="02040503050406030204" pitchFamily="18" charset="0"/>
                      </a:rPr>
                      <m:t>|</m:t>
                    </m:r>
                  </m:oMath>
                </a14:m>
                <a:r>
                  <a:rPr lang="zh-CN" altLang="en-US" sz="2000" dirty="0"/>
                  <a:t>：文档</a:t>
                </a:r>
                <a14:m>
                  <m:oMath xmlns:m="http://schemas.openxmlformats.org/officeDocument/2006/math">
                    <m:r>
                      <a:rPr lang="en-US" altLang="zh-CN" sz="2000" i="1">
                        <a:latin typeface="Cambria Math" panose="02040503050406030204" pitchFamily="18" charset="0"/>
                      </a:rPr>
                      <m:t>𝑑</m:t>
                    </m:r>
                  </m:oMath>
                </a14:m>
                <a:r>
                  <a:rPr lang="zh-CN" altLang="en-US" sz="2000" dirty="0"/>
                  <a:t>的长度</a:t>
                </a:r>
                <a:endParaRPr lang="en-US" altLang="zh-CN" sz="2000" dirty="0"/>
              </a:p>
              <a:p>
                <a:pPr indent="457200" algn="just">
                  <a:lnSpc>
                    <a:spcPct val="150000"/>
                  </a:lnSpc>
                </a:pPr>
                <a14:m>
                  <m:oMath xmlns:m="http://schemas.openxmlformats.org/officeDocument/2006/math">
                    <m:r>
                      <a:rPr lang="en-US" altLang="zh-CN" sz="2000" i="1">
                        <a:latin typeface="Cambria Math" panose="02040503050406030204" pitchFamily="18" charset="0"/>
                      </a:rPr>
                      <m:t>|</m:t>
                    </m:r>
                    <m:r>
                      <a:rPr lang="en-US" altLang="zh-CN" sz="2000" b="0" i="1" smtClean="0">
                        <a:latin typeface="Cambria Math" panose="02040503050406030204" pitchFamily="18" charset="0"/>
                      </a:rPr>
                      <m:t>𝐶</m:t>
                    </m:r>
                    <m:r>
                      <a:rPr lang="en-US" altLang="zh-CN" sz="2000" i="1">
                        <a:latin typeface="Cambria Math" panose="02040503050406030204" pitchFamily="18" charset="0"/>
                      </a:rPr>
                      <m:t>|</m:t>
                    </m:r>
                  </m:oMath>
                </a14:m>
                <a:r>
                  <a:rPr lang="zh-CN" altLang="en-US" sz="2000" dirty="0"/>
                  <a:t>：文档集合中文档的数量</a:t>
                </a:r>
                <a:endParaRPr lang="en-US" altLang="zh-CN" sz="2000" dirty="0"/>
              </a:p>
            </p:txBody>
          </p:sp>
        </mc:Choice>
        <mc:Fallback xmlns="">
          <p:sp>
            <p:nvSpPr>
              <p:cNvPr id="8" name="文本框 7">
                <a:extLst>
                  <a:ext uri="{FF2B5EF4-FFF2-40B4-BE49-F238E27FC236}">
                    <a16:creationId xmlns:a16="http://schemas.microsoft.com/office/drawing/2014/main" id="{7E322D94-F836-419B-8676-4725B9436EE3}"/>
                  </a:ext>
                </a:extLst>
              </p:cNvPr>
              <p:cNvSpPr txBox="1">
                <a:spLocks noRot="1" noChangeAspect="1" noMove="1" noResize="1" noEditPoints="1" noAdjustHandles="1" noChangeArrowheads="1" noChangeShapeType="1" noTextEdit="1"/>
              </p:cNvSpPr>
              <p:nvPr/>
            </p:nvSpPr>
            <p:spPr>
              <a:xfrm>
                <a:off x="603869" y="4823601"/>
                <a:ext cx="11205938" cy="1883080"/>
              </a:xfrm>
              <a:prstGeom prst="rect">
                <a:avLst/>
              </a:prstGeom>
              <a:blipFill>
                <a:blip r:embed="rId4"/>
                <a:stretch>
                  <a:fillRect b="-48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49820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1073" y="700153"/>
            <a:ext cx="1663404" cy="584775"/>
          </a:xfrm>
          <a:prstGeom prst="rect">
            <a:avLst/>
          </a:prstGeom>
          <a:noFill/>
        </p:spPr>
        <p:txBody>
          <a:bodyPr wrap="none" rtlCol="0">
            <a:spAutoFit/>
          </a:bodyPr>
          <a:lstStyle/>
          <a:p>
            <a:r>
              <a:rPr lang="en-US" altLang="zh-CN" sz="3200" dirty="0"/>
              <a:t>Textual</a:t>
            </a:r>
            <a:endParaRPr lang="zh-CN" altLang="en-US" sz="3200" dirty="0"/>
          </a:p>
        </p:txBody>
      </p:sp>
      <p:sp>
        <p:nvSpPr>
          <p:cNvPr id="4" name="矩形 3"/>
          <p:cNvSpPr/>
          <p:nvPr/>
        </p:nvSpPr>
        <p:spPr>
          <a:xfrm>
            <a:off x="-23093" y="2644948"/>
            <a:ext cx="266166"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sp>
        <p:nvSpPr>
          <p:cNvPr id="5" name="矩形 4"/>
          <p:cNvSpPr/>
          <p:nvPr/>
        </p:nvSpPr>
        <p:spPr>
          <a:xfrm>
            <a:off x="11927011" y="2648422"/>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78DBE10F-BAFA-4E8F-84D6-528F70F20766}"/>
              </a:ext>
            </a:extLst>
          </p:cNvPr>
          <p:cNvSpPr txBox="1"/>
          <p:nvPr/>
        </p:nvSpPr>
        <p:spPr>
          <a:xfrm>
            <a:off x="1175874" y="1511689"/>
            <a:ext cx="9840248" cy="57926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altLang="zh-CN" sz="2400" dirty="0" err="1"/>
              <a:t>textualSim</a:t>
            </a:r>
            <a:r>
              <a:rPr lang="zh-CN" altLang="en-US" sz="2400" dirty="0"/>
              <a:t>：使用余弦相似度计算查询和软件文档之间的文本相似度。</a:t>
            </a:r>
            <a:endParaRPr lang="en-US" altLang="zh-CN" sz="2400" dirty="0"/>
          </a:p>
        </p:txBody>
      </p:sp>
      <p:pic>
        <p:nvPicPr>
          <p:cNvPr id="3" name="图片 2">
            <a:extLst>
              <a:ext uri="{FF2B5EF4-FFF2-40B4-BE49-F238E27FC236}">
                <a16:creationId xmlns:a16="http://schemas.microsoft.com/office/drawing/2014/main" id="{015A42C3-2616-46A9-9F49-F3EBDA6511B6}"/>
              </a:ext>
            </a:extLst>
          </p:cNvPr>
          <p:cNvPicPr>
            <a:picLocks noChangeAspect="1"/>
          </p:cNvPicPr>
          <p:nvPr/>
        </p:nvPicPr>
        <p:blipFill>
          <a:blip r:embed="rId3"/>
          <a:stretch>
            <a:fillRect/>
          </a:stretch>
        </p:blipFill>
        <p:spPr>
          <a:xfrm>
            <a:off x="3771696" y="2871709"/>
            <a:ext cx="4648603" cy="807790"/>
          </a:xfrm>
          <a:prstGeom prst="rect">
            <a:avLst/>
          </a:prstGeom>
        </p:spPr>
      </p:pic>
      <p:sp>
        <p:nvSpPr>
          <p:cNvPr id="8" name="文本框 7">
            <a:extLst>
              <a:ext uri="{FF2B5EF4-FFF2-40B4-BE49-F238E27FC236}">
                <a16:creationId xmlns:a16="http://schemas.microsoft.com/office/drawing/2014/main" id="{8DF41C87-F26F-46CE-83B8-6A39C537858F}"/>
              </a:ext>
            </a:extLst>
          </p:cNvPr>
          <p:cNvSpPr txBox="1"/>
          <p:nvPr/>
        </p:nvSpPr>
        <p:spPr>
          <a:xfrm>
            <a:off x="1153962" y="3860540"/>
            <a:ext cx="9840248" cy="113325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altLang="zh-CN" sz="2400" dirty="0"/>
              <a:t>textualBM25</a:t>
            </a:r>
            <a:r>
              <a:rPr lang="zh-CN" altLang="en-US" sz="2400" dirty="0"/>
              <a:t>：</a:t>
            </a:r>
            <a:r>
              <a:rPr lang="en-US" altLang="zh-CN" sz="2400" dirty="0"/>
              <a:t>BM25</a:t>
            </a:r>
            <a:r>
              <a:rPr lang="zh-CN" altLang="en-US" sz="2400" dirty="0"/>
              <a:t>是一个排名函数，搜索引擎使用该函数根据匹配文档与给定搜索查询的相关性对其进行排名。</a:t>
            </a:r>
            <a:endParaRPr lang="en-US" altLang="zh-CN" sz="2400" dirty="0"/>
          </a:p>
        </p:txBody>
      </p:sp>
      <p:pic>
        <p:nvPicPr>
          <p:cNvPr id="9" name="图片 8">
            <a:extLst>
              <a:ext uri="{FF2B5EF4-FFF2-40B4-BE49-F238E27FC236}">
                <a16:creationId xmlns:a16="http://schemas.microsoft.com/office/drawing/2014/main" id="{E9C0FBA0-AE22-4176-9A58-358EAA95A90E}"/>
              </a:ext>
            </a:extLst>
          </p:cNvPr>
          <p:cNvPicPr>
            <a:picLocks noChangeAspect="1"/>
          </p:cNvPicPr>
          <p:nvPr/>
        </p:nvPicPr>
        <p:blipFill>
          <a:blip r:embed="rId4"/>
          <a:stretch>
            <a:fillRect/>
          </a:stretch>
        </p:blipFill>
        <p:spPr>
          <a:xfrm>
            <a:off x="3745023" y="5174840"/>
            <a:ext cx="4701947" cy="1417443"/>
          </a:xfrm>
          <a:prstGeom prst="rect">
            <a:avLst/>
          </a:prstGeom>
        </p:spPr>
      </p:pic>
    </p:spTree>
    <p:extLst>
      <p:ext uri="{BB962C8B-B14F-4D97-AF65-F5344CB8AC3E}">
        <p14:creationId xmlns:p14="http://schemas.microsoft.com/office/powerpoint/2010/main" val="1841323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1073" y="700153"/>
            <a:ext cx="1663404" cy="584775"/>
          </a:xfrm>
          <a:prstGeom prst="rect">
            <a:avLst/>
          </a:prstGeom>
          <a:noFill/>
        </p:spPr>
        <p:txBody>
          <a:bodyPr wrap="none" rtlCol="0">
            <a:spAutoFit/>
          </a:bodyPr>
          <a:lstStyle/>
          <a:p>
            <a:r>
              <a:rPr lang="en-US" altLang="zh-CN" sz="3200" dirty="0"/>
              <a:t>Textual</a:t>
            </a:r>
            <a:endParaRPr lang="zh-CN" altLang="en-US" sz="3200" dirty="0"/>
          </a:p>
        </p:txBody>
      </p:sp>
      <p:sp>
        <p:nvSpPr>
          <p:cNvPr id="4" name="矩形 3"/>
          <p:cNvSpPr/>
          <p:nvPr/>
        </p:nvSpPr>
        <p:spPr>
          <a:xfrm>
            <a:off x="-23093" y="2644948"/>
            <a:ext cx="266166"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sp>
        <p:nvSpPr>
          <p:cNvPr id="5" name="矩形 4"/>
          <p:cNvSpPr/>
          <p:nvPr/>
        </p:nvSpPr>
        <p:spPr>
          <a:xfrm>
            <a:off x="11927011" y="2648422"/>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78DBE10F-BAFA-4E8F-84D6-528F70F20766}"/>
              </a:ext>
            </a:extLst>
          </p:cNvPr>
          <p:cNvSpPr txBox="1"/>
          <p:nvPr/>
        </p:nvSpPr>
        <p:spPr>
          <a:xfrm>
            <a:off x="1175874" y="1511689"/>
            <a:ext cx="9840248" cy="2241255"/>
          </a:xfrm>
          <a:prstGeom prst="rect">
            <a:avLst/>
          </a:prstGeom>
          <a:noFill/>
        </p:spPr>
        <p:txBody>
          <a:bodyPr wrap="square" rtlCol="0">
            <a:spAutoFit/>
          </a:bodyPr>
          <a:lstStyle/>
          <a:p>
            <a:pPr marL="342900" indent="-342900" algn="just" latinLnBrk="1">
              <a:lnSpc>
                <a:spcPct val="150000"/>
              </a:lnSpc>
              <a:buFont typeface="Arial" panose="020B0604020202020204" pitchFamily="34" charset="0"/>
              <a:buChar char="•"/>
            </a:pPr>
            <a:r>
              <a:rPr lang="en-US" altLang="zh-CN" sz="2400" dirty="0" err="1"/>
              <a:t>isClueInQuery</a:t>
            </a:r>
            <a:r>
              <a:rPr lang="zh-CN" altLang="en-US" sz="2400" dirty="0"/>
              <a:t>：查询中是否包含软件文档</a:t>
            </a:r>
            <a:r>
              <a:rPr lang="en-US" altLang="zh-CN" sz="2400" dirty="0"/>
              <a:t>URL</a:t>
            </a:r>
            <a:r>
              <a:rPr lang="zh-CN" altLang="en-US" sz="2400" dirty="0"/>
              <a:t>中的线索词。</a:t>
            </a:r>
            <a:endParaRPr lang="en-US" altLang="zh-CN" sz="2400" dirty="0"/>
          </a:p>
          <a:p>
            <a:pPr indent="457200" algn="just" latinLnBrk="1">
              <a:lnSpc>
                <a:spcPct val="150000"/>
              </a:lnSpc>
            </a:pPr>
            <a:r>
              <a:rPr lang="zh-CN" altLang="en-US" sz="2400" dirty="0"/>
              <a:t>例如，查询</a:t>
            </a:r>
            <a:r>
              <a:rPr lang="en-US" altLang="zh-CN" sz="2400" dirty="0"/>
              <a:t>“Understanding HashSet”</a:t>
            </a:r>
            <a:r>
              <a:rPr lang="zh-CN" altLang="en-US" sz="2400" dirty="0"/>
              <a:t>中的线索词“</a:t>
            </a:r>
            <a:r>
              <a:rPr lang="en-US" altLang="zh-CN" sz="2400" dirty="0"/>
              <a:t>HashSet</a:t>
            </a:r>
            <a:r>
              <a:rPr lang="zh-CN" altLang="en-US" sz="2400" dirty="0"/>
              <a:t>”被包含在</a:t>
            </a:r>
            <a:r>
              <a:rPr lang="en-US" altLang="zh-CN" sz="2400" dirty="0"/>
              <a:t>URLhttps://docs.oracle.com/javase/7/docs/api/java/util/HashSet</a:t>
            </a:r>
            <a:r>
              <a:rPr lang="zh-CN" altLang="en-US" sz="2400" dirty="0"/>
              <a:t>中。</a:t>
            </a:r>
            <a:endParaRPr lang="en-US" altLang="zh-CN" sz="2400" dirty="0"/>
          </a:p>
        </p:txBody>
      </p:sp>
      <p:sp>
        <p:nvSpPr>
          <p:cNvPr id="8" name="文本框 7">
            <a:extLst>
              <a:ext uri="{FF2B5EF4-FFF2-40B4-BE49-F238E27FC236}">
                <a16:creationId xmlns:a16="http://schemas.microsoft.com/office/drawing/2014/main" id="{8DF41C87-F26F-46CE-83B8-6A39C537858F}"/>
              </a:ext>
            </a:extLst>
          </p:cNvPr>
          <p:cNvSpPr txBox="1"/>
          <p:nvPr/>
        </p:nvSpPr>
        <p:spPr>
          <a:xfrm>
            <a:off x="1153962" y="3860540"/>
            <a:ext cx="9840248" cy="2233625"/>
          </a:xfrm>
          <a:prstGeom prst="rect">
            <a:avLst/>
          </a:prstGeom>
          <a:noFill/>
        </p:spPr>
        <p:txBody>
          <a:bodyPr wrap="square" rtlCol="0">
            <a:spAutoFit/>
          </a:bodyPr>
          <a:lstStyle/>
          <a:p>
            <a:pPr marL="342900" indent="-342900" algn="just" latinLnBrk="1">
              <a:lnSpc>
                <a:spcPct val="150000"/>
              </a:lnSpc>
              <a:buFont typeface="Arial" panose="020B0604020202020204" pitchFamily="34" charset="0"/>
              <a:buChar char="•"/>
            </a:pPr>
            <a:r>
              <a:rPr lang="en-US" altLang="zh-CN" sz="2400" dirty="0" err="1"/>
              <a:t>isHashmark</a:t>
            </a:r>
            <a:r>
              <a:rPr lang="en-US" altLang="zh-CN" sz="2400" dirty="0"/>
              <a:t> </a:t>
            </a:r>
            <a:r>
              <a:rPr lang="zh-CN" altLang="en-US" sz="2400" dirty="0"/>
              <a:t>：软件文档的</a:t>
            </a:r>
            <a:r>
              <a:rPr lang="en-US" altLang="zh-CN" sz="2400" dirty="0"/>
              <a:t>URL</a:t>
            </a:r>
            <a:r>
              <a:rPr lang="zh-CN" altLang="en-US" sz="2400" dirty="0"/>
              <a:t>是否包含片段标识符。</a:t>
            </a:r>
            <a:endParaRPr lang="en-US" altLang="zh-CN" sz="2400" dirty="0"/>
          </a:p>
          <a:p>
            <a:pPr indent="457200" algn="just" latinLnBrk="1">
              <a:lnSpc>
                <a:spcPct val="150000"/>
              </a:lnSpc>
            </a:pPr>
            <a:r>
              <a:rPr lang="zh-CN" altLang="en-US" sz="2400" dirty="0"/>
              <a:t>例如，</a:t>
            </a:r>
            <a:r>
              <a:rPr lang="en-US" altLang="zh-CN" sz="2400" dirty="0"/>
              <a:t>https://docs.oracle.com/javase/8/docs/api/java/lang/Class.html#getResourceAsStream-java.lang.String</a:t>
            </a:r>
            <a:r>
              <a:rPr lang="zh-CN" altLang="en-US" sz="2400" dirty="0"/>
              <a:t>包含了</a:t>
            </a:r>
            <a:r>
              <a:rPr lang="en-US" altLang="zh-CN" sz="2400" dirty="0"/>
              <a:t>hashmark#</a:t>
            </a:r>
            <a:r>
              <a:rPr lang="zh-CN" altLang="en-US" sz="2400" dirty="0"/>
              <a:t>。</a:t>
            </a:r>
            <a:endParaRPr lang="en-US" altLang="zh-CN" sz="2400" dirty="0"/>
          </a:p>
        </p:txBody>
      </p:sp>
    </p:spTree>
    <p:extLst>
      <p:ext uri="{BB962C8B-B14F-4D97-AF65-F5344CB8AC3E}">
        <p14:creationId xmlns:p14="http://schemas.microsoft.com/office/powerpoint/2010/main" val="3926410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3"/>
          <p:cNvSpPr/>
          <p:nvPr>
            <p:custDataLst>
              <p:tags r:id="rId1"/>
            </p:custDataLst>
          </p:nvPr>
        </p:nvSpPr>
        <p:spPr>
          <a:xfrm>
            <a:off x="0" y="0"/>
            <a:ext cx="3798277" cy="6858000"/>
          </a:xfrm>
          <a:prstGeom prst="rect">
            <a:avLst/>
          </a:prstGeom>
          <a:solidFill>
            <a:srgbClr val="24569D"/>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2" name="PA_组合 1">
            <a:extLst>
              <a:ext uri="{FF2B5EF4-FFF2-40B4-BE49-F238E27FC236}">
                <a16:creationId xmlns:a16="http://schemas.microsoft.com/office/drawing/2014/main" id="{8383E909-38DA-4A17-A60D-46C1652A4D42}"/>
              </a:ext>
            </a:extLst>
          </p:cNvPr>
          <p:cNvGrpSpPr/>
          <p:nvPr>
            <p:custDataLst>
              <p:tags r:id="rId2"/>
            </p:custDataLst>
          </p:nvPr>
        </p:nvGrpSpPr>
        <p:grpSpPr>
          <a:xfrm>
            <a:off x="975946" y="2505808"/>
            <a:ext cx="1846385" cy="1846385"/>
            <a:chOff x="975946" y="2505808"/>
            <a:chExt cx="1846385" cy="1846385"/>
          </a:xfrm>
        </p:grpSpPr>
        <p:sp>
          <p:nvSpPr>
            <p:cNvPr id="5" name="椭圆 4"/>
            <p:cNvSpPr/>
            <p:nvPr/>
          </p:nvSpPr>
          <p:spPr>
            <a:xfrm>
              <a:off x="975946" y="2505808"/>
              <a:ext cx="1846385" cy="1846385"/>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文本框 8"/>
            <p:cNvSpPr txBox="1"/>
            <p:nvPr/>
          </p:nvSpPr>
          <p:spPr>
            <a:xfrm>
              <a:off x="1447733" y="3044280"/>
              <a:ext cx="902811" cy="769441"/>
            </a:xfrm>
            <a:prstGeom prst="rect">
              <a:avLst/>
            </a:prstGeom>
            <a:noFill/>
          </p:spPr>
          <p:txBody>
            <a:bodyPr wrap="none" rtlCol="0">
              <a:spAutoFit/>
            </a:bodyPr>
            <a:lstStyle/>
            <a:p>
              <a:r>
                <a:rPr lang="en-US" altLang="zh-CN" sz="4400" dirty="0"/>
                <a:t>01</a:t>
              </a:r>
              <a:endParaRPr lang="zh-CN" altLang="en-US" sz="4400" dirty="0"/>
            </a:p>
          </p:txBody>
        </p:sp>
      </p:grpSp>
      <p:sp>
        <p:nvSpPr>
          <p:cNvPr id="11" name="PA_文本框 10"/>
          <p:cNvSpPr txBox="1"/>
          <p:nvPr>
            <p:custDataLst>
              <p:tags r:id="rId3"/>
            </p:custDataLst>
          </p:nvPr>
        </p:nvSpPr>
        <p:spPr>
          <a:xfrm>
            <a:off x="3798277" y="3074277"/>
            <a:ext cx="8393723" cy="707886"/>
          </a:xfrm>
          <a:prstGeom prst="rect">
            <a:avLst/>
          </a:prstGeom>
          <a:noFill/>
        </p:spPr>
        <p:txBody>
          <a:bodyPr wrap="square" rtlCol="0">
            <a:spAutoFit/>
          </a:bodyPr>
          <a:lstStyle/>
          <a:p>
            <a:pPr algn="ctr"/>
            <a:r>
              <a:rPr lang="en-US" altLang="zh-CN" sz="4000" b="1" dirty="0"/>
              <a:t>INTRODUCTION</a:t>
            </a:r>
            <a:endParaRPr lang="zh-CN" altLang="en-US" sz="4000" b="1" dirty="0"/>
          </a:p>
        </p:txBody>
      </p:sp>
    </p:spTree>
    <p:extLst>
      <p:ext uri="{BB962C8B-B14F-4D97-AF65-F5344CB8AC3E}">
        <p14:creationId xmlns:p14="http://schemas.microsoft.com/office/powerpoint/2010/main" val="2843320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1073" y="700153"/>
            <a:ext cx="1663404" cy="584775"/>
          </a:xfrm>
          <a:prstGeom prst="rect">
            <a:avLst/>
          </a:prstGeom>
          <a:noFill/>
        </p:spPr>
        <p:txBody>
          <a:bodyPr wrap="none" rtlCol="0">
            <a:spAutoFit/>
          </a:bodyPr>
          <a:lstStyle/>
          <a:p>
            <a:r>
              <a:rPr lang="en-US" altLang="zh-CN" sz="3200" dirty="0"/>
              <a:t>Textual</a:t>
            </a:r>
            <a:endParaRPr lang="zh-CN" altLang="en-US" sz="3200" dirty="0"/>
          </a:p>
        </p:txBody>
      </p:sp>
      <p:sp>
        <p:nvSpPr>
          <p:cNvPr id="4" name="矩形 3"/>
          <p:cNvSpPr/>
          <p:nvPr/>
        </p:nvSpPr>
        <p:spPr>
          <a:xfrm>
            <a:off x="-23093" y="2644948"/>
            <a:ext cx="266166"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sp>
        <p:nvSpPr>
          <p:cNvPr id="5" name="矩形 4"/>
          <p:cNvSpPr/>
          <p:nvPr/>
        </p:nvSpPr>
        <p:spPr>
          <a:xfrm>
            <a:off x="11927011" y="2648422"/>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78DBE10F-BAFA-4E8F-84D6-528F70F20766}"/>
              </a:ext>
            </a:extLst>
          </p:cNvPr>
          <p:cNvSpPr txBox="1"/>
          <p:nvPr/>
        </p:nvSpPr>
        <p:spPr>
          <a:xfrm>
            <a:off x="1175876" y="1780709"/>
            <a:ext cx="9840248" cy="3349250"/>
          </a:xfrm>
          <a:prstGeom prst="rect">
            <a:avLst/>
          </a:prstGeom>
          <a:noFill/>
        </p:spPr>
        <p:txBody>
          <a:bodyPr wrap="square" rtlCol="0">
            <a:spAutoFit/>
          </a:bodyPr>
          <a:lstStyle/>
          <a:p>
            <a:pPr marL="342900" indent="-342900" algn="just" latinLnBrk="1">
              <a:lnSpc>
                <a:spcPct val="150000"/>
              </a:lnSpc>
              <a:buFont typeface="Arial" panose="020B0604020202020204" pitchFamily="34" charset="0"/>
              <a:buChar char="•"/>
            </a:pPr>
            <a:r>
              <a:rPr lang="en-US" altLang="zh-CN" sz="2400" dirty="0" err="1"/>
              <a:t>docCategory</a:t>
            </a:r>
            <a:r>
              <a:rPr lang="zh-CN" altLang="en-US" sz="2400" dirty="0"/>
              <a:t>：官方软件文档包括官方</a:t>
            </a:r>
            <a:r>
              <a:rPr lang="en-US" altLang="zh-CN" sz="2400" dirty="0"/>
              <a:t>API</a:t>
            </a:r>
            <a:r>
              <a:rPr lang="zh-CN" altLang="en-US" sz="2400" dirty="0"/>
              <a:t>、官方语言教程和官方语言规范。</a:t>
            </a:r>
            <a:endParaRPr lang="en-US" altLang="zh-CN" sz="2400" dirty="0"/>
          </a:p>
          <a:p>
            <a:pPr marL="342900" indent="-342900" algn="just" latinLnBrk="1">
              <a:lnSpc>
                <a:spcPct val="150000"/>
              </a:lnSpc>
              <a:buFont typeface="Arial" panose="020B0604020202020204" pitchFamily="34" charset="0"/>
              <a:buChar char="•"/>
            </a:pPr>
            <a:r>
              <a:rPr lang="en-US" altLang="zh-CN" sz="2400" dirty="0" err="1"/>
              <a:t>numSlash</a:t>
            </a:r>
            <a:r>
              <a:rPr lang="zh-CN" altLang="en-US" sz="2400" dirty="0"/>
              <a:t>：软件文档</a:t>
            </a:r>
            <a:r>
              <a:rPr lang="en-US" altLang="zh-CN" sz="2400" dirty="0"/>
              <a:t>URL</a:t>
            </a:r>
            <a:r>
              <a:rPr lang="zh-CN" altLang="en-US" sz="2400" dirty="0"/>
              <a:t>中的斜杠数。</a:t>
            </a:r>
            <a:endParaRPr lang="en-US" altLang="zh-CN" sz="2400" dirty="0"/>
          </a:p>
          <a:p>
            <a:pPr marL="342900" indent="-342900" algn="just" latinLnBrk="1">
              <a:lnSpc>
                <a:spcPct val="150000"/>
              </a:lnSpc>
              <a:buFont typeface="Arial" panose="020B0604020202020204" pitchFamily="34" charset="0"/>
              <a:buChar char="•"/>
            </a:pPr>
            <a:r>
              <a:rPr lang="en-US" altLang="zh-CN" sz="2400" dirty="0" err="1"/>
              <a:t>lengthUrl</a:t>
            </a:r>
            <a:r>
              <a:rPr lang="zh-CN" altLang="en-US" sz="2400" dirty="0"/>
              <a:t>：软件文档</a:t>
            </a:r>
            <a:r>
              <a:rPr lang="en-US" altLang="zh-CN" sz="2400" dirty="0"/>
              <a:t>URL</a:t>
            </a:r>
            <a:r>
              <a:rPr lang="zh-CN" altLang="en-US" sz="2400" dirty="0"/>
              <a:t>中字符串的长度。</a:t>
            </a:r>
            <a:endParaRPr lang="en-US" altLang="zh-CN" sz="2400" dirty="0"/>
          </a:p>
          <a:p>
            <a:pPr marL="342900" indent="-342900" algn="just" latinLnBrk="1">
              <a:lnSpc>
                <a:spcPct val="150000"/>
              </a:lnSpc>
              <a:buFont typeface="Arial" panose="020B0604020202020204" pitchFamily="34" charset="0"/>
              <a:buChar char="•"/>
            </a:pPr>
            <a:r>
              <a:rPr lang="en-US" altLang="zh-CN" sz="2400" dirty="0" err="1"/>
              <a:t>lengthDoc</a:t>
            </a:r>
            <a:r>
              <a:rPr lang="zh-CN" altLang="en-US" sz="2400" dirty="0"/>
              <a:t>：软件文档中的</a:t>
            </a:r>
            <a:r>
              <a:rPr lang="en-US" altLang="zh-CN" sz="2400" dirty="0"/>
              <a:t>term</a:t>
            </a:r>
            <a:r>
              <a:rPr lang="zh-CN" altLang="en-US" sz="2400" dirty="0"/>
              <a:t>数。</a:t>
            </a:r>
            <a:endParaRPr lang="en-US" altLang="zh-CN" sz="2400" dirty="0"/>
          </a:p>
          <a:p>
            <a:pPr marL="342900" indent="-342900" algn="just" latinLnBrk="1">
              <a:lnSpc>
                <a:spcPct val="150000"/>
              </a:lnSpc>
              <a:buFont typeface="Arial" panose="020B0604020202020204" pitchFamily="34" charset="0"/>
              <a:buChar char="•"/>
            </a:pPr>
            <a:r>
              <a:rPr lang="en-US" altLang="zh-CN" sz="2400" dirty="0" err="1"/>
              <a:t>lengthQuery</a:t>
            </a:r>
            <a:r>
              <a:rPr lang="zh-CN" altLang="en-US" sz="2400" dirty="0"/>
              <a:t>：查询中的</a:t>
            </a:r>
            <a:r>
              <a:rPr lang="en-US" altLang="zh-CN" sz="2400" dirty="0"/>
              <a:t>term</a:t>
            </a:r>
            <a:r>
              <a:rPr lang="zh-CN" altLang="en-US" sz="2400" dirty="0"/>
              <a:t>数。</a:t>
            </a:r>
            <a:endParaRPr lang="en-US" altLang="zh-CN" sz="2400" dirty="0"/>
          </a:p>
        </p:txBody>
      </p:sp>
    </p:spTree>
    <p:extLst>
      <p:ext uri="{BB962C8B-B14F-4D97-AF65-F5344CB8AC3E}">
        <p14:creationId xmlns:p14="http://schemas.microsoft.com/office/powerpoint/2010/main" val="428560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1073" y="700153"/>
            <a:ext cx="1792478" cy="584775"/>
          </a:xfrm>
          <a:prstGeom prst="rect">
            <a:avLst/>
          </a:prstGeom>
          <a:noFill/>
        </p:spPr>
        <p:txBody>
          <a:bodyPr wrap="none" rtlCol="0">
            <a:spAutoFit/>
          </a:bodyPr>
          <a:lstStyle/>
          <a:p>
            <a:r>
              <a:rPr lang="en-US" altLang="zh-CN" sz="3200" dirty="0"/>
              <a:t>Context</a:t>
            </a:r>
            <a:endParaRPr lang="zh-CN" altLang="en-US" sz="3200" dirty="0"/>
          </a:p>
        </p:txBody>
      </p:sp>
      <p:sp>
        <p:nvSpPr>
          <p:cNvPr id="4" name="矩形 3"/>
          <p:cNvSpPr/>
          <p:nvPr/>
        </p:nvSpPr>
        <p:spPr>
          <a:xfrm>
            <a:off x="-23093" y="2644948"/>
            <a:ext cx="266166"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sp>
        <p:nvSpPr>
          <p:cNvPr id="5" name="矩形 4"/>
          <p:cNvSpPr/>
          <p:nvPr/>
        </p:nvSpPr>
        <p:spPr>
          <a:xfrm>
            <a:off x="11927011" y="2648422"/>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8DBE10F-BAFA-4E8F-84D6-528F70F20766}"/>
                  </a:ext>
                </a:extLst>
              </p:cNvPr>
              <p:cNvSpPr txBox="1"/>
              <p:nvPr/>
            </p:nvSpPr>
            <p:spPr>
              <a:xfrm>
                <a:off x="1175876" y="1780709"/>
                <a:ext cx="9840248" cy="2284087"/>
              </a:xfrm>
              <a:prstGeom prst="rect">
                <a:avLst/>
              </a:prstGeom>
              <a:noFill/>
            </p:spPr>
            <p:txBody>
              <a:bodyPr wrap="square" rtlCol="0">
                <a:spAutoFit/>
              </a:bodyPr>
              <a:lstStyle/>
              <a:p>
                <a:pPr indent="457200" algn="just" latinLnBrk="1">
                  <a:lnSpc>
                    <a:spcPct val="150000"/>
                  </a:lnSpc>
                </a:pPr>
                <a:r>
                  <a:rPr lang="zh-CN" altLang="en-US" sz="2400" dirty="0"/>
                  <a:t>在对</a:t>
                </a:r>
                <a:r>
                  <a:rPr lang="en-US" altLang="zh-CN" sz="2400" dirty="0"/>
                  <a:t>word2vec</a:t>
                </a:r>
                <a:r>
                  <a:rPr lang="zh-CN" altLang="en-US" sz="2400" dirty="0"/>
                  <a:t>语料库进行训练后，可以得到每个单词的向量表示。假设查询和软件文档的长度分别为</a:t>
                </a:r>
                <a:r>
                  <a:rPr lang="en-US" altLang="zh-CN" sz="2400" dirty="0"/>
                  <a:t>N</a:t>
                </a:r>
                <a:r>
                  <a:rPr lang="zh-CN" altLang="en-US" sz="2400" dirty="0"/>
                  <a:t>和</a:t>
                </a:r>
                <a:r>
                  <a:rPr lang="en-US" altLang="zh-CN" sz="2400" dirty="0"/>
                  <a:t>M</a:t>
                </a:r>
                <a:r>
                  <a:rPr lang="zh-CN" altLang="en-US" sz="2400" dirty="0"/>
                  <a:t>。为了得到文本向量，我们对文本中的单词向量进行平均。</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𝑤</m:t>
                        </m:r>
                      </m:e>
                      <m:sub>
                        <m:r>
                          <a:rPr lang="en-US" altLang="zh-CN" sz="2400" b="0" i="1" smtClean="0">
                            <a:latin typeface="Cambria Math" panose="02040503050406030204" pitchFamily="18" charset="0"/>
                          </a:rPr>
                          <m:t>𝑞</m:t>
                        </m:r>
                      </m:sub>
                    </m:sSub>
                  </m:oMath>
                </a14:m>
                <a:r>
                  <a:rPr lang="zh-CN" altLang="en-US" sz="2400" dirty="0"/>
                  <a:t>和</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b="0" i="1" smtClean="0">
                            <a:latin typeface="Cambria Math" panose="02040503050406030204" pitchFamily="18" charset="0"/>
                          </a:rPr>
                          <m:t>𝑑</m:t>
                        </m:r>
                      </m:sub>
                    </m:sSub>
                  </m:oMath>
                </a14:m>
                <a:r>
                  <a:rPr lang="zh-CN" altLang="en-US" sz="2400" dirty="0"/>
                  <a:t>分别表示查询和软件文档的文本向量</a:t>
                </a:r>
                <a:r>
                  <a:rPr lang="en-US" altLang="zh-CN" sz="2400" dirty="0"/>
                  <a:t>,</a:t>
                </a:r>
                <a:r>
                  <a:rPr lang="zh-CN" altLang="en-US" sz="2400" dirty="0"/>
                  <a:t>可以得到查询和软件文档之间的相似性</a:t>
                </a:r>
                <a:r>
                  <a:rPr lang="en-US" altLang="zh-CN" sz="2400" dirty="0"/>
                  <a:t>:</a:t>
                </a:r>
              </a:p>
            </p:txBody>
          </p:sp>
        </mc:Choice>
        <mc:Fallback xmlns="">
          <p:sp>
            <p:nvSpPr>
              <p:cNvPr id="6" name="文本框 5">
                <a:extLst>
                  <a:ext uri="{FF2B5EF4-FFF2-40B4-BE49-F238E27FC236}">
                    <a16:creationId xmlns:a16="http://schemas.microsoft.com/office/drawing/2014/main" id="{78DBE10F-BAFA-4E8F-84D6-528F70F20766}"/>
                  </a:ext>
                </a:extLst>
              </p:cNvPr>
              <p:cNvSpPr txBox="1">
                <a:spLocks noRot="1" noChangeAspect="1" noMove="1" noResize="1" noEditPoints="1" noAdjustHandles="1" noChangeArrowheads="1" noChangeShapeType="1" noTextEdit="1"/>
              </p:cNvSpPr>
              <p:nvPr/>
            </p:nvSpPr>
            <p:spPr>
              <a:xfrm>
                <a:off x="1175876" y="1780709"/>
                <a:ext cx="9840248" cy="2284087"/>
              </a:xfrm>
              <a:prstGeom prst="rect">
                <a:avLst/>
              </a:prstGeom>
              <a:blipFill>
                <a:blip r:embed="rId3"/>
                <a:stretch>
                  <a:fillRect l="-991" r="-2107" b="-5067"/>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06C7F915-027F-4FA7-8933-EA409ABCFDA9}"/>
              </a:ext>
            </a:extLst>
          </p:cNvPr>
          <p:cNvPicPr>
            <a:picLocks noChangeAspect="1"/>
          </p:cNvPicPr>
          <p:nvPr/>
        </p:nvPicPr>
        <p:blipFill>
          <a:blip r:embed="rId4"/>
          <a:stretch>
            <a:fillRect/>
          </a:stretch>
        </p:blipFill>
        <p:spPr>
          <a:xfrm>
            <a:off x="2767099" y="4560577"/>
            <a:ext cx="6657802" cy="1322116"/>
          </a:xfrm>
          <a:prstGeom prst="rect">
            <a:avLst/>
          </a:prstGeom>
        </p:spPr>
      </p:pic>
    </p:spTree>
    <p:extLst>
      <p:ext uri="{BB962C8B-B14F-4D97-AF65-F5344CB8AC3E}">
        <p14:creationId xmlns:p14="http://schemas.microsoft.com/office/powerpoint/2010/main" val="3518975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1073" y="700153"/>
            <a:ext cx="2235740" cy="584775"/>
          </a:xfrm>
          <a:prstGeom prst="rect">
            <a:avLst/>
          </a:prstGeom>
          <a:noFill/>
        </p:spPr>
        <p:txBody>
          <a:bodyPr wrap="none" rtlCol="0">
            <a:spAutoFit/>
          </a:bodyPr>
          <a:lstStyle/>
          <a:p>
            <a:r>
              <a:rPr lang="en-US" altLang="zh-CN" sz="3200" dirty="0"/>
              <a:t>Popularity</a:t>
            </a:r>
            <a:endParaRPr lang="zh-CN" altLang="en-US" sz="3200" dirty="0"/>
          </a:p>
        </p:txBody>
      </p:sp>
      <p:sp>
        <p:nvSpPr>
          <p:cNvPr id="4" name="矩形 3"/>
          <p:cNvSpPr/>
          <p:nvPr/>
        </p:nvSpPr>
        <p:spPr>
          <a:xfrm>
            <a:off x="-23093" y="2644948"/>
            <a:ext cx="266166"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sp>
        <p:nvSpPr>
          <p:cNvPr id="5" name="矩形 4"/>
          <p:cNvSpPr/>
          <p:nvPr/>
        </p:nvSpPr>
        <p:spPr>
          <a:xfrm>
            <a:off x="11927011" y="2648422"/>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78DBE10F-BAFA-4E8F-84D6-528F70F20766}"/>
              </a:ext>
            </a:extLst>
          </p:cNvPr>
          <p:cNvSpPr txBox="1"/>
          <p:nvPr/>
        </p:nvSpPr>
        <p:spPr>
          <a:xfrm>
            <a:off x="1164918" y="2295741"/>
            <a:ext cx="9840248" cy="1133259"/>
          </a:xfrm>
          <a:prstGeom prst="rect">
            <a:avLst/>
          </a:prstGeom>
          <a:noFill/>
        </p:spPr>
        <p:txBody>
          <a:bodyPr wrap="square" rtlCol="0">
            <a:spAutoFit/>
          </a:bodyPr>
          <a:lstStyle/>
          <a:p>
            <a:pPr marL="342900" indent="-342900" algn="just" latinLnBrk="1">
              <a:lnSpc>
                <a:spcPct val="150000"/>
              </a:lnSpc>
              <a:buFont typeface="Arial" panose="020B0604020202020204" pitchFamily="34" charset="0"/>
              <a:buChar char="•"/>
            </a:pPr>
            <a:r>
              <a:rPr lang="en-US" altLang="zh-CN" sz="2400" dirty="0" err="1"/>
              <a:t>refFrequency</a:t>
            </a:r>
            <a:r>
              <a:rPr lang="zh-CN" altLang="en-US" sz="2400" dirty="0"/>
              <a:t>：度量软件文档被引用的次数。</a:t>
            </a:r>
            <a:endParaRPr lang="en-US" altLang="zh-CN" sz="2400" dirty="0"/>
          </a:p>
          <a:p>
            <a:pPr marL="342900" indent="-342900" algn="just" latinLnBrk="1">
              <a:lnSpc>
                <a:spcPct val="150000"/>
              </a:lnSpc>
              <a:buFont typeface="Arial" panose="020B0604020202020204" pitchFamily="34" charset="0"/>
              <a:buChar char="•"/>
            </a:pPr>
            <a:r>
              <a:rPr lang="en-US" altLang="zh-CN" sz="2400" dirty="0" err="1"/>
              <a:t>isBest</a:t>
            </a:r>
            <a:r>
              <a:rPr lang="en-US" altLang="zh-CN" sz="2400" dirty="0"/>
              <a:t>: </a:t>
            </a:r>
            <a:r>
              <a:rPr lang="zh-CN" altLang="en-US" sz="2400" dirty="0"/>
              <a:t>文档是否出现在最佳答案之中</a:t>
            </a:r>
            <a:endParaRPr lang="en-US" altLang="zh-CN" sz="2400" dirty="0"/>
          </a:p>
        </p:txBody>
      </p:sp>
    </p:spTree>
    <p:extLst>
      <p:ext uri="{BB962C8B-B14F-4D97-AF65-F5344CB8AC3E}">
        <p14:creationId xmlns:p14="http://schemas.microsoft.com/office/powerpoint/2010/main" val="1054497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1073" y="700153"/>
            <a:ext cx="3947684" cy="584775"/>
          </a:xfrm>
          <a:prstGeom prst="rect">
            <a:avLst/>
          </a:prstGeom>
          <a:noFill/>
        </p:spPr>
        <p:txBody>
          <a:bodyPr wrap="none" rtlCol="0">
            <a:spAutoFit/>
          </a:bodyPr>
          <a:lstStyle/>
          <a:p>
            <a:r>
              <a:rPr lang="en-US" altLang="zh-CN" sz="3200" dirty="0"/>
              <a:t>Learning a Ranker</a:t>
            </a:r>
            <a:endParaRPr lang="zh-CN" altLang="en-US" sz="3200" dirty="0"/>
          </a:p>
        </p:txBody>
      </p:sp>
      <p:sp>
        <p:nvSpPr>
          <p:cNvPr id="4" name="矩形 3"/>
          <p:cNvSpPr/>
          <p:nvPr/>
        </p:nvSpPr>
        <p:spPr>
          <a:xfrm>
            <a:off x="-23093" y="2644948"/>
            <a:ext cx="266166"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sp>
        <p:nvSpPr>
          <p:cNvPr id="5" name="矩形 4"/>
          <p:cNvSpPr/>
          <p:nvPr/>
        </p:nvSpPr>
        <p:spPr>
          <a:xfrm>
            <a:off x="11927011" y="2648422"/>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78DBE10F-BAFA-4E8F-84D6-528F70F20766}"/>
              </a:ext>
            </a:extLst>
          </p:cNvPr>
          <p:cNvSpPr txBox="1"/>
          <p:nvPr/>
        </p:nvSpPr>
        <p:spPr>
          <a:xfrm>
            <a:off x="1175875" y="1706056"/>
            <a:ext cx="9840248" cy="2241255"/>
          </a:xfrm>
          <a:prstGeom prst="rect">
            <a:avLst/>
          </a:prstGeom>
          <a:noFill/>
        </p:spPr>
        <p:txBody>
          <a:bodyPr wrap="square" rtlCol="0">
            <a:spAutoFit/>
          </a:bodyPr>
          <a:lstStyle/>
          <a:p>
            <a:pPr indent="457200" algn="just" latinLnBrk="1">
              <a:lnSpc>
                <a:spcPct val="150000"/>
              </a:lnSpc>
            </a:pPr>
            <a:r>
              <a:rPr lang="zh-CN" altLang="en-US" sz="2400" dirty="0"/>
              <a:t>使用了学习排名算法来训练排名模型，即</a:t>
            </a:r>
            <a:r>
              <a:rPr lang="en-US" altLang="zh-CN" sz="2400" dirty="0" err="1"/>
              <a:t>LambdaMART</a:t>
            </a:r>
            <a:r>
              <a:rPr lang="zh-CN" altLang="en-US" sz="2400" dirty="0"/>
              <a:t>，一种</a:t>
            </a:r>
            <a:r>
              <a:rPr lang="en-US" altLang="zh-CN" sz="2400" dirty="0" err="1"/>
              <a:t>LambdaRank</a:t>
            </a:r>
            <a:r>
              <a:rPr lang="zh-CN" altLang="en-US" sz="2400" dirty="0"/>
              <a:t>的增强树版本。</a:t>
            </a:r>
            <a:endParaRPr lang="en-US" altLang="zh-CN" sz="2400" dirty="0"/>
          </a:p>
          <a:p>
            <a:pPr indent="457200" algn="just" latinLnBrk="1">
              <a:lnSpc>
                <a:spcPct val="150000"/>
              </a:lnSpc>
            </a:pPr>
            <a:r>
              <a:rPr lang="en-US" altLang="zh-CN" sz="2400" dirty="0" err="1"/>
              <a:t>LambdaMART</a:t>
            </a:r>
            <a:r>
              <a:rPr lang="zh-CN" altLang="en-US" sz="2400" dirty="0"/>
              <a:t>建立了一个回归树来模拟感兴趣的成本函数的函数梯度，并对所有训练对进行评估，</a:t>
            </a:r>
            <a:r>
              <a:rPr lang="en-US" altLang="zh-CN" sz="2400" dirty="0"/>
              <a:t>lambda</a:t>
            </a:r>
            <a:r>
              <a:rPr lang="zh-CN" altLang="en-US" sz="2400" dirty="0"/>
              <a:t>梯度如下所示：</a:t>
            </a:r>
            <a:endParaRPr lang="en-US" altLang="zh-CN" sz="2400" dirty="0"/>
          </a:p>
        </p:txBody>
      </p:sp>
      <p:pic>
        <p:nvPicPr>
          <p:cNvPr id="3" name="图片 2">
            <a:extLst>
              <a:ext uri="{FF2B5EF4-FFF2-40B4-BE49-F238E27FC236}">
                <a16:creationId xmlns:a16="http://schemas.microsoft.com/office/drawing/2014/main" id="{62E91883-4C04-4EB3-AD78-C9328256CDC9}"/>
              </a:ext>
            </a:extLst>
          </p:cNvPr>
          <p:cNvPicPr>
            <a:picLocks noChangeAspect="1"/>
          </p:cNvPicPr>
          <p:nvPr/>
        </p:nvPicPr>
        <p:blipFill>
          <a:blip r:embed="rId3"/>
          <a:stretch>
            <a:fillRect/>
          </a:stretch>
        </p:blipFill>
        <p:spPr>
          <a:xfrm>
            <a:off x="4758573" y="4368439"/>
            <a:ext cx="2674852" cy="800169"/>
          </a:xfrm>
          <a:prstGeom prst="rect">
            <a:avLst/>
          </a:prstGeom>
        </p:spPr>
      </p:pic>
      <p:pic>
        <p:nvPicPr>
          <p:cNvPr id="8" name="图片 7">
            <a:extLst>
              <a:ext uri="{FF2B5EF4-FFF2-40B4-BE49-F238E27FC236}">
                <a16:creationId xmlns:a16="http://schemas.microsoft.com/office/drawing/2014/main" id="{E0D85D42-91C9-475C-9489-17C6CC0710B0}"/>
              </a:ext>
            </a:extLst>
          </p:cNvPr>
          <p:cNvPicPr>
            <a:picLocks noChangeAspect="1"/>
          </p:cNvPicPr>
          <p:nvPr/>
        </p:nvPicPr>
        <p:blipFill>
          <a:blip r:embed="rId4"/>
          <a:stretch>
            <a:fillRect/>
          </a:stretch>
        </p:blipFill>
        <p:spPr>
          <a:xfrm>
            <a:off x="5364415" y="5589736"/>
            <a:ext cx="1463167" cy="708721"/>
          </a:xfrm>
          <a:prstGeom prst="rect">
            <a:avLst/>
          </a:prstGeom>
        </p:spPr>
      </p:pic>
    </p:spTree>
    <p:extLst>
      <p:ext uri="{BB962C8B-B14F-4D97-AF65-F5344CB8AC3E}">
        <p14:creationId xmlns:p14="http://schemas.microsoft.com/office/powerpoint/2010/main" val="2541806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3"/>
          <p:cNvSpPr/>
          <p:nvPr>
            <p:custDataLst>
              <p:tags r:id="rId1"/>
            </p:custDataLst>
          </p:nvPr>
        </p:nvSpPr>
        <p:spPr>
          <a:xfrm>
            <a:off x="0" y="0"/>
            <a:ext cx="3798277" cy="6858000"/>
          </a:xfrm>
          <a:prstGeom prst="rect">
            <a:avLst/>
          </a:prstGeom>
          <a:solidFill>
            <a:srgbClr val="24569D"/>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2" name="PA_组合 1">
            <a:extLst>
              <a:ext uri="{FF2B5EF4-FFF2-40B4-BE49-F238E27FC236}">
                <a16:creationId xmlns:a16="http://schemas.microsoft.com/office/drawing/2014/main" id="{8383E909-38DA-4A17-A60D-46C1652A4D42}"/>
              </a:ext>
            </a:extLst>
          </p:cNvPr>
          <p:cNvGrpSpPr/>
          <p:nvPr>
            <p:custDataLst>
              <p:tags r:id="rId2"/>
            </p:custDataLst>
          </p:nvPr>
        </p:nvGrpSpPr>
        <p:grpSpPr>
          <a:xfrm>
            <a:off x="975946" y="2505808"/>
            <a:ext cx="1846385" cy="1846385"/>
            <a:chOff x="975946" y="2505808"/>
            <a:chExt cx="1846385" cy="1846385"/>
          </a:xfrm>
        </p:grpSpPr>
        <p:sp>
          <p:nvSpPr>
            <p:cNvPr id="5" name="椭圆 4"/>
            <p:cNvSpPr/>
            <p:nvPr/>
          </p:nvSpPr>
          <p:spPr>
            <a:xfrm>
              <a:off x="975946" y="2505808"/>
              <a:ext cx="1846385" cy="1846385"/>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文本框 8"/>
            <p:cNvSpPr txBox="1"/>
            <p:nvPr/>
          </p:nvSpPr>
          <p:spPr>
            <a:xfrm>
              <a:off x="1447733" y="3044280"/>
              <a:ext cx="902811" cy="769441"/>
            </a:xfrm>
            <a:prstGeom prst="rect">
              <a:avLst/>
            </a:prstGeom>
            <a:noFill/>
          </p:spPr>
          <p:txBody>
            <a:bodyPr wrap="none" rtlCol="0">
              <a:spAutoFit/>
            </a:bodyPr>
            <a:lstStyle/>
            <a:p>
              <a:r>
                <a:rPr lang="en-US" altLang="zh-CN" sz="4400" dirty="0"/>
                <a:t>03</a:t>
              </a:r>
              <a:endParaRPr lang="zh-CN" altLang="en-US" sz="4400" dirty="0"/>
            </a:p>
          </p:txBody>
        </p:sp>
      </p:grpSp>
      <p:sp>
        <p:nvSpPr>
          <p:cNvPr id="11" name="PA_文本框 10"/>
          <p:cNvSpPr txBox="1"/>
          <p:nvPr>
            <p:custDataLst>
              <p:tags r:id="rId3"/>
            </p:custDataLst>
          </p:nvPr>
        </p:nvSpPr>
        <p:spPr>
          <a:xfrm>
            <a:off x="3798277" y="2844225"/>
            <a:ext cx="8393723" cy="1938992"/>
          </a:xfrm>
          <a:prstGeom prst="rect">
            <a:avLst/>
          </a:prstGeom>
          <a:noFill/>
        </p:spPr>
        <p:txBody>
          <a:bodyPr wrap="square" rtlCol="0">
            <a:spAutoFit/>
          </a:bodyPr>
          <a:lstStyle/>
          <a:p>
            <a:pPr algn="ctr"/>
            <a:r>
              <a:rPr lang="en-US" altLang="zh-CN" sz="4000" b="1" dirty="0"/>
              <a:t>EXPERIMENTAL SETUP</a:t>
            </a:r>
          </a:p>
          <a:p>
            <a:pPr algn="ctr"/>
            <a:r>
              <a:rPr lang="en-US" altLang="zh-CN" sz="4000" b="1" dirty="0"/>
              <a:t>AND</a:t>
            </a:r>
          </a:p>
          <a:p>
            <a:pPr algn="ctr"/>
            <a:r>
              <a:rPr lang="en-US" altLang="zh-CN" sz="4000" b="1" dirty="0"/>
              <a:t>EXPERIMENTAL RESULTS</a:t>
            </a:r>
            <a:endParaRPr lang="zh-CN" altLang="en-US" sz="4000" b="1" dirty="0"/>
          </a:p>
        </p:txBody>
      </p:sp>
    </p:spTree>
    <p:extLst>
      <p:ext uri="{BB962C8B-B14F-4D97-AF65-F5344CB8AC3E}">
        <p14:creationId xmlns:p14="http://schemas.microsoft.com/office/powerpoint/2010/main" val="2739207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1073" y="700153"/>
            <a:ext cx="3300904" cy="584775"/>
          </a:xfrm>
          <a:prstGeom prst="rect">
            <a:avLst/>
          </a:prstGeom>
          <a:noFill/>
        </p:spPr>
        <p:txBody>
          <a:bodyPr wrap="none" rtlCol="0">
            <a:spAutoFit/>
          </a:bodyPr>
          <a:lstStyle/>
          <a:p>
            <a:r>
              <a:rPr lang="en-US" altLang="zh-CN" sz="3200" dirty="0"/>
              <a:t>Data Collection</a:t>
            </a:r>
            <a:endParaRPr lang="zh-CN" altLang="en-US" sz="3200" dirty="0"/>
          </a:p>
        </p:txBody>
      </p:sp>
      <p:sp>
        <p:nvSpPr>
          <p:cNvPr id="4" name="矩形 3"/>
          <p:cNvSpPr/>
          <p:nvPr/>
        </p:nvSpPr>
        <p:spPr>
          <a:xfrm>
            <a:off x="-23093" y="2644948"/>
            <a:ext cx="266166"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sp>
        <p:nvSpPr>
          <p:cNvPr id="5" name="矩形 4"/>
          <p:cNvSpPr/>
          <p:nvPr/>
        </p:nvSpPr>
        <p:spPr>
          <a:xfrm>
            <a:off x="11927011" y="2648422"/>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78DBE10F-BAFA-4E8F-84D6-528F70F20766}"/>
              </a:ext>
            </a:extLst>
          </p:cNvPr>
          <p:cNvSpPr txBox="1"/>
          <p:nvPr/>
        </p:nvSpPr>
        <p:spPr>
          <a:xfrm>
            <a:off x="1175876" y="2055029"/>
            <a:ext cx="9840248" cy="3349250"/>
          </a:xfrm>
          <a:prstGeom prst="rect">
            <a:avLst/>
          </a:prstGeom>
          <a:noFill/>
        </p:spPr>
        <p:txBody>
          <a:bodyPr wrap="square" rtlCol="0">
            <a:spAutoFit/>
          </a:bodyPr>
          <a:lstStyle/>
          <a:p>
            <a:pPr marL="342900" indent="-342900" algn="just" latinLnBrk="1">
              <a:lnSpc>
                <a:spcPct val="150000"/>
              </a:lnSpc>
              <a:buFont typeface="Arial" panose="020B0604020202020204" pitchFamily="34" charset="0"/>
              <a:buChar char="•"/>
            </a:pPr>
            <a:r>
              <a:rPr lang="zh-CN" altLang="en-US" sz="2400" dirty="0"/>
              <a:t>论文收集了</a:t>
            </a:r>
            <a:r>
              <a:rPr lang="en-US" altLang="zh-CN" sz="2400" dirty="0"/>
              <a:t>24217</a:t>
            </a:r>
            <a:r>
              <a:rPr lang="zh-CN" altLang="en-US" sz="2400" dirty="0"/>
              <a:t>条</a:t>
            </a:r>
            <a:r>
              <a:rPr lang="en-US" altLang="zh-CN" sz="2400" dirty="0"/>
              <a:t>Discussion Thread</a:t>
            </a:r>
            <a:r>
              <a:rPr lang="zh-CN" altLang="en-US" sz="2400" dirty="0"/>
              <a:t>作为词嵌入的文本语料库，并从其中收集到了</a:t>
            </a:r>
            <a:r>
              <a:rPr lang="en-US" altLang="zh-CN" sz="2400" dirty="0"/>
              <a:t>1520</a:t>
            </a:r>
            <a:r>
              <a:rPr lang="zh-CN" altLang="en-US" sz="2400" dirty="0"/>
              <a:t>个软件文档</a:t>
            </a:r>
            <a:endParaRPr lang="en-US" altLang="zh-CN" sz="2400" dirty="0"/>
          </a:p>
          <a:p>
            <a:pPr marL="342900" indent="-342900" algn="just" latinLnBrk="1">
              <a:lnSpc>
                <a:spcPct val="150000"/>
              </a:lnSpc>
              <a:buFont typeface="Arial" panose="020B0604020202020204" pitchFamily="34" charset="0"/>
              <a:buChar char="•"/>
            </a:pPr>
            <a:r>
              <a:rPr lang="zh-CN" altLang="en-US" sz="2400" dirty="0"/>
              <a:t>选择最佳答案至少包含一个语料库软件文档的</a:t>
            </a:r>
            <a:r>
              <a:rPr lang="en-US" altLang="zh-CN" sz="2400" dirty="0"/>
              <a:t>Discussion Thread</a:t>
            </a:r>
            <a:r>
              <a:rPr lang="zh-CN" altLang="en-US" sz="2400" dirty="0"/>
              <a:t>，收集了</a:t>
            </a:r>
            <a:r>
              <a:rPr lang="en-US" altLang="zh-CN" sz="2400" dirty="0"/>
              <a:t>12020</a:t>
            </a:r>
            <a:r>
              <a:rPr lang="zh-CN" altLang="en-US" sz="2400" dirty="0"/>
              <a:t>个</a:t>
            </a:r>
            <a:r>
              <a:rPr lang="en-US" altLang="zh-CN" sz="2400" dirty="0"/>
              <a:t>Discussion Thread </a:t>
            </a:r>
            <a:r>
              <a:rPr lang="zh-CN" altLang="en-US" sz="2400" dirty="0"/>
              <a:t>，用于训练学习排名模型。</a:t>
            </a:r>
            <a:endParaRPr lang="en-US" altLang="zh-CN" sz="2400" dirty="0"/>
          </a:p>
          <a:p>
            <a:pPr marL="342900" indent="-342900" algn="just" latinLnBrk="1">
              <a:lnSpc>
                <a:spcPct val="150000"/>
              </a:lnSpc>
              <a:buFont typeface="Arial" panose="020B0604020202020204" pitchFamily="34" charset="0"/>
              <a:buChar char="•"/>
            </a:pPr>
            <a:r>
              <a:rPr lang="zh-CN" altLang="en-US" sz="2400" dirty="0"/>
              <a:t>把问题题目作为</a:t>
            </a:r>
            <a:r>
              <a:rPr lang="en-US" altLang="zh-CN" sz="2400" dirty="0"/>
              <a:t>CnCxL2R</a:t>
            </a:r>
            <a:r>
              <a:rPr lang="zh-CN" altLang="en-US" sz="2400" dirty="0"/>
              <a:t>的输入查询。对</a:t>
            </a:r>
            <a:r>
              <a:rPr lang="en-US" altLang="zh-CN" sz="2400" dirty="0"/>
              <a:t>&lt;</a:t>
            </a:r>
            <a:r>
              <a:rPr lang="zh-CN" altLang="en-US" sz="2400" dirty="0"/>
              <a:t>查询，最佳答案中的软件文档</a:t>
            </a:r>
            <a:r>
              <a:rPr lang="en-US" altLang="zh-CN" sz="2400" dirty="0"/>
              <a:t>&gt;</a:t>
            </a:r>
            <a:r>
              <a:rPr lang="zh-CN" altLang="en-US" sz="2400" dirty="0"/>
              <a:t>被视为正实例，随机抽样的对被视为负实例。</a:t>
            </a:r>
          </a:p>
        </p:txBody>
      </p:sp>
    </p:spTree>
    <p:extLst>
      <p:ext uri="{BB962C8B-B14F-4D97-AF65-F5344CB8AC3E}">
        <p14:creationId xmlns:p14="http://schemas.microsoft.com/office/powerpoint/2010/main" val="479834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1073" y="700153"/>
            <a:ext cx="2773131" cy="584775"/>
          </a:xfrm>
          <a:prstGeom prst="rect">
            <a:avLst/>
          </a:prstGeom>
          <a:noFill/>
        </p:spPr>
        <p:txBody>
          <a:bodyPr wrap="none" rtlCol="0">
            <a:spAutoFit/>
          </a:bodyPr>
          <a:lstStyle/>
          <a:p>
            <a:r>
              <a:rPr lang="en-US" altLang="zh-CN" sz="3200" dirty="0"/>
              <a:t>Performance</a:t>
            </a:r>
            <a:endParaRPr lang="zh-CN" altLang="en-US" sz="3200" dirty="0"/>
          </a:p>
        </p:txBody>
      </p:sp>
      <p:sp>
        <p:nvSpPr>
          <p:cNvPr id="4" name="矩形 3"/>
          <p:cNvSpPr/>
          <p:nvPr/>
        </p:nvSpPr>
        <p:spPr>
          <a:xfrm>
            <a:off x="-23093" y="2644948"/>
            <a:ext cx="266166"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sp>
        <p:nvSpPr>
          <p:cNvPr id="5" name="矩形 4"/>
          <p:cNvSpPr/>
          <p:nvPr/>
        </p:nvSpPr>
        <p:spPr>
          <a:xfrm>
            <a:off x="11927011" y="2648422"/>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pic>
        <p:nvPicPr>
          <p:cNvPr id="3" name="图片 2">
            <a:extLst>
              <a:ext uri="{FF2B5EF4-FFF2-40B4-BE49-F238E27FC236}">
                <a16:creationId xmlns:a16="http://schemas.microsoft.com/office/drawing/2014/main" id="{E25D7D0C-01D5-4A3F-A8B4-4D354B294D7A}"/>
              </a:ext>
            </a:extLst>
          </p:cNvPr>
          <p:cNvPicPr>
            <a:picLocks noChangeAspect="1"/>
          </p:cNvPicPr>
          <p:nvPr/>
        </p:nvPicPr>
        <p:blipFill>
          <a:blip r:embed="rId3"/>
          <a:stretch>
            <a:fillRect/>
          </a:stretch>
        </p:blipFill>
        <p:spPr>
          <a:xfrm>
            <a:off x="701040" y="1421730"/>
            <a:ext cx="10789920" cy="2446435"/>
          </a:xfrm>
          <a:prstGeom prst="rect">
            <a:avLst/>
          </a:prstGeom>
        </p:spPr>
      </p:pic>
      <p:pic>
        <p:nvPicPr>
          <p:cNvPr id="7" name="图片 6">
            <a:extLst>
              <a:ext uri="{FF2B5EF4-FFF2-40B4-BE49-F238E27FC236}">
                <a16:creationId xmlns:a16="http://schemas.microsoft.com/office/drawing/2014/main" id="{383D3A4E-CE80-407B-B2E5-A9DCD26015CD}"/>
              </a:ext>
            </a:extLst>
          </p:cNvPr>
          <p:cNvPicPr>
            <a:picLocks noChangeAspect="1"/>
          </p:cNvPicPr>
          <p:nvPr/>
        </p:nvPicPr>
        <p:blipFill>
          <a:blip r:embed="rId4"/>
          <a:stretch>
            <a:fillRect/>
          </a:stretch>
        </p:blipFill>
        <p:spPr>
          <a:xfrm>
            <a:off x="699157" y="4084977"/>
            <a:ext cx="10811836" cy="2223759"/>
          </a:xfrm>
          <a:prstGeom prst="rect">
            <a:avLst/>
          </a:prstGeom>
        </p:spPr>
      </p:pic>
    </p:spTree>
    <p:extLst>
      <p:ext uri="{BB962C8B-B14F-4D97-AF65-F5344CB8AC3E}">
        <p14:creationId xmlns:p14="http://schemas.microsoft.com/office/powerpoint/2010/main" val="34533225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rot="2378351">
            <a:off x="1906190" y="-1691873"/>
            <a:ext cx="9735986" cy="9248444"/>
            <a:chOff x="2975829" y="739198"/>
            <a:chExt cx="6590868" cy="6260822"/>
          </a:xfrm>
        </p:grpSpPr>
        <p:sp>
          <p:nvSpPr>
            <p:cNvPr id="7" name="等腰三角形 6"/>
            <p:cNvSpPr/>
            <p:nvPr/>
          </p:nvSpPr>
          <p:spPr>
            <a:xfrm>
              <a:off x="2975829" y="739198"/>
              <a:ext cx="6240341" cy="5379604"/>
            </a:xfrm>
            <a:prstGeom prst="triangle">
              <a:avLst/>
            </a:prstGeom>
            <a:noFill/>
            <a:ln w="25400">
              <a:solidFill>
                <a:schemeClr val="tx1">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3600000">
              <a:off x="3756724" y="1190048"/>
              <a:ext cx="6240341" cy="5379604"/>
            </a:xfrm>
            <a:prstGeom prst="triangle">
              <a:avLst/>
            </a:prstGeom>
            <a:noFill/>
            <a:ln w="25400">
              <a:solidFill>
                <a:schemeClr val="tx1">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3256697" y="2206522"/>
            <a:ext cx="5678606" cy="2215991"/>
          </a:xfrm>
          <a:prstGeom prst="rect">
            <a:avLst/>
          </a:prstGeom>
          <a:noFill/>
        </p:spPr>
        <p:txBody>
          <a:bodyPr wrap="none" rtlCol="0">
            <a:spAutoFit/>
          </a:bodyPr>
          <a:lstStyle/>
          <a:p>
            <a:r>
              <a:rPr lang="en-US" altLang="zh-CN" sz="13800" dirty="0">
                <a:solidFill>
                  <a:srgbClr val="24569D"/>
                </a:solidFill>
                <a:latin typeface="Impact" panose="020B0806030902050204" pitchFamily="34" charset="0"/>
              </a:rPr>
              <a:t>THANKS</a:t>
            </a:r>
            <a:endParaRPr lang="zh-CN" altLang="en-US" sz="13800" dirty="0">
              <a:solidFill>
                <a:srgbClr val="24569D"/>
              </a:solidFill>
              <a:latin typeface="Impact" panose="020B0806030902050204" pitchFamily="34" charset="0"/>
            </a:endParaRPr>
          </a:p>
        </p:txBody>
      </p:sp>
    </p:spTree>
    <p:extLst>
      <p:ext uri="{BB962C8B-B14F-4D97-AF65-F5344CB8AC3E}">
        <p14:creationId xmlns:p14="http://schemas.microsoft.com/office/powerpoint/2010/main" val="2557938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1073" y="700153"/>
            <a:ext cx="2626040" cy="584775"/>
          </a:xfrm>
          <a:prstGeom prst="rect">
            <a:avLst/>
          </a:prstGeom>
          <a:noFill/>
        </p:spPr>
        <p:txBody>
          <a:bodyPr wrap="none" rtlCol="0">
            <a:spAutoFit/>
          </a:bodyPr>
          <a:lstStyle/>
          <a:p>
            <a:r>
              <a:rPr lang="en-US" altLang="zh-CN" sz="3200" dirty="0"/>
              <a:t>Background</a:t>
            </a:r>
            <a:endParaRPr lang="zh-CN" altLang="en-US" sz="3200" dirty="0"/>
          </a:p>
        </p:txBody>
      </p:sp>
      <p:sp>
        <p:nvSpPr>
          <p:cNvPr id="4" name="矩形 3"/>
          <p:cNvSpPr/>
          <p:nvPr/>
        </p:nvSpPr>
        <p:spPr>
          <a:xfrm>
            <a:off x="-23093" y="2644948"/>
            <a:ext cx="266166"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sp>
        <p:nvSpPr>
          <p:cNvPr id="5" name="矩形 4"/>
          <p:cNvSpPr/>
          <p:nvPr/>
        </p:nvSpPr>
        <p:spPr>
          <a:xfrm>
            <a:off x="11927011" y="2648422"/>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sp>
        <p:nvSpPr>
          <p:cNvPr id="6" name="文本框 5"/>
          <p:cNvSpPr txBox="1"/>
          <p:nvPr/>
        </p:nvSpPr>
        <p:spPr>
          <a:xfrm>
            <a:off x="1175876" y="2135721"/>
            <a:ext cx="9840248" cy="113325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zh-CN" altLang="en-US" sz="2400" dirty="0"/>
              <a:t>官方文档是开发人员学习使用不熟悉</a:t>
            </a:r>
            <a:r>
              <a:rPr lang="en-US" altLang="zh-CN" sz="2400" dirty="0"/>
              <a:t>API</a:t>
            </a:r>
            <a:r>
              <a:rPr lang="zh-CN" altLang="en-US" sz="2400" dirty="0"/>
              <a:t>的适当方法的重要资源。但是，一些研究发现，开发人员的需求与软件文档中提供的知识不匹配。</a:t>
            </a:r>
            <a:endParaRPr lang="en-US" altLang="zh-CN" sz="2400" dirty="0"/>
          </a:p>
        </p:txBody>
      </p:sp>
      <p:sp>
        <p:nvSpPr>
          <p:cNvPr id="8" name="文本框 7">
            <a:extLst>
              <a:ext uri="{FF2B5EF4-FFF2-40B4-BE49-F238E27FC236}">
                <a16:creationId xmlns:a16="http://schemas.microsoft.com/office/drawing/2014/main" id="{919BF0E9-13C4-4A52-A140-94378693260B}"/>
              </a:ext>
            </a:extLst>
          </p:cNvPr>
          <p:cNvSpPr txBox="1"/>
          <p:nvPr/>
        </p:nvSpPr>
        <p:spPr>
          <a:xfrm>
            <a:off x="1175876" y="3930953"/>
            <a:ext cx="9840248" cy="168725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zh-CN" altLang="en-US" sz="2400" dirty="0"/>
              <a:t>当开发人员遇到编程问题时，会使用在线问答网站（例如</a:t>
            </a:r>
            <a:r>
              <a:rPr lang="en-US" altLang="zh-CN" sz="2400" dirty="0"/>
              <a:t>Stack Overflow</a:t>
            </a:r>
            <a:r>
              <a:rPr lang="zh-CN" altLang="en-US" sz="2400" dirty="0"/>
              <a:t>）来搜索问题的答案。但是，用户必须手动检查繁琐的结果才能获得所需的问题答案。</a:t>
            </a:r>
            <a:endParaRPr lang="en-US" altLang="zh-CN" sz="2400" dirty="0"/>
          </a:p>
        </p:txBody>
      </p:sp>
    </p:spTree>
    <p:extLst>
      <p:ext uri="{BB962C8B-B14F-4D97-AF65-F5344CB8AC3E}">
        <p14:creationId xmlns:p14="http://schemas.microsoft.com/office/powerpoint/2010/main" val="1645762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1073" y="700153"/>
            <a:ext cx="3339376" cy="584775"/>
          </a:xfrm>
          <a:prstGeom prst="rect">
            <a:avLst/>
          </a:prstGeom>
          <a:noFill/>
        </p:spPr>
        <p:txBody>
          <a:bodyPr wrap="none" rtlCol="0">
            <a:spAutoFit/>
          </a:bodyPr>
          <a:lstStyle/>
          <a:p>
            <a:r>
              <a:rPr lang="en-US" altLang="zh-CN" sz="3200" dirty="0"/>
              <a:t>CnCxL2R Steps</a:t>
            </a:r>
            <a:endParaRPr lang="zh-CN" altLang="en-US" sz="3200" dirty="0"/>
          </a:p>
        </p:txBody>
      </p:sp>
      <p:sp>
        <p:nvSpPr>
          <p:cNvPr id="4" name="矩形 3"/>
          <p:cNvSpPr/>
          <p:nvPr/>
        </p:nvSpPr>
        <p:spPr>
          <a:xfrm>
            <a:off x="-23093" y="2644948"/>
            <a:ext cx="266166"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sp>
        <p:nvSpPr>
          <p:cNvPr id="5" name="矩形 4"/>
          <p:cNvSpPr/>
          <p:nvPr/>
        </p:nvSpPr>
        <p:spPr>
          <a:xfrm>
            <a:off x="11927011" y="2648422"/>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sp>
        <p:nvSpPr>
          <p:cNvPr id="6" name="文本框 5"/>
          <p:cNvSpPr txBox="1"/>
          <p:nvPr/>
        </p:nvSpPr>
        <p:spPr>
          <a:xfrm>
            <a:off x="1175876" y="1741743"/>
            <a:ext cx="9840248" cy="1687257"/>
          </a:xfrm>
          <a:prstGeom prst="rect">
            <a:avLst/>
          </a:prstGeom>
          <a:noFill/>
        </p:spPr>
        <p:txBody>
          <a:bodyPr wrap="square" rtlCol="0">
            <a:spAutoFit/>
          </a:bodyPr>
          <a:lstStyle/>
          <a:p>
            <a:pPr indent="457200" algn="just">
              <a:lnSpc>
                <a:spcPct val="150000"/>
              </a:lnSpc>
            </a:pPr>
            <a:r>
              <a:rPr lang="zh-CN" altLang="en-US" sz="2400" dirty="0"/>
              <a:t>给定一个自然语言查询，</a:t>
            </a:r>
            <a:r>
              <a:rPr lang="en-US" altLang="zh-CN" sz="2400" dirty="0"/>
              <a:t> CnCxL2R</a:t>
            </a:r>
            <a:r>
              <a:rPr lang="zh-CN" altLang="en-US" sz="2400" dirty="0"/>
              <a:t>通过两个关键步骤推荐软件文档：</a:t>
            </a:r>
            <a:endParaRPr lang="en-US" altLang="zh-CN" sz="2400" dirty="0"/>
          </a:p>
          <a:p>
            <a:pPr marL="342900" indent="-342900" algn="just">
              <a:lnSpc>
                <a:spcPct val="150000"/>
              </a:lnSpc>
              <a:buFont typeface="Arial" panose="020B0604020202020204" pitchFamily="34" charset="0"/>
              <a:buChar char="•"/>
            </a:pPr>
            <a:r>
              <a:rPr lang="zh-CN" altLang="en-US" sz="2400" dirty="0"/>
              <a:t>候选软件文档选择</a:t>
            </a:r>
            <a:endParaRPr lang="en-US" altLang="zh-CN" sz="2400" dirty="0"/>
          </a:p>
          <a:p>
            <a:pPr marL="342900" indent="-342900" algn="just">
              <a:lnSpc>
                <a:spcPct val="150000"/>
              </a:lnSpc>
              <a:buFont typeface="Arial" panose="020B0604020202020204" pitchFamily="34" charset="0"/>
              <a:buChar char="•"/>
            </a:pPr>
            <a:r>
              <a:rPr lang="zh-CN" altLang="en-US" sz="2400" dirty="0"/>
              <a:t>排名推荐</a:t>
            </a:r>
            <a:endParaRPr lang="en-US" altLang="zh-CN" sz="2400" dirty="0"/>
          </a:p>
        </p:txBody>
      </p:sp>
      <p:sp>
        <p:nvSpPr>
          <p:cNvPr id="8" name="文本框 7">
            <a:extLst>
              <a:ext uri="{FF2B5EF4-FFF2-40B4-BE49-F238E27FC236}">
                <a16:creationId xmlns:a16="http://schemas.microsoft.com/office/drawing/2014/main" id="{919BF0E9-13C4-4A52-A140-94378693260B}"/>
              </a:ext>
            </a:extLst>
          </p:cNvPr>
          <p:cNvSpPr txBox="1"/>
          <p:nvPr/>
        </p:nvSpPr>
        <p:spPr>
          <a:xfrm>
            <a:off x="1175876" y="3866687"/>
            <a:ext cx="9840248" cy="2233625"/>
          </a:xfrm>
          <a:prstGeom prst="rect">
            <a:avLst/>
          </a:prstGeom>
          <a:noFill/>
        </p:spPr>
        <p:txBody>
          <a:bodyPr wrap="square" rtlCol="0">
            <a:spAutoFit/>
          </a:bodyPr>
          <a:lstStyle/>
          <a:p>
            <a:pPr indent="457200" algn="just">
              <a:lnSpc>
                <a:spcPct val="150000"/>
              </a:lnSpc>
            </a:pPr>
            <a:r>
              <a:rPr lang="en-US" altLang="zh-CN" sz="2400" dirty="0"/>
              <a:t>CnCxL2R</a:t>
            </a:r>
            <a:r>
              <a:rPr lang="zh-CN" altLang="en-US" sz="2400" dirty="0"/>
              <a:t>：</a:t>
            </a:r>
            <a:endParaRPr lang="en-US" altLang="zh-CN" sz="2400" dirty="0"/>
          </a:p>
          <a:p>
            <a:pPr marL="342900" indent="-342900" algn="just">
              <a:lnSpc>
                <a:spcPct val="150000"/>
              </a:lnSpc>
              <a:buFont typeface="Arial" panose="020B0604020202020204" pitchFamily="34" charset="0"/>
              <a:buChar char="•"/>
            </a:pPr>
            <a:r>
              <a:rPr lang="zh-CN" altLang="en-US" sz="2400" dirty="0"/>
              <a:t>基于官方文档和</a:t>
            </a:r>
            <a:r>
              <a:rPr lang="en-US" altLang="zh-CN" sz="2400" dirty="0"/>
              <a:t>Stack Overflow</a:t>
            </a:r>
            <a:r>
              <a:rPr lang="zh-CN" altLang="en-US" sz="2400" dirty="0"/>
              <a:t>生成候选软件文档</a:t>
            </a:r>
            <a:endParaRPr lang="en-US" altLang="zh-CN" sz="2400" dirty="0"/>
          </a:p>
          <a:p>
            <a:pPr marL="342900" indent="-342900" algn="just">
              <a:lnSpc>
                <a:spcPct val="150000"/>
              </a:lnSpc>
              <a:buFont typeface="Arial" panose="020B0604020202020204" pitchFamily="34" charset="0"/>
              <a:buChar char="•"/>
            </a:pPr>
            <a:r>
              <a:rPr lang="zh-CN" altLang="en-US" sz="2400" dirty="0"/>
              <a:t>利用神经语言模型，提取</a:t>
            </a:r>
            <a:r>
              <a:rPr lang="en-US" altLang="zh-CN" sz="2400" dirty="0"/>
              <a:t>22</a:t>
            </a:r>
            <a:r>
              <a:rPr lang="zh-CN" altLang="en-US" sz="2400" dirty="0"/>
              <a:t>个特征来度量软件文档与查询的相关性</a:t>
            </a:r>
            <a:endParaRPr lang="en-US" altLang="zh-CN" sz="2400" dirty="0"/>
          </a:p>
          <a:p>
            <a:pPr marL="342900" indent="-342900" algn="just">
              <a:lnSpc>
                <a:spcPct val="150000"/>
              </a:lnSpc>
              <a:buFont typeface="Arial" panose="020B0604020202020204" pitchFamily="34" charset="0"/>
              <a:buChar char="•"/>
            </a:pPr>
            <a:r>
              <a:rPr lang="zh-CN" altLang="en-US" sz="2400" dirty="0"/>
              <a:t>训练排名模型，推荐软件文档</a:t>
            </a:r>
            <a:endParaRPr lang="en-US" altLang="zh-CN" sz="2400" dirty="0"/>
          </a:p>
        </p:txBody>
      </p:sp>
    </p:spTree>
    <p:extLst>
      <p:ext uri="{BB962C8B-B14F-4D97-AF65-F5344CB8AC3E}">
        <p14:creationId xmlns:p14="http://schemas.microsoft.com/office/powerpoint/2010/main" val="1515406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1073" y="700153"/>
            <a:ext cx="2727029" cy="584775"/>
          </a:xfrm>
          <a:prstGeom prst="rect">
            <a:avLst/>
          </a:prstGeom>
          <a:noFill/>
        </p:spPr>
        <p:txBody>
          <a:bodyPr wrap="none" rtlCol="0">
            <a:spAutoFit/>
          </a:bodyPr>
          <a:lstStyle/>
          <a:p>
            <a:r>
              <a:rPr lang="en-US" altLang="zh-CN" sz="3200" dirty="0"/>
              <a:t>Contribution</a:t>
            </a:r>
            <a:endParaRPr lang="zh-CN" altLang="en-US" sz="3200" dirty="0"/>
          </a:p>
        </p:txBody>
      </p:sp>
      <p:sp>
        <p:nvSpPr>
          <p:cNvPr id="4" name="矩形 3"/>
          <p:cNvSpPr/>
          <p:nvPr/>
        </p:nvSpPr>
        <p:spPr>
          <a:xfrm>
            <a:off x="-23093" y="2644948"/>
            <a:ext cx="266166"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sp>
        <p:nvSpPr>
          <p:cNvPr id="5" name="矩形 4"/>
          <p:cNvSpPr/>
          <p:nvPr/>
        </p:nvSpPr>
        <p:spPr>
          <a:xfrm>
            <a:off x="11927011" y="2648422"/>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sp>
        <p:nvSpPr>
          <p:cNvPr id="6" name="文本框 5"/>
          <p:cNvSpPr txBox="1"/>
          <p:nvPr/>
        </p:nvSpPr>
        <p:spPr>
          <a:xfrm>
            <a:off x="1175876" y="1484211"/>
            <a:ext cx="9840248" cy="5011244"/>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zh-CN" altLang="en-US" sz="2400" dirty="0"/>
              <a:t>论文提出了一种新的推荐策略</a:t>
            </a:r>
            <a:r>
              <a:rPr lang="en-US" altLang="zh-CN" sz="2400" dirty="0"/>
              <a:t>CnCxL2R </a:t>
            </a:r>
            <a:r>
              <a:rPr lang="zh-CN" altLang="en-US" sz="2400" dirty="0"/>
              <a:t>，将软件文档的内容和</a:t>
            </a:r>
            <a:r>
              <a:rPr lang="en-US" altLang="zh-CN" sz="2400" dirty="0"/>
              <a:t>Stack Overflow</a:t>
            </a:r>
            <a:r>
              <a:rPr lang="zh-CN" altLang="en-US" sz="2400" dirty="0"/>
              <a:t>上的内容合并到一个排序学习模式中。与传统的代码搜索相比，它可以很好地处理自然语言查询；</a:t>
            </a:r>
            <a:endParaRPr lang="en-US" altLang="zh-CN" sz="2400" dirty="0"/>
          </a:p>
          <a:p>
            <a:pPr marL="342900" indent="-342900" algn="just">
              <a:lnSpc>
                <a:spcPct val="150000"/>
              </a:lnSpc>
              <a:buFont typeface="Arial" panose="020B0604020202020204" pitchFamily="34" charset="0"/>
              <a:buChar char="•"/>
            </a:pPr>
            <a:r>
              <a:rPr lang="zh-CN" altLang="en-US" sz="2400" dirty="0"/>
              <a:t>论文研究了四种类型的特征</a:t>
            </a:r>
            <a:r>
              <a:rPr lang="en-US" altLang="zh-CN" sz="2400" dirty="0"/>
              <a:t>, statistical based, textual, context and popularity features</a:t>
            </a:r>
            <a:r>
              <a:rPr lang="zh-CN" altLang="en-US" sz="2400" dirty="0"/>
              <a:t>；</a:t>
            </a:r>
            <a:endParaRPr lang="en-US" altLang="zh-CN" sz="2400" dirty="0"/>
          </a:p>
          <a:p>
            <a:pPr marL="342900" indent="-342900" algn="just">
              <a:lnSpc>
                <a:spcPct val="150000"/>
              </a:lnSpc>
              <a:buFont typeface="Arial" panose="020B0604020202020204" pitchFamily="34" charset="0"/>
              <a:buChar char="•"/>
            </a:pPr>
            <a:r>
              <a:rPr lang="zh-CN" altLang="en-US" sz="2400" dirty="0"/>
              <a:t>论文进行了大规模的自动评估来评估</a:t>
            </a:r>
            <a:r>
              <a:rPr lang="en-US" altLang="zh-CN" sz="2400" dirty="0"/>
              <a:t>CnCxL2R</a:t>
            </a:r>
            <a:r>
              <a:rPr lang="zh-CN" altLang="en-US" sz="2400" dirty="0"/>
              <a:t>的性能，</a:t>
            </a:r>
            <a:r>
              <a:rPr lang="en-US" altLang="zh-CN" sz="2400" dirty="0"/>
              <a:t> CnCxL2R</a:t>
            </a:r>
            <a:r>
              <a:rPr lang="zh-CN" altLang="en-US" sz="2400" dirty="0"/>
              <a:t>针对</a:t>
            </a:r>
            <a:r>
              <a:rPr lang="en-US" altLang="zh-CN" sz="2400" dirty="0"/>
              <a:t>8</a:t>
            </a:r>
            <a:r>
              <a:rPr lang="zh-CN" altLang="en-US" sz="2400" dirty="0"/>
              <a:t>种基线方法实现了最先进的结果；</a:t>
            </a:r>
            <a:endParaRPr lang="en-US" altLang="zh-CN" sz="2400" dirty="0"/>
          </a:p>
          <a:p>
            <a:pPr marL="342900" indent="-342900" algn="just">
              <a:lnSpc>
                <a:spcPct val="150000"/>
              </a:lnSpc>
              <a:buFont typeface="Arial" panose="020B0604020202020204" pitchFamily="34" charset="0"/>
              <a:buChar char="•"/>
            </a:pPr>
            <a:r>
              <a:rPr lang="zh-CN" altLang="en-US" sz="2400" dirty="0"/>
              <a:t>论文进行了一项用户研究，比较</a:t>
            </a:r>
            <a:r>
              <a:rPr lang="en-US" altLang="zh-CN" sz="2400" dirty="0"/>
              <a:t>CnCxL2R</a:t>
            </a:r>
            <a:r>
              <a:rPr lang="zh-CN" altLang="en-US" sz="2400" dirty="0"/>
              <a:t>和谷歌搜索的推荐结果。结果表明，</a:t>
            </a:r>
            <a:r>
              <a:rPr lang="en-US" altLang="zh-CN" sz="2400" dirty="0"/>
              <a:t> CnCxL2R</a:t>
            </a:r>
            <a:r>
              <a:rPr lang="zh-CN" altLang="en-US" sz="2400" dirty="0"/>
              <a:t>在软件文档检索任务上明显优于</a:t>
            </a:r>
            <a:r>
              <a:rPr lang="en-US" altLang="zh-CN" sz="2400" dirty="0"/>
              <a:t>Google</a:t>
            </a:r>
            <a:r>
              <a:rPr lang="zh-CN" altLang="en-US" sz="2400" dirty="0"/>
              <a:t>搜索。</a:t>
            </a:r>
            <a:endParaRPr lang="en-US" altLang="zh-CN" sz="2400" dirty="0"/>
          </a:p>
        </p:txBody>
      </p:sp>
    </p:spTree>
    <p:extLst>
      <p:ext uri="{BB962C8B-B14F-4D97-AF65-F5344CB8AC3E}">
        <p14:creationId xmlns:p14="http://schemas.microsoft.com/office/powerpoint/2010/main" val="2002332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3"/>
          <p:cNvSpPr/>
          <p:nvPr>
            <p:custDataLst>
              <p:tags r:id="rId1"/>
            </p:custDataLst>
          </p:nvPr>
        </p:nvSpPr>
        <p:spPr>
          <a:xfrm>
            <a:off x="0" y="0"/>
            <a:ext cx="3798277" cy="6858000"/>
          </a:xfrm>
          <a:prstGeom prst="rect">
            <a:avLst/>
          </a:prstGeom>
          <a:solidFill>
            <a:srgbClr val="24569D"/>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2" name="PA_组合 1">
            <a:extLst>
              <a:ext uri="{FF2B5EF4-FFF2-40B4-BE49-F238E27FC236}">
                <a16:creationId xmlns:a16="http://schemas.microsoft.com/office/drawing/2014/main" id="{8383E909-38DA-4A17-A60D-46C1652A4D42}"/>
              </a:ext>
            </a:extLst>
          </p:cNvPr>
          <p:cNvGrpSpPr/>
          <p:nvPr>
            <p:custDataLst>
              <p:tags r:id="rId2"/>
            </p:custDataLst>
          </p:nvPr>
        </p:nvGrpSpPr>
        <p:grpSpPr>
          <a:xfrm>
            <a:off x="975946" y="2505808"/>
            <a:ext cx="1846385" cy="1846385"/>
            <a:chOff x="975946" y="2505808"/>
            <a:chExt cx="1846385" cy="1846385"/>
          </a:xfrm>
        </p:grpSpPr>
        <p:sp>
          <p:nvSpPr>
            <p:cNvPr id="5" name="椭圆 4"/>
            <p:cNvSpPr/>
            <p:nvPr/>
          </p:nvSpPr>
          <p:spPr>
            <a:xfrm>
              <a:off x="975946" y="2505808"/>
              <a:ext cx="1846385" cy="1846385"/>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文本框 8"/>
            <p:cNvSpPr txBox="1"/>
            <p:nvPr/>
          </p:nvSpPr>
          <p:spPr>
            <a:xfrm>
              <a:off x="1447733" y="3044280"/>
              <a:ext cx="902811" cy="769441"/>
            </a:xfrm>
            <a:prstGeom prst="rect">
              <a:avLst/>
            </a:prstGeom>
            <a:noFill/>
          </p:spPr>
          <p:txBody>
            <a:bodyPr wrap="none" rtlCol="0">
              <a:spAutoFit/>
            </a:bodyPr>
            <a:lstStyle/>
            <a:p>
              <a:r>
                <a:rPr lang="en-US" altLang="zh-CN" sz="4400" dirty="0"/>
                <a:t>02</a:t>
              </a:r>
              <a:endParaRPr lang="zh-CN" altLang="en-US" sz="4400" dirty="0"/>
            </a:p>
          </p:txBody>
        </p:sp>
      </p:grpSp>
      <p:sp>
        <p:nvSpPr>
          <p:cNvPr id="11" name="PA_文本框 10"/>
          <p:cNvSpPr txBox="1"/>
          <p:nvPr>
            <p:custDataLst>
              <p:tags r:id="rId3"/>
            </p:custDataLst>
          </p:nvPr>
        </p:nvSpPr>
        <p:spPr>
          <a:xfrm>
            <a:off x="3798277" y="3074277"/>
            <a:ext cx="8393723" cy="707886"/>
          </a:xfrm>
          <a:prstGeom prst="rect">
            <a:avLst/>
          </a:prstGeom>
          <a:noFill/>
        </p:spPr>
        <p:txBody>
          <a:bodyPr wrap="square" rtlCol="0">
            <a:spAutoFit/>
          </a:bodyPr>
          <a:lstStyle/>
          <a:p>
            <a:pPr algn="ctr"/>
            <a:r>
              <a:rPr lang="en-US" altLang="zh-CN" sz="4000" b="1" dirty="0"/>
              <a:t>METHODOLOGY</a:t>
            </a:r>
            <a:endParaRPr lang="zh-CN" altLang="en-US" sz="4000" b="1" dirty="0"/>
          </a:p>
        </p:txBody>
      </p:sp>
    </p:spTree>
    <p:extLst>
      <p:ext uri="{BB962C8B-B14F-4D97-AF65-F5344CB8AC3E}">
        <p14:creationId xmlns:p14="http://schemas.microsoft.com/office/powerpoint/2010/main" val="1737242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1073" y="700153"/>
            <a:ext cx="2686954" cy="584775"/>
          </a:xfrm>
          <a:prstGeom prst="rect">
            <a:avLst/>
          </a:prstGeom>
          <a:noFill/>
        </p:spPr>
        <p:txBody>
          <a:bodyPr wrap="none" rtlCol="0">
            <a:spAutoFit/>
          </a:bodyPr>
          <a:lstStyle/>
          <a:p>
            <a:r>
              <a:rPr lang="en-US" altLang="zh-CN" sz="3200" dirty="0"/>
              <a:t>Architecture</a:t>
            </a:r>
            <a:endParaRPr lang="zh-CN" altLang="en-US" sz="3200" dirty="0"/>
          </a:p>
        </p:txBody>
      </p:sp>
      <p:sp>
        <p:nvSpPr>
          <p:cNvPr id="4" name="矩形 3"/>
          <p:cNvSpPr/>
          <p:nvPr/>
        </p:nvSpPr>
        <p:spPr>
          <a:xfrm>
            <a:off x="-23093" y="2644948"/>
            <a:ext cx="266166"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sp>
        <p:nvSpPr>
          <p:cNvPr id="5" name="矩形 4"/>
          <p:cNvSpPr/>
          <p:nvPr/>
        </p:nvSpPr>
        <p:spPr>
          <a:xfrm>
            <a:off x="11927011" y="2648422"/>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pic>
        <p:nvPicPr>
          <p:cNvPr id="7" name="图片 6">
            <a:extLst>
              <a:ext uri="{FF2B5EF4-FFF2-40B4-BE49-F238E27FC236}">
                <a16:creationId xmlns:a16="http://schemas.microsoft.com/office/drawing/2014/main" id="{68190F6D-154B-41B1-B92B-2AFC7D3E8677}"/>
              </a:ext>
            </a:extLst>
          </p:cNvPr>
          <p:cNvPicPr>
            <a:picLocks noChangeAspect="1"/>
          </p:cNvPicPr>
          <p:nvPr/>
        </p:nvPicPr>
        <p:blipFill>
          <a:blip r:embed="rId3"/>
          <a:stretch>
            <a:fillRect/>
          </a:stretch>
        </p:blipFill>
        <p:spPr>
          <a:xfrm>
            <a:off x="554095" y="2148204"/>
            <a:ext cx="11083810" cy="2561591"/>
          </a:xfrm>
          <a:prstGeom prst="rect">
            <a:avLst/>
          </a:prstGeom>
        </p:spPr>
      </p:pic>
    </p:spTree>
    <p:extLst>
      <p:ext uri="{BB962C8B-B14F-4D97-AF65-F5344CB8AC3E}">
        <p14:creationId xmlns:p14="http://schemas.microsoft.com/office/powerpoint/2010/main" val="190874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1073" y="700153"/>
            <a:ext cx="4474879" cy="584775"/>
          </a:xfrm>
          <a:prstGeom prst="rect">
            <a:avLst/>
          </a:prstGeom>
          <a:noFill/>
        </p:spPr>
        <p:txBody>
          <a:bodyPr wrap="none" rtlCol="0">
            <a:spAutoFit/>
          </a:bodyPr>
          <a:lstStyle/>
          <a:p>
            <a:r>
              <a:rPr lang="en-US" altLang="zh-CN" sz="3200" dirty="0"/>
              <a:t>Selection by Content</a:t>
            </a:r>
            <a:endParaRPr lang="zh-CN" altLang="en-US" sz="3200" dirty="0"/>
          </a:p>
        </p:txBody>
      </p:sp>
      <p:sp>
        <p:nvSpPr>
          <p:cNvPr id="4" name="矩形 3"/>
          <p:cNvSpPr/>
          <p:nvPr/>
        </p:nvSpPr>
        <p:spPr>
          <a:xfrm>
            <a:off x="-23093" y="2644948"/>
            <a:ext cx="266166"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sp>
        <p:nvSpPr>
          <p:cNvPr id="5" name="矩形 4"/>
          <p:cNvSpPr/>
          <p:nvPr/>
        </p:nvSpPr>
        <p:spPr>
          <a:xfrm>
            <a:off x="11927011" y="2648422"/>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sp>
        <p:nvSpPr>
          <p:cNvPr id="6" name="文本框 5"/>
          <p:cNvSpPr txBox="1"/>
          <p:nvPr/>
        </p:nvSpPr>
        <p:spPr>
          <a:xfrm>
            <a:off x="1164918" y="2183438"/>
            <a:ext cx="9840248" cy="3349250"/>
          </a:xfrm>
          <a:prstGeom prst="rect">
            <a:avLst/>
          </a:prstGeom>
          <a:noFill/>
        </p:spPr>
        <p:txBody>
          <a:bodyPr wrap="square" rtlCol="0">
            <a:spAutoFit/>
          </a:bodyPr>
          <a:lstStyle/>
          <a:p>
            <a:pPr algn="just">
              <a:lnSpc>
                <a:spcPct val="150000"/>
              </a:lnSpc>
            </a:pPr>
            <a:r>
              <a:rPr lang="en-US" altLang="zh-CN" sz="2400" dirty="0"/>
              <a:t>Pre-processing</a:t>
            </a:r>
            <a:r>
              <a:rPr lang="zh-CN" altLang="en-US" sz="2400" dirty="0"/>
              <a:t>：</a:t>
            </a:r>
            <a:endParaRPr lang="en-US" altLang="zh-CN" sz="2400" dirty="0"/>
          </a:p>
          <a:p>
            <a:pPr marL="342900" indent="-342900" algn="just">
              <a:lnSpc>
                <a:spcPct val="150000"/>
              </a:lnSpc>
              <a:buFont typeface="Arial" panose="020B0604020202020204" pitchFamily="34" charset="0"/>
              <a:buChar char="•"/>
            </a:pPr>
            <a:r>
              <a:rPr lang="en-US" altLang="zh-CN" sz="2400" dirty="0"/>
              <a:t>CnCxL2R</a:t>
            </a:r>
            <a:r>
              <a:rPr lang="zh-CN" altLang="en-US" sz="2400" dirty="0"/>
              <a:t>保留了代码片段，可以为查询提供提示</a:t>
            </a:r>
            <a:endParaRPr lang="en-US" altLang="zh-CN" sz="2400" dirty="0"/>
          </a:p>
          <a:p>
            <a:pPr marL="342900" indent="-342900" algn="just">
              <a:lnSpc>
                <a:spcPct val="150000"/>
              </a:lnSpc>
              <a:buFont typeface="Arial" panose="020B0604020202020204" pitchFamily="34" charset="0"/>
              <a:buChar char="•"/>
            </a:pPr>
            <a:r>
              <a:rPr lang="en-US" altLang="zh-CN" sz="2400" dirty="0"/>
              <a:t>CnCxL2R</a:t>
            </a:r>
            <a:r>
              <a:rPr lang="zh-CN" altLang="en-US" sz="2400" dirty="0"/>
              <a:t>删除了</a:t>
            </a:r>
            <a:r>
              <a:rPr lang="en-US" altLang="zh-CN" sz="2400" dirty="0"/>
              <a:t>Natural Language Toolkit</a:t>
            </a:r>
            <a:r>
              <a:rPr lang="zh-CN" altLang="en-US" sz="2400" dirty="0"/>
              <a:t>提供的停用词，去除停用词的影响</a:t>
            </a:r>
            <a:endParaRPr lang="en-US" altLang="zh-CN" sz="2400" dirty="0"/>
          </a:p>
          <a:p>
            <a:pPr marL="342900" indent="-342900" algn="just">
              <a:lnSpc>
                <a:spcPct val="150000"/>
              </a:lnSpc>
              <a:buFont typeface="Arial" panose="020B0604020202020204" pitchFamily="34" charset="0"/>
              <a:buChar char="•"/>
            </a:pPr>
            <a:r>
              <a:rPr lang="en-US" altLang="zh-CN" sz="2400" dirty="0"/>
              <a:t>CnCxL2R</a:t>
            </a:r>
            <a:r>
              <a:rPr lang="zh-CN" altLang="en-US" sz="2400" dirty="0"/>
              <a:t>使用</a:t>
            </a:r>
            <a:r>
              <a:rPr lang="en-US" altLang="zh-CN" sz="2400" dirty="0"/>
              <a:t>Porter Stemming Algorithm</a:t>
            </a:r>
            <a:r>
              <a:rPr lang="zh-CN" altLang="en-US" sz="2400" dirty="0"/>
              <a:t>将一个单词缩减为词根，可以潜在地提高词根词的辨别能力。</a:t>
            </a:r>
            <a:endParaRPr lang="en-US" altLang="zh-CN" sz="2400" dirty="0"/>
          </a:p>
        </p:txBody>
      </p:sp>
    </p:spTree>
    <p:extLst>
      <p:ext uri="{BB962C8B-B14F-4D97-AF65-F5344CB8AC3E}">
        <p14:creationId xmlns:p14="http://schemas.microsoft.com/office/powerpoint/2010/main" val="1622829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1073" y="700153"/>
            <a:ext cx="5813386" cy="584775"/>
          </a:xfrm>
          <a:prstGeom prst="rect">
            <a:avLst/>
          </a:prstGeom>
          <a:noFill/>
        </p:spPr>
        <p:txBody>
          <a:bodyPr wrap="none" rtlCol="0">
            <a:spAutoFit/>
          </a:bodyPr>
          <a:lstStyle/>
          <a:p>
            <a:r>
              <a:rPr lang="en-US" altLang="zh-CN" sz="3200" dirty="0"/>
              <a:t>Selection by Local Content</a:t>
            </a:r>
            <a:endParaRPr lang="zh-CN" altLang="en-US" sz="3200" dirty="0"/>
          </a:p>
        </p:txBody>
      </p:sp>
      <p:sp>
        <p:nvSpPr>
          <p:cNvPr id="4" name="矩形 3"/>
          <p:cNvSpPr/>
          <p:nvPr/>
        </p:nvSpPr>
        <p:spPr>
          <a:xfrm>
            <a:off x="-23093" y="2644948"/>
            <a:ext cx="266166"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sp>
        <p:nvSpPr>
          <p:cNvPr id="5" name="矩形 4"/>
          <p:cNvSpPr/>
          <p:nvPr/>
        </p:nvSpPr>
        <p:spPr>
          <a:xfrm>
            <a:off x="11927011" y="2648422"/>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sp>
        <p:nvSpPr>
          <p:cNvPr id="7" name="文本框 6">
            <a:extLst>
              <a:ext uri="{FF2B5EF4-FFF2-40B4-BE49-F238E27FC236}">
                <a16:creationId xmlns:a16="http://schemas.microsoft.com/office/drawing/2014/main" id="{E9BF0AB5-A339-4E2B-8E34-999E7949BB9A}"/>
              </a:ext>
            </a:extLst>
          </p:cNvPr>
          <p:cNvSpPr txBox="1"/>
          <p:nvPr/>
        </p:nvSpPr>
        <p:spPr>
          <a:xfrm>
            <a:off x="1175876" y="2149148"/>
            <a:ext cx="9840248" cy="3349250"/>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altLang="zh-CN" sz="2400" dirty="0"/>
              <a:t>Definition 1 (Discussion Thread)</a:t>
            </a:r>
            <a:r>
              <a:rPr lang="zh-CN" altLang="en-US" sz="2400" dirty="0"/>
              <a:t>：</a:t>
            </a:r>
            <a:r>
              <a:rPr lang="en-US" altLang="zh-CN" sz="2400" dirty="0"/>
              <a:t>Discussion Thread</a:t>
            </a:r>
            <a:r>
              <a:rPr lang="zh-CN" altLang="en-US" sz="2400" dirty="0"/>
              <a:t>由一个问题及其所有答案组成，这些问题和答案被称为帖子。</a:t>
            </a:r>
            <a:endParaRPr lang="en-US" altLang="zh-CN" sz="2400" dirty="0"/>
          </a:p>
          <a:p>
            <a:pPr marL="342900" indent="-342900" algn="just">
              <a:lnSpc>
                <a:spcPct val="150000"/>
              </a:lnSpc>
              <a:buFont typeface="Arial" panose="020B0604020202020204" pitchFamily="34" charset="0"/>
              <a:buChar char="•"/>
            </a:pPr>
            <a:endParaRPr lang="en-US" altLang="zh-CN" sz="2400" dirty="0"/>
          </a:p>
          <a:p>
            <a:pPr marL="342900" indent="-342900" algn="just">
              <a:lnSpc>
                <a:spcPct val="150000"/>
              </a:lnSpc>
              <a:buFont typeface="Arial" panose="020B0604020202020204" pitchFamily="34" charset="0"/>
              <a:buChar char="•"/>
            </a:pPr>
            <a:r>
              <a:rPr lang="en-US" altLang="zh-CN" sz="2400" dirty="0"/>
              <a:t>Definition 2 (Local Context)</a:t>
            </a:r>
            <a:r>
              <a:rPr lang="zh-CN" altLang="en-US" sz="2400" dirty="0"/>
              <a:t>：如果在最佳答案中提到软件文档，则问题（标题和正文）和最佳答案的文本被视为软件文档的</a:t>
            </a:r>
            <a:r>
              <a:rPr lang="en-US" altLang="zh-CN" sz="2400" dirty="0"/>
              <a:t>Local Context</a:t>
            </a:r>
            <a:r>
              <a:rPr lang="zh-CN" altLang="en-US" sz="2400" dirty="0"/>
              <a:t>。</a:t>
            </a:r>
            <a:endParaRPr lang="en-US" altLang="zh-CN" sz="2400" dirty="0"/>
          </a:p>
        </p:txBody>
      </p:sp>
    </p:spTree>
    <p:extLst>
      <p:ext uri="{BB962C8B-B14F-4D97-AF65-F5344CB8AC3E}">
        <p14:creationId xmlns:p14="http://schemas.microsoft.com/office/powerpoint/2010/main" val="34942662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4.0.0"/>
</p:tagLst>
</file>

<file path=ppt/tags/tag10.xml><?xml version="1.0" encoding="utf-8"?>
<p:tagLst xmlns:a="http://schemas.openxmlformats.org/drawingml/2006/main" xmlns:r="http://schemas.openxmlformats.org/officeDocument/2006/relationships" xmlns:p="http://schemas.openxmlformats.org/presentationml/2006/main">
  <p:tag name="PA" val="v4.0.0"/>
</p:tagLst>
</file>

<file path=ppt/tags/tag11.xml><?xml version="1.0" encoding="utf-8"?>
<p:tagLst xmlns:a="http://schemas.openxmlformats.org/drawingml/2006/main" xmlns:r="http://schemas.openxmlformats.org/officeDocument/2006/relationships" xmlns:p="http://schemas.openxmlformats.org/presentationml/2006/main">
  <p:tag name="PA" val="v4.0.0"/>
</p:tagLst>
</file>

<file path=ppt/tags/tag12.xml><?xml version="1.0" encoding="utf-8"?>
<p:tagLst xmlns:a="http://schemas.openxmlformats.org/drawingml/2006/main" xmlns:r="http://schemas.openxmlformats.org/officeDocument/2006/relationships" xmlns:p="http://schemas.openxmlformats.org/presentationml/2006/main">
  <p:tag name="PA" val="v4.0.0"/>
</p:tagLst>
</file>

<file path=ppt/tags/tag13.xml><?xml version="1.0" encoding="utf-8"?>
<p:tagLst xmlns:a="http://schemas.openxmlformats.org/drawingml/2006/main" xmlns:r="http://schemas.openxmlformats.org/officeDocument/2006/relationships" xmlns:p="http://schemas.openxmlformats.org/presentationml/2006/main">
  <p:tag name="PA" val="v4.0.0"/>
</p:tagLst>
</file>

<file path=ppt/tags/tag14.xml><?xml version="1.0" encoding="utf-8"?>
<p:tagLst xmlns:a="http://schemas.openxmlformats.org/drawingml/2006/main" xmlns:r="http://schemas.openxmlformats.org/officeDocument/2006/relationships" xmlns:p="http://schemas.openxmlformats.org/presentationml/2006/main">
  <p:tag name="PA" val="v4.0.0"/>
</p:tagLst>
</file>

<file path=ppt/tags/tag15.xml><?xml version="1.0" encoding="utf-8"?>
<p:tagLst xmlns:a="http://schemas.openxmlformats.org/drawingml/2006/main" xmlns:r="http://schemas.openxmlformats.org/officeDocument/2006/relationships" xmlns:p="http://schemas.openxmlformats.org/presentationml/2006/main">
  <p:tag name="PA" val="v4.0.0"/>
</p:tagLst>
</file>

<file path=ppt/tags/tag16.xml><?xml version="1.0" encoding="utf-8"?>
<p:tagLst xmlns:a="http://schemas.openxmlformats.org/drawingml/2006/main" xmlns:r="http://schemas.openxmlformats.org/officeDocument/2006/relationships" xmlns:p="http://schemas.openxmlformats.org/presentationml/2006/main">
  <p:tag name="PA" val="v4.0.0"/>
</p:tagLst>
</file>

<file path=ppt/tags/tag17.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4569D"/>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8392</TotalTime>
  <Words>1998</Words>
  <Application>Microsoft Office PowerPoint</Application>
  <PresentationFormat>宽屏</PresentationFormat>
  <Paragraphs>157</Paragraphs>
  <Slides>27</Slides>
  <Notes>27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微软雅黑</vt:lpstr>
      <vt:lpstr>Arial</vt:lpstr>
      <vt:lpstr>Calibri</vt:lpstr>
      <vt:lpstr>Cambria Math</vt:lpstr>
      <vt:lpstr>Impact</vt:lpstr>
      <vt:lpstr>Segoe UI Light</vt:lpstr>
      <vt:lpstr>Verdana</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
  <cp:lastModifiedBy>Zhang Lei</cp:lastModifiedBy>
  <cp:revision>648</cp:revision>
  <dcterms:created xsi:type="dcterms:W3CDTF">2017-05-25T10:36:18Z</dcterms:created>
  <dcterms:modified xsi:type="dcterms:W3CDTF">2021-11-01T02:31:29Z</dcterms:modified>
</cp:coreProperties>
</file>