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301" r:id="rId3"/>
    <p:sldId id="302" r:id="rId4"/>
    <p:sldId id="303" r:id="rId5"/>
    <p:sldId id="304" r:id="rId6"/>
    <p:sldId id="305" r:id="rId7"/>
    <p:sldId id="306" r:id="rId8"/>
    <p:sldId id="307" r:id="rId9"/>
    <p:sldId id="308" r:id="rId10"/>
    <p:sldId id="309" r:id="rId11"/>
    <p:sldId id="310" r:id="rId12"/>
    <p:sldId id="311" r:id="rId13"/>
    <p:sldId id="312" r:id="rId14"/>
    <p:sldId id="31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10" userDrawn="1">
          <p15:clr>
            <a:srgbClr val="A4A3A4"/>
          </p15:clr>
        </p15:guide>
        <p15:guide id="4" pos="697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24569D"/>
    <a:srgbClr val="3434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69" autoAdjust="0"/>
    <p:restoredTop sz="76812" autoAdjust="0"/>
  </p:normalViewPr>
  <p:slideViewPr>
    <p:cSldViewPr snapToGrid="0">
      <p:cViewPr varScale="1">
        <p:scale>
          <a:sx n="73" d="100"/>
          <a:sy n="73" d="100"/>
        </p:scale>
        <p:origin x="1616" y="56"/>
      </p:cViewPr>
      <p:guideLst>
        <p:guide orient="horz" pos="2160"/>
        <p:guide pos="3840"/>
        <p:guide pos="710"/>
        <p:guide pos="6970"/>
      </p:guideLst>
    </p:cSldViewPr>
  </p:slideViewPr>
  <p:outlineViewPr>
    <p:cViewPr>
      <p:scale>
        <a:sx n="33" d="100"/>
        <a:sy n="33" d="100"/>
      </p:scale>
      <p:origin x="0" y="0"/>
    </p:cViewPr>
  </p:outlineViewPr>
  <p:notesTextViewPr>
    <p:cViewPr>
      <p:scale>
        <a:sx n="1" d="1"/>
        <a:sy n="1" d="1"/>
      </p:scale>
      <p:origin x="0" y="0"/>
    </p:cViewPr>
  </p:notesTextViewPr>
  <p:sorterViewPr>
    <p:cViewPr>
      <p:scale>
        <a:sx n="91" d="100"/>
        <a:sy n="91" d="100"/>
      </p:scale>
      <p:origin x="0" y="0"/>
    </p:cViewPr>
  </p:sorterViewPr>
  <p:notesViewPr>
    <p:cSldViewPr snapToGrid="0">
      <p:cViewPr varScale="1">
        <p:scale>
          <a:sx n="72" d="100"/>
          <a:sy n="72" d="100"/>
        </p:scale>
        <p:origin x="3524"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2D867B9-9AE0-4924-935D-F1822C0074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30ED4FE9-7B02-4111-BC1D-BC4D7CADA6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E25FB9-56A9-4F61-9ED9-FED3628145C0}" type="datetimeFigureOut">
              <a:rPr lang="zh-CN" altLang="en-US" smtClean="0"/>
              <a:t>2022/8/10</a:t>
            </a:fld>
            <a:endParaRPr lang="zh-CN" altLang="en-US"/>
          </a:p>
        </p:txBody>
      </p:sp>
      <p:sp>
        <p:nvSpPr>
          <p:cNvPr id="4" name="页脚占位符 3">
            <a:extLst>
              <a:ext uri="{FF2B5EF4-FFF2-40B4-BE49-F238E27FC236}">
                <a16:creationId xmlns:a16="http://schemas.microsoft.com/office/drawing/2014/main" id="{8EBACA70-1DC7-4009-8C4B-86B20F284C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05D127C7-42C8-4D71-8BA4-DE0163EBC4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A4DB5A-4F72-45E8-A129-FE2559209068}" type="slidenum">
              <a:rPr lang="zh-CN" altLang="en-US" smtClean="0"/>
              <a:t>‹#›</a:t>
            </a:fld>
            <a:endParaRPr lang="zh-CN" altLang="en-US"/>
          </a:p>
        </p:txBody>
      </p:sp>
    </p:spTree>
    <p:extLst>
      <p:ext uri="{BB962C8B-B14F-4D97-AF65-F5344CB8AC3E}">
        <p14:creationId xmlns:p14="http://schemas.microsoft.com/office/powerpoint/2010/main" val="2154851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DE8BB-2113-40E4-A508-5522D8A94642}" type="datetimeFigureOut">
              <a:rPr lang="zh-CN" altLang="en-US" smtClean="0"/>
              <a:t>2022/8/10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47975-04F3-4B68-9A22-B7FCD9BDA768}" type="slidenum">
              <a:rPr lang="zh-CN" altLang="en-US" smtClean="0"/>
              <a:t>‹#›</a:t>
            </a:fld>
            <a:endParaRPr lang="zh-CN" altLang="en-US"/>
          </a:p>
        </p:txBody>
      </p:sp>
    </p:spTree>
    <p:extLst>
      <p:ext uri="{BB962C8B-B14F-4D97-AF65-F5344CB8AC3E}">
        <p14:creationId xmlns:p14="http://schemas.microsoft.com/office/powerpoint/2010/main" val="210874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F247975-04F3-4B68-9A22-B7FCD9BDA768}" type="slidenum">
              <a:rPr lang="zh-CN" altLang="en-US" smtClean="0"/>
              <a:t>1</a:t>
            </a:fld>
            <a:endParaRPr lang="zh-CN" altLang="en-US"/>
          </a:p>
        </p:txBody>
      </p:sp>
    </p:spTree>
    <p:extLst>
      <p:ext uri="{BB962C8B-B14F-4D97-AF65-F5344CB8AC3E}">
        <p14:creationId xmlns:p14="http://schemas.microsoft.com/office/powerpoint/2010/main" val="2992951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rgbClr val="121212"/>
              </a:solidFill>
              <a:effectLst/>
              <a:latin typeface="-apple-system"/>
              <a:ea typeface="+mn-ea"/>
              <a:cs typeface="+mn-cs"/>
            </a:endParaRPr>
          </a:p>
        </p:txBody>
      </p:sp>
      <p:sp>
        <p:nvSpPr>
          <p:cNvPr id="4" name="灯片编号占位符 3"/>
          <p:cNvSpPr>
            <a:spLocks noGrp="1"/>
          </p:cNvSpPr>
          <p:nvPr>
            <p:ph type="sldNum" sz="quarter" idx="5"/>
          </p:nvPr>
        </p:nvSpPr>
        <p:spPr/>
        <p:txBody>
          <a:bodyPr/>
          <a:lstStyle/>
          <a:p>
            <a:fld id="{8F247975-04F3-4B68-9A22-B7FCD9BDA768}" type="slidenum">
              <a:rPr lang="zh-CN" altLang="en-US" smtClean="0"/>
              <a:t>10</a:t>
            </a:fld>
            <a:endParaRPr lang="zh-CN" altLang="en-US"/>
          </a:p>
        </p:txBody>
      </p:sp>
    </p:spTree>
    <p:extLst>
      <p:ext uri="{BB962C8B-B14F-4D97-AF65-F5344CB8AC3E}">
        <p14:creationId xmlns:p14="http://schemas.microsoft.com/office/powerpoint/2010/main" val="980718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rgbClr val="121212"/>
              </a:solidFill>
              <a:effectLst/>
              <a:latin typeface="-apple-system"/>
              <a:ea typeface="+mn-ea"/>
              <a:cs typeface="+mn-cs"/>
            </a:endParaRPr>
          </a:p>
        </p:txBody>
      </p:sp>
      <p:sp>
        <p:nvSpPr>
          <p:cNvPr id="4" name="灯片编号占位符 3"/>
          <p:cNvSpPr>
            <a:spLocks noGrp="1"/>
          </p:cNvSpPr>
          <p:nvPr>
            <p:ph type="sldNum" sz="quarter" idx="5"/>
          </p:nvPr>
        </p:nvSpPr>
        <p:spPr/>
        <p:txBody>
          <a:bodyPr/>
          <a:lstStyle/>
          <a:p>
            <a:fld id="{8F247975-04F3-4B68-9A22-B7FCD9BDA768}" type="slidenum">
              <a:rPr lang="zh-CN" altLang="en-US" smtClean="0"/>
              <a:t>11</a:t>
            </a:fld>
            <a:endParaRPr lang="zh-CN" altLang="en-US"/>
          </a:p>
        </p:txBody>
      </p:sp>
    </p:spTree>
    <p:extLst>
      <p:ext uri="{BB962C8B-B14F-4D97-AF65-F5344CB8AC3E}">
        <p14:creationId xmlns:p14="http://schemas.microsoft.com/office/powerpoint/2010/main" val="112320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https://blog.csdn.net/qq_35357274/article/details/118523151</a:t>
            </a:r>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12</a:t>
            </a:fld>
            <a:endParaRPr lang="zh-CN" altLang="en-US"/>
          </a:p>
        </p:txBody>
      </p:sp>
    </p:spTree>
    <p:extLst>
      <p:ext uri="{BB962C8B-B14F-4D97-AF65-F5344CB8AC3E}">
        <p14:creationId xmlns:p14="http://schemas.microsoft.com/office/powerpoint/2010/main" val="3726169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中间的每个格子表示的是行和列组成的词组在词典中共同出现的次数，也就体现了</a:t>
            </a:r>
            <a:r>
              <a:rPr lang="zh-CN" altLang="en-US" b="1" i="0" dirty="0">
                <a:solidFill>
                  <a:srgbClr val="121212"/>
                </a:solidFill>
                <a:effectLst/>
                <a:latin typeface="-apple-system"/>
              </a:rPr>
              <a:t>共现</a:t>
            </a:r>
            <a:r>
              <a:rPr lang="zh-CN" altLang="en-US" b="0" i="0" dirty="0">
                <a:solidFill>
                  <a:srgbClr val="121212"/>
                </a:solidFill>
                <a:effectLst/>
                <a:latin typeface="-apple-system"/>
              </a:rPr>
              <a:t>的特性。</a:t>
            </a:r>
            <a:endParaRPr lang="en-US" altLang="zh-CN" b="0" i="0" dirty="0">
              <a:solidFill>
                <a:srgbClr val="121212"/>
              </a:solidFill>
              <a:effectLst/>
              <a:latin typeface="-apple-system"/>
            </a:endParaRPr>
          </a:p>
          <a:p>
            <a:r>
              <a:rPr lang="zh-CN" altLang="en-US" dirty="0">
                <a:effectLst/>
              </a:rPr>
              <a:t>根据语料库（</a:t>
            </a:r>
            <a:r>
              <a:rPr lang="en-US" altLang="zh-CN" dirty="0">
                <a:effectLst/>
              </a:rPr>
              <a:t>corpus</a:t>
            </a:r>
            <a:r>
              <a:rPr lang="zh-CN" altLang="en-US" dirty="0">
                <a:effectLst/>
              </a:rPr>
              <a:t>）构建一个共现矩阵（</a:t>
            </a:r>
            <a:r>
              <a:rPr lang="en-US" altLang="zh-CN" dirty="0">
                <a:effectLst/>
              </a:rPr>
              <a:t>Co-</a:t>
            </a:r>
            <a:r>
              <a:rPr lang="en-US" altLang="zh-CN" dirty="0" err="1">
                <a:effectLst/>
              </a:rPr>
              <a:t>ocurrence</a:t>
            </a:r>
            <a:r>
              <a:rPr lang="en-US" altLang="zh-CN" dirty="0">
                <a:effectLst/>
              </a:rPr>
              <a:t> Matrix</a:t>
            </a:r>
            <a:r>
              <a:rPr lang="zh-CN" altLang="en-US" dirty="0">
                <a:effectLst/>
              </a:rPr>
              <a:t>）</a:t>
            </a:r>
            <a:r>
              <a:rPr lang="en-US" altLang="zh-CN" dirty="0">
                <a:effectLst/>
              </a:rPr>
              <a:t>X</a:t>
            </a:r>
            <a:r>
              <a:rPr lang="zh-CN" altLang="en-US" dirty="0">
                <a:effectLst/>
              </a:rPr>
              <a:t>，</a:t>
            </a:r>
            <a:r>
              <a:rPr lang="zh-CN" altLang="en-US" b="1" dirty="0">
                <a:effectLst/>
              </a:rPr>
              <a:t>矩阵中的每一个元素 </a:t>
            </a:r>
            <a:r>
              <a:rPr lang="en-US" altLang="zh-CN" b="1" dirty="0" err="1">
                <a:effectLst/>
              </a:rPr>
              <a:t>Xij</a:t>
            </a:r>
            <a:r>
              <a:rPr lang="en-US" altLang="zh-CN" b="1" dirty="0">
                <a:effectLst/>
              </a:rPr>
              <a:t> </a:t>
            </a:r>
            <a:r>
              <a:rPr lang="zh-CN" altLang="en-US" b="1" dirty="0">
                <a:effectLst/>
              </a:rPr>
              <a:t>代表单词 </a:t>
            </a:r>
            <a:r>
              <a:rPr lang="en-US" altLang="zh-CN" b="1" dirty="0" err="1">
                <a:effectLst/>
              </a:rPr>
              <a:t>i</a:t>
            </a:r>
            <a:r>
              <a:rPr lang="en-US" altLang="zh-CN" b="1" dirty="0">
                <a:effectLst/>
              </a:rPr>
              <a:t> </a:t>
            </a:r>
            <a:r>
              <a:rPr lang="zh-CN" altLang="en-US" b="1" dirty="0">
                <a:effectLst/>
              </a:rPr>
              <a:t>和上下文单词 </a:t>
            </a:r>
            <a:r>
              <a:rPr lang="en-US" altLang="zh-CN" b="1" dirty="0">
                <a:effectLst/>
              </a:rPr>
              <a:t>j </a:t>
            </a:r>
            <a:r>
              <a:rPr lang="zh-CN" altLang="en-US" b="1" dirty="0">
                <a:effectLst/>
              </a:rPr>
              <a:t>在特定大小的上下文窗口（</a:t>
            </a:r>
            <a:r>
              <a:rPr lang="en-US" altLang="zh-CN" b="1" dirty="0">
                <a:effectLst/>
              </a:rPr>
              <a:t>context window</a:t>
            </a:r>
            <a:r>
              <a:rPr lang="zh-CN" altLang="en-US" b="1" dirty="0">
                <a:effectLst/>
              </a:rPr>
              <a:t>）内共同出现的次数。</a:t>
            </a:r>
            <a:r>
              <a:rPr lang="zh-CN" altLang="en-US" dirty="0">
                <a:effectLst/>
              </a:rPr>
              <a:t>一般而言，这个次数的最小单位是</a:t>
            </a:r>
            <a:r>
              <a:rPr lang="en-US" altLang="zh-CN" dirty="0">
                <a:effectLst/>
              </a:rPr>
              <a:t>1</a:t>
            </a:r>
            <a:r>
              <a:rPr lang="zh-CN" altLang="en-US" dirty="0">
                <a:effectLst/>
              </a:rPr>
              <a:t>，但是</a:t>
            </a:r>
            <a:r>
              <a:rPr lang="en-US" altLang="zh-CN" dirty="0" err="1">
                <a:effectLst/>
              </a:rPr>
              <a:t>GloVe</a:t>
            </a:r>
            <a:r>
              <a:rPr lang="zh-CN" altLang="en-US" dirty="0">
                <a:effectLst/>
              </a:rPr>
              <a:t>不这么认为：它根据两个单词在上下文窗口的距离 </a:t>
            </a:r>
            <a:r>
              <a:rPr lang="en-US" altLang="zh-CN" dirty="0">
                <a:effectLst/>
              </a:rPr>
              <a:t>d</a:t>
            </a:r>
            <a:r>
              <a:rPr lang="zh-CN" altLang="en-US" dirty="0">
                <a:effectLst/>
              </a:rPr>
              <a:t>，提出了一个衰减函数（</a:t>
            </a:r>
            <a:r>
              <a:rPr lang="en-US" altLang="zh-CN" dirty="0">
                <a:effectLst/>
              </a:rPr>
              <a:t>decreasing weighting</a:t>
            </a:r>
            <a:r>
              <a:rPr lang="zh-CN" altLang="en-US" dirty="0">
                <a:effectLst/>
              </a:rPr>
              <a:t>）：</a:t>
            </a:r>
            <a:r>
              <a:rPr lang="en-US" altLang="zh-CN" dirty="0">
                <a:effectLst/>
              </a:rPr>
              <a:t>decay=1/d </a:t>
            </a:r>
            <a:r>
              <a:rPr lang="zh-CN" altLang="en-US" dirty="0">
                <a:effectLst/>
              </a:rPr>
              <a:t>用于计算权重，也就是说</a:t>
            </a:r>
            <a:r>
              <a:rPr lang="zh-CN" altLang="en-US" b="1" dirty="0">
                <a:effectLst/>
              </a:rPr>
              <a:t>距离越远的两个单词所占总计数（</a:t>
            </a:r>
            <a:r>
              <a:rPr lang="en-US" altLang="zh-CN" b="1" dirty="0">
                <a:effectLst/>
              </a:rPr>
              <a:t>total count</a:t>
            </a:r>
            <a:r>
              <a:rPr lang="zh-CN" altLang="en-US" b="1" dirty="0">
                <a:effectLst/>
              </a:rPr>
              <a:t>）的权重越小</a:t>
            </a:r>
            <a:r>
              <a:rPr lang="zh-CN" altLang="en-US" dirty="0">
                <a:effectLst/>
              </a:rPr>
              <a:t>。</a:t>
            </a:r>
          </a:p>
          <a:p>
            <a:br>
              <a:rPr lang="zh-CN" altLang="en-US" dirty="0">
                <a:effectLst/>
              </a:rPr>
            </a:br>
            <a:endParaRPr lang="en-US" altLang="zh-CN" b="0" i="0" dirty="0">
              <a:solidFill>
                <a:srgbClr val="121212"/>
              </a:solidFill>
              <a:effectLst/>
              <a:latin typeface="-apple-system"/>
            </a:endParaRPr>
          </a:p>
          <a:p>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13</a:t>
            </a:fld>
            <a:endParaRPr lang="zh-CN" altLang="en-US"/>
          </a:p>
        </p:txBody>
      </p:sp>
    </p:spTree>
    <p:extLst>
      <p:ext uri="{BB962C8B-B14F-4D97-AF65-F5344CB8AC3E}">
        <p14:creationId xmlns:p14="http://schemas.microsoft.com/office/powerpoint/2010/main" val="2305840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例如我们想区分热力学上两种不同状态</a:t>
            </a:r>
            <a:r>
              <a:rPr lang="en-US" altLang="zh-CN" b="0" i="0" dirty="0">
                <a:solidFill>
                  <a:srgbClr val="121212"/>
                </a:solidFill>
                <a:effectLst/>
                <a:latin typeface="-apple-system"/>
              </a:rPr>
              <a:t>ice</a:t>
            </a:r>
            <a:r>
              <a:rPr lang="zh-CN" altLang="en-US" b="0" i="0" dirty="0">
                <a:solidFill>
                  <a:srgbClr val="121212"/>
                </a:solidFill>
                <a:effectLst/>
                <a:latin typeface="-apple-system"/>
              </a:rPr>
              <a:t>冰与蒸汽</a:t>
            </a:r>
            <a:r>
              <a:rPr lang="en-US" altLang="zh-CN" b="0" i="0" dirty="0">
                <a:solidFill>
                  <a:srgbClr val="121212"/>
                </a:solidFill>
                <a:effectLst/>
                <a:latin typeface="-apple-system"/>
              </a:rPr>
              <a:t>steam</a:t>
            </a:r>
            <a:r>
              <a:rPr lang="zh-CN" altLang="en-US" b="0" i="0" dirty="0">
                <a:solidFill>
                  <a:srgbClr val="121212"/>
                </a:solidFill>
                <a:effectLst/>
                <a:latin typeface="-apple-system"/>
              </a:rPr>
              <a:t>，它们之间的关系可通过与不同的单词 </a:t>
            </a:r>
            <a:r>
              <a:rPr lang="en-US" altLang="zh-CN" b="0" i="0" dirty="0">
                <a:solidFill>
                  <a:srgbClr val="121212"/>
                </a:solidFill>
                <a:effectLst/>
                <a:latin typeface="-apple-system"/>
              </a:rPr>
              <a:t>x </a:t>
            </a:r>
            <a:r>
              <a:rPr lang="zh-CN" altLang="en-US" b="0" i="0" dirty="0">
                <a:solidFill>
                  <a:srgbClr val="121212"/>
                </a:solidFill>
                <a:effectLst/>
                <a:latin typeface="-apple-system"/>
              </a:rPr>
              <a:t>的</a:t>
            </a:r>
            <a:r>
              <a:rPr lang="en-US" altLang="zh-CN" b="0" i="0" dirty="0">
                <a:solidFill>
                  <a:srgbClr val="121212"/>
                </a:solidFill>
                <a:effectLst/>
                <a:latin typeface="-apple-system"/>
              </a:rPr>
              <a:t>co-occurrence probability </a:t>
            </a:r>
            <a:r>
              <a:rPr lang="zh-CN" altLang="en-US" b="0" i="0" dirty="0">
                <a:solidFill>
                  <a:srgbClr val="121212"/>
                </a:solidFill>
                <a:effectLst/>
                <a:latin typeface="-apple-system"/>
              </a:rPr>
              <a:t>的比值来描述</a:t>
            </a:r>
            <a:endParaRPr lang="en-US" altLang="zh-CN" b="0" i="0" dirty="0">
              <a:solidFill>
                <a:srgbClr val="121212"/>
              </a:solidFill>
              <a:effectLst/>
              <a:latin typeface="-apple-system"/>
            </a:endParaRPr>
          </a:p>
          <a:p>
            <a:r>
              <a:rPr lang="zh-CN" altLang="en-US" b="0" i="0" dirty="0">
                <a:solidFill>
                  <a:srgbClr val="121212"/>
                </a:solidFill>
                <a:effectLst/>
                <a:latin typeface="-apple-system"/>
              </a:rPr>
              <a:t>例如对于</a:t>
            </a:r>
            <a:r>
              <a:rPr lang="en-US" altLang="zh-CN" b="0" i="0" dirty="0">
                <a:solidFill>
                  <a:srgbClr val="121212"/>
                </a:solidFill>
                <a:effectLst/>
                <a:latin typeface="-apple-system"/>
              </a:rPr>
              <a:t>solid</a:t>
            </a:r>
            <a:r>
              <a:rPr lang="zh-CN" altLang="en-US" b="0" i="0" dirty="0">
                <a:solidFill>
                  <a:srgbClr val="121212"/>
                </a:solidFill>
                <a:effectLst/>
                <a:latin typeface="-apple-system"/>
              </a:rPr>
              <a:t>固态，虽然 </a:t>
            </a:r>
            <a:r>
              <a:rPr lang="en-US" altLang="zh-CN" b="0" i="0" dirty="0">
                <a:solidFill>
                  <a:srgbClr val="121212"/>
                </a:solidFill>
                <a:effectLst/>
                <a:latin typeface="-apple-system"/>
              </a:rPr>
              <a:t>P(</a:t>
            </a:r>
            <a:r>
              <a:rPr lang="en-US" altLang="zh-CN" b="0" i="0" dirty="0" err="1">
                <a:solidFill>
                  <a:srgbClr val="121212"/>
                </a:solidFill>
                <a:effectLst/>
                <a:latin typeface="-apple-system"/>
              </a:rPr>
              <a:t>solid|ice</a:t>
            </a:r>
            <a:r>
              <a:rPr lang="en-US" altLang="zh-CN" b="0" i="0" dirty="0">
                <a:solidFill>
                  <a:srgbClr val="121212"/>
                </a:solidFill>
                <a:effectLst/>
                <a:latin typeface="-apple-system"/>
              </a:rPr>
              <a:t>) </a:t>
            </a:r>
            <a:r>
              <a:rPr lang="zh-CN" altLang="en-US" b="0" i="0" dirty="0">
                <a:solidFill>
                  <a:srgbClr val="121212"/>
                </a:solidFill>
                <a:effectLst/>
                <a:latin typeface="-apple-system"/>
              </a:rPr>
              <a:t>与 </a:t>
            </a:r>
            <a:r>
              <a:rPr lang="en-US" altLang="zh-CN" b="0" i="0" dirty="0">
                <a:solidFill>
                  <a:srgbClr val="121212"/>
                </a:solidFill>
                <a:effectLst/>
                <a:latin typeface="-apple-system"/>
              </a:rPr>
              <a:t>P(</a:t>
            </a:r>
            <a:r>
              <a:rPr lang="en-US" altLang="zh-CN" b="0" i="0" dirty="0" err="1">
                <a:solidFill>
                  <a:srgbClr val="121212"/>
                </a:solidFill>
                <a:effectLst/>
                <a:latin typeface="-apple-system"/>
              </a:rPr>
              <a:t>solid|steam</a:t>
            </a:r>
            <a:r>
              <a:rPr lang="en-US" altLang="zh-CN" b="0" i="0" dirty="0">
                <a:solidFill>
                  <a:srgbClr val="121212"/>
                </a:solidFill>
                <a:effectLst/>
                <a:latin typeface="-apple-system"/>
              </a:rPr>
              <a:t>) </a:t>
            </a:r>
            <a:r>
              <a:rPr lang="zh-CN" altLang="en-US" b="0" i="0" dirty="0">
                <a:solidFill>
                  <a:srgbClr val="121212"/>
                </a:solidFill>
                <a:effectLst/>
                <a:latin typeface="-apple-system"/>
              </a:rPr>
              <a:t>本身很小，不能透露有效的信息，但是它们的比值 </a:t>
            </a:r>
            <a:r>
              <a:rPr lang="en-US" altLang="zh-CN" b="0" i="0" dirty="0">
                <a:solidFill>
                  <a:srgbClr val="121212"/>
                </a:solidFill>
                <a:effectLst/>
                <a:latin typeface="-apple-system"/>
              </a:rPr>
              <a:t>P(</a:t>
            </a:r>
            <a:r>
              <a:rPr lang="en-US" altLang="zh-CN" b="0" i="0" dirty="0" err="1">
                <a:solidFill>
                  <a:srgbClr val="121212"/>
                </a:solidFill>
                <a:effectLst/>
                <a:latin typeface="-apple-system"/>
              </a:rPr>
              <a:t>solid|ice</a:t>
            </a:r>
            <a:r>
              <a:rPr lang="en-US" altLang="zh-CN" b="0" i="0" dirty="0">
                <a:solidFill>
                  <a:srgbClr val="121212"/>
                </a:solidFill>
                <a:effectLst/>
                <a:latin typeface="-apple-system"/>
              </a:rPr>
              <a:t>)P(</a:t>
            </a:r>
            <a:r>
              <a:rPr lang="en-US" altLang="zh-CN" b="0" i="0" dirty="0" err="1">
                <a:solidFill>
                  <a:srgbClr val="121212"/>
                </a:solidFill>
                <a:effectLst/>
                <a:latin typeface="-apple-system"/>
              </a:rPr>
              <a:t>solid|steam</a:t>
            </a:r>
            <a:r>
              <a:rPr lang="en-US" altLang="zh-CN" b="0" i="0" dirty="0">
                <a:solidFill>
                  <a:srgbClr val="121212"/>
                </a:solidFill>
                <a:effectLst/>
                <a:latin typeface="-apple-system"/>
              </a:rPr>
              <a:t>) </a:t>
            </a:r>
            <a:r>
              <a:rPr lang="zh-CN" altLang="en-US" b="0" i="0" dirty="0">
                <a:solidFill>
                  <a:srgbClr val="121212"/>
                </a:solidFill>
                <a:effectLst/>
                <a:latin typeface="-apple-system"/>
              </a:rPr>
              <a:t>却较大，因为</a:t>
            </a:r>
            <a:r>
              <a:rPr lang="en-US" altLang="zh-CN" b="0" i="0" dirty="0">
                <a:solidFill>
                  <a:srgbClr val="121212"/>
                </a:solidFill>
                <a:effectLst/>
                <a:latin typeface="-apple-system"/>
              </a:rPr>
              <a:t>solid</a:t>
            </a:r>
            <a:r>
              <a:rPr lang="zh-CN" altLang="en-US" b="0" i="0" dirty="0">
                <a:solidFill>
                  <a:srgbClr val="121212"/>
                </a:solidFill>
                <a:effectLst/>
                <a:latin typeface="-apple-system"/>
              </a:rPr>
              <a:t>更常用来描述</a:t>
            </a:r>
            <a:r>
              <a:rPr lang="en-US" altLang="zh-CN" b="0" i="0" dirty="0">
                <a:solidFill>
                  <a:srgbClr val="121212"/>
                </a:solidFill>
                <a:effectLst/>
                <a:latin typeface="-apple-system"/>
              </a:rPr>
              <a:t>ice</a:t>
            </a:r>
            <a:r>
              <a:rPr lang="zh-CN" altLang="en-US" b="0" i="0" dirty="0">
                <a:solidFill>
                  <a:srgbClr val="121212"/>
                </a:solidFill>
                <a:effectLst/>
                <a:latin typeface="-apple-system"/>
              </a:rPr>
              <a:t>的状态而不是</a:t>
            </a:r>
            <a:r>
              <a:rPr lang="en-US" altLang="zh-CN" b="0" i="0" dirty="0">
                <a:solidFill>
                  <a:srgbClr val="121212"/>
                </a:solidFill>
                <a:effectLst/>
                <a:latin typeface="-apple-system"/>
              </a:rPr>
              <a:t>steam</a:t>
            </a:r>
            <a:r>
              <a:rPr lang="zh-CN" altLang="en-US" b="0" i="0" dirty="0">
                <a:solidFill>
                  <a:srgbClr val="121212"/>
                </a:solidFill>
                <a:effectLst/>
                <a:latin typeface="-apple-system"/>
              </a:rPr>
              <a:t>的状态，所以在</a:t>
            </a:r>
            <a:r>
              <a:rPr lang="en-US" altLang="zh-CN" b="0" i="0" dirty="0">
                <a:solidFill>
                  <a:srgbClr val="121212"/>
                </a:solidFill>
                <a:effectLst/>
                <a:latin typeface="-apple-system"/>
              </a:rPr>
              <a:t>ice</a:t>
            </a:r>
            <a:r>
              <a:rPr lang="zh-CN" altLang="en-US" b="0" i="0" dirty="0">
                <a:solidFill>
                  <a:srgbClr val="121212"/>
                </a:solidFill>
                <a:effectLst/>
                <a:latin typeface="-apple-system"/>
              </a:rPr>
              <a:t>的上下文中出现几率较大</a:t>
            </a:r>
            <a:endParaRPr lang="en-US" altLang="zh-CN" b="0" i="0" dirty="0">
              <a:solidFill>
                <a:srgbClr val="121212"/>
              </a:solidFill>
              <a:effectLst/>
              <a:latin typeface="-apple-system"/>
            </a:endParaRPr>
          </a:p>
          <a:p>
            <a:r>
              <a:rPr lang="zh-CN" altLang="en-US" b="0" i="0" dirty="0">
                <a:solidFill>
                  <a:srgbClr val="121212"/>
                </a:solidFill>
                <a:effectLst/>
                <a:latin typeface="-apple-system"/>
              </a:rPr>
              <a:t>对于</a:t>
            </a:r>
            <a:r>
              <a:rPr lang="en-US" altLang="zh-CN" b="0" i="0" dirty="0">
                <a:solidFill>
                  <a:srgbClr val="121212"/>
                </a:solidFill>
                <a:effectLst/>
                <a:latin typeface="-apple-system"/>
              </a:rPr>
              <a:t>gas</a:t>
            </a:r>
            <a:r>
              <a:rPr lang="zh-CN" altLang="en-US" b="0" i="0" dirty="0">
                <a:solidFill>
                  <a:srgbClr val="121212"/>
                </a:solidFill>
                <a:effectLst/>
                <a:latin typeface="-apple-system"/>
              </a:rPr>
              <a:t>则恰恰相反，而对于</a:t>
            </a:r>
            <a:r>
              <a:rPr lang="en-US" altLang="zh-CN" b="0" i="0" dirty="0">
                <a:solidFill>
                  <a:srgbClr val="121212"/>
                </a:solidFill>
                <a:effectLst/>
                <a:latin typeface="-apple-system"/>
              </a:rPr>
              <a:t>water</a:t>
            </a:r>
            <a:r>
              <a:rPr lang="zh-CN" altLang="en-US" b="0" i="0" dirty="0">
                <a:solidFill>
                  <a:srgbClr val="121212"/>
                </a:solidFill>
                <a:effectLst/>
                <a:latin typeface="-apple-system"/>
              </a:rPr>
              <a:t>这种描述</a:t>
            </a:r>
            <a:r>
              <a:rPr lang="en-US" altLang="zh-CN" b="0" i="0" dirty="0">
                <a:solidFill>
                  <a:srgbClr val="121212"/>
                </a:solidFill>
                <a:effectLst/>
                <a:latin typeface="-apple-system"/>
              </a:rPr>
              <a:t>ice</a:t>
            </a:r>
            <a:r>
              <a:rPr lang="zh-CN" altLang="en-US" b="0" i="0" dirty="0">
                <a:solidFill>
                  <a:srgbClr val="121212"/>
                </a:solidFill>
                <a:effectLst/>
                <a:latin typeface="-apple-system"/>
              </a:rPr>
              <a:t>与</a:t>
            </a:r>
            <a:r>
              <a:rPr lang="en-US" altLang="zh-CN" b="0" i="0" dirty="0">
                <a:solidFill>
                  <a:srgbClr val="121212"/>
                </a:solidFill>
                <a:effectLst/>
                <a:latin typeface="-apple-system"/>
              </a:rPr>
              <a:t>steam</a:t>
            </a:r>
            <a:r>
              <a:rPr lang="zh-CN" altLang="en-US" b="0" i="0" dirty="0">
                <a:solidFill>
                  <a:srgbClr val="121212"/>
                </a:solidFill>
                <a:effectLst/>
                <a:latin typeface="-apple-system"/>
              </a:rPr>
              <a:t>均可或者</a:t>
            </a:r>
            <a:r>
              <a:rPr lang="en-US" altLang="zh-CN" b="0" i="0" dirty="0">
                <a:solidFill>
                  <a:srgbClr val="121212"/>
                </a:solidFill>
                <a:effectLst/>
                <a:latin typeface="-apple-system"/>
              </a:rPr>
              <a:t>fashion</a:t>
            </a:r>
            <a:r>
              <a:rPr lang="zh-CN" altLang="en-US" b="0" i="0" dirty="0">
                <a:solidFill>
                  <a:srgbClr val="121212"/>
                </a:solidFill>
                <a:effectLst/>
                <a:latin typeface="-apple-system"/>
              </a:rPr>
              <a:t>这种与两者都没什么联系的单词，则比值接近于</a:t>
            </a:r>
            <a:r>
              <a:rPr lang="en-US" altLang="zh-CN" b="0" i="0" dirty="0">
                <a:solidFill>
                  <a:srgbClr val="121212"/>
                </a:solidFill>
                <a:effectLst/>
                <a:latin typeface="-apple-system"/>
              </a:rPr>
              <a:t>1</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r>
              <a:rPr lang="zh-CN" altLang="en-US" b="0" i="0" dirty="0">
                <a:solidFill>
                  <a:srgbClr val="121212"/>
                </a:solidFill>
                <a:effectLst/>
                <a:latin typeface="-apple-system"/>
              </a:rPr>
              <a:t>所以相较于单纯的</a:t>
            </a:r>
            <a:r>
              <a:rPr lang="en-US" altLang="zh-CN" b="0" i="0" dirty="0">
                <a:solidFill>
                  <a:srgbClr val="121212"/>
                </a:solidFill>
                <a:effectLst/>
                <a:latin typeface="-apple-system"/>
              </a:rPr>
              <a:t>co-occurrence probability</a:t>
            </a:r>
            <a:r>
              <a:rPr lang="zh-CN" altLang="en-US" b="0" i="0" dirty="0">
                <a:solidFill>
                  <a:srgbClr val="121212"/>
                </a:solidFill>
                <a:effectLst/>
                <a:latin typeface="-apple-system"/>
              </a:rPr>
              <a:t>，实际上</a:t>
            </a:r>
            <a:r>
              <a:rPr lang="en-US" altLang="zh-CN" b="0" i="0" dirty="0">
                <a:solidFill>
                  <a:srgbClr val="121212"/>
                </a:solidFill>
                <a:effectLst/>
                <a:latin typeface="-apple-system"/>
              </a:rPr>
              <a:t>co-occurrence probability</a:t>
            </a:r>
            <a:r>
              <a:rPr lang="zh-CN" altLang="en-US" b="0" i="0" dirty="0">
                <a:solidFill>
                  <a:srgbClr val="121212"/>
                </a:solidFill>
                <a:effectLst/>
                <a:latin typeface="-apple-system"/>
              </a:rPr>
              <a:t>的相对比值更有意义。</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121212"/>
                </a:solidFill>
                <a:effectLst/>
                <a:latin typeface="-apple-system"/>
              </a:rPr>
              <a:t>这个</a:t>
            </a:r>
            <a:r>
              <a:rPr lang="en-US" altLang="zh-CN" b="0" i="0" dirty="0">
                <a:solidFill>
                  <a:srgbClr val="121212"/>
                </a:solidFill>
                <a:effectLst/>
                <a:latin typeface="-apple-system"/>
              </a:rPr>
              <a:t>loss function</a:t>
            </a:r>
            <a:r>
              <a:rPr lang="zh-CN" altLang="en-US" b="0" i="0" dirty="0">
                <a:solidFill>
                  <a:srgbClr val="121212"/>
                </a:solidFill>
                <a:effectLst/>
                <a:latin typeface="-apple-system"/>
              </a:rPr>
              <a:t>的基本形式就是最简单的</a:t>
            </a:r>
            <a:r>
              <a:rPr lang="en-US" altLang="zh-CN" b="0" i="0" dirty="0">
                <a:solidFill>
                  <a:srgbClr val="121212"/>
                </a:solidFill>
                <a:effectLst/>
                <a:latin typeface="-apple-system"/>
              </a:rPr>
              <a:t>mean square loss</a:t>
            </a:r>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14</a:t>
            </a:fld>
            <a:endParaRPr lang="zh-CN" altLang="en-US"/>
          </a:p>
        </p:txBody>
      </p:sp>
    </p:spTree>
    <p:extLst>
      <p:ext uri="{BB962C8B-B14F-4D97-AF65-F5344CB8AC3E}">
        <p14:creationId xmlns:p14="http://schemas.microsoft.com/office/powerpoint/2010/main" val="512787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a:t>
            </a:fld>
            <a:endParaRPr lang="zh-CN" altLang="en-US"/>
          </a:p>
        </p:txBody>
      </p:sp>
    </p:spTree>
    <p:extLst>
      <p:ext uri="{BB962C8B-B14F-4D97-AF65-F5344CB8AC3E}">
        <p14:creationId xmlns:p14="http://schemas.microsoft.com/office/powerpoint/2010/main" val="1740196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有很多不同的数学公式可以用来计算</a:t>
            </a:r>
            <a:r>
              <a:rPr lang="en-US" altLang="zh-CN" b="0" i="0" dirty="0">
                <a:solidFill>
                  <a:srgbClr val="121212"/>
                </a:solidFill>
                <a:effectLst/>
                <a:latin typeface="-apple-system"/>
              </a:rPr>
              <a:t>TF-IDF</a:t>
            </a:r>
            <a:r>
              <a:rPr lang="zh-CN" altLang="en-US" b="0" i="0" dirty="0">
                <a:solidFill>
                  <a:srgbClr val="121212"/>
                </a:solidFill>
                <a:effectLst/>
                <a:latin typeface="-apple-system"/>
              </a:rPr>
              <a:t>。这边的例子以上述的数学公式来计算。词频 </a:t>
            </a:r>
            <a:r>
              <a:rPr lang="en-US" altLang="zh-CN" b="0" i="0" dirty="0">
                <a:solidFill>
                  <a:srgbClr val="121212"/>
                </a:solidFill>
                <a:effectLst/>
                <a:latin typeface="-apple-system"/>
              </a:rPr>
              <a:t>(TF) </a:t>
            </a:r>
            <a:r>
              <a:rPr lang="zh-CN" altLang="en-US" b="0" i="0" dirty="0">
                <a:solidFill>
                  <a:srgbClr val="121212"/>
                </a:solidFill>
                <a:effectLst/>
                <a:latin typeface="-apple-system"/>
              </a:rPr>
              <a:t>是一词语出现的次数除以该文件的总词语数。假如一篇文件的总词语数是</a:t>
            </a:r>
            <a:r>
              <a:rPr lang="en-US" altLang="zh-CN" b="0" i="0" dirty="0">
                <a:solidFill>
                  <a:srgbClr val="121212"/>
                </a:solidFill>
                <a:effectLst/>
                <a:latin typeface="-apple-system"/>
              </a:rPr>
              <a:t>100</a:t>
            </a:r>
            <a:r>
              <a:rPr lang="zh-CN" altLang="en-US" b="0" i="0" dirty="0">
                <a:solidFill>
                  <a:srgbClr val="121212"/>
                </a:solidFill>
                <a:effectLst/>
                <a:latin typeface="-apple-system"/>
              </a:rPr>
              <a:t>个，而词语“母牛”出现了</a:t>
            </a:r>
            <a:r>
              <a:rPr lang="en-US" altLang="zh-CN" b="0" i="0" dirty="0">
                <a:solidFill>
                  <a:srgbClr val="121212"/>
                </a:solidFill>
                <a:effectLst/>
                <a:latin typeface="-apple-system"/>
              </a:rPr>
              <a:t>3</a:t>
            </a:r>
            <a:r>
              <a:rPr lang="zh-CN" altLang="en-US" b="0" i="0" dirty="0">
                <a:solidFill>
                  <a:srgbClr val="121212"/>
                </a:solidFill>
                <a:effectLst/>
                <a:latin typeface="-apple-system"/>
              </a:rPr>
              <a:t>次，那么“母牛”一词在该文件中的词频就是</a:t>
            </a:r>
            <a:r>
              <a:rPr lang="en-US" altLang="zh-CN" b="0" i="0" dirty="0">
                <a:solidFill>
                  <a:srgbClr val="121212"/>
                </a:solidFill>
                <a:effectLst/>
                <a:latin typeface="-apple-system"/>
              </a:rPr>
              <a:t>3/100=0.03</a:t>
            </a:r>
          </a:p>
          <a:p>
            <a:endParaRPr lang="en-US" altLang="zh-CN" b="0" i="0" dirty="0">
              <a:solidFill>
                <a:srgbClr val="121212"/>
              </a:solidFill>
              <a:effectLst/>
              <a:latin typeface="-apple-system"/>
            </a:endParaRPr>
          </a:p>
          <a:p>
            <a:r>
              <a:rPr lang="zh-CN" altLang="en-US" b="0" i="0" dirty="0">
                <a:solidFill>
                  <a:srgbClr val="121212"/>
                </a:solidFill>
                <a:effectLst/>
                <a:latin typeface="-apple-system"/>
              </a:rPr>
              <a:t>但是，需要注意， 一些通用的词语对于主题并没有太大的作用， 反倒是一些出现频率较少的词才能够表达文章的主题， 所以单纯使用是</a:t>
            </a:r>
            <a:r>
              <a:rPr lang="en-US" altLang="zh-CN" b="0" i="0" dirty="0">
                <a:solidFill>
                  <a:srgbClr val="121212"/>
                </a:solidFill>
                <a:effectLst/>
                <a:latin typeface="-apple-system"/>
              </a:rPr>
              <a:t>TF</a:t>
            </a:r>
            <a:r>
              <a:rPr lang="zh-CN" altLang="en-US" b="0" i="0" dirty="0">
                <a:solidFill>
                  <a:srgbClr val="121212"/>
                </a:solidFill>
                <a:effectLst/>
                <a:latin typeface="-apple-system"/>
              </a:rPr>
              <a:t>不合适的。权重的设计必须满足：一个词预测主题的能力越强，权重越大，反之，权重越小。所有统计的文章中，一些词只是在其中很少几篇文章中出现，那么这样的词对文章的主题的作用很大，这些词的权重应该设计的较大。</a:t>
            </a:r>
            <a:r>
              <a:rPr lang="en-US" altLang="zh-CN" b="0" i="0" dirty="0">
                <a:solidFill>
                  <a:srgbClr val="121212"/>
                </a:solidFill>
                <a:effectLst/>
                <a:latin typeface="-apple-system"/>
              </a:rPr>
              <a:t>IDF</a:t>
            </a:r>
            <a:r>
              <a:rPr lang="zh-CN" altLang="en-US" b="0" i="0" dirty="0">
                <a:solidFill>
                  <a:srgbClr val="121212"/>
                </a:solidFill>
                <a:effectLst/>
                <a:latin typeface="-apple-system"/>
              </a:rPr>
              <a:t>就是在完成这样的工作。</a:t>
            </a:r>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3</a:t>
            </a:fld>
            <a:endParaRPr lang="zh-CN" altLang="en-US"/>
          </a:p>
        </p:txBody>
      </p:sp>
    </p:spTree>
    <p:extLst>
      <p:ext uri="{BB962C8B-B14F-4D97-AF65-F5344CB8AC3E}">
        <p14:creationId xmlns:p14="http://schemas.microsoft.com/office/powerpoint/2010/main" val="1184144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其中，</a:t>
            </a:r>
            <a:r>
              <a:rPr lang="en-US" altLang="zh-CN" b="0" i="0" dirty="0">
                <a:solidFill>
                  <a:srgbClr val="121212"/>
                </a:solidFill>
                <a:effectLst/>
                <a:latin typeface="-apple-system"/>
              </a:rPr>
              <a:t>|D|</a:t>
            </a:r>
            <a:r>
              <a:rPr lang="zh-CN" altLang="en-US" b="0" i="0" dirty="0">
                <a:solidFill>
                  <a:srgbClr val="121212"/>
                </a:solidFill>
                <a:effectLst/>
                <a:latin typeface="-apple-system"/>
              </a:rPr>
              <a:t>表示所有文档的数量，</a:t>
            </a:r>
            <a:r>
              <a:rPr lang="en-US" altLang="zh-CN" b="0" i="0" dirty="0">
                <a:solidFill>
                  <a:srgbClr val="121212"/>
                </a:solidFill>
                <a:effectLst/>
                <a:latin typeface="-apple-system"/>
              </a:rPr>
              <a:t>|</a:t>
            </a:r>
            <a:r>
              <a:rPr lang="en-US" altLang="zh-CN" b="0" i="0" dirty="0" err="1">
                <a:solidFill>
                  <a:srgbClr val="121212"/>
                </a:solidFill>
                <a:effectLst/>
                <a:latin typeface="-apple-system"/>
              </a:rPr>
              <a:t>j:t</a:t>
            </a:r>
            <a:r>
              <a:rPr lang="en-US" altLang="zh-CN" b="0" i="0" dirty="0">
                <a:solidFill>
                  <a:srgbClr val="121212"/>
                </a:solidFill>
                <a:effectLst/>
                <a:latin typeface="-apple-system"/>
              </a:rPr>
              <a:t>; ∈d;|</a:t>
            </a:r>
            <a:r>
              <a:rPr lang="zh-CN" altLang="en-US" b="0" i="0" dirty="0">
                <a:solidFill>
                  <a:srgbClr val="121212"/>
                </a:solidFill>
                <a:effectLst/>
                <a:latin typeface="-apple-system"/>
              </a:rPr>
              <a:t>表示包含词条</a:t>
            </a:r>
            <a:r>
              <a:rPr lang="en-US" altLang="zh-CN" b="0" i="0" dirty="0" err="1">
                <a:solidFill>
                  <a:srgbClr val="121212"/>
                </a:solidFill>
                <a:effectLst/>
                <a:latin typeface="-apple-system"/>
              </a:rPr>
              <a:t>ti</a:t>
            </a:r>
            <a:r>
              <a:rPr lang="zh-CN" altLang="en-US" b="0" i="0" dirty="0">
                <a:solidFill>
                  <a:srgbClr val="121212"/>
                </a:solidFill>
                <a:effectLst/>
                <a:latin typeface="-apple-system"/>
              </a:rPr>
              <a:t>的文档数量，为什么这里要加</a:t>
            </a:r>
            <a:r>
              <a:rPr lang="en-US" altLang="zh-CN" b="0" i="0" dirty="0">
                <a:solidFill>
                  <a:srgbClr val="121212"/>
                </a:solidFill>
                <a:effectLst/>
                <a:latin typeface="-apple-system"/>
              </a:rPr>
              <a:t>1</a:t>
            </a:r>
            <a:r>
              <a:rPr lang="zh-CN" altLang="en-US" b="0" i="0" dirty="0">
                <a:solidFill>
                  <a:srgbClr val="121212"/>
                </a:solidFill>
                <a:effectLst/>
                <a:latin typeface="-apple-system"/>
              </a:rPr>
              <a:t>呢</a:t>
            </a:r>
            <a:r>
              <a:rPr lang="en-US" altLang="zh-CN" b="0" i="0" dirty="0">
                <a:solidFill>
                  <a:srgbClr val="121212"/>
                </a:solidFill>
                <a:effectLst/>
                <a:latin typeface="-apple-system"/>
              </a:rPr>
              <a:t>?</a:t>
            </a:r>
            <a:r>
              <a:rPr lang="zh-CN" altLang="en-US" b="0" i="0" dirty="0">
                <a:solidFill>
                  <a:srgbClr val="121212"/>
                </a:solidFill>
                <a:effectLst/>
                <a:latin typeface="-apple-system"/>
              </a:rPr>
              <a:t>主要是防止包含词条</a:t>
            </a:r>
            <a:r>
              <a:rPr lang="en-US" altLang="zh-CN" b="0" i="0" dirty="0" err="1">
                <a:solidFill>
                  <a:srgbClr val="121212"/>
                </a:solidFill>
                <a:effectLst/>
                <a:latin typeface="-apple-system"/>
              </a:rPr>
              <a:t>ti</a:t>
            </a:r>
            <a:r>
              <a:rPr lang="zh-CN" altLang="en-US" b="0" i="0" dirty="0">
                <a:solidFill>
                  <a:srgbClr val="121212"/>
                </a:solidFill>
                <a:effectLst/>
                <a:latin typeface="-apple-system"/>
              </a:rPr>
              <a:t>的数量为</a:t>
            </a:r>
            <a:r>
              <a:rPr lang="en-US" altLang="zh-CN" b="0" i="0" dirty="0">
                <a:solidFill>
                  <a:srgbClr val="121212"/>
                </a:solidFill>
                <a:effectLst/>
                <a:latin typeface="-apple-system"/>
              </a:rPr>
              <a:t>0</a:t>
            </a:r>
            <a:r>
              <a:rPr lang="zh-CN" altLang="en-US" b="0" i="0" dirty="0">
                <a:solidFill>
                  <a:srgbClr val="121212"/>
                </a:solidFill>
                <a:effectLst/>
                <a:latin typeface="-apple-system"/>
              </a:rPr>
              <a:t>从而导致运算出错的现象发生</a:t>
            </a:r>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某一特定文件内的高词语频率，以及该词语在整个文件集合中的低文件频率，可以产生出高权重的</a:t>
            </a:r>
            <a:r>
              <a:rPr lang="en-US" altLang="zh-CN" b="0" i="0" dirty="0">
                <a:solidFill>
                  <a:srgbClr val="121212"/>
                </a:solidFill>
                <a:effectLst/>
                <a:latin typeface="-apple-system"/>
              </a:rPr>
              <a:t>TF-IDF</a:t>
            </a:r>
            <a:r>
              <a:rPr lang="zh-CN" altLang="en-US" b="0" i="0" dirty="0">
                <a:solidFill>
                  <a:srgbClr val="121212"/>
                </a:solidFill>
                <a:effectLst/>
                <a:latin typeface="-apple-system"/>
              </a:rPr>
              <a:t>。因此，</a:t>
            </a:r>
            <a:r>
              <a:rPr lang="en-US" altLang="zh-CN" b="0" i="0" dirty="0">
                <a:solidFill>
                  <a:srgbClr val="121212"/>
                </a:solidFill>
                <a:effectLst/>
                <a:latin typeface="-apple-system"/>
              </a:rPr>
              <a:t>TF-IDF</a:t>
            </a:r>
            <a:r>
              <a:rPr lang="zh-CN" altLang="en-US" b="0" i="0" dirty="0">
                <a:solidFill>
                  <a:srgbClr val="121212"/>
                </a:solidFill>
                <a:effectLst/>
                <a:latin typeface="-apple-system"/>
              </a:rPr>
              <a:t>倾向于</a:t>
            </a:r>
            <a:r>
              <a:rPr lang="zh-CN" altLang="en-US" b="1" i="0" dirty="0">
                <a:solidFill>
                  <a:srgbClr val="121212"/>
                </a:solidFill>
                <a:effectLst/>
                <a:latin typeface="-apple-system"/>
              </a:rPr>
              <a:t>过滤掉常见的词语，保留重要的词语</a:t>
            </a:r>
            <a:r>
              <a:rPr lang="zh-CN" altLang="en-US" b="0" i="0" dirty="0">
                <a:solidFill>
                  <a:srgbClr val="121212"/>
                </a:solidFill>
                <a:effectLst/>
                <a:latin typeface="-apple-system"/>
              </a:rPr>
              <a:t>，表达为</a:t>
            </a:r>
            <a:r>
              <a:rPr lang="en-US" altLang="zh-CN" b="0" i="0" dirty="0">
                <a:solidFill>
                  <a:srgbClr val="121212"/>
                </a:solidFill>
                <a:effectLst/>
                <a:latin typeface="-apple-system"/>
              </a:rPr>
              <a:t>TF-IDF=TF⋅IDF</a:t>
            </a:r>
          </a:p>
          <a:p>
            <a:pPr algn="l"/>
            <a:endParaRPr lang="en-US" altLang="zh-CN" b="0" i="0" dirty="0">
              <a:solidFill>
                <a:srgbClr val="121212"/>
              </a:solidFill>
              <a:effectLst/>
              <a:latin typeface="-apple-system"/>
            </a:endParaRPr>
          </a:p>
          <a:p>
            <a:pPr algn="l"/>
            <a:r>
              <a:rPr lang="zh-CN" altLang="en-US" b="0" i="0" dirty="0">
                <a:solidFill>
                  <a:srgbClr val="333333"/>
                </a:solidFill>
                <a:effectLst/>
                <a:latin typeface="Helvetica Neue"/>
              </a:rPr>
              <a:t>一个计算文件频率 </a:t>
            </a:r>
            <a:r>
              <a:rPr lang="en-US" altLang="zh-CN" b="0" i="0" dirty="0">
                <a:solidFill>
                  <a:srgbClr val="333333"/>
                </a:solidFill>
                <a:effectLst/>
                <a:latin typeface="Helvetica Neue"/>
              </a:rPr>
              <a:t>(IDF) </a:t>
            </a:r>
            <a:r>
              <a:rPr lang="zh-CN" altLang="en-US" b="0" i="0" dirty="0">
                <a:solidFill>
                  <a:srgbClr val="333333"/>
                </a:solidFill>
                <a:effectLst/>
                <a:latin typeface="Helvetica Neue"/>
              </a:rPr>
              <a:t>的方法是文件集里包含的文件总数除以测定有多少份文件出现过“母牛”一词。所以，如果“母牛”一词在</a:t>
            </a:r>
            <a:r>
              <a:rPr lang="en-US" altLang="zh-CN" b="0" i="0" dirty="0">
                <a:solidFill>
                  <a:srgbClr val="333333"/>
                </a:solidFill>
                <a:effectLst/>
                <a:latin typeface="Helvetica Neue"/>
              </a:rPr>
              <a:t>1,000</a:t>
            </a:r>
            <a:r>
              <a:rPr lang="zh-CN" altLang="en-US" b="0" i="0" dirty="0">
                <a:solidFill>
                  <a:srgbClr val="333333"/>
                </a:solidFill>
                <a:effectLst/>
                <a:latin typeface="Helvetica Neue"/>
              </a:rPr>
              <a:t>份文件出现过，而文件总数是</a:t>
            </a:r>
            <a:r>
              <a:rPr lang="en-US" altLang="zh-CN" b="0" i="0" dirty="0">
                <a:solidFill>
                  <a:srgbClr val="333333"/>
                </a:solidFill>
                <a:effectLst/>
                <a:latin typeface="Helvetica Neue"/>
              </a:rPr>
              <a:t>10,000,000</a:t>
            </a:r>
            <a:r>
              <a:rPr lang="zh-CN" altLang="en-US" b="0" i="0" dirty="0">
                <a:solidFill>
                  <a:srgbClr val="333333"/>
                </a:solidFill>
                <a:effectLst/>
                <a:latin typeface="Helvetica Neue"/>
              </a:rPr>
              <a:t>份的话，其逆向文件频率就是 </a:t>
            </a:r>
            <a:r>
              <a:rPr lang="en-US" altLang="zh-CN" b="0" i="0" dirty="0">
                <a:solidFill>
                  <a:srgbClr val="333333"/>
                </a:solidFill>
                <a:effectLst/>
                <a:latin typeface="Helvetica Neue"/>
              </a:rPr>
              <a:t>lg(10,000,000 / 1,000)=4</a:t>
            </a:r>
            <a:r>
              <a:rPr lang="zh-CN" altLang="en-US" b="0" i="0" dirty="0">
                <a:solidFill>
                  <a:srgbClr val="333333"/>
                </a:solidFill>
                <a:effectLst/>
                <a:latin typeface="Helvetica Neue"/>
              </a:rPr>
              <a:t>。最后的</a:t>
            </a:r>
            <a:r>
              <a:rPr lang="en-US" altLang="zh-CN" b="0" i="0" dirty="0">
                <a:solidFill>
                  <a:srgbClr val="333333"/>
                </a:solidFill>
                <a:effectLst/>
                <a:latin typeface="Helvetica Neue"/>
              </a:rPr>
              <a:t>TF-IDF</a:t>
            </a:r>
            <a:r>
              <a:rPr lang="zh-CN" altLang="en-US" b="0" i="0" dirty="0">
                <a:solidFill>
                  <a:srgbClr val="333333"/>
                </a:solidFill>
                <a:effectLst/>
                <a:latin typeface="Helvetica Neue"/>
              </a:rPr>
              <a:t>的分数为</a:t>
            </a:r>
            <a:r>
              <a:rPr lang="en-US" altLang="zh-CN" b="0" i="0" dirty="0">
                <a:solidFill>
                  <a:srgbClr val="333333"/>
                </a:solidFill>
                <a:effectLst/>
                <a:latin typeface="Helvetica Neue"/>
              </a:rPr>
              <a:t>0.03 * 4=0.12</a:t>
            </a:r>
            <a:r>
              <a:rPr lang="zh-CN" altLang="en-US" b="0" i="0" dirty="0">
                <a:solidFill>
                  <a:srgbClr val="333333"/>
                </a:solidFill>
                <a:effectLst/>
                <a:latin typeface="Helvetica Neue"/>
              </a:rPr>
              <a:t>。</a:t>
            </a:r>
            <a:endParaRPr lang="en-US" altLang="zh-CN" b="0" i="0" dirty="0">
              <a:solidFill>
                <a:srgbClr val="121212"/>
              </a:solidFill>
              <a:effectLst/>
              <a:latin typeface="-apple-system"/>
            </a:endParaRPr>
          </a:p>
          <a:p>
            <a:br>
              <a:rPr lang="zh-CN" altLang="en-US" dirty="0"/>
            </a:br>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4</a:t>
            </a:fld>
            <a:endParaRPr lang="zh-CN" altLang="en-US"/>
          </a:p>
        </p:txBody>
      </p:sp>
    </p:spTree>
    <p:extLst>
      <p:ext uri="{BB962C8B-B14F-4D97-AF65-F5344CB8AC3E}">
        <p14:creationId xmlns:p14="http://schemas.microsoft.com/office/powerpoint/2010/main" val="1182533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5</a:t>
            </a:fld>
            <a:endParaRPr lang="zh-CN" altLang="en-US"/>
          </a:p>
        </p:txBody>
      </p:sp>
    </p:spTree>
    <p:extLst>
      <p:ext uri="{BB962C8B-B14F-4D97-AF65-F5344CB8AC3E}">
        <p14:creationId xmlns:p14="http://schemas.microsoft.com/office/powerpoint/2010/main" val="1027272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6</a:t>
            </a:fld>
            <a:endParaRPr lang="zh-CN" altLang="en-US"/>
          </a:p>
        </p:txBody>
      </p:sp>
    </p:spTree>
    <p:extLst>
      <p:ext uri="{BB962C8B-B14F-4D97-AF65-F5344CB8AC3E}">
        <p14:creationId xmlns:p14="http://schemas.microsoft.com/office/powerpoint/2010/main" val="656876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7</a:t>
            </a:fld>
            <a:endParaRPr lang="zh-CN" altLang="en-US"/>
          </a:p>
        </p:txBody>
      </p:sp>
    </p:spTree>
    <p:extLst>
      <p:ext uri="{BB962C8B-B14F-4D97-AF65-F5344CB8AC3E}">
        <p14:creationId xmlns:p14="http://schemas.microsoft.com/office/powerpoint/2010/main" val="3752563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8</a:t>
            </a:fld>
            <a:endParaRPr lang="zh-CN" altLang="en-US"/>
          </a:p>
        </p:txBody>
      </p:sp>
    </p:spTree>
    <p:extLst>
      <p:ext uri="{BB962C8B-B14F-4D97-AF65-F5344CB8AC3E}">
        <p14:creationId xmlns:p14="http://schemas.microsoft.com/office/powerpoint/2010/main" val="2015834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21212"/>
                </a:solidFill>
                <a:effectLst/>
                <a:latin typeface="-apple-system"/>
              </a:rPr>
              <a:t>x </a:t>
            </a:r>
            <a:r>
              <a:rPr lang="zh-CN" altLang="en-US" b="0" i="0" dirty="0">
                <a:solidFill>
                  <a:srgbClr val="121212"/>
                </a:solidFill>
                <a:effectLst/>
                <a:latin typeface="-apple-system"/>
              </a:rPr>
              <a:t>是 </a:t>
            </a:r>
            <a:r>
              <a:rPr lang="en-US" altLang="zh-CN" b="0" i="0" dirty="0">
                <a:solidFill>
                  <a:srgbClr val="121212"/>
                </a:solidFill>
                <a:effectLst/>
                <a:latin typeface="-apple-system"/>
              </a:rPr>
              <a:t>one-hot encoder </a:t>
            </a:r>
            <a:r>
              <a:rPr lang="zh-CN" altLang="en-US" b="0" i="0" dirty="0">
                <a:solidFill>
                  <a:srgbClr val="121212"/>
                </a:solidFill>
                <a:effectLst/>
                <a:latin typeface="-apple-system"/>
              </a:rPr>
              <a:t>形式的输入，</a:t>
            </a:r>
            <a:r>
              <a:rPr lang="en-US" altLang="zh-CN" b="0" i="0" dirty="0">
                <a:solidFill>
                  <a:srgbClr val="121212"/>
                </a:solidFill>
                <a:effectLst/>
                <a:latin typeface="-apple-system"/>
              </a:rPr>
              <a:t>y </a:t>
            </a:r>
            <a:r>
              <a:rPr lang="zh-CN" altLang="en-US" b="0" i="0" dirty="0">
                <a:solidFill>
                  <a:srgbClr val="121212"/>
                </a:solidFill>
                <a:effectLst/>
                <a:latin typeface="-apple-system"/>
              </a:rPr>
              <a:t>是在这 </a:t>
            </a:r>
            <a:r>
              <a:rPr lang="en-US" altLang="zh-CN" b="0" i="0" dirty="0">
                <a:solidFill>
                  <a:srgbClr val="121212"/>
                </a:solidFill>
                <a:effectLst/>
                <a:latin typeface="-apple-system"/>
              </a:rPr>
              <a:t>V </a:t>
            </a:r>
            <a:r>
              <a:rPr lang="zh-CN" altLang="en-US" b="0" i="0" dirty="0">
                <a:solidFill>
                  <a:srgbClr val="121212"/>
                </a:solidFill>
                <a:effectLst/>
                <a:latin typeface="-apple-system"/>
              </a:rPr>
              <a:t>个词上输出的概率，我们希望跟真实的 </a:t>
            </a:r>
            <a:r>
              <a:rPr lang="en-US" altLang="zh-CN" b="0" i="0" dirty="0">
                <a:solidFill>
                  <a:srgbClr val="121212"/>
                </a:solidFill>
                <a:effectLst/>
                <a:latin typeface="-apple-system"/>
              </a:rPr>
              <a:t>y </a:t>
            </a:r>
            <a:r>
              <a:rPr lang="zh-CN" altLang="en-US" b="0" i="0" dirty="0">
                <a:solidFill>
                  <a:srgbClr val="121212"/>
                </a:solidFill>
                <a:effectLst/>
                <a:latin typeface="-apple-system"/>
              </a:rPr>
              <a:t>的 </a:t>
            </a:r>
            <a:r>
              <a:rPr lang="en-US" altLang="zh-CN" b="0" i="0" dirty="0">
                <a:solidFill>
                  <a:srgbClr val="121212"/>
                </a:solidFill>
                <a:effectLst/>
                <a:latin typeface="-apple-system"/>
              </a:rPr>
              <a:t>one-hot encoder </a:t>
            </a:r>
            <a:r>
              <a:rPr lang="zh-CN" altLang="en-US" b="0" i="0" dirty="0">
                <a:solidFill>
                  <a:srgbClr val="121212"/>
                </a:solidFill>
                <a:effectLst/>
                <a:latin typeface="-apple-system"/>
              </a:rPr>
              <a:t>一样</a:t>
            </a:r>
            <a:endParaRPr lang="en-US" altLang="zh-CN" b="0" i="0" dirty="0">
              <a:solidFill>
                <a:srgbClr val="121212"/>
              </a:solidFill>
              <a:effectLst/>
              <a:latin typeface="-apple-system"/>
            </a:endParaRPr>
          </a:p>
          <a:p>
            <a:r>
              <a:rPr lang="zh-CN" altLang="en-US" sz="1200" b="0" i="0" kern="1200" dirty="0">
                <a:solidFill>
                  <a:srgbClr val="121212"/>
                </a:solidFill>
                <a:effectLst/>
                <a:latin typeface="-apple-system"/>
                <a:ea typeface="+mn-ea"/>
                <a:cs typeface="+mn-cs"/>
              </a:rPr>
              <a:t>用反向传播算法</a:t>
            </a:r>
            <a:r>
              <a:rPr lang="zh-CN" altLang="en-US" b="0" i="0" dirty="0">
                <a:solidFill>
                  <a:srgbClr val="121212"/>
                </a:solidFill>
                <a:effectLst/>
                <a:latin typeface="-apple-system"/>
              </a:rPr>
              <a:t>训练这个神经网络</a:t>
            </a:r>
            <a:endParaRPr lang="en-US" altLang="zh-CN" b="0" i="0" dirty="0">
              <a:solidFill>
                <a:srgbClr val="121212"/>
              </a:solidFill>
              <a:effectLst/>
              <a:latin typeface="-apple-system"/>
            </a:endParaRPr>
          </a:p>
          <a:p>
            <a:r>
              <a:rPr lang="zh-CN" altLang="en-US" b="0" i="0" dirty="0">
                <a:solidFill>
                  <a:srgbClr val="121212"/>
                </a:solidFill>
                <a:effectLst/>
                <a:latin typeface="-apple-system"/>
              </a:rPr>
              <a:t>这个词向量的维度（与隐含层节点数一致）一般情况下要远远小于词语总数 </a:t>
            </a:r>
            <a:r>
              <a:rPr lang="en-US" altLang="zh-CN" b="0" i="0" dirty="0">
                <a:solidFill>
                  <a:srgbClr val="121212"/>
                </a:solidFill>
                <a:effectLst/>
                <a:latin typeface="-apple-system"/>
              </a:rPr>
              <a:t>V </a:t>
            </a:r>
            <a:r>
              <a:rPr lang="zh-CN" altLang="en-US" b="0" i="0" dirty="0">
                <a:solidFill>
                  <a:srgbClr val="121212"/>
                </a:solidFill>
                <a:effectLst/>
                <a:latin typeface="-apple-system"/>
              </a:rPr>
              <a:t>的大小，所以 </a:t>
            </a:r>
            <a:r>
              <a:rPr lang="en-US" altLang="zh-CN" b="0" i="0" dirty="0">
                <a:solidFill>
                  <a:srgbClr val="121212"/>
                </a:solidFill>
                <a:effectLst/>
                <a:latin typeface="-apple-system"/>
              </a:rPr>
              <a:t>Word2vec </a:t>
            </a:r>
            <a:r>
              <a:rPr lang="zh-CN" altLang="en-US" b="0" i="0" dirty="0">
                <a:solidFill>
                  <a:srgbClr val="121212"/>
                </a:solidFill>
                <a:effectLst/>
                <a:latin typeface="-apple-system"/>
              </a:rPr>
              <a:t>本质上是一种</a:t>
            </a:r>
            <a:r>
              <a:rPr lang="zh-CN" altLang="en-US" b="1" i="0" dirty="0">
                <a:solidFill>
                  <a:srgbClr val="121212"/>
                </a:solidFill>
                <a:effectLst/>
                <a:latin typeface="-apple-system"/>
              </a:rPr>
              <a:t>降维</a:t>
            </a:r>
            <a:r>
              <a:rPr lang="zh-CN" altLang="en-US" b="0" i="0" dirty="0">
                <a:solidFill>
                  <a:srgbClr val="121212"/>
                </a:solidFill>
                <a:effectLst/>
                <a:latin typeface="-apple-system"/>
              </a:rPr>
              <a:t>操作</a:t>
            </a:r>
            <a:r>
              <a:rPr lang="en-US" altLang="zh-CN" b="0" i="0" dirty="0">
                <a:solidFill>
                  <a:srgbClr val="121212"/>
                </a:solidFill>
                <a:effectLst/>
                <a:latin typeface="-apple-system"/>
              </a:rPr>
              <a:t>——</a:t>
            </a:r>
            <a:r>
              <a:rPr lang="zh-CN" altLang="en-US" b="0" i="0" dirty="0">
                <a:solidFill>
                  <a:srgbClr val="121212"/>
                </a:solidFill>
                <a:effectLst/>
                <a:latin typeface="-apple-system"/>
              </a:rPr>
              <a:t>把词语从 </a:t>
            </a:r>
            <a:r>
              <a:rPr lang="en-US" altLang="zh-CN" b="0" i="0" dirty="0">
                <a:solidFill>
                  <a:srgbClr val="121212"/>
                </a:solidFill>
                <a:effectLst/>
                <a:latin typeface="-apple-system"/>
              </a:rPr>
              <a:t>one-hot encoder </a:t>
            </a:r>
            <a:r>
              <a:rPr lang="zh-CN" altLang="en-US" b="0" i="0" dirty="0">
                <a:solidFill>
                  <a:srgbClr val="121212"/>
                </a:solidFill>
                <a:effectLst/>
                <a:latin typeface="-apple-system"/>
              </a:rPr>
              <a:t>形式的表示降维到 </a:t>
            </a:r>
            <a:r>
              <a:rPr lang="en-US" altLang="zh-CN" b="0" i="0" dirty="0">
                <a:solidFill>
                  <a:srgbClr val="121212"/>
                </a:solidFill>
                <a:effectLst/>
                <a:latin typeface="-apple-system"/>
              </a:rPr>
              <a:t>Word2vec </a:t>
            </a:r>
            <a:r>
              <a:rPr lang="zh-CN" altLang="en-US" b="0" i="0" dirty="0">
                <a:solidFill>
                  <a:srgbClr val="121212"/>
                </a:solidFill>
                <a:effectLst/>
                <a:latin typeface="-apple-system"/>
              </a:rPr>
              <a:t>形式的表示</a:t>
            </a:r>
            <a:endParaRPr lang="en-US" altLang="zh-CN" sz="1200" b="0" i="0" kern="1200" dirty="0">
              <a:solidFill>
                <a:srgbClr val="121212"/>
              </a:solidFill>
              <a:effectLst/>
              <a:latin typeface="-apple-system"/>
              <a:ea typeface="+mn-ea"/>
              <a:cs typeface="+mn-cs"/>
            </a:endParaRPr>
          </a:p>
        </p:txBody>
      </p:sp>
      <p:sp>
        <p:nvSpPr>
          <p:cNvPr id="4" name="灯片编号占位符 3"/>
          <p:cNvSpPr>
            <a:spLocks noGrp="1"/>
          </p:cNvSpPr>
          <p:nvPr>
            <p:ph type="sldNum" sz="quarter" idx="5"/>
          </p:nvPr>
        </p:nvSpPr>
        <p:spPr/>
        <p:txBody>
          <a:bodyPr/>
          <a:lstStyle/>
          <a:p>
            <a:fld id="{8F247975-04F3-4B68-9A22-B7FCD9BDA768}" type="slidenum">
              <a:rPr lang="zh-CN" altLang="en-US" smtClean="0"/>
              <a:t>9</a:t>
            </a:fld>
            <a:endParaRPr lang="zh-CN" altLang="en-US"/>
          </a:p>
        </p:txBody>
      </p:sp>
    </p:spTree>
    <p:extLst>
      <p:ext uri="{BB962C8B-B14F-4D97-AF65-F5344CB8AC3E}">
        <p14:creationId xmlns:p14="http://schemas.microsoft.com/office/powerpoint/2010/main" val="1111422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095634A-C50F-46BF-B642-326E8AB3DA92}" type="datetimeFigureOut">
              <a:rPr lang="zh-CN" altLang="en-US" smtClean="0"/>
              <a:t>2022/8/10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113395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7" name="矩形 6"/>
          <p:cNvSpPr/>
          <p:nvPr userDrawn="1"/>
        </p:nvSpPr>
        <p:spPr>
          <a:xfrm>
            <a:off x="9857015" y="571495"/>
            <a:ext cx="2334985" cy="179614"/>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9" name="直接连接符 8"/>
          <p:cNvCxnSpPr/>
          <p:nvPr userDrawn="1"/>
        </p:nvCxnSpPr>
        <p:spPr>
          <a:xfrm>
            <a:off x="0" y="751109"/>
            <a:ext cx="12192000" cy="0"/>
          </a:xfrm>
          <a:prstGeom prst="line">
            <a:avLst/>
          </a:prstGeom>
          <a:ln>
            <a:solidFill>
              <a:srgbClr val="24569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549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95634A-C50F-46BF-B642-326E8AB3DA92}" type="datetimeFigureOut">
              <a:rPr lang="zh-CN" altLang="en-US" smtClean="0"/>
              <a:t>2022/8/10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254867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95634A-C50F-46BF-B642-326E8AB3DA92}" type="datetimeFigureOut">
              <a:rPr lang="zh-CN" altLang="en-US" smtClean="0"/>
              <a:t>2022/8/10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170152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095634A-C50F-46BF-B642-326E8AB3DA92}" type="datetimeFigureOut">
              <a:rPr lang="zh-CN" altLang="en-US" smtClean="0"/>
              <a:t>2022/8/10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237239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095634A-C50F-46BF-B642-326E8AB3DA92}" type="datetimeFigureOut">
              <a:rPr lang="zh-CN" altLang="en-US" smtClean="0"/>
              <a:t>2022/8/10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1321202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095634A-C50F-46BF-B642-326E8AB3DA92}" type="datetimeFigureOut">
              <a:rPr lang="zh-CN" altLang="en-US" smtClean="0"/>
              <a:t>2022/8/10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3170920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095634A-C50F-46BF-B642-326E8AB3DA92}" type="datetimeFigureOut">
              <a:rPr lang="zh-CN" altLang="en-US" smtClean="0"/>
              <a:t>2022/8/10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1759349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95634A-C50F-46BF-B642-326E8AB3DA92}" type="datetimeFigureOut">
              <a:rPr lang="zh-CN" altLang="en-US" smtClean="0"/>
              <a:t>2022/8/10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205189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bg>
      <p:bgPr>
        <a:solidFill>
          <a:srgbClr val="24569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196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9" name="文本框 8"/>
          <p:cNvSpPr txBox="1"/>
          <p:nvPr/>
        </p:nvSpPr>
        <p:spPr>
          <a:xfrm>
            <a:off x="10662785" y="6134374"/>
            <a:ext cx="862159" cy="461665"/>
          </a:xfrm>
          <a:prstGeom prst="rect">
            <a:avLst/>
          </a:prstGeom>
          <a:noFill/>
        </p:spPr>
        <p:txBody>
          <a:bodyPr wrap="none" rtlCol="0">
            <a:spAutoFit/>
          </a:bodyPr>
          <a:lstStyle/>
          <a:p>
            <a:r>
              <a:rPr lang="en-US" altLang="zh-CN" sz="2400" dirty="0">
                <a:latin typeface="Segoe UI Light" panose="020B0502040204020203" pitchFamily="34" charset="0"/>
                <a:ea typeface="方正兰亭超细黑简体" panose="02000000000000000000" pitchFamily="2" charset="-122"/>
                <a:cs typeface="Segoe UI Light" panose="020B0502040204020203" pitchFamily="34" charset="0"/>
              </a:rPr>
              <a:t>PAGE</a:t>
            </a:r>
            <a:endParaRPr lang="zh-CN" altLang="en-US" sz="2400" dirty="0">
              <a:latin typeface="Segoe UI Light" panose="020B0502040204020203" pitchFamily="34" charset="0"/>
              <a:ea typeface="方正兰亭超细黑简体" panose="02000000000000000000" pitchFamily="2" charset="-122"/>
              <a:cs typeface="Segoe UI Light" panose="020B0502040204020203" pitchFamily="34" charset="0"/>
            </a:endParaRPr>
          </a:p>
        </p:txBody>
      </p:sp>
      <p:sp>
        <p:nvSpPr>
          <p:cNvPr id="11" name="椭圆 10"/>
          <p:cNvSpPr/>
          <p:nvPr/>
        </p:nvSpPr>
        <p:spPr>
          <a:xfrm>
            <a:off x="11488722" y="6214056"/>
            <a:ext cx="302301" cy="302301"/>
          </a:xfrm>
          <a:prstGeom prst="ellipse">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dirty="0">
              <a:solidFill>
                <a:schemeClr val="tx1"/>
              </a:solidFill>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0" hasCustomPrompt="1"/>
          </p:nvPr>
        </p:nvSpPr>
        <p:spPr>
          <a:xfrm>
            <a:off x="11457064" y="6266935"/>
            <a:ext cx="365616" cy="196543"/>
          </a:xfrm>
        </p:spPr>
        <p:txBody>
          <a:bodyPr>
            <a:noAutofit/>
          </a:bodyPr>
          <a:lstStyle>
            <a:lvl1pPr marL="0" indent="0" algn="ctr">
              <a:buFontTx/>
              <a:buNone/>
              <a:defRPr sz="1000">
                <a:latin typeface="+mj-ea"/>
                <a:ea typeface="+mj-ea"/>
              </a:defRPr>
            </a:lvl1pPr>
          </a:lstStyle>
          <a:p>
            <a:pPr lvl="0"/>
            <a:r>
              <a:rPr lang="en-US" altLang="zh-CN" dirty="0"/>
              <a:t>01</a:t>
            </a:r>
            <a:endParaRPr lang="zh-CN" altLang="en-US" dirty="0"/>
          </a:p>
        </p:txBody>
      </p:sp>
    </p:spTree>
    <p:extLst>
      <p:ext uri="{BB962C8B-B14F-4D97-AF65-F5344CB8AC3E}">
        <p14:creationId xmlns:p14="http://schemas.microsoft.com/office/powerpoint/2010/main" val="108811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5634A-C50F-46BF-B642-326E8AB3DA92}" type="datetimeFigureOut">
              <a:rPr lang="zh-CN" altLang="en-US" smtClean="0"/>
              <a:t>2022/8/10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2602276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1"/>
            </p:custDataLst>
          </p:nvPr>
        </p:nvSpPr>
        <p:spPr bwMode="auto">
          <a:xfrm>
            <a:off x="2351882" y="3513138"/>
            <a:ext cx="7488237" cy="1147763"/>
          </a:xfrm>
          <a:prstGeom prst="rect">
            <a:avLst/>
          </a:prstGeom>
          <a:noFill/>
          <a:ln w="57150">
            <a:solidFill>
              <a:srgbClr val="24569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 name="PA_遮罩2"/>
          <p:cNvSpPr/>
          <p:nvPr>
            <p:custDataLst>
              <p:tags r:id="rId2"/>
            </p:custDataLst>
          </p:nvPr>
        </p:nvSpPr>
        <p:spPr bwMode="auto">
          <a:xfrm>
            <a:off x="3183972" y="3086101"/>
            <a:ext cx="5825646"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PA_遮罩1"/>
          <p:cNvSpPr/>
          <p:nvPr>
            <p:custDataLst>
              <p:tags r:id="rId3"/>
            </p:custDataLst>
          </p:nvPr>
        </p:nvSpPr>
        <p:spPr bwMode="auto">
          <a:xfrm>
            <a:off x="3455194" y="4160838"/>
            <a:ext cx="5281613"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nvGrpSpPr>
          <p:cNvPr id="13" name="PA_组合 12"/>
          <p:cNvGrpSpPr/>
          <p:nvPr>
            <p:custDataLst>
              <p:tags r:id="rId4"/>
            </p:custDataLst>
          </p:nvPr>
        </p:nvGrpSpPr>
        <p:grpSpPr>
          <a:xfrm>
            <a:off x="3791744" y="4321176"/>
            <a:ext cx="4608513" cy="679450"/>
            <a:chOff x="3791744" y="4321176"/>
            <a:chExt cx="4608513" cy="679450"/>
          </a:xfrm>
        </p:grpSpPr>
        <p:sp>
          <p:nvSpPr>
            <p:cNvPr id="7" name="PA_圆角矩形 6"/>
            <p:cNvSpPr/>
            <p:nvPr>
              <p:custDataLst>
                <p:tags r:id="rId7"/>
              </p:custDataLst>
            </p:nvPr>
          </p:nvSpPr>
          <p:spPr bwMode="auto">
            <a:xfrm>
              <a:off x="3791744" y="4321176"/>
              <a:ext cx="4608513" cy="679450"/>
            </a:xfrm>
            <a:prstGeom prst="roundRect">
              <a:avLst>
                <a:gd name="adj" fmla="val 19458"/>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9" name="PA_文本框 8"/>
            <p:cNvSpPr txBox="1">
              <a:spLocks noChangeArrowheads="1"/>
            </p:cNvSpPr>
            <p:nvPr>
              <p:custDataLst>
                <p:tags r:id="rId8"/>
              </p:custDataLst>
            </p:nvPr>
          </p:nvSpPr>
          <p:spPr bwMode="auto">
            <a:xfrm>
              <a:off x="3971283" y="4477131"/>
              <a:ext cx="42494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ea typeface="宋体" panose="02010600030101010101" pitchFamily="2" charset="-122"/>
                </a:defRPr>
              </a:lvl1pPr>
              <a:lvl2pPr marL="742950" indent="-285750" eaLnBrk="0" hangingPunct="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ea typeface="宋体" panose="02010600030101010101" pitchFamily="2" charset="-122"/>
                </a:defRPr>
              </a:lvl2pPr>
              <a:lvl3pPr marL="1143000" indent="-228600" eaLnBrk="0" hangingPunct="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ea typeface="宋体" panose="02010600030101010101" pitchFamily="2" charset="-122"/>
                </a:defRPr>
              </a:lvl3pPr>
              <a:lvl4pPr marL="1600200" indent="-228600" eaLnBrk="0" hangingPunct="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ea typeface="宋体" panose="02010600030101010101" pitchFamily="2" charset="-122"/>
                </a:defRPr>
              </a:lvl4pPr>
              <a:lvl5pPr marL="2057400" indent="-228600" eaLnBrk="0" hangingPunct="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dirty="0">
                  <a:solidFill>
                    <a:srgbClr val="F2F2F2"/>
                  </a:solidFill>
                  <a:latin typeface="微软雅黑" panose="020B0503020204020204" pitchFamily="34" charset="-122"/>
                  <a:ea typeface="微软雅黑" panose="020B0503020204020204" pitchFamily="34" charset="-122"/>
                </a:rPr>
                <a:t>TF-IDF</a:t>
              </a:r>
              <a:r>
                <a:rPr lang="zh-CN" altLang="en-US" sz="1800" dirty="0">
                  <a:solidFill>
                    <a:srgbClr val="F2F2F2"/>
                  </a:solidFill>
                  <a:latin typeface="微软雅黑" panose="020B0503020204020204" pitchFamily="34" charset="-122"/>
                  <a:ea typeface="微软雅黑" panose="020B0503020204020204" pitchFamily="34" charset="-122"/>
                </a:rPr>
                <a:t>、</a:t>
              </a:r>
              <a:r>
                <a:rPr lang="en-US" altLang="zh-CN" sz="1800" dirty="0">
                  <a:solidFill>
                    <a:srgbClr val="F2F2F2"/>
                  </a:solidFill>
                  <a:latin typeface="微软雅黑" panose="020B0503020204020204" pitchFamily="34" charset="-122"/>
                  <a:ea typeface="微软雅黑" panose="020B0503020204020204" pitchFamily="34" charset="-122"/>
                </a:rPr>
                <a:t>N-gram</a:t>
              </a:r>
              <a:r>
                <a:rPr lang="zh-CN" altLang="en-US" sz="1800" dirty="0">
                  <a:solidFill>
                    <a:srgbClr val="F2F2F2"/>
                  </a:solidFill>
                  <a:latin typeface="微软雅黑" panose="020B0503020204020204" pitchFamily="34" charset="-122"/>
                  <a:ea typeface="微软雅黑" panose="020B0503020204020204" pitchFamily="34" charset="-122"/>
                </a:rPr>
                <a:t>、</a:t>
              </a:r>
              <a:r>
                <a:rPr lang="en-US" altLang="zh-CN" sz="1800" dirty="0">
                  <a:solidFill>
                    <a:srgbClr val="F2F2F2"/>
                  </a:solidFill>
                  <a:latin typeface="微软雅黑" panose="020B0503020204020204" pitchFamily="34" charset="-122"/>
                  <a:ea typeface="微软雅黑" panose="020B0503020204020204" pitchFamily="34" charset="-122"/>
                </a:rPr>
                <a:t>Word2Vec</a:t>
              </a:r>
              <a:r>
                <a:rPr lang="zh-CN" altLang="en-US" sz="1800" dirty="0">
                  <a:solidFill>
                    <a:srgbClr val="F2F2F2"/>
                  </a:solidFill>
                  <a:latin typeface="微软雅黑" panose="020B0503020204020204" pitchFamily="34" charset="-122"/>
                  <a:ea typeface="微软雅黑" panose="020B0503020204020204" pitchFamily="34" charset="-122"/>
                </a:rPr>
                <a:t>、</a:t>
              </a:r>
              <a:r>
                <a:rPr lang="en-US" altLang="zh-CN" sz="1800" dirty="0" err="1">
                  <a:solidFill>
                    <a:srgbClr val="F2F2F2"/>
                  </a:solidFill>
                  <a:latin typeface="微软雅黑" panose="020B0503020204020204" pitchFamily="34" charset="-122"/>
                  <a:ea typeface="微软雅黑" panose="020B0503020204020204" pitchFamily="34" charset="-122"/>
                </a:rPr>
                <a:t>GloVe</a:t>
              </a:r>
              <a:endParaRPr lang="zh-CN" altLang="en-US" sz="1800" dirty="0">
                <a:solidFill>
                  <a:srgbClr val="F2F2F2"/>
                </a:solidFill>
                <a:latin typeface="微软雅黑" panose="020B0503020204020204" pitchFamily="34" charset="-122"/>
                <a:ea typeface="微软雅黑" panose="020B0503020204020204" pitchFamily="34" charset="-122"/>
              </a:endParaRPr>
            </a:p>
          </p:txBody>
        </p:sp>
      </p:grpSp>
      <p:grpSp>
        <p:nvGrpSpPr>
          <p:cNvPr id="10" name="PA_组合 14"/>
          <p:cNvGrpSpPr>
            <a:grpSpLocks/>
          </p:cNvGrpSpPr>
          <p:nvPr>
            <p:custDataLst>
              <p:tags r:id="rId5"/>
            </p:custDataLst>
          </p:nvPr>
        </p:nvGrpSpPr>
        <p:grpSpPr bwMode="auto">
          <a:xfrm>
            <a:off x="5535218" y="1693863"/>
            <a:ext cx="1122545" cy="1122522"/>
            <a:chOff x="3953411" y="1428894"/>
            <a:chExt cx="1237177" cy="1237177"/>
          </a:xfrm>
        </p:grpSpPr>
        <p:sp>
          <p:nvSpPr>
            <p:cNvPr id="11" name="computer-monitor_69826"/>
            <p:cNvSpPr>
              <a:spLocks noChangeAspect="1" noChangeArrowheads="1"/>
            </p:cNvSpPr>
            <p:nvPr/>
          </p:nvSpPr>
          <p:spPr bwMode="auto">
            <a:xfrm>
              <a:off x="4211959" y="1711108"/>
              <a:ext cx="720080" cy="672750"/>
            </a:xfrm>
            <a:custGeom>
              <a:avLst/>
              <a:gdLst>
                <a:gd name="T0" fmla="*/ 1540087 w 338138"/>
                <a:gd name="T1" fmla="*/ 2560282 h 315913"/>
                <a:gd name="T2" fmla="*/ 1502451 w 338138"/>
                <a:gd name="T3" fmla="*/ 2599704 h 315913"/>
                <a:gd name="T4" fmla="*/ 1502451 w 338138"/>
                <a:gd name="T5" fmla="*/ 2796821 h 315913"/>
                <a:gd name="T6" fmla="*/ 1527537 w 338138"/>
                <a:gd name="T7" fmla="*/ 2836243 h 315913"/>
                <a:gd name="T8" fmla="*/ 1753329 w 338138"/>
                <a:gd name="T9" fmla="*/ 2836243 h 315913"/>
                <a:gd name="T10" fmla="*/ 1778413 w 338138"/>
                <a:gd name="T11" fmla="*/ 2809963 h 315913"/>
                <a:gd name="T12" fmla="*/ 1778413 w 338138"/>
                <a:gd name="T13" fmla="*/ 2599704 h 315913"/>
                <a:gd name="T14" fmla="*/ 1753329 w 338138"/>
                <a:gd name="T15" fmla="*/ 2560282 h 315913"/>
                <a:gd name="T16" fmla="*/ 1540087 w 338138"/>
                <a:gd name="T17" fmla="*/ 2560282 h 315913"/>
                <a:gd name="T18" fmla="*/ 1632767 w 338138"/>
                <a:gd name="T19" fmla="*/ 2146350 h 315913"/>
                <a:gd name="T20" fmla="*/ 1502451 w 338138"/>
                <a:gd name="T21" fmla="*/ 2276668 h 315913"/>
                <a:gd name="T22" fmla="*/ 1632767 w 338138"/>
                <a:gd name="T23" fmla="*/ 2406983 h 315913"/>
                <a:gd name="T24" fmla="*/ 1763084 w 338138"/>
                <a:gd name="T25" fmla="*/ 2276668 h 315913"/>
                <a:gd name="T26" fmla="*/ 1632767 w 338138"/>
                <a:gd name="T27" fmla="*/ 2146350 h 315913"/>
                <a:gd name="T28" fmla="*/ 1408549 w 338138"/>
                <a:gd name="T29" fmla="*/ 531474 h 315913"/>
                <a:gd name="T30" fmla="*/ 1523012 w 338138"/>
                <a:gd name="T31" fmla="*/ 544249 h 315913"/>
                <a:gd name="T32" fmla="*/ 1510301 w 338138"/>
                <a:gd name="T33" fmla="*/ 659232 h 315913"/>
                <a:gd name="T34" fmla="*/ 556448 w 338138"/>
                <a:gd name="T35" fmla="*/ 1323578 h 315913"/>
                <a:gd name="T36" fmla="*/ 518306 w 338138"/>
                <a:gd name="T37" fmla="*/ 1349133 h 315913"/>
                <a:gd name="T38" fmla="*/ 454707 w 338138"/>
                <a:gd name="T39" fmla="*/ 1310803 h 315913"/>
                <a:gd name="T40" fmla="*/ 467427 w 338138"/>
                <a:gd name="T41" fmla="*/ 1195825 h 315913"/>
                <a:gd name="T42" fmla="*/ 1408549 w 338138"/>
                <a:gd name="T43" fmla="*/ 531474 h 315913"/>
                <a:gd name="T44" fmla="*/ 855425 w 338138"/>
                <a:gd name="T45" fmla="*/ 454429 h 315913"/>
                <a:gd name="T46" fmla="*/ 970876 w 338138"/>
                <a:gd name="T47" fmla="*/ 467009 h 315913"/>
                <a:gd name="T48" fmla="*/ 958042 w 338138"/>
                <a:gd name="T49" fmla="*/ 580224 h 315913"/>
                <a:gd name="T50" fmla="*/ 509063 w 338138"/>
                <a:gd name="T51" fmla="*/ 894704 h 315913"/>
                <a:gd name="T52" fmla="*/ 457750 w 338138"/>
                <a:gd name="T53" fmla="*/ 919864 h 315913"/>
                <a:gd name="T54" fmla="*/ 393608 w 338138"/>
                <a:gd name="T55" fmla="*/ 882124 h 315913"/>
                <a:gd name="T56" fmla="*/ 419267 w 338138"/>
                <a:gd name="T57" fmla="*/ 768909 h 315913"/>
                <a:gd name="T58" fmla="*/ 855425 w 338138"/>
                <a:gd name="T59" fmla="*/ 454429 h 315913"/>
                <a:gd name="T60" fmla="*/ 338838 w 338138"/>
                <a:gd name="T61" fmla="*/ 214634 h 315913"/>
                <a:gd name="T62" fmla="*/ 199298 w 338138"/>
                <a:gd name="T63" fmla="*/ 341332 h 315913"/>
                <a:gd name="T64" fmla="*/ 199298 w 338138"/>
                <a:gd name="T65" fmla="*/ 1899673 h 315913"/>
                <a:gd name="T66" fmla="*/ 338838 w 338138"/>
                <a:gd name="T67" fmla="*/ 2039036 h 315913"/>
                <a:gd name="T68" fmla="*/ 2926687 w 338138"/>
                <a:gd name="T69" fmla="*/ 2039036 h 315913"/>
                <a:gd name="T70" fmla="*/ 3066223 w 338138"/>
                <a:gd name="T71" fmla="*/ 1899673 h 315913"/>
                <a:gd name="T72" fmla="*/ 3066223 w 338138"/>
                <a:gd name="T73" fmla="*/ 341332 h 315913"/>
                <a:gd name="T74" fmla="*/ 2926687 w 338138"/>
                <a:gd name="T75" fmla="*/ 214634 h 315913"/>
                <a:gd name="T76" fmla="*/ 338838 w 338138"/>
                <a:gd name="T77" fmla="*/ 214634 h 315913"/>
                <a:gd name="T78" fmla="*/ 140311 w 338138"/>
                <a:gd name="T79" fmla="*/ 0 h 315913"/>
                <a:gd name="T80" fmla="*/ 3125222 w 338138"/>
                <a:gd name="T81" fmla="*/ 0 h 315913"/>
                <a:gd name="T82" fmla="*/ 3265535 w 338138"/>
                <a:gd name="T83" fmla="*/ 127119 h 315913"/>
                <a:gd name="T84" fmla="*/ 3265535 w 338138"/>
                <a:gd name="T85" fmla="*/ 2427997 h 315913"/>
                <a:gd name="T86" fmla="*/ 3125222 w 338138"/>
                <a:gd name="T87" fmla="*/ 2567825 h 315913"/>
                <a:gd name="T88" fmla="*/ 2028206 w 338138"/>
                <a:gd name="T89" fmla="*/ 2567825 h 315913"/>
                <a:gd name="T90" fmla="*/ 2002694 w 338138"/>
                <a:gd name="T91" fmla="*/ 2593252 h 315913"/>
                <a:gd name="T92" fmla="*/ 2002694 w 338138"/>
                <a:gd name="T93" fmla="*/ 2809356 h 315913"/>
                <a:gd name="T94" fmla="*/ 2015450 w 338138"/>
                <a:gd name="T95" fmla="*/ 2834782 h 315913"/>
                <a:gd name="T96" fmla="*/ 2308835 w 338138"/>
                <a:gd name="T97" fmla="*/ 2834782 h 315913"/>
                <a:gd name="T98" fmla="*/ 2423641 w 338138"/>
                <a:gd name="T99" fmla="*/ 2949196 h 315913"/>
                <a:gd name="T100" fmla="*/ 2308835 w 338138"/>
                <a:gd name="T101" fmla="*/ 3050886 h 315913"/>
                <a:gd name="T102" fmla="*/ 956700 w 338138"/>
                <a:gd name="T103" fmla="*/ 3050886 h 315913"/>
                <a:gd name="T104" fmla="*/ 841892 w 338138"/>
                <a:gd name="T105" fmla="*/ 2949196 h 315913"/>
                <a:gd name="T106" fmla="*/ 956700 w 338138"/>
                <a:gd name="T107" fmla="*/ 2834782 h 315913"/>
                <a:gd name="T108" fmla="*/ 1250094 w 338138"/>
                <a:gd name="T109" fmla="*/ 2834782 h 315913"/>
                <a:gd name="T110" fmla="*/ 1262850 w 338138"/>
                <a:gd name="T111" fmla="*/ 2796649 h 315913"/>
                <a:gd name="T112" fmla="*/ 1262850 w 338138"/>
                <a:gd name="T113" fmla="*/ 2593252 h 315913"/>
                <a:gd name="T114" fmla="*/ 1224580 w 338138"/>
                <a:gd name="T115" fmla="*/ 2567825 h 315913"/>
                <a:gd name="T116" fmla="*/ 140311 w 338138"/>
                <a:gd name="T117" fmla="*/ 2567825 h 315913"/>
                <a:gd name="T118" fmla="*/ 0 w 338138"/>
                <a:gd name="T119" fmla="*/ 2427997 h 315913"/>
                <a:gd name="T120" fmla="*/ 0 w 338138"/>
                <a:gd name="T121" fmla="*/ 127119 h 315913"/>
                <a:gd name="T122" fmla="*/ 140311 w 338138"/>
                <a:gd name="T123" fmla="*/ 0 h 3159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rgbClr val="2456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椭圆 11"/>
            <p:cNvSpPr/>
            <p:nvPr/>
          </p:nvSpPr>
          <p:spPr>
            <a:xfrm>
              <a:off x="3952971" y="1428894"/>
              <a:ext cx="1236976" cy="1237002"/>
            </a:xfrm>
            <a:prstGeom prst="ellipse">
              <a:avLst/>
            </a:prstGeom>
            <a:noFill/>
            <a:ln w="19050" cap="flat" cmpd="sng" algn="ctr">
              <a:solidFill>
                <a:srgbClr val="24569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2" name="PA_文本框 1"/>
          <p:cNvSpPr txBox="1"/>
          <p:nvPr>
            <p:custDataLst>
              <p:tags r:id="rId6"/>
            </p:custDataLst>
          </p:nvPr>
        </p:nvSpPr>
        <p:spPr>
          <a:xfrm>
            <a:off x="3472526" y="3243263"/>
            <a:ext cx="5246949" cy="461665"/>
          </a:xfrm>
          <a:prstGeom prst="rect">
            <a:avLst/>
          </a:prstGeom>
          <a:noFill/>
        </p:spPr>
        <p:txBody>
          <a:bodyPr wrap="none" rtlCol="0">
            <a:spAutoFit/>
          </a:bodyPr>
          <a:lstStyle/>
          <a:p>
            <a:pPr algn="ctr"/>
            <a:r>
              <a:rPr lang="en-US" altLang="zh-CN" sz="2400" b="1" dirty="0"/>
              <a:t>Natural Language Processing</a:t>
            </a:r>
            <a:endParaRPr lang="zh-CN" altLang="en-US" sz="2400" b="1" dirty="0"/>
          </a:p>
        </p:txBody>
      </p:sp>
    </p:spTree>
    <p:extLst>
      <p:ext uri="{BB962C8B-B14F-4D97-AF65-F5344CB8AC3E}">
        <p14:creationId xmlns:p14="http://schemas.microsoft.com/office/powerpoint/2010/main" val="2032549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2576346" cy="584775"/>
          </a:xfrm>
          <a:prstGeom prst="rect">
            <a:avLst/>
          </a:prstGeom>
          <a:noFill/>
        </p:spPr>
        <p:txBody>
          <a:bodyPr wrap="none" rtlCol="0">
            <a:spAutoFit/>
          </a:bodyPr>
          <a:lstStyle/>
          <a:p>
            <a:r>
              <a:rPr lang="en-US" altLang="zh-CN" sz="3200" b="1" dirty="0"/>
              <a:t>Skip-gram</a:t>
            </a:r>
            <a:endParaRPr lang="zh-CN" altLang="en-US" sz="3200" b="1" dirty="0"/>
          </a:p>
        </p:txBody>
      </p:sp>
      <p:sp>
        <p:nvSpPr>
          <p:cNvPr id="6" name="文本框 5"/>
          <p:cNvSpPr txBox="1"/>
          <p:nvPr/>
        </p:nvSpPr>
        <p:spPr>
          <a:xfrm>
            <a:off x="1358265" y="1964065"/>
            <a:ext cx="4598398" cy="2666243"/>
          </a:xfrm>
          <a:prstGeom prst="rect">
            <a:avLst/>
          </a:prstGeom>
          <a:noFill/>
        </p:spPr>
        <p:txBody>
          <a:bodyPr wrap="square" rtlCol="0">
            <a:spAutoFit/>
          </a:bodyPr>
          <a:lstStyle/>
          <a:p>
            <a:pPr marL="342900" indent="-342900" algn="just">
              <a:lnSpc>
                <a:spcPct val="125000"/>
              </a:lnSpc>
              <a:spcBef>
                <a:spcPts val="600"/>
              </a:spcBef>
              <a:spcAft>
                <a:spcPts val="600"/>
              </a:spcAft>
              <a:buFont typeface="Wingdings" panose="05000000000000000000" pitchFamily="2" charset="2"/>
              <a:buChar char="l"/>
            </a:pPr>
            <a:r>
              <a:rPr lang="zh-CN" altLang="en-US" sz="2400" dirty="0">
                <a:latin typeface="+mn-ea"/>
              </a:rPr>
              <a:t>这是</a:t>
            </a:r>
            <a:r>
              <a:rPr lang="en-US" altLang="zh-CN" sz="2400" dirty="0">
                <a:latin typeface="+mn-ea"/>
              </a:rPr>
              <a:t>Skip-gram </a:t>
            </a:r>
            <a:r>
              <a:rPr lang="zh-CN" altLang="en-US" sz="2400" dirty="0">
                <a:latin typeface="+mn-ea"/>
              </a:rPr>
              <a:t>更一般的情形</a:t>
            </a:r>
            <a:endParaRPr lang="en-US" altLang="zh-CN" sz="2400" dirty="0">
              <a:latin typeface="+mn-ea"/>
            </a:endParaRPr>
          </a:p>
          <a:p>
            <a:pPr marL="342900" indent="-342900" algn="just">
              <a:lnSpc>
                <a:spcPct val="125000"/>
              </a:lnSpc>
              <a:spcBef>
                <a:spcPts val="600"/>
              </a:spcBef>
              <a:spcAft>
                <a:spcPts val="600"/>
              </a:spcAft>
              <a:buFont typeface="Wingdings" panose="05000000000000000000" pitchFamily="2" charset="2"/>
              <a:buChar char="l"/>
            </a:pPr>
            <a:r>
              <a:rPr lang="zh-CN" altLang="en-US" sz="2400" dirty="0">
                <a:latin typeface="+mn-ea"/>
              </a:rPr>
              <a:t>可以看成是 单个</a:t>
            </a:r>
            <a:r>
              <a:rPr lang="en-US" altLang="zh-CN" sz="2400" dirty="0">
                <a:latin typeface="+mn-ea"/>
              </a:rPr>
              <a:t>x-&gt;</a:t>
            </a:r>
            <a:r>
              <a:rPr lang="zh-CN" altLang="en-US" sz="2400" dirty="0">
                <a:latin typeface="+mn-ea"/>
              </a:rPr>
              <a:t>单个</a:t>
            </a:r>
            <a:r>
              <a:rPr lang="en-US" altLang="zh-CN" sz="2400" dirty="0">
                <a:latin typeface="+mn-ea"/>
              </a:rPr>
              <a:t>y </a:t>
            </a:r>
            <a:r>
              <a:rPr lang="zh-CN" altLang="en-US" sz="2400" dirty="0">
                <a:latin typeface="+mn-ea"/>
              </a:rPr>
              <a:t>模型的并联</a:t>
            </a:r>
            <a:endParaRPr lang="en-US" altLang="zh-CN" sz="2400" dirty="0">
              <a:latin typeface="+mn-ea"/>
            </a:endParaRPr>
          </a:p>
          <a:p>
            <a:pPr marL="342900" indent="-342900" algn="just">
              <a:lnSpc>
                <a:spcPct val="125000"/>
              </a:lnSpc>
              <a:spcBef>
                <a:spcPts val="600"/>
              </a:spcBef>
              <a:spcAft>
                <a:spcPts val="600"/>
              </a:spcAft>
              <a:buFont typeface="Wingdings" panose="05000000000000000000" pitchFamily="2" charset="2"/>
              <a:buChar char="l"/>
            </a:pPr>
            <a:r>
              <a:rPr lang="zh-CN" altLang="en-US" sz="2400" dirty="0">
                <a:latin typeface="+mn-ea"/>
              </a:rPr>
              <a:t>损失函数是取</a:t>
            </a:r>
            <a:r>
              <a:rPr lang="en-US" altLang="zh-CN" sz="2400" dirty="0">
                <a:latin typeface="+mn-ea"/>
              </a:rPr>
              <a:t>log</a:t>
            </a:r>
            <a:r>
              <a:rPr lang="zh-CN" altLang="en-US" sz="2400" dirty="0">
                <a:latin typeface="+mn-ea"/>
              </a:rPr>
              <a:t>之后单个损失函数的累加</a:t>
            </a:r>
            <a:endParaRPr lang="en-US" altLang="zh-CN" sz="2400" dirty="0">
              <a:latin typeface="+mn-ea"/>
            </a:endParaRPr>
          </a:p>
        </p:txBody>
      </p:sp>
      <p:pic>
        <p:nvPicPr>
          <p:cNvPr id="5122" name="Picture 2">
            <a:extLst>
              <a:ext uri="{FF2B5EF4-FFF2-40B4-BE49-F238E27FC236}">
                <a16:creationId xmlns:a16="http://schemas.microsoft.com/office/drawing/2014/main" id="{4D1A9789-B6B7-471E-80F8-FA5FFE05A0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553" y="1021051"/>
            <a:ext cx="4879521" cy="5575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417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1606530" cy="584775"/>
          </a:xfrm>
          <a:prstGeom prst="rect">
            <a:avLst/>
          </a:prstGeom>
          <a:noFill/>
        </p:spPr>
        <p:txBody>
          <a:bodyPr wrap="none" rtlCol="0">
            <a:spAutoFit/>
          </a:bodyPr>
          <a:lstStyle/>
          <a:p>
            <a:r>
              <a:rPr lang="en-US" altLang="zh-CN" sz="3200" b="1" dirty="0"/>
              <a:t>CBOW</a:t>
            </a:r>
            <a:endParaRPr lang="zh-CN" altLang="en-US" sz="3200" b="1" dirty="0"/>
          </a:p>
        </p:txBody>
      </p:sp>
      <p:sp>
        <p:nvSpPr>
          <p:cNvPr id="6" name="文本框 5"/>
          <p:cNvSpPr txBox="1"/>
          <p:nvPr/>
        </p:nvSpPr>
        <p:spPr>
          <a:xfrm>
            <a:off x="1358265" y="1964065"/>
            <a:ext cx="5347335" cy="2974019"/>
          </a:xfrm>
          <a:prstGeom prst="rect">
            <a:avLst/>
          </a:prstGeom>
          <a:noFill/>
        </p:spPr>
        <p:txBody>
          <a:bodyPr wrap="square" rtlCol="0">
            <a:spAutoFit/>
          </a:bodyPr>
          <a:lstStyle/>
          <a:p>
            <a:pPr marL="342900" indent="-342900" algn="just">
              <a:lnSpc>
                <a:spcPct val="125000"/>
              </a:lnSpc>
              <a:spcBef>
                <a:spcPts val="600"/>
              </a:spcBef>
              <a:spcAft>
                <a:spcPts val="600"/>
              </a:spcAft>
              <a:buFont typeface="Wingdings" panose="05000000000000000000" pitchFamily="2" charset="2"/>
              <a:buChar char="l"/>
            </a:pPr>
            <a:r>
              <a:rPr lang="en-US" altLang="zh-CN" sz="2400" dirty="0">
                <a:latin typeface="+mn-ea"/>
              </a:rPr>
              <a:t>Skip-gram </a:t>
            </a:r>
            <a:r>
              <a:rPr lang="zh-CN" altLang="en-US" sz="2400" dirty="0">
                <a:latin typeface="+mn-ea"/>
              </a:rPr>
              <a:t>是预测一个词的上下文，而 </a:t>
            </a:r>
            <a:r>
              <a:rPr lang="en-US" altLang="zh-CN" sz="2400" dirty="0">
                <a:latin typeface="+mn-ea"/>
              </a:rPr>
              <a:t>CBOW </a:t>
            </a:r>
            <a:r>
              <a:rPr lang="zh-CN" altLang="en-US" sz="2400" dirty="0">
                <a:latin typeface="+mn-ea"/>
              </a:rPr>
              <a:t>是用上下文预测这个词</a:t>
            </a:r>
            <a:endParaRPr lang="en-US" altLang="zh-CN" sz="2400" dirty="0">
              <a:latin typeface="+mn-ea"/>
            </a:endParaRPr>
          </a:p>
          <a:p>
            <a:pPr marL="342900" indent="-342900" algn="just">
              <a:lnSpc>
                <a:spcPct val="125000"/>
              </a:lnSpc>
              <a:spcBef>
                <a:spcPts val="600"/>
              </a:spcBef>
              <a:spcAft>
                <a:spcPts val="600"/>
              </a:spcAft>
              <a:buFont typeface="Wingdings" panose="05000000000000000000" pitchFamily="2" charset="2"/>
              <a:buChar char="l"/>
            </a:pPr>
            <a:r>
              <a:rPr lang="zh-CN" altLang="en-US" sz="2400" dirty="0">
                <a:latin typeface="+mn-ea"/>
              </a:rPr>
              <a:t>与</a:t>
            </a:r>
            <a:r>
              <a:rPr lang="en-US" altLang="zh-CN" sz="2400" dirty="0">
                <a:latin typeface="+mn-ea"/>
              </a:rPr>
              <a:t>Skip-gram </a:t>
            </a:r>
            <a:r>
              <a:rPr lang="zh-CN" altLang="en-US" sz="2400" dirty="0">
                <a:latin typeface="+mn-ea"/>
              </a:rPr>
              <a:t>的模型并联不同，这里是输入变成了多个单词，所以要对输入处理（一般是求和然后平均），输出损失函数不变</a:t>
            </a:r>
            <a:endParaRPr lang="en-US" altLang="zh-CN" sz="2400" dirty="0">
              <a:latin typeface="+mn-ea"/>
            </a:endParaRPr>
          </a:p>
        </p:txBody>
      </p:sp>
      <p:pic>
        <p:nvPicPr>
          <p:cNvPr id="6146" name="Picture 2">
            <a:extLst>
              <a:ext uri="{FF2B5EF4-FFF2-40B4-BE49-F238E27FC236}">
                <a16:creationId xmlns:a16="http://schemas.microsoft.com/office/drawing/2014/main" id="{0C31D08E-CBBD-4A8B-8D35-5F5154C21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413" y="1021051"/>
            <a:ext cx="4330609" cy="5400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485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1527982" cy="584775"/>
          </a:xfrm>
          <a:prstGeom prst="rect">
            <a:avLst/>
          </a:prstGeom>
          <a:noFill/>
        </p:spPr>
        <p:txBody>
          <a:bodyPr wrap="none" rtlCol="0">
            <a:spAutoFit/>
          </a:bodyPr>
          <a:lstStyle/>
          <a:p>
            <a:r>
              <a:rPr lang="en-US" altLang="zh-CN" sz="3200" b="1" dirty="0" err="1"/>
              <a:t>GloVe</a:t>
            </a:r>
            <a:endParaRPr lang="zh-CN" altLang="en-US" sz="3200" b="1" dirty="0"/>
          </a:p>
        </p:txBody>
      </p:sp>
      <p:sp>
        <p:nvSpPr>
          <p:cNvPr id="6" name="文本框 5"/>
          <p:cNvSpPr txBox="1"/>
          <p:nvPr/>
        </p:nvSpPr>
        <p:spPr>
          <a:xfrm>
            <a:off x="1358265" y="1964065"/>
            <a:ext cx="9475470" cy="2974019"/>
          </a:xfrm>
          <a:prstGeom prst="rect">
            <a:avLst/>
          </a:prstGeom>
          <a:noFill/>
        </p:spPr>
        <p:txBody>
          <a:bodyPr wrap="square" rtlCol="0">
            <a:spAutoFit/>
          </a:bodyPr>
          <a:lstStyle/>
          <a:p>
            <a:pPr marL="342900" indent="-342900" algn="just">
              <a:lnSpc>
                <a:spcPct val="125000"/>
              </a:lnSpc>
              <a:spcBef>
                <a:spcPts val="600"/>
              </a:spcBef>
              <a:spcAft>
                <a:spcPts val="600"/>
              </a:spcAft>
              <a:buFont typeface="Wingdings" panose="05000000000000000000" pitchFamily="2" charset="2"/>
              <a:buChar char="l"/>
            </a:pPr>
            <a:r>
              <a:rPr lang="en-US" altLang="zh-CN" sz="2400" b="0" i="0" dirty="0" err="1">
                <a:solidFill>
                  <a:srgbClr val="121212"/>
                </a:solidFill>
                <a:effectLst/>
                <a:latin typeface="+mn-ea"/>
              </a:rPr>
              <a:t>GloVe</a:t>
            </a:r>
            <a:r>
              <a:rPr lang="zh-CN" altLang="en-US" sz="2400" b="0" i="0" dirty="0">
                <a:solidFill>
                  <a:srgbClr val="121212"/>
                </a:solidFill>
                <a:effectLst/>
                <a:latin typeface="+mn-ea"/>
              </a:rPr>
              <a:t>的全称为</a:t>
            </a:r>
            <a:r>
              <a:rPr lang="en-US" altLang="zh-CN" sz="2400" b="0" i="0" dirty="0">
                <a:solidFill>
                  <a:srgbClr val="121212"/>
                </a:solidFill>
                <a:effectLst/>
                <a:latin typeface="+mn-ea"/>
              </a:rPr>
              <a:t>Global Vectors for Word Representation</a:t>
            </a:r>
            <a:r>
              <a:rPr lang="zh-CN" altLang="en-US" sz="2400" b="0" i="0" dirty="0">
                <a:solidFill>
                  <a:srgbClr val="121212"/>
                </a:solidFill>
                <a:effectLst/>
                <a:latin typeface="+mn-ea"/>
              </a:rPr>
              <a:t>，它是一个基于全局词频统计的词表征工具</a:t>
            </a:r>
            <a:endParaRPr lang="en-US" altLang="zh-CN" sz="2400" b="0" i="0" dirty="0">
              <a:solidFill>
                <a:srgbClr val="121212"/>
              </a:solidFill>
              <a:effectLst/>
              <a:latin typeface="+mn-ea"/>
            </a:endParaRPr>
          </a:p>
          <a:p>
            <a:pPr marL="342900" indent="-342900" algn="just">
              <a:lnSpc>
                <a:spcPct val="125000"/>
              </a:lnSpc>
              <a:spcBef>
                <a:spcPts val="600"/>
              </a:spcBef>
              <a:spcAft>
                <a:spcPts val="600"/>
              </a:spcAft>
              <a:buFont typeface="Wingdings" panose="05000000000000000000" pitchFamily="2" charset="2"/>
              <a:buChar char="l"/>
            </a:pPr>
            <a:r>
              <a:rPr lang="zh-CN" altLang="en-US" sz="2400" b="0" i="0" dirty="0">
                <a:solidFill>
                  <a:srgbClr val="121212"/>
                </a:solidFill>
                <a:effectLst/>
                <a:latin typeface="+mn-ea"/>
              </a:rPr>
              <a:t>可以把一个单词表达成一个由实数组成的向量，这些向量捕捉到了单词之间一些语义特性，比如相似性、类比性等。我们通过对向量的运算，比如欧几里得距离或者</a:t>
            </a:r>
            <a:r>
              <a:rPr lang="en-US" altLang="zh-CN" sz="2400" b="0" i="0" dirty="0">
                <a:solidFill>
                  <a:srgbClr val="121212"/>
                </a:solidFill>
                <a:effectLst/>
                <a:latin typeface="+mn-ea"/>
              </a:rPr>
              <a:t>cosine</a:t>
            </a:r>
            <a:r>
              <a:rPr lang="zh-CN" altLang="en-US" sz="2400" b="0" i="0" dirty="0">
                <a:solidFill>
                  <a:srgbClr val="121212"/>
                </a:solidFill>
                <a:effectLst/>
                <a:latin typeface="+mn-ea"/>
              </a:rPr>
              <a:t>相似度，可以计算出两个单词之间的语义相似性。</a:t>
            </a:r>
            <a:endParaRPr lang="en-US" altLang="zh-CN" sz="2400" dirty="0">
              <a:latin typeface="+mn-ea"/>
            </a:endParaRPr>
          </a:p>
        </p:txBody>
      </p:sp>
    </p:spTree>
    <p:extLst>
      <p:ext uri="{BB962C8B-B14F-4D97-AF65-F5344CB8AC3E}">
        <p14:creationId xmlns:p14="http://schemas.microsoft.com/office/powerpoint/2010/main" val="92708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1527982" cy="584775"/>
          </a:xfrm>
          <a:prstGeom prst="rect">
            <a:avLst/>
          </a:prstGeom>
          <a:noFill/>
        </p:spPr>
        <p:txBody>
          <a:bodyPr wrap="none" rtlCol="0">
            <a:spAutoFit/>
          </a:bodyPr>
          <a:lstStyle/>
          <a:p>
            <a:r>
              <a:rPr lang="en-US" altLang="zh-CN" sz="3200" b="1" dirty="0" err="1"/>
              <a:t>GloVe</a:t>
            </a:r>
            <a:endParaRPr lang="zh-CN" altLang="en-US" sz="3200" b="1" dirty="0"/>
          </a:p>
        </p:txBody>
      </p:sp>
      <p:sp>
        <p:nvSpPr>
          <p:cNvPr id="6" name="文本框 5"/>
          <p:cNvSpPr txBox="1"/>
          <p:nvPr/>
        </p:nvSpPr>
        <p:spPr>
          <a:xfrm>
            <a:off x="468826" y="1885688"/>
            <a:ext cx="4886946" cy="4359014"/>
          </a:xfrm>
          <a:prstGeom prst="rect">
            <a:avLst/>
          </a:prstGeom>
          <a:noFill/>
        </p:spPr>
        <p:txBody>
          <a:bodyPr wrap="square" rtlCol="0">
            <a:spAutoFit/>
          </a:bodyPr>
          <a:lstStyle/>
          <a:p>
            <a:pPr algn="just">
              <a:lnSpc>
                <a:spcPct val="125000"/>
              </a:lnSpc>
              <a:spcBef>
                <a:spcPts val="600"/>
              </a:spcBef>
              <a:spcAft>
                <a:spcPts val="600"/>
              </a:spcAft>
            </a:pPr>
            <a:r>
              <a:rPr lang="zh-CN" altLang="en-US" sz="2400" b="0" i="0" dirty="0">
                <a:solidFill>
                  <a:srgbClr val="121212"/>
                </a:solidFill>
                <a:effectLst/>
                <a:latin typeface="+mn-ea"/>
              </a:rPr>
              <a:t>构建共现矩阵</a:t>
            </a:r>
            <a:endParaRPr lang="en-US" altLang="zh-CN" sz="2400" b="0" i="0" dirty="0">
              <a:solidFill>
                <a:srgbClr val="121212"/>
              </a:solidFill>
              <a:effectLst/>
              <a:latin typeface="+mn-ea"/>
            </a:endParaRPr>
          </a:p>
          <a:p>
            <a:pPr marL="342900" indent="-342900" algn="just">
              <a:lnSpc>
                <a:spcPct val="125000"/>
              </a:lnSpc>
              <a:spcBef>
                <a:spcPts val="600"/>
              </a:spcBef>
              <a:spcAft>
                <a:spcPts val="600"/>
              </a:spcAft>
              <a:buFont typeface="Wingdings" panose="05000000000000000000" pitchFamily="2" charset="2"/>
              <a:buChar char="l"/>
            </a:pPr>
            <a:r>
              <a:rPr lang="en-US" altLang="zh-CN" sz="2400" b="0" i="0" dirty="0">
                <a:solidFill>
                  <a:srgbClr val="121212"/>
                </a:solidFill>
                <a:effectLst/>
                <a:latin typeface="+mn-ea"/>
              </a:rPr>
              <a:t>I like deep learning.</a:t>
            </a:r>
          </a:p>
          <a:p>
            <a:pPr marL="342900" indent="-342900" algn="just">
              <a:lnSpc>
                <a:spcPct val="125000"/>
              </a:lnSpc>
              <a:spcBef>
                <a:spcPts val="600"/>
              </a:spcBef>
              <a:spcAft>
                <a:spcPts val="600"/>
              </a:spcAft>
              <a:buFont typeface="Wingdings" panose="05000000000000000000" pitchFamily="2" charset="2"/>
              <a:buChar char="l"/>
            </a:pPr>
            <a:r>
              <a:rPr lang="en-US" altLang="zh-CN" sz="2400" b="0" i="0" dirty="0">
                <a:solidFill>
                  <a:srgbClr val="121212"/>
                </a:solidFill>
                <a:effectLst/>
                <a:latin typeface="+mn-ea"/>
              </a:rPr>
              <a:t>I like NLP. </a:t>
            </a:r>
          </a:p>
          <a:p>
            <a:pPr marL="342900" indent="-342900" algn="just">
              <a:lnSpc>
                <a:spcPct val="125000"/>
              </a:lnSpc>
              <a:spcBef>
                <a:spcPts val="600"/>
              </a:spcBef>
              <a:spcAft>
                <a:spcPts val="600"/>
              </a:spcAft>
              <a:buFont typeface="Wingdings" panose="05000000000000000000" pitchFamily="2" charset="2"/>
              <a:buChar char="l"/>
            </a:pPr>
            <a:r>
              <a:rPr lang="en-US" altLang="zh-CN" sz="2400" b="0" i="0" dirty="0">
                <a:solidFill>
                  <a:srgbClr val="121212"/>
                </a:solidFill>
                <a:effectLst/>
                <a:latin typeface="+mn-ea"/>
              </a:rPr>
              <a:t>I enjoy flying</a:t>
            </a:r>
          </a:p>
          <a:p>
            <a:pPr marL="342900" indent="-342900" algn="just">
              <a:lnSpc>
                <a:spcPct val="125000"/>
              </a:lnSpc>
              <a:spcBef>
                <a:spcPts val="600"/>
              </a:spcBef>
              <a:spcAft>
                <a:spcPts val="600"/>
              </a:spcAft>
              <a:buFont typeface="Wingdings" panose="05000000000000000000" pitchFamily="2" charset="2"/>
              <a:buChar char="l"/>
            </a:pPr>
            <a:r>
              <a:rPr lang="zh-CN" altLang="en-US" sz="2400" b="0" i="0" dirty="0">
                <a:solidFill>
                  <a:srgbClr val="121212"/>
                </a:solidFill>
                <a:effectLst/>
                <a:latin typeface="+mn-ea"/>
              </a:rPr>
              <a:t>设置滑窗为</a:t>
            </a:r>
            <a:r>
              <a:rPr lang="en-US" altLang="zh-CN" sz="2400" b="0" i="0" dirty="0">
                <a:solidFill>
                  <a:srgbClr val="121212"/>
                </a:solidFill>
                <a:effectLst/>
                <a:latin typeface="+mn-ea"/>
              </a:rPr>
              <a:t>2</a:t>
            </a:r>
            <a:r>
              <a:rPr lang="zh-CN" altLang="en-US" sz="2400" b="0" i="0" dirty="0">
                <a:solidFill>
                  <a:srgbClr val="121212"/>
                </a:solidFill>
                <a:effectLst/>
                <a:latin typeface="+mn-ea"/>
              </a:rPr>
              <a:t>，可以得到一个词典：</a:t>
            </a:r>
            <a:r>
              <a:rPr lang="en-US" altLang="zh-CN" sz="2400" b="0" i="0" dirty="0">
                <a:solidFill>
                  <a:srgbClr val="121212"/>
                </a:solidFill>
                <a:effectLst/>
                <a:latin typeface="+mn-ea"/>
              </a:rPr>
              <a:t>{"I like", "like deep", "deep learning", "like NLP", "I enjoy", "enjoy flying", "I like"}</a:t>
            </a:r>
            <a:r>
              <a:rPr lang="zh-CN" altLang="en-US" sz="2400" b="0" i="0" dirty="0">
                <a:solidFill>
                  <a:srgbClr val="121212"/>
                </a:solidFill>
                <a:effectLst/>
                <a:latin typeface="+mn-ea"/>
              </a:rPr>
              <a:t>。</a:t>
            </a:r>
          </a:p>
        </p:txBody>
      </p:sp>
      <p:pic>
        <p:nvPicPr>
          <p:cNvPr id="7170" name="Picture 2">
            <a:extLst>
              <a:ext uri="{FF2B5EF4-FFF2-40B4-BE49-F238E27FC236}">
                <a16:creationId xmlns:a16="http://schemas.microsoft.com/office/drawing/2014/main" id="{B0990966-5331-47AF-A211-601FA435C6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1744" y="3516360"/>
            <a:ext cx="6233376" cy="290185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A02B8DC1-5D26-4FFD-B985-5C53F90BD6A2}"/>
              </a:ext>
            </a:extLst>
          </p:cNvPr>
          <p:cNvSpPr txBox="1"/>
          <p:nvPr/>
        </p:nvSpPr>
        <p:spPr>
          <a:xfrm>
            <a:off x="5801744" y="1388398"/>
            <a:ext cx="6100354" cy="1753493"/>
          </a:xfrm>
          <a:prstGeom prst="rect">
            <a:avLst/>
          </a:prstGeom>
          <a:noFill/>
        </p:spPr>
        <p:txBody>
          <a:bodyPr wrap="square">
            <a:spAutoFit/>
          </a:bodyPr>
          <a:lstStyle/>
          <a:p>
            <a:pPr marL="342900" indent="-342900" algn="just">
              <a:lnSpc>
                <a:spcPct val="125000"/>
              </a:lnSpc>
              <a:spcBef>
                <a:spcPts val="600"/>
              </a:spcBef>
              <a:spcAft>
                <a:spcPts val="600"/>
              </a:spcAft>
              <a:buFont typeface="Wingdings" panose="05000000000000000000" pitchFamily="2" charset="2"/>
              <a:buChar char="l"/>
            </a:pPr>
            <a:r>
              <a:rPr lang="zh-CN" altLang="en-US" dirty="0">
                <a:solidFill>
                  <a:srgbClr val="121212"/>
                </a:solidFill>
                <a:latin typeface="+mn-ea"/>
              </a:rPr>
              <a:t>设置窗口大小为</a:t>
            </a:r>
            <a:r>
              <a:rPr lang="en-US" altLang="zh-CN" dirty="0">
                <a:solidFill>
                  <a:srgbClr val="121212"/>
                </a:solidFill>
                <a:latin typeface="+mn-ea"/>
              </a:rPr>
              <a:t>d</a:t>
            </a:r>
          </a:p>
          <a:p>
            <a:pPr marL="342900" indent="-342900" algn="just">
              <a:lnSpc>
                <a:spcPct val="125000"/>
              </a:lnSpc>
              <a:spcBef>
                <a:spcPts val="600"/>
              </a:spcBef>
              <a:spcAft>
                <a:spcPts val="600"/>
              </a:spcAft>
              <a:buFont typeface="Wingdings" panose="05000000000000000000" pitchFamily="2" charset="2"/>
              <a:buChar char="l"/>
            </a:pPr>
            <a:r>
              <a:rPr lang="zh-CN" altLang="en-US" dirty="0">
                <a:solidFill>
                  <a:srgbClr val="121212"/>
                </a:solidFill>
                <a:latin typeface="+mn-ea"/>
              </a:rPr>
              <a:t>衰减函数</a:t>
            </a:r>
            <a:r>
              <a:rPr lang="en-US" altLang="zh-CN" dirty="0">
                <a:solidFill>
                  <a:srgbClr val="121212"/>
                </a:solidFill>
                <a:latin typeface="+mn-ea"/>
              </a:rPr>
              <a:t>decay=1/d</a:t>
            </a:r>
          </a:p>
          <a:p>
            <a:pPr marL="342900" indent="-342900" algn="just">
              <a:lnSpc>
                <a:spcPct val="125000"/>
              </a:lnSpc>
              <a:spcBef>
                <a:spcPts val="600"/>
              </a:spcBef>
              <a:spcAft>
                <a:spcPts val="600"/>
              </a:spcAft>
              <a:buFont typeface="Wingdings" panose="05000000000000000000" pitchFamily="2" charset="2"/>
              <a:buChar char="l"/>
            </a:pPr>
            <a:r>
              <a:rPr lang="zh-CN" altLang="en-US" dirty="0">
                <a:solidFill>
                  <a:srgbClr val="121212"/>
                </a:solidFill>
                <a:latin typeface="+mn-ea"/>
              </a:rPr>
              <a:t>距离越远的两个单词所占总计数（</a:t>
            </a:r>
            <a:r>
              <a:rPr lang="en-US" altLang="zh-CN" dirty="0">
                <a:solidFill>
                  <a:srgbClr val="121212"/>
                </a:solidFill>
                <a:latin typeface="+mn-ea"/>
              </a:rPr>
              <a:t>total count</a:t>
            </a:r>
            <a:r>
              <a:rPr lang="zh-CN" altLang="en-US" dirty="0">
                <a:solidFill>
                  <a:srgbClr val="121212"/>
                </a:solidFill>
                <a:latin typeface="+mn-ea"/>
              </a:rPr>
              <a:t>）的权重越小</a:t>
            </a:r>
          </a:p>
        </p:txBody>
      </p:sp>
    </p:spTree>
    <p:extLst>
      <p:ext uri="{BB962C8B-B14F-4D97-AF65-F5344CB8AC3E}">
        <p14:creationId xmlns:p14="http://schemas.microsoft.com/office/powerpoint/2010/main" val="2969928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1527982" cy="584775"/>
          </a:xfrm>
          <a:prstGeom prst="rect">
            <a:avLst/>
          </a:prstGeom>
          <a:noFill/>
        </p:spPr>
        <p:txBody>
          <a:bodyPr wrap="none" rtlCol="0">
            <a:spAutoFit/>
          </a:bodyPr>
          <a:lstStyle/>
          <a:p>
            <a:r>
              <a:rPr lang="en-US" altLang="zh-CN" sz="3200" b="1" dirty="0" err="1"/>
              <a:t>GloVe</a:t>
            </a:r>
            <a:endParaRPr lang="zh-CN" altLang="en-US" sz="3200" b="1" dirty="0"/>
          </a:p>
        </p:txBody>
      </p:sp>
      <p:sp>
        <p:nvSpPr>
          <p:cNvPr id="6" name="文本框 5"/>
          <p:cNvSpPr txBox="1"/>
          <p:nvPr/>
        </p:nvSpPr>
        <p:spPr>
          <a:xfrm>
            <a:off x="1358264" y="4286838"/>
            <a:ext cx="9475470" cy="1127360"/>
          </a:xfrm>
          <a:prstGeom prst="rect">
            <a:avLst/>
          </a:prstGeom>
          <a:noFill/>
        </p:spPr>
        <p:txBody>
          <a:bodyPr wrap="square" rtlCol="0">
            <a:spAutoFit/>
          </a:bodyPr>
          <a:lstStyle/>
          <a:p>
            <a:pPr marL="342900" indent="-342900" algn="just">
              <a:lnSpc>
                <a:spcPct val="125000"/>
              </a:lnSpc>
              <a:spcBef>
                <a:spcPts val="600"/>
              </a:spcBef>
              <a:spcAft>
                <a:spcPts val="600"/>
              </a:spcAft>
              <a:buFont typeface="Wingdings" panose="05000000000000000000" pitchFamily="2" charset="2"/>
              <a:buChar char="l"/>
            </a:pPr>
            <a:r>
              <a:rPr lang="zh-CN" altLang="en-US" sz="2400" b="0" i="0" dirty="0">
                <a:solidFill>
                  <a:srgbClr val="121212"/>
                </a:solidFill>
                <a:effectLst/>
                <a:latin typeface="+mn-ea"/>
              </a:rPr>
              <a:t>构建词向量和共现矩阵之间的近似关系</a:t>
            </a:r>
            <a:endParaRPr lang="en-US" altLang="zh-CN" sz="2400" b="0" i="0" dirty="0">
              <a:solidFill>
                <a:srgbClr val="121212"/>
              </a:solidFill>
              <a:effectLst/>
              <a:latin typeface="+mn-ea"/>
            </a:endParaRPr>
          </a:p>
          <a:p>
            <a:pPr marL="342900" indent="-342900" algn="just">
              <a:lnSpc>
                <a:spcPct val="125000"/>
              </a:lnSpc>
              <a:spcBef>
                <a:spcPts val="600"/>
              </a:spcBef>
              <a:spcAft>
                <a:spcPts val="600"/>
              </a:spcAft>
              <a:buFont typeface="Wingdings" panose="05000000000000000000" pitchFamily="2" charset="2"/>
              <a:buChar char="l"/>
            </a:pPr>
            <a:r>
              <a:rPr lang="zh-CN" altLang="en-US" sz="2400" dirty="0">
                <a:solidFill>
                  <a:srgbClr val="121212"/>
                </a:solidFill>
                <a:latin typeface="+mn-ea"/>
              </a:rPr>
              <a:t>推导得到了公式来表达他们之间的关系，并构造损失函数</a:t>
            </a:r>
            <a:endParaRPr lang="en-US" altLang="zh-CN" sz="2400" dirty="0">
              <a:latin typeface="+mn-ea"/>
            </a:endParaRPr>
          </a:p>
        </p:txBody>
      </p:sp>
      <p:pic>
        <p:nvPicPr>
          <p:cNvPr id="4" name="图片 3">
            <a:extLst>
              <a:ext uri="{FF2B5EF4-FFF2-40B4-BE49-F238E27FC236}">
                <a16:creationId xmlns:a16="http://schemas.microsoft.com/office/drawing/2014/main" id="{B378EA58-88FB-4ADF-B7E8-E4F5AC69A0BD}"/>
              </a:ext>
            </a:extLst>
          </p:cNvPr>
          <p:cNvPicPr>
            <a:picLocks noChangeAspect="1"/>
          </p:cNvPicPr>
          <p:nvPr/>
        </p:nvPicPr>
        <p:blipFill>
          <a:blip r:embed="rId3"/>
          <a:stretch>
            <a:fillRect/>
          </a:stretch>
        </p:blipFill>
        <p:spPr>
          <a:xfrm>
            <a:off x="1609494" y="1959564"/>
            <a:ext cx="8973011" cy="1828894"/>
          </a:xfrm>
          <a:prstGeom prst="rect">
            <a:avLst/>
          </a:prstGeom>
        </p:spPr>
      </p:pic>
      <p:pic>
        <p:nvPicPr>
          <p:cNvPr id="7" name="图片 6">
            <a:extLst>
              <a:ext uri="{FF2B5EF4-FFF2-40B4-BE49-F238E27FC236}">
                <a16:creationId xmlns:a16="http://schemas.microsoft.com/office/drawing/2014/main" id="{9EBB6362-6A7F-4F71-AA23-F0F1032184CF}"/>
              </a:ext>
            </a:extLst>
          </p:cNvPr>
          <p:cNvPicPr>
            <a:picLocks noChangeAspect="1"/>
          </p:cNvPicPr>
          <p:nvPr/>
        </p:nvPicPr>
        <p:blipFill>
          <a:blip r:embed="rId4"/>
          <a:stretch>
            <a:fillRect/>
          </a:stretch>
        </p:blipFill>
        <p:spPr>
          <a:xfrm>
            <a:off x="2116231" y="5728413"/>
            <a:ext cx="3448496" cy="613868"/>
          </a:xfrm>
          <a:prstGeom prst="rect">
            <a:avLst/>
          </a:prstGeom>
        </p:spPr>
      </p:pic>
      <p:pic>
        <p:nvPicPr>
          <p:cNvPr id="9" name="图片 8">
            <a:extLst>
              <a:ext uri="{FF2B5EF4-FFF2-40B4-BE49-F238E27FC236}">
                <a16:creationId xmlns:a16="http://schemas.microsoft.com/office/drawing/2014/main" id="{641A8766-A015-447D-B084-855C19F179A1}"/>
              </a:ext>
            </a:extLst>
          </p:cNvPr>
          <p:cNvPicPr>
            <a:picLocks noChangeAspect="1"/>
          </p:cNvPicPr>
          <p:nvPr/>
        </p:nvPicPr>
        <p:blipFill>
          <a:blip r:embed="rId5"/>
          <a:stretch>
            <a:fillRect/>
          </a:stretch>
        </p:blipFill>
        <p:spPr>
          <a:xfrm>
            <a:off x="6627275" y="5667028"/>
            <a:ext cx="3727642" cy="736638"/>
          </a:xfrm>
          <a:prstGeom prst="rect">
            <a:avLst/>
          </a:prstGeom>
        </p:spPr>
      </p:pic>
    </p:spTree>
    <p:extLst>
      <p:ext uri="{BB962C8B-B14F-4D97-AF65-F5344CB8AC3E}">
        <p14:creationId xmlns:p14="http://schemas.microsoft.com/office/powerpoint/2010/main" val="2637907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1763624" cy="584775"/>
          </a:xfrm>
          <a:prstGeom prst="rect">
            <a:avLst/>
          </a:prstGeom>
          <a:noFill/>
        </p:spPr>
        <p:txBody>
          <a:bodyPr wrap="none" rtlCol="0">
            <a:spAutoFit/>
          </a:bodyPr>
          <a:lstStyle/>
          <a:p>
            <a:r>
              <a:rPr lang="en-US" altLang="zh-CN" sz="3200" b="1" dirty="0"/>
              <a:t>TF-IDF</a:t>
            </a:r>
            <a:endParaRPr lang="zh-CN" altLang="en-US" sz="3200" b="1" dirty="0"/>
          </a:p>
        </p:txBody>
      </p:sp>
      <p:sp>
        <p:nvSpPr>
          <p:cNvPr id="6" name="文本框 5"/>
          <p:cNvSpPr txBox="1"/>
          <p:nvPr/>
        </p:nvSpPr>
        <p:spPr>
          <a:xfrm>
            <a:off x="1358265" y="1964065"/>
            <a:ext cx="9475470" cy="3901709"/>
          </a:xfrm>
          <a:prstGeom prst="rect">
            <a:avLst/>
          </a:prstGeom>
          <a:noFill/>
        </p:spPr>
        <p:txBody>
          <a:bodyPr wrap="square" rtlCol="0">
            <a:spAutoFit/>
          </a:bodyPr>
          <a:lstStyle/>
          <a:p>
            <a:pPr marL="342900" indent="-342900" algn="just">
              <a:lnSpc>
                <a:spcPct val="125000"/>
              </a:lnSpc>
              <a:spcBef>
                <a:spcPts val="600"/>
              </a:spcBef>
              <a:spcAft>
                <a:spcPts val="600"/>
              </a:spcAft>
              <a:buFont typeface="Wingdings" panose="05000000000000000000" pitchFamily="2" charset="2"/>
              <a:buChar char="l"/>
            </a:pPr>
            <a:r>
              <a:rPr lang="en-US" altLang="zh-CN" sz="2400" dirty="0"/>
              <a:t>TF-IDF(Term Frequency-Inverse Document Frequency, </a:t>
            </a:r>
            <a:r>
              <a:rPr lang="zh-CN" altLang="en-US" sz="2400" dirty="0"/>
              <a:t>词频</a:t>
            </a:r>
            <a:r>
              <a:rPr lang="en-US" altLang="zh-CN" sz="2400" dirty="0"/>
              <a:t>-</a:t>
            </a:r>
            <a:r>
              <a:rPr lang="zh-CN" altLang="en-US" sz="2400" dirty="0"/>
              <a:t>逆文件频率</a:t>
            </a:r>
            <a:r>
              <a:rPr lang="en-US" altLang="zh-CN" sz="2400" dirty="0"/>
              <a:t>)</a:t>
            </a:r>
            <a:r>
              <a:rPr lang="zh-CN" altLang="en-US" sz="2400" dirty="0"/>
              <a:t>是一种用于资讯检索与资讯探勘的常用加权技术。</a:t>
            </a:r>
            <a:r>
              <a:rPr lang="en-US" altLang="zh-CN" sz="2400" dirty="0"/>
              <a:t>TF-IDF</a:t>
            </a:r>
            <a:r>
              <a:rPr lang="zh-CN" altLang="en-US" sz="2400" dirty="0"/>
              <a:t>是一种统计方法，用以评估一字词对于一个文件集或一个语料库中的其中一份文件的重要程度。字词的重要性随着它在文件中出现的次数成正比增加，但同时会随着它在语料库中出现的频率成反比下降。</a:t>
            </a:r>
            <a:endParaRPr lang="en-US" altLang="zh-CN" sz="2400" dirty="0"/>
          </a:p>
          <a:p>
            <a:pPr marL="342900" indent="-342900" algn="just">
              <a:lnSpc>
                <a:spcPct val="125000"/>
              </a:lnSpc>
              <a:spcBef>
                <a:spcPts val="600"/>
              </a:spcBef>
              <a:spcAft>
                <a:spcPts val="600"/>
              </a:spcAft>
              <a:buFont typeface="Wingdings" panose="05000000000000000000" pitchFamily="2" charset="2"/>
              <a:buChar char="l"/>
            </a:pPr>
            <a:r>
              <a:rPr lang="zh-CN" altLang="en-US" sz="2400" dirty="0"/>
              <a:t>也就是说一个词语在一篇文章中出现次数越多</a:t>
            </a:r>
            <a:r>
              <a:rPr lang="en-US" altLang="zh-CN" sz="2400" dirty="0"/>
              <a:t>, </a:t>
            </a:r>
            <a:r>
              <a:rPr lang="zh-CN" altLang="en-US" sz="2400" dirty="0"/>
              <a:t>同时在所有文档中出现次数越少，越能够代表该文章。</a:t>
            </a:r>
            <a:endParaRPr lang="en-US" altLang="zh-CN" sz="2400" dirty="0"/>
          </a:p>
        </p:txBody>
      </p:sp>
    </p:spTree>
    <p:extLst>
      <p:ext uri="{BB962C8B-B14F-4D97-AF65-F5344CB8AC3E}">
        <p14:creationId xmlns:p14="http://schemas.microsoft.com/office/powerpoint/2010/main" val="541978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732893" cy="584775"/>
          </a:xfrm>
          <a:prstGeom prst="rect">
            <a:avLst/>
          </a:prstGeom>
          <a:noFill/>
        </p:spPr>
        <p:txBody>
          <a:bodyPr wrap="none" rtlCol="0">
            <a:spAutoFit/>
          </a:bodyPr>
          <a:lstStyle/>
          <a:p>
            <a:r>
              <a:rPr lang="en-US" altLang="zh-CN" sz="3200" b="1" dirty="0"/>
              <a:t>TF</a:t>
            </a:r>
            <a:endParaRPr lang="zh-CN" altLang="en-US" sz="3200" b="1" dirty="0"/>
          </a:p>
        </p:txBody>
      </p:sp>
      <p:sp>
        <p:nvSpPr>
          <p:cNvPr id="6" name="文本框 5"/>
          <p:cNvSpPr txBox="1"/>
          <p:nvPr/>
        </p:nvSpPr>
        <p:spPr>
          <a:xfrm>
            <a:off x="1358265" y="1964065"/>
            <a:ext cx="9475470" cy="1895006"/>
          </a:xfrm>
          <a:prstGeom prst="rect">
            <a:avLst/>
          </a:prstGeom>
          <a:noFill/>
        </p:spPr>
        <p:txBody>
          <a:bodyPr wrap="square" rtlCol="0">
            <a:spAutoFit/>
          </a:bodyPr>
          <a:lstStyle/>
          <a:p>
            <a:pPr marL="342900" indent="-342900" algn="just">
              <a:lnSpc>
                <a:spcPct val="125000"/>
              </a:lnSpc>
              <a:spcBef>
                <a:spcPts val="600"/>
              </a:spcBef>
              <a:spcAft>
                <a:spcPts val="600"/>
              </a:spcAft>
              <a:buFont typeface="Wingdings" panose="05000000000000000000" pitchFamily="2" charset="2"/>
              <a:buChar char="l"/>
            </a:pPr>
            <a:r>
              <a:rPr lang="en-US" altLang="zh-CN" sz="2400" dirty="0"/>
              <a:t>TF(Term Frequency, </a:t>
            </a:r>
            <a:r>
              <a:rPr lang="zh-CN" altLang="en-US" sz="2400" dirty="0"/>
              <a:t>词频</a:t>
            </a:r>
            <a:r>
              <a:rPr lang="en-US" altLang="zh-CN" sz="2400" dirty="0"/>
              <a:t>)</a:t>
            </a:r>
            <a:r>
              <a:rPr lang="zh-CN" altLang="en-US" sz="2400" dirty="0"/>
              <a:t>表示词条在文本中出现的频率，这个数字通常会被归一化</a:t>
            </a:r>
            <a:r>
              <a:rPr lang="en-US" altLang="zh-CN" sz="2400" dirty="0"/>
              <a:t>(</a:t>
            </a:r>
            <a:r>
              <a:rPr lang="zh-CN" altLang="en-US" sz="2400" dirty="0"/>
              <a:t>一般是词频除以文章总词数</a:t>
            </a:r>
            <a:r>
              <a:rPr lang="en-US" altLang="zh-CN" sz="2400" dirty="0"/>
              <a:t>), </a:t>
            </a:r>
            <a:r>
              <a:rPr lang="zh-CN" altLang="en-US" sz="2400" dirty="0"/>
              <a:t>以防止它偏向长的文件（同一个词语在长文件里可能会比短文件有更高的词频，而不管该词语重要与否）。</a:t>
            </a:r>
            <a:endParaRPr lang="en-US" altLang="zh-CN" sz="2400" dirty="0"/>
          </a:p>
        </p:txBody>
      </p:sp>
      <p:pic>
        <p:nvPicPr>
          <p:cNvPr id="4" name="图片 3">
            <a:extLst>
              <a:ext uri="{FF2B5EF4-FFF2-40B4-BE49-F238E27FC236}">
                <a16:creationId xmlns:a16="http://schemas.microsoft.com/office/drawing/2014/main" id="{014B5A1E-8D32-48B3-B09B-8A195FDF2A24}"/>
              </a:ext>
            </a:extLst>
          </p:cNvPr>
          <p:cNvPicPr>
            <a:picLocks noChangeAspect="1"/>
          </p:cNvPicPr>
          <p:nvPr/>
        </p:nvPicPr>
        <p:blipFill>
          <a:blip r:embed="rId3"/>
          <a:stretch>
            <a:fillRect/>
          </a:stretch>
        </p:blipFill>
        <p:spPr>
          <a:xfrm>
            <a:off x="4570367" y="4593771"/>
            <a:ext cx="2476500" cy="1066800"/>
          </a:xfrm>
          <a:prstGeom prst="rect">
            <a:avLst/>
          </a:prstGeom>
        </p:spPr>
      </p:pic>
    </p:spTree>
    <p:extLst>
      <p:ext uri="{BB962C8B-B14F-4D97-AF65-F5344CB8AC3E}">
        <p14:creationId xmlns:p14="http://schemas.microsoft.com/office/powerpoint/2010/main" val="2339739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1018227" cy="584775"/>
          </a:xfrm>
          <a:prstGeom prst="rect">
            <a:avLst/>
          </a:prstGeom>
          <a:noFill/>
        </p:spPr>
        <p:txBody>
          <a:bodyPr wrap="none" rtlCol="0">
            <a:spAutoFit/>
          </a:bodyPr>
          <a:lstStyle/>
          <a:p>
            <a:r>
              <a:rPr lang="en-US" altLang="zh-CN" sz="3200" b="1" dirty="0"/>
              <a:t>IDF</a:t>
            </a:r>
            <a:endParaRPr lang="zh-CN" altLang="en-US" sz="3200" b="1" dirty="0"/>
          </a:p>
        </p:txBody>
      </p:sp>
      <p:sp>
        <p:nvSpPr>
          <p:cNvPr id="6" name="文本框 5"/>
          <p:cNvSpPr txBox="1"/>
          <p:nvPr/>
        </p:nvSpPr>
        <p:spPr>
          <a:xfrm>
            <a:off x="1358265" y="1964065"/>
            <a:ext cx="9475470" cy="1895006"/>
          </a:xfrm>
          <a:prstGeom prst="rect">
            <a:avLst/>
          </a:prstGeom>
          <a:noFill/>
        </p:spPr>
        <p:txBody>
          <a:bodyPr wrap="square" rtlCol="0">
            <a:spAutoFit/>
          </a:bodyPr>
          <a:lstStyle/>
          <a:p>
            <a:pPr marL="342900" indent="-342900" algn="just">
              <a:lnSpc>
                <a:spcPct val="125000"/>
              </a:lnSpc>
              <a:spcBef>
                <a:spcPts val="600"/>
              </a:spcBef>
              <a:spcAft>
                <a:spcPts val="600"/>
              </a:spcAft>
              <a:buFont typeface="Wingdings" panose="05000000000000000000" pitchFamily="2" charset="2"/>
              <a:buChar char="l"/>
            </a:pPr>
            <a:r>
              <a:rPr lang="en-US" altLang="zh-CN" sz="2400" dirty="0"/>
              <a:t>IDF(Inverse Document Frequency, </a:t>
            </a:r>
            <a:r>
              <a:rPr lang="zh-CN" altLang="en-US" sz="2400" dirty="0"/>
              <a:t>逆文件频率</a:t>
            </a:r>
            <a:r>
              <a:rPr lang="en-US" altLang="zh-CN" sz="2400" dirty="0"/>
              <a:t>)</a:t>
            </a:r>
            <a:r>
              <a:rPr lang="zh-CN" altLang="en-US" sz="2400" dirty="0"/>
              <a:t>表示关键词的普遍程度。如果包含词条</a:t>
            </a:r>
            <a:r>
              <a:rPr lang="en-US" altLang="zh-CN" sz="2400" dirty="0" err="1"/>
              <a:t>i</a:t>
            </a:r>
            <a:r>
              <a:rPr lang="zh-CN" altLang="en-US" sz="2400" dirty="0"/>
              <a:t>的文档越少，则</a:t>
            </a:r>
            <a:r>
              <a:rPr lang="en-US" altLang="zh-CN" sz="2400" dirty="0"/>
              <a:t>IDF</a:t>
            </a:r>
            <a:r>
              <a:rPr lang="zh-CN" altLang="en-US" sz="2400" dirty="0"/>
              <a:t>越大，则说明该词条具有很好的类别区分能力。某一特定词语的</a:t>
            </a:r>
            <a:r>
              <a:rPr lang="en-US" altLang="zh-CN" sz="2400" dirty="0"/>
              <a:t>IDF</a:t>
            </a:r>
            <a:r>
              <a:rPr lang="zh-CN" altLang="en-US" sz="2400" dirty="0"/>
              <a:t>，可以由总文件数目除以包含该词语之文件的数目，再将得到的商取对数得到。</a:t>
            </a:r>
            <a:endParaRPr lang="en-US" altLang="zh-CN" sz="2400" dirty="0"/>
          </a:p>
        </p:txBody>
      </p:sp>
      <p:pic>
        <p:nvPicPr>
          <p:cNvPr id="5" name="图片 4">
            <a:extLst>
              <a:ext uri="{FF2B5EF4-FFF2-40B4-BE49-F238E27FC236}">
                <a16:creationId xmlns:a16="http://schemas.microsoft.com/office/drawing/2014/main" id="{9E2DFCAF-034E-47AC-886A-D2148E191E8C}"/>
              </a:ext>
            </a:extLst>
          </p:cNvPr>
          <p:cNvPicPr>
            <a:picLocks noChangeAspect="1"/>
          </p:cNvPicPr>
          <p:nvPr/>
        </p:nvPicPr>
        <p:blipFill>
          <a:blip r:embed="rId3"/>
          <a:stretch>
            <a:fillRect/>
          </a:stretch>
        </p:blipFill>
        <p:spPr>
          <a:xfrm>
            <a:off x="4169359" y="4687573"/>
            <a:ext cx="3853281" cy="1068793"/>
          </a:xfrm>
          <a:prstGeom prst="rect">
            <a:avLst/>
          </a:prstGeom>
        </p:spPr>
      </p:pic>
    </p:spTree>
    <p:extLst>
      <p:ext uri="{BB962C8B-B14F-4D97-AF65-F5344CB8AC3E}">
        <p14:creationId xmlns:p14="http://schemas.microsoft.com/office/powerpoint/2010/main" val="1835995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1928733" cy="584775"/>
          </a:xfrm>
          <a:prstGeom prst="rect">
            <a:avLst/>
          </a:prstGeom>
          <a:noFill/>
        </p:spPr>
        <p:txBody>
          <a:bodyPr wrap="none" rtlCol="0">
            <a:spAutoFit/>
          </a:bodyPr>
          <a:lstStyle/>
          <a:p>
            <a:r>
              <a:rPr lang="en-US" altLang="zh-CN" sz="3200" b="1" dirty="0"/>
              <a:t>N-gram</a:t>
            </a:r>
            <a:endParaRPr lang="zh-CN" altLang="en-US" sz="3200" b="1" dirty="0"/>
          </a:p>
        </p:txBody>
      </p:sp>
      <p:sp>
        <p:nvSpPr>
          <p:cNvPr id="6" name="文本框 5"/>
          <p:cNvSpPr txBox="1"/>
          <p:nvPr/>
        </p:nvSpPr>
        <p:spPr>
          <a:xfrm>
            <a:off x="1358265" y="1964065"/>
            <a:ext cx="9475470" cy="3433889"/>
          </a:xfrm>
          <a:prstGeom prst="rect">
            <a:avLst/>
          </a:prstGeom>
          <a:noFill/>
        </p:spPr>
        <p:txBody>
          <a:bodyPr wrap="square" rtlCol="0">
            <a:spAutoFit/>
          </a:bodyPr>
          <a:lstStyle/>
          <a:p>
            <a:pPr marL="342900" indent="-342900" algn="just">
              <a:lnSpc>
                <a:spcPct val="125000"/>
              </a:lnSpc>
              <a:spcBef>
                <a:spcPts val="600"/>
              </a:spcBef>
              <a:spcAft>
                <a:spcPts val="600"/>
              </a:spcAft>
              <a:buFont typeface="Wingdings" panose="05000000000000000000" pitchFamily="2" charset="2"/>
              <a:buChar char="l"/>
            </a:pPr>
            <a:r>
              <a:rPr lang="en-US" altLang="zh-CN" sz="2400" dirty="0"/>
              <a:t>N-Gram</a:t>
            </a:r>
            <a:r>
              <a:rPr lang="zh-CN" altLang="en-US" sz="2400" dirty="0"/>
              <a:t>是一种基于统计语言模型的算法。它的基本思想是将文本里面的内容按照字节进行大小为</a:t>
            </a:r>
            <a:r>
              <a:rPr lang="en-US" altLang="zh-CN" sz="2400" dirty="0"/>
              <a:t>N</a:t>
            </a:r>
            <a:r>
              <a:rPr lang="zh-CN" altLang="en-US" sz="2400" dirty="0"/>
              <a:t>的滑动窗口操作，形成了长度是</a:t>
            </a:r>
            <a:r>
              <a:rPr lang="en-US" altLang="zh-CN" sz="2400" dirty="0"/>
              <a:t>N</a:t>
            </a:r>
            <a:r>
              <a:rPr lang="zh-CN" altLang="en-US" sz="2400" dirty="0"/>
              <a:t>的字节片段序列。</a:t>
            </a:r>
          </a:p>
          <a:p>
            <a:pPr marL="342900" indent="-342900" algn="just">
              <a:lnSpc>
                <a:spcPct val="125000"/>
              </a:lnSpc>
              <a:spcBef>
                <a:spcPts val="600"/>
              </a:spcBef>
              <a:spcAft>
                <a:spcPts val="600"/>
              </a:spcAft>
              <a:buFont typeface="Wingdings" panose="05000000000000000000" pitchFamily="2" charset="2"/>
              <a:buChar char="l"/>
            </a:pPr>
            <a:r>
              <a:rPr lang="zh-CN" altLang="en-US" sz="2400" dirty="0"/>
              <a:t>每一个字节片段称为</a:t>
            </a:r>
            <a:r>
              <a:rPr lang="en-US" altLang="zh-CN" sz="2400" dirty="0"/>
              <a:t>gram</a:t>
            </a:r>
            <a:r>
              <a:rPr lang="zh-CN" altLang="en-US" sz="2400" dirty="0"/>
              <a:t>，对所有</a:t>
            </a:r>
            <a:r>
              <a:rPr lang="en-US" altLang="zh-CN" sz="2400" dirty="0"/>
              <a:t>gram</a:t>
            </a:r>
            <a:r>
              <a:rPr lang="zh-CN" altLang="en-US" sz="2400" dirty="0"/>
              <a:t>的出现频度进行统计，并且按照事先设定好的阈值进行过滤，形成关键</a:t>
            </a:r>
            <a:r>
              <a:rPr lang="en-US" altLang="zh-CN" sz="2400" dirty="0"/>
              <a:t>gram</a:t>
            </a:r>
            <a:r>
              <a:rPr lang="zh-CN" altLang="en-US" sz="2400" dirty="0"/>
              <a:t>列表，也就是这个文本的向量特征空间，列表中的每一种</a:t>
            </a:r>
            <a:r>
              <a:rPr lang="en-US" altLang="zh-CN" sz="2400" dirty="0"/>
              <a:t>gram</a:t>
            </a:r>
            <a:r>
              <a:rPr lang="zh-CN" altLang="en-US" sz="2400" dirty="0"/>
              <a:t>就是一个特征向量维度。</a:t>
            </a:r>
          </a:p>
        </p:txBody>
      </p:sp>
    </p:spTree>
    <p:extLst>
      <p:ext uri="{BB962C8B-B14F-4D97-AF65-F5344CB8AC3E}">
        <p14:creationId xmlns:p14="http://schemas.microsoft.com/office/powerpoint/2010/main" val="545659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1928733" cy="584775"/>
          </a:xfrm>
          <a:prstGeom prst="rect">
            <a:avLst/>
          </a:prstGeom>
          <a:noFill/>
        </p:spPr>
        <p:txBody>
          <a:bodyPr wrap="none" rtlCol="0">
            <a:spAutoFit/>
          </a:bodyPr>
          <a:lstStyle/>
          <a:p>
            <a:r>
              <a:rPr lang="en-US" altLang="zh-CN" sz="3200" b="1" dirty="0"/>
              <a:t>N-gram</a:t>
            </a:r>
            <a:endParaRPr lang="zh-CN" altLang="en-US" sz="3200" b="1" dirty="0"/>
          </a:p>
        </p:txBody>
      </p:sp>
      <p:sp>
        <p:nvSpPr>
          <p:cNvPr id="6" name="文本框 5"/>
          <p:cNvSpPr txBox="1"/>
          <p:nvPr/>
        </p:nvSpPr>
        <p:spPr>
          <a:xfrm>
            <a:off x="1358265" y="1964065"/>
            <a:ext cx="9475470" cy="2518638"/>
          </a:xfrm>
          <a:prstGeom prst="rect">
            <a:avLst/>
          </a:prstGeom>
          <a:noFill/>
        </p:spPr>
        <p:txBody>
          <a:bodyPr wrap="square" rtlCol="0">
            <a:spAutoFit/>
          </a:bodyPr>
          <a:lstStyle/>
          <a:p>
            <a:pPr marL="342900" indent="-342900" algn="just">
              <a:lnSpc>
                <a:spcPct val="125000"/>
              </a:lnSpc>
              <a:spcBef>
                <a:spcPts val="600"/>
              </a:spcBef>
              <a:spcAft>
                <a:spcPts val="600"/>
              </a:spcAft>
              <a:buFont typeface="Wingdings" panose="05000000000000000000" pitchFamily="2" charset="2"/>
              <a:buChar char="l"/>
            </a:pPr>
            <a:r>
              <a:rPr lang="zh-CN" altLang="en-US" sz="2400" dirty="0">
                <a:latin typeface="+mn-ea"/>
              </a:rPr>
              <a:t>该模型基于这样一种假设，第</a:t>
            </a:r>
            <a:r>
              <a:rPr lang="en-US" altLang="zh-CN" sz="2400" dirty="0">
                <a:latin typeface="+mn-ea"/>
              </a:rPr>
              <a:t>N</a:t>
            </a:r>
            <a:r>
              <a:rPr lang="zh-CN" altLang="en-US" sz="2400" dirty="0">
                <a:latin typeface="+mn-ea"/>
              </a:rPr>
              <a:t>个词的出现只与前面</a:t>
            </a:r>
            <a:r>
              <a:rPr lang="en-US" altLang="zh-CN" sz="2400" dirty="0">
                <a:latin typeface="+mn-ea"/>
              </a:rPr>
              <a:t>N-1</a:t>
            </a:r>
            <a:r>
              <a:rPr lang="zh-CN" altLang="en-US" sz="2400" dirty="0">
                <a:latin typeface="+mn-ea"/>
              </a:rPr>
              <a:t>个词相关，而与其它任何词都不相关，整句的概率就是各个词出现概率的乘积。</a:t>
            </a:r>
            <a:endParaRPr lang="en-US" altLang="zh-CN" sz="2400" dirty="0">
              <a:latin typeface="+mn-ea"/>
            </a:endParaRPr>
          </a:p>
          <a:p>
            <a:pPr marL="342900" indent="-342900" algn="just">
              <a:lnSpc>
                <a:spcPct val="125000"/>
              </a:lnSpc>
              <a:spcBef>
                <a:spcPts val="600"/>
              </a:spcBef>
              <a:spcAft>
                <a:spcPts val="600"/>
              </a:spcAft>
              <a:buFont typeface="Wingdings" panose="05000000000000000000" pitchFamily="2" charset="2"/>
              <a:buChar char="l"/>
            </a:pPr>
            <a:r>
              <a:rPr lang="zh-CN" altLang="en-US" sz="2400" b="0" i="0" dirty="0">
                <a:solidFill>
                  <a:srgbClr val="121212"/>
                </a:solidFill>
                <a:effectLst/>
                <a:latin typeface="+mn-ea"/>
              </a:rPr>
              <a:t>显然，训练时需要估计的参数太多了，时间和空间复杂度都很高，实际上，我们说一句话，并不是每对相距很远的词之间都有关系。所以，引入了</a:t>
            </a:r>
            <a:r>
              <a:rPr lang="en-US" altLang="zh-CN" sz="2400" b="0" i="0" dirty="0">
                <a:solidFill>
                  <a:srgbClr val="121212"/>
                </a:solidFill>
                <a:effectLst/>
                <a:latin typeface="+mn-ea"/>
              </a:rPr>
              <a:t>n-gram</a:t>
            </a:r>
            <a:r>
              <a:rPr lang="zh-CN" altLang="en-US" sz="2400" b="0" i="0" dirty="0">
                <a:solidFill>
                  <a:srgbClr val="121212"/>
                </a:solidFill>
                <a:effectLst/>
                <a:latin typeface="+mn-ea"/>
              </a:rPr>
              <a:t>语言模型进行简化条件概率的计算。</a:t>
            </a:r>
            <a:endParaRPr lang="en-US" altLang="zh-CN" sz="2400" b="0" i="0" dirty="0">
              <a:solidFill>
                <a:srgbClr val="121212"/>
              </a:solidFill>
              <a:effectLst/>
              <a:latin typeface="+mn-ea"/>
            </a:endParaRPr>
          </a:p>
        </p:txBody>
      </p:sp>
    </p:spTree>
    <p:extLst>
      <p:ext uri="{BB962C8B-B14F-4D97-AF65-F5344CB8AC3E}">
        <p14:creationId xmlns:p14="http://schemas.microsoft.com/office/powerpoint/2010/main" val="288298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1928733" cy="584775"/>
          </a:xfrm>
          <a:prstGeom prst="rect">
            <a:avLst/>
          </a:prstGeom>
          <a:noFill/>
        </p:spPr>
        <p:txBody>
          <a:bodyPr wrap="none" rtlCol="0">
            <a:spAutoFit/>
          </a:bodyPr>
          <a:lstStyle/>
          <a:p>
            <a:r>
              <a:rPr lang="en-US" altLang="zh-CN" sz="3200" b="1" dirty="0"/>
              <a:t>N-gram</a:t>
            </a:r>
            <a:endParaRPr lang="zh-CN" altLang="en-US" sz="3200" b="1" dirty="0"/>
          </a:p>
        </p:txBody>
      </p:sp>
      <p:sp>
        <p:nvSpPr>
          <p:cNvPr id="6" name="文本框 5"/>
          <p:cNvSpPr txBox="1"/>
          <p:nvPr/>
        </p:nvSpPr>
        <p:spPr>
          <a:xfrm>
            <a:off x="1358265" y="1964065"/>
            <a:ext cx="9475470" cy="1439497"/>
          </a:xfrm>
          <a:prstGeom prst="rect">
            <a:avLst/>
          </a:prstGeom>
          <a:noFill/>
        </p:spPr>
        <p:txBody>
          <a:bodyPr wrap="square" rtlCol="0">
            <a:spAutoFit/>
          </a:bodyPr>
          <a:lstStyle/>
          <a:p>
            <a:pPr marL="342900" indent="-342900" algn="just">
              <a:lnSpc>
                <a:spcPct val="125000"/>
              </a:lnSpc>
              <a:spcBef>
                <a:spcPts val="600"/>
              </a:spcBef>
              <a:spcAft>
                <a:spcPts val="600"/>
              </a:spcAft>
              <a:buFont typeface="Wingdings" panose="05000000000000000000" pitchFamily="2" charset="2"/>
              <a:buChar char="l"/>
            </a:pPr>
            <a:r>
              <a:rPr lang="en-US" altLang="zh-CN" sz="2400" b="0" i="0" dirty="0">
                <a:solidFill>
                  <a:srgbClr val="121212"/>
                </a:solidFill>
                <a:effectLst/>
                <a:latin typeface="+mn-ea"/>
              </a:rPr>
              <a:t>n-gram</a:t>
            </a:r>
            <a:r>
              <a:rPr lang="zh-CN" altLang="en-US" sz="2400" b="0" i="0" dirty="0">
                <a:solidFill>
                  <a:srgbClr val="121212"/>
                </a:solidFill>
                <a:effectLst/>
                <a:latin typeface="+mn-ea"/>
              </a:rPr>
              <a:t>语言模型计算条件概率</a:t>
            </a:r>
            <a:r>
              <a:rPr lang="en-US" altLang="zh-CN" sz="2400" b="0" i="0" dirty="0">
                <a:solidFill>
                  <a:srgbClr val="121212"/>
                </a:solidFill>
                <a:effectLst/>
                <a:latin typeface="+mn-ea"/>
              </a:rPr>
              <a:t>P(wi|w1,w2,...,wi-1)</a:t>
            </a:r>
            <a:r>
              <a:rPr lang="zh-CN" altLang="en-US" sz="2400" b="0" i="0" dirty="0">
                <a:solidFill>
                  <a:srgbClr val="121212"/>
                </a:solidFill>
                <a:effectLst/>
                <a:latin typeface="+mn-ea"/>
              </a:rPr>
              <a:t>时，假设只有前</a:t>
            </a:r>
            <a:r>
              <a:rPr lang="en-US" altLang="zh-CN" sz="2400" b="0" i="0" dirty="0">
                <a:solidFill>
                  <a:srgbClr val="121212"/>
                </a:solidFill>
                <a:effectLst/>
                <a:latin typeface="+mn-ea"/>
              </a:rPr>
              <a:t>n-1</a:t>
            </a:r>
            <a:r>
              <a:rPr lang="zh-CN" altLang="en-US" sz="2400" b="0" i="0" dirty="0">
                <a:solidFill>
                  <a:srgbClr val="121212"/>
                </a:solidFill>
                <a:effectLst/>
                <a:latin typeface="+mn-ea"/>
              </a:rPr>
              <a:t>个词语对当前词的概率有影响，这样计算句子出现的概率的公式简化为：</a:t>
            </a:r>
            <a:endParaRPr lang="en-US" altLang="zh-CN" sz="2400" dirty="0">
              <a:latin typeface="+mn-ea"/>
            </a:endParaRPr>
          </a:p>
        </p:txBody>
      </p:sp>
      <p:pic>
        <p:nvPicPr>
          <p:cNvPr id="1026" name="Picture 2">
            <a:extLst>
              <a:ext uri="{FF2B5EF4-FFF2-40B4-BE49-F238E27FC236}">
                <a16:creationId xmlns:a16="http://schemas.microsoft.com/office/drawing/2014/main" id="{C5D470F1-4E5B-4927-93CC-5866DF191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188" y="4239892"/>
            <a:ext cx="10589623" cy="1531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651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2541080" cy="584775"/>
          </a:xfrm>
          <a:prstGeom prst="rect">
            <a:avLst/>
          </a:prstGeom>
          <a:noFill/>
        </p:spPr>
        <p:txBody>
          <a:bodyPr wrap="none" rtlCol="0">
            <a:spAutoFit/>
          </a:bodyPr>
          <a:lstStyle/>
          <a:p>
            <a:r>
              <a:rPr lang="en-US" altLang="zh-CN" sz="3200" b="1" dirty="0"/>
              <a:t>Word2Vec</a:t>
            </a:r>
            <a:endParaRPr lang="zh-CN" altLang="en-US" sz="3200" b="1" dirty="0"/>
          </a:p>
        </p:txBody>
      </p:sp>
      <p:sp>
        <p:nvSpPr>
          <p:cNvPr id="6" name="文本框 5"/>
          <p:cNvSpPr txBox="1"/>
          <p:nvPr/>
        </p:nvSpPr>
        <p:spPr>
          <a:xfrm>
            <a:off x="1358265" y="1964065"/>
            <a:ext cx="9475470" cy="3127908"/>
          </a:xfrm>
          <a:prstGeom prst="rect">
            <a:avLst/>
          </a:prstGeom>
          <a:noFill/>
        </p:spPr>
        <p:txBody>
          <a:bodyPr wrap="square" rtlCol="0">
            <a:spAutoFit/>
          </a:bodyPr>
          <a:lstStyle/>
          <a:p>
            <a:pPr marL="342900" indent="-342900" algn="just">
              <a:lnSpc>
                <a:spcPct val="125000"/>
              </a:lnSpc>
              <a:spcBef>
                <a:spcPts val="600"/>
              </a:spcBef>
              <a:spcAft>
                <a:spcPts val="600"/>
              </a:spcAft>
              <a:buFont typeface="Wingdings" panose="05000000000000000000" pitchFamily="2" charset="2"/>
              <a:buChar char="l"/>
            </a:pPr>
            <a:r>
              <a:rPr lang="en-US" altLang="zh-CN" sz="2400" b="0" i="0" dirty="0">
                <a:solidFill>
                  <a:srgbClr val="121212"/>
                </a:solidFill>
                <a:effectLst/>
                <a:latin typeface="+mn-ea"/>
              </a:rPr>
              <a:t>Word2vec</a:t>
            </a:r>
            <a:r>
              <a:rPr lang="zh-CN" altLang="en-US" sz="2400" b="0" i="0" dirty="0">
                <a:solidFill>
                  <a:srgbClr val="121212"/>
                </a:solidFill>
                <a:effectLst/>
                <a:latin typeface="+mn-ea"/>
              </a:rPr>
              <a:t>是词嵌入</a:t>
            </a:r>
            <a:r>
              <a:rPr lang="en-US" altLang="zh-CN" sz="2400" b="0" i="0" dirty="0">
                <a:solidFill>
                  <a:srgbClr val="121212"/>
                </a:solidFill>
                <a:effectLst/>
                <a:latin typeface="+mn-ea"/>
              </a:rPr>
              <a:t>(word embedding)</a:t>
            </a:r>
            <a:r>
              <a:rPr lang="zh-CN" altLang="en-US" sz="2400" b="0" i="0" dirty="0">
                <a:solidFill>
                  <a:srgbClr val="121212"/>
                </a:solidFill>
                <a:effectLst/>
                <a:latin typeface="+mn-ea"/>
              </a:rPr>
              <a:t>的一种</a:t>
            </a:r>
            <a:r>
              <a:rPr lang="zh-CN" altLang="en-US" sz="2400" dirty="0">
                <a:solidFill>
                  <a:srgbClr val="121212"/>
                </a:solidFill>
                <a:latin typeface="+mn-ea"/>
              </a:rPr>
              <a:t>，将自然语言的符号转化成了一种数学的形式，也就是嵌入到了数学空间里。</a:t>
            </a:r>
            <a:endParaRPr lang="en-US" altLang="zh-CN" sz="2400" dirty="0">
              <a:solidFill>
                <a:srgbClr val="121212"/>
              </a:solidFill>
              <a:latin typeface="+mn-ea"/>
            </a:endParaRPr>
          </a:p>
          <a:p>
            <a:pPr marL="342900" indent="-342900" algn="just">
              <a:lnSpc>
                <a:spcPct val="125000"/>
              </a:lnSpc>
              <a:spcBef>
                <a:spcPts val="600"/>
              </a:spcBef>
              <a:spcAft>
                <a:spcPts val="600"/>
              </a:spcAft>
              <a:buFont typeface="Wingdings" panose="05000000000000000000" pitchFamily="2" charset="2"/>
              <a:buChar char="l"/>
            </a:pPr>
            <a:r>
              <a:rPr lang="en-US" altLang="zh-CN" sz="2400" dirty="0">
                <a:latin typeface="+mn-ea"/>
              </a:rPr>
              <a:t>Word2vec</a:t>
            </a:r>
            <a:r>
              <a:rPr lang="zh-CN" altLang="en-US" sz="2400" dirty="0">
                <a:latin typeface="+mn-ea"/>
              </a:rPr>
              <a:t>的最终目的，是获取模型训练完后的副产物</a:t>
            </a:r>
            <a:r>
              <a:rPr lang="en-US" altLang="zh-CN" sz="2400" dirty="0">
                <a:latin typeface="+mn-ea"/>
              </a:rPr>
              <a:t>——</a:t>
            </a:r>
            <a:r>
              <a:rPr lang="zh-CN" altLang="en-US" sz="2400" dirty="0">
                <a:latin typeface="+mn-ea"/>
              </a:rPr>
              <a:t>模型参数（这里特指神经网络的权重），并将这些参数，作为输入</a:t>
            </a:r>
            <a:r>
              <a:rPr lang="en-US" altLang="zh-CN" sz="2400" dirty="0">
                <a:latin typeface="+mn-ea"/>
              </a:rPr>
              <a:t>x</a:t>
            </a:r>
            <a:r>
              <a:rPr lang="zh-CN" altLang="en-US" sz="2400" dirty="0">
                <a:latin typeface="+mn-ea"/>
              </a:rPr>
              <a:t>的某种向量化的表示，这个向量便叫做词向量。</a:t>
            </a:r>
            <a:endParaRPr lang="en-US" altLang="zh-CN" sz="2400" dirty="0">
              <a:latin typeface="+mn-ea"/>
            </a:endParaRPr>
          </a:p>
          <a:p>
            <a:pPr marL="342900" indent="-342900" algn="just">
              <a:lnSpc>
                <a:spcPct val="125000"/>
              </a:lnSpc>
              <a:spcBef>
                <a:spcPts val="600"/>
              </a:spcBef>
              <a:spcAft>
                <a:spcPts val="600"/>
              </a:spcAft>
              <a:buFont typeface="Wingdings" panose="05000000000000000000" pitchFamily="2" charset="2"/>
              <a:buChar char="l"/>
            </a:pPr>
            <a:r>
              <a:rPr lang="en-US" altLang="zh-CN" sz="2400" dirty="0">
                <a:latin typeface="+mn-ea"/>
              </a:rPr>
              <a:t>Word2vec</a:t>
            </a:r>
            <a:r>
              <a:rPr lang="zh-CN" altLang="en-US" sz="2400" dirty="0">
                <a:latin typeface="+mn-ea"/>
              </a:rPr>
              <a:t>主要分为两种类型：</a:t>
            </a:r>
            <a:r>
              <a:rPr lang="en-US" altLang="zh-CN" sz="2400" dirty="0">
                <a:latin typeface="+mn-ea"/>
              </a:rPr>
              <a:t>Skip-gram</a:t>
            </a:r>
            <a:r>
              <a:rPr lang="zh-CN" altLang="en-US" sz="2400" b="0" i="0" dirty="0">
                <a:solidFill>
                  <a:srgbClr val="121212"/>
                </a:solidFill>
                <a:effectLst/>
                <a:latin typeface="-apple-system"/>
              </a:rPr>
              <a:t>模型</a:t>
            </a:r>
            <a:r>
              <a:rPr lang="zh-CN" altLang="en-US" sz="2400" dirty="0">
                <a:latin typeface="+mn-ea"/>
              </a:rPr>
              <a:t>和</a:t>
            </a:r>
            <a:r>
              <a:rPr lang="en-US" altLang="zh-CN" sz="2400" dirty="0">
                <a:latin typeface="+mn-ea"/>
              </a:rPr>
              <a:t>CBOW</a:t>
            </a:r>
            <a:r>
              <a:rPr lang="zh-CN" altLang="en-US" sz="2400" dirty="0">
                <a:latin typeface="+mn-ea"/>
              </a:rPr>
              <a:t>模型</a:t>
            </a:r>
            <a:endParaRPr lang="en-US" altLang="zh-CN" sz="2400" dirty="0">
              <a:latin typeface="+mn-ea"/>
            </a:endParaRPr>
          </a:p>
        </p:txBody>
      </p:sp>
    </p:spTree>
    <p:extLst>
      <p:ext uri="{BB962C8B-B14F-4D97-AF65-F5344CB8AC3E}">
        <p14:creationId xmlns:p14="http://schemas.microsoft.com/office/powerpoint/2010/main" val="361624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26" y="1021051"/>
            <a:ext cx="2576346" cy="584775"/>
          </a:xfrm>
          <a:prstGeom prst="rect">
            <a:avLst/>
          </a:prstGeom>
          <a:noFill/>
        </p:spPr>
        <p:txBody>
          <a:bodyPr wrap="none" rtlCol="0">
            <a:spAutoFit/>
          </a:bodyPr>
          <a:lstStyle/>
          <a:p>
            <a:r>
              <a:rPr lang="en-US" altLang="zh-CN" sz="3200" b="1" dirty="0"/>
              <a:t>Skip-gram</a:t>
            </a:r>
            <a:endParaRPr lang="zh-CN" altLang="en-US" sz="3200" b="1" dirty="0"/>
          </a:p>
        </p:txBody>
      </p:sp>
      <p:sp>
        <p:nvSpPr>
          <p:cNvPr id="6" name="文本框 5"/>
          <p:cNvSpPr txBox="1"/>
          <p:nvPr/>
        </p:nvSpPr>
        <p:spPr>
          <a:xfrm>
            <a:off x="1358265" y="1964065"/>
            <a:ext cx="9475470" cy="973472"/>
          </a:xfrm>
          <a:prstGeom prst="rect">
            <a:avLst/>
          </a:prstGeom>
          <a:noFill/>
        </p:spPr>
        <p:txBody>
          <a:bodyPr wrap="square" rtlCol="0">
            <a:spAutoFit/>
          </a:bodyPr>
          <a:lstStyle/>
          <a:p>
            <a:pPr marL="342900" indent="-342900" algn="just">
              <a:lnSpc>
                <a:spcPct val="125000"/>
              </a:lnSpc>
              <a:spcBef>
                <a:spcPts val="600"/>
              </a:spcBef>
              <a:spcAft>
                <a:spcPts val="600"/>
              </a:spcAft>
              <a:buFont typeface="Wingdings" panose="05000000000000000000" pitchFamily="2" charset="2"/>
              <a:buChar char="l"/>
            </a:pPr>
            <a:r>
              <a:rPr lang="en-US" altLang="zh-CN" sz="2400" dirty="0">
                <a:latin typeface="+mn-ea"/>
              </a:rPr>
              <a:t>Skip-gram</a:t>
            </a:r>
            <a:r>
              <a:rPr lang="zh-CN" altLang="en-US" sz="2400" b="0" i="0" dirty="0">
                <a:solidFill>
                  <a:srgbClr val="121212"/>
                </a:solidFill>
                <a:effectLst/>
                <a:latin typeface="-apple-system"/>
              </a:rPr>
              <a:t>模型用一个词语作为输入，来预测它周围的上下文，例如，用当前词 </a:t>
            </a:r>
            <a:r>
              <a:rPr lang="en-US" altLang="zh-CN" sz="2400" b="0" i="0" dirty="0">
                <a:solidFill>
                  <a:srgbClr val="121212"/>
                </a:solidFill>
                <a:effectLst/>
                <a:latin typeface="-apple-system"/>
              </a:rPr>
              <a:t>x </a:t>
            </a:r>
            <a:r>
              <a:rPr lang="zh-CN" altLang="en-US" sz="2400" b="0" i="0" dirty="0">
                <a:solidFill>
                  <a:srgbClr val="121212"/>
                </a:solidFill>
                <a:effectLst/>
                <a:latin typeface="-apple-system"/>
              </a:rPr>
              <a:t>预测它的下一个词 </a:t>
            </a:r>
            <a:r>
              <a:rPr lang="en-US" altLang="zh-CN" sz="2400" b="0" i="0" dirty="0">
                <a:solidFill>
                  <a:srgbClr val="121212"/>
                </a:solidFill>
                <a:effectLst/>
                <a:latin typeface="-apple-system"/>
              </a:rPr>
              <a:t>y</a:t>
            </a:r>
            <a:endParaRPr lang="en-US" altLang="zh-CN" sz="2400" dirty="0">
              <a:latin typeface="+mn-ea"/>
            </a:endParaRPr>
          </a:p>
        </p:txBody>
      </p:sp>
      <p:pic>
        <p:nvPicPr>
          <p:cNvPr id="2050" name="Picture 2">
            <a:extLst>
              <a:ext uri="{FF2B5EF4-FFF2-40B4-BE49-F238E27FC236}">
                <a16:creationId xmlns:a16="http://schemas.microsoft.com/office/drawing/2014/main" id="{A3B43AD7-4226-43CF-BF5F-9C19E1DEC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975" y="3044190"/>
            <a:ext cx="649605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9448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4569D"/>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6629</TotalTime>
  <Words>1695</Words>
  <Application>Microsoft Office PowerPoint</Application>
  <PresentationFormat>宽屏</PresentationFormat>
  <Paragraphs>80</Paragraphs>
  <Slides>14</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-apple-system</vt:lpstr>
      <vt:lpstr>Helvetica Neue</vt:lpstr>
      <vt:lpstr>等线</vt:lpstr>
      <vt:lpstr>微软雅黑</vt:lpstr>
      <vt:lpstr>Arial</vt:lpstr>
      <vt:lpstr>Calibri</vt:lpstr>
      <vt:lpstr>Segoe UI Light</vt:lpstr>
      <vt:lpstr>Verdana</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
  <cp:lastModifiedBy>Zhang Lei</cp:lastModifiedBy>
  <cp:revision>693</cp:revision>
  <dcterms:created xsi:type="dcterms:W3CDTF">2017-05-25T10:36:18Z</dcterms:created>
  <dcterms:modified xsi:type="dcterms:W3CDTF">2022-08-10T08:29:43Z</dcterms:modified>
</cp:coreProperties>
</file>