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6" r:id="rId2"/>
    <p:sldId id="258" r:id="rId3"/>
    <p:sldId id="259" r:id="rId4"/>
    <p:sldId id="260" r:id="rId5"/>
    <p:sldId id="262" r:id="rId6"/>
    <p:sldId id="263" r:id="rId7"/>
    <p:sldId id="265" r:id="rId8"/>
    <p:sldId id="267" r:id="rId9"/>
    <p:sldId id="268" r:id="rId10"/>
    <p:sldId id="274" r:id="rId11"/>
    <p:sldId id="269" r:id="rId12"/>
    <p:sldId id="271" r:id="rId13"/>
    <p:sldId id="270" r:id="rId14"/>
    <p:sldId id="273" r:id="rId15"/>
    <p:sldId id="291" r:id="rId16"/>
    <p:sldId id="276" r:id="rId17"/>
    <p:sldId id="275" r:id="rId18"/>
    <p:sldId id="277" r:id="rId19"/>
    <p:sldId id="278" r:id="rId20"/>
    <p:sldId id="287" r:id="rId21"/>
    <p:sldId id="288" r:id="rId22"/>
    <p:sldId id="289" r:id="rId23"/>
    <p:sldId id="290" r:id="rId24"/>
    <p:sldId id="294" r:id="rId25"/>
    <p:sldId id="292" r:id="rId26"/>
    <p:sldId id="295" r:id="rId27"/>
    <p:sldId id="280" r:id="rId28"/>
    <p:sldId id="281" r:id="rId29"/>
    <p:sldId id="282" r:id="rId30"/>
    <p:sldId id="285" r:id="rId31"/>
    <p:sldId id="284" r:id="rId32"/>
  </p:sldIdLst>
  <p:sldSz cx="9144000" cy="6858000" type="screen4x3"/>
  <p:notesSz cx="6858000" cy="9144000"/>
  <p:embeddedFontLst>
    <p:embeddedFont>
      <p:font typeface="Verdana" pitchFamily="34" charset="0"/>
      <p:regular r:id="rId34"/>
      <p:bold r:id="rId35"/>
      <p:italic r:id="rId36"/>
      <p:boldItalic r:id="rId37"/>
    </p:embeddedFont>
    <p:embeddedFont>
      <p:font typeface="Calibri" pitchFamily="34" charset="0"/>
      <p:regular r:id="rId38"/>
      <p:bold r:id="rId39"/>
      <p:italic r:id="rId40"/>
      <p:boldItalic r:id="rId4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0599" autoAdjust="0"/>
  </p:normalViewPr>
  <p:slideViewPr>
    <p:cSldViewPr>
      <p:cViewPr varScale="1">
        <p:scale>
          <a:sx n="103" d="100"/>
          <a:sy n="103" d="100"/>
        </p:scale>
        <p:origin x="-11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AD0EB-620B-44C9-AA98-E223C66C6EA4}" type="datetimeFigureOut">
              <a:rPr lang="zh-CN" altLang="en-US" smtClean="0"/>
              <a:pPr/>
              <a:t>2015/4/25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3EA19B-5F24-4BBA-9714-720DA56D90C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Hello</a:t>
            </a:r>
            <a:r>
              <a:rPr lang="en-US" altLang="zh-CN" baseline="0" dirty="0" smtClean="0"/>
              <a:t> everyone, I’m </a:t>
            </a:r>
            <a:r>
              <a:rPr lang="en-US" altLang="zh-CN" baseline="0" dirty="0" err="1" smtClean="0"/>
              <a:t>gonna</a:t>
            </a:r>
            <a:r>
              <a:rPr lang="en-US" altLang="zh-CN" baseline="0" dirty="0" smtClean="0"/>
              <a:t> present our recent work </a:t>
            </a:r>
            <a:r>
              <a:rPr lang="en-US" altLang="zh-CN" baseline="0" dirty="0" err="1" smtClean="0"/>
              <a:t>FastLane</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Each</a:t>
            </a:r>
            <a:r>
              <a:rPr lang="en-US" altLang="zh-CN" baseline="0" dirty="0" smtClean="0"/>
              <a:t> </a:t>
            </a:r>
            <a:r>
              <a:rPr lang="en-US" altLang="zh-CN" baseline="0" dirty="0" err="1" smtClean="0"/>
              <a:t>FlowMod</a:t>
            </a:r>
            <a:r>
              <a:rPr lang="en-US" altLang="zh-CN" baseline="0" dirty="0" smtClean="0"/>
              <a:t> message </a:t>
            </a:r>
            <a:r>
              <a:rPr lang="en-US" altLang="zh-CN" baseline="0" dirty="0" smtClean="0"/>
              <a:t>should contain </a:t>
            </a:r>
            <a:r>
              <a:rPr lang="en-US" altLang="zh-CN" baseline="0" dirty="0" smtClean="0"/>
              <a:t>a rule that corresponding switch </a:t>
            </a:r>
            <a:r>
              <a:rPr lang="en-US" altLang="zh-CN" baseline="0" dirty="0" smtClean="0"/>
              <a:t>can </a:t>
            </a:r>
            <a:r>
              <a:rPr lang="en-US" altLang="zh-CN" baseline="0" dirty="0" smtClean="0"/>
              <a:t>follow to process certain flow.</a:t>
            </a:r>
            <a:endParaRPr lang="en-US" altLang="zh-CN" dirty="0" smtClean="0"/>
          </a:p>
          <a:p>
            <a:r>
              <a:rPr lang="en-US" altLang="zh-CN" baseline="0" dirty="0" smtClean="0"/>
              <a:t>As shown in this example, a rule consists of three key fields, priority, matching, and action.</a:t>
            </a:r>
          </a:p>
          <a:p>
            <a:r>
              <a:rPr lang="en-US" altLang="zh-CN" baseline="0" dirty="0" smtClean="0"/>
              <a:t>Matching field regulates which </a:t>
            </a:r>
            <a:r>
              <a:rPr lang="en-US" altLang="zh-CN" baseline="0" dirty="0" smtClean="0"/>
              <a:t>flow </a:t>
            </a:r>
            <a:r>
              <a:rPr lang="en-US" altLang="zh-CN" baseline="0" dirty="0" smtClean="0"/>
              <a:t>a rule to process while Action field regulates how to process the flow. Take the rule of sw1 for example, it forwards all packets with source IP addresses prefixed by 10.20 to switch 2.</a:t>
            </a:r>
          </a:p>
          <a:p>
            <a:r>
              <a:rPr lang="en-US" altLang="zh-CN" baseline="0" dirty="0" smtClean="0"/>
              <a:t>Since SDN </a:t>
            </a:r>
            <a:r>
              <a:rPr lang="en-US" altLang="zh-CN" baseline="0" dirty="0" smtClean="0"/>
              <a:t>rules contain wildcards, </a:t>
            </a:r>
            <a:r>
              <a:rPr lang="en-US" altLang="zh-CN" baseline="0" dirty="0" smtClean="0"/>
              <a:t>a packet may match multiple rules. To address such matching ambiguity, each rule is assigned with an additional priority value. </a:t>
            </a:r>
            <a:endParaRPr lang="en-US" altLang="zh-CN" baseline="0" dirty="0" smtClean="0"/>
          </a:p>
          <a:p>
            <a:r>
              <a:rPr lang="en-US" altLang="zh-CN" baseline="0" dirty="0" smtClean="0"/>
              <a:t>Then </a:t>
            </a:r>
            <a:r>
              <a:rPr lang="en-US" altLang="zh-CN" baseline="0" dirty="0" smtClean="0"/>
              <a:t>when a packet </a:t>
            </a:r>
            <a:r>
              <a:rPr lang="en-US" altLang="zh-CN" baseline="0" dirty="0" smtClean="0"/>
              <a:t>matches </a:t>
            </a:r>
            <a:r>
              <a:rPr lang="en-US" altLang="zh-CN" baseline="0" dirty="0" smtClean="0"/>
              <a:t>more than one rules, it follows the highest-priority one. </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Obviously, in a highly dynamic network, flow setup induces frequent</a:t>
            </a:r>
            <a:r>
              <a:rPr lang="en-US" altLang="zh-CN" baseline="0" dirty="0" smtClean="0"/>
              <a:t> controller-switch communication and thus costs a lot of control channel bandwidth.</a:t>
            </a:r>
          </a:p>
          <a:p>
            <a:r>
              <a:rPr lang="en-US" altLang="zh-CN" baseline="0" dirty="0" smtClean="0"/>
              <a:t>Meanwhile, control channel bandwidth should </a:t>
            </a:r>
            <a:r>
              <a:rPr lang="en-US" altLang="zh-CN" baseline="0" dirty="0" smtClean="0"/>
              <a:t>also support various </a:t>
            </a:r>
            <a:r>
              <a:rPr lang="en-US" altLang="zh-CN" baseline="0" dirty="0" smtClean="0"/>
              <a:t>other management operations, like collecting flow statistics. </a:t>
            </a:r>
          </a:p>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Previous</a:t>
            </a:r>
            <a:r>
              <a:rPr lang="en-US" altLang="zh-CN" baseline="0" dirty="0" smtClean="0"/>
              <a:t> measurement </a:t>
            </a:r>
            <a:r>
              <a:rPr lang="en-US" altLang="zh-CN" baseline="0" dirty="0" smtClean="0"/>
              <a:t>study reveals </a:t>
            </a:r>
            <a:r>
              <a:rPr lang="en-US" altLang="zh-CN" baseline="0" dirty="0" smtClean="0"/>
              <a:t>that control channel bandwidth is a relatively scared resource.</a:t>
            </a:r>
          </a:p>
          <a:p>
            <a:r>
              <a:rPr lang="en-US" altLang="zh-CN" baseline="0" dirty="0" smtClean="0"/>
              <a:t>If not efficiently used, it’ll lead to potential bottleneck.</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the question we target in this work is how to</a:t>
            </a:r>
            <a:r>
              <a:rPr lang="en-US" altLang="zh-CN" baseline="0" dirty="0" smtClean="0"/>
              <a:t> bandwidth-efficiently manage flow setup for SDN.</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 this end, we propose</a:t>
            </a:r>
            <a:r>
              <a:rPr lang="en-US" altLang="zh-CN" baseline="0" dirty="0" smtClean="0"/>
              <a:t> </a:t>
            </a:r>
            <a:r>
              <a:rPr lang="en-US" altLang="zh-CN" baseline="0" dirty="0" err="1" smtClean="0"/>
              <a:t>FastLane</a:t>
            </a:r>
            <a:r>
              <a:rPr lang="en-US" altLang="zh-CN" baseline="0" dirty="0" smtClean="0"/>
              <a:t>. </a:t>
            </a:r>
          </a:p>
          <a:p>
            <a:r>
              <a:rPr lang="en-US" altLang="zh-CN" baseline="0" dirty="0" smtClean="0"/>
              <a:t>It achieves bandwidth efficiency through limiting </a:t>
            </a:r>
            <a:r>
              <a:rPr lang="en-US" altLang="zh-CN" dirty="0" smtClean="0"/>
              <a:t>minimum</a:t>
            </a:r>
            <a:r>
              <a:rPr lang="en-US" altLang="zh-CN" baseline="0" dirty="0" smtClean="0"/>
              <a:t> </a:t>
            </a:r>
            <a:r>
              <a:rPr lang="en-US" altLang="zh-CN" baseline="0" dirty="0" smtClean="0"/>
              <a:t>traffic for flow setup in control channel and leaves the rest to data plane.</a:t>
            </a:r>
          </a:p>
          <a:p>
            <a:r>
              <a:rPr lang="en-US" altLang="zh-CN" baseline="0" dirty="0" smtClean="0"/>
              <a:t>More specifically, </a:t>
            </a:r>
            <a:r>
              <a:rPr lang="en-US" altLang="zh-CN" baseline="0" dirty="0" err="1" smtClean="0"/>
              <a:t>FastLane</a:t>
            </a:r>
            <a:r>
              <a:rPr lang="en-US" altLang="zh-CN" baseline="0" dirty="0" smtClean="0"/>
              <a:t> </a:t>
            </a:r>
            <a:r>
              <a:rPr lang="en-US" altLang="zh-CN" baseline="0" dirty="0" smtClean="0"/>
              <a:t>requires </a:t>
            </a:r>
            <a:r>
              <a:rPr lang="en-US" altLang="zh-CN" baseline="0" dirty="0" smtClean="0"/>
              <a:t>that the controller inform only ingress switch of the forwarding path. Switches themselves then cooperate to configure flow forwarding paths</a:t>
            </a:r>
            <a:r>
              <a:rPr lang="en-US" altLang="zh-C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can</a:t>
            </a:r>
            <a:r>
              <a:rPr lang="en-US" altLang="zh-CN" baseline="0" dirty="0" smtClean="0"/>
              <a:t> see that </a:t>
            </a:r>
            <a:r>
              <a:rPr lang="en-US" altLang="zh-CN" dirty="0" err="1" smtClean="0"/>
              <a:t>FastLane</a:t>
            </a:r>
            <a:r>
              <a:rPr lang="en-US" altLang="zh-CN" baseline="0" dirty="0" smtClean="0"/>
              <a:t> encapsulates the entire forwarding path into one </a:t>
            </a:r>
            <a:r>
              <a:rPr lang="en-US" altLang="zh-CN" baseline="0" dirty="0" err="1" smtClean="0"/>
              <a:t>FlowMod’message</a:t>
            </a:r>
            <a:r>
              <a:rPr lang="en-US" altLang="zh-CN" baseline="0" dirty="0" smtClean="0"/>
              <a:t>. So first we need to </a:t>
            </a:r>
          </a:p>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can</a:t>
            </a:r>
            <a:r>
              <a:rPr lang="en-US" altLang="zh-CN" baseline="0" dirty="0" smtClean="0"/>
              <a:t> see that </a:t>
            </a:r>
            <a:r>
              <a:rPr lang="en-US" altLang="zh-CN" dirty="0" err="1" smtClean="0"/>
              <a:t>FastLane</a:t>
            </a:r>
            <a:r>
              <a:rPr lang="en-US" altLang="zh-CN" baseline="0" dirty="0" smtClean="0"/>
              <a:t> encapsulates the entire forwarding path into one </a:t>
            </a:r>
            <a:r>
              <a:rPr lang="en-US" altLang="zh-CN" baseline="0" dirty="0" err="1" smtClean="0"/>
              <a:t>FlowMod’message</a:t>
            </a:r>
            <a:r>
              <a:rPr lang="en-US" altLang="zh-CN" baseline="0" dirty="0" smtClean="0"/>
              <a:t>. So first we need to know how to construct </a:t>
            </a:r>
            <a:r>
              <a:rPr lang="en-US" altLang="zh-CN" baseline="0" dirty="0" err="1" smtClean="0"/>
              <a:t>FlowMod</a:t>
            </a:r>
            <a:r>
              <a:rPr lang="en-US" altLang="zh-CN" baseline="0" dirty="0" smtClean="0"/>
              <a:t>’</a:t>
            </a:r>
          </a:p>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FlowMod</a:t>
            </a:r>
            <a:r>
              <a:rPr lang="en-US" altLang="zh-CN" dirty="0" smtClean="0"/>
              <a:t>’ consists</a:t>
            </a:r>
            <a:r>
              <a:rPr lang="en-US" altLang="zh-CN" baseline="0" dirty="0" smtClean="0"/>
              <a:t> three key parts, which are </a:t>
            </a:r>
            <a:r>
              <a:rPr lang="en-US" altLang="zh-CN" baseline="0" dirty="0" err="1" smtClean="0"/>
              <a:t>prioritypath</a:t>
            </a:r>
            <a:r>
              <a:rPr lang="en-US" altLang="zh-CN" baseline="0" dirty="0" smtClean="0"/>
              <a:t>, matching, and </a:t>
            </a:r>
            <a:r>
              <a:rPr lang="en-US" altLang="zh-CN" baseline="0" dirty="0" err="1" smtClean="0"/>
              <a:t>fowardingpath</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Here</a:t>
            </a:r>
            <a:r>
              <a:rPr lang="en-US" altLang="zh-CN" baseline="0" dirty="0" smtClean="0"/>
              <a:t>’s how we construct </a:t>
            </a:r>
            <a:r>
              <a:rPr lang="en-US" altLang="zh-CN" baseline="0" dirty="0" err="1" smtClean="0"/>
              <a:t>FlowMod</a:t>
            </a:r>
            <a:r>
              <a:rPr lang="en-US" altLang="zh-CN" baseline="0" dirty="0" smtClean="0"/>
              <a:t>’ for the previous example.</a:t>
            </a:r>
          </a:p>
          <a:p>
            <a:r>
              <a:rPr lang="en-US" altLang="zh-CN" baseline="0" dirty="0" smtClean="0"/>
              <a:t>Matching field regulates that this rule corresponds to packets from the 10.20.0.0/16 subnet. </a:t>
            </a:r>
            <a:r>
              <a:rPr lang="en-US" altLang="zh-CN" baseline="0" dirty="0" err="1" smtClean="0"/>
              <a:t>ForwardingPath</a:t>
            </a:r>
            <a:r>
              <a:rPr lang="en-US" altLang="zh-CN" baseline="0" dirty="0" smtClean="0"/>
              <a:t> field specifies how these packets traverse through the three switches. While </a:t>
            </a:r>
            <a:r>
              <a:rPr lang="en-US" altLang="zh-CN" baseline="0" dirty="0" err="1" smtClean="0"/>
              <a:t>PriorityPath</a:t>
            </a:r>
            <a:r>
              <a:rPr lang="en-US" altLang="zh-CN" baseline="0" dirty="0" smtClean="0"/>
              <a:t> simply concatenates rule priorities of switches along the forwarding path.</a:t>
            </a:r>
          </a:p>
          <a:p>
            <a:r>
              <a:rPr lang="en-US" altLang="zh-CN" baseline="0" dirty="0" smtClean="0"/>
              <a:t>Based on such construction of </a:t>
            </a:r>
            <a:r>
              <a:rPr lang="en-US" altLang="zh-CN" baseline="0" dirty="0" err="1" smtClean="0"/>
              <a:t>FlowMod</a:t>
            </a:r>
            <a:r>
              <a:rPr lang="en-US" altLang="zh-CN" baseline="0" dirty="0" smtClean="0"/>
              <a:t>’, we can accordingly define how a switch extracts its corresponding rule from </a:t>
            </a:r>
            <a:r>
              <a:rPr lang="en-US" altLang="zh-CN" baseline="0" dirty="0" err="1" smtClean="0"/>
              <a:t>FlowMod</a:t>
            </a:r>
            <a:r>
              <a:rPr lang="en-US" altLang="zh-CN" baseline="0" dirty="0" smtClean="0"/>
              <a:t>’.</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Take</a:t>
            </a:r>
            <a:r>
              <a:rPr lang="en-US" altLang="zh-CN" baseline="0" dirty="0" smtClean="0"/>
              <a:t> rule extraction of switch 1 f</a:t>
            </a:r>
            <a:r>
              <a:rPr lang="en-US" altLang="zh-CN" dirty="0" smtClean="0"/>
              <a:t>or</a:t>
            </a:r>
            <a:r>
              <a:rPr lang="en-US" altLang="zh-CN" baseline="0" dirty="0" smtClean="0"/>
              <a:t> example.</a:t>
            </a:r>
          </a:p>
          <a:p>
            <a:r>
              <a:rPr lang="en-US" altLang="zh-CN" baseline="0" dirty="0" smtClean="0"/>
              <a:t>We can start rule extraction from the matching field, which is the same as Matching field in </a:t>
            </a:r>
            <a:r>
              <a:rPr lang="en-US" altLang="zh-CN" baseline="0" dirty="0" err="1" smtClean="0"/>
              <a:t>FlowMod</a:t>
            </a:r>
            <a:r>
              <a:rPr lang="en-US" altLang="zh-CN" baseline="0" dirty="0" smtClean="0"/>
              <a:t>’.</a:t>
            </a:r>
          </a:p>
          <a:p>
            <a:r>
              <a:rPr lang="en-US" altLang="zh-CN" baseline="0" dirty="0" smtClean="0"/>
              <a:t>Then the action field should specify that switch 1 forwards packets to switch 2, which is sw1’s next hop on </a:t>
            </a:r>
            <a:r>
              <a:rPr lang="en-US" altLang="zh-CN" baseline="0" dirty="0" err="1" smtClean="0"/>
              <a:t>ForwardingPath</a:t>
            </a:r>
            <a:r>
              <a:rPr lang="en-US" altLang="zh-CN" baseline="0" dirty="0" smtClean="0"/>
              <a:t>.</a:t>
            </a:r>
          </a:p>
          <a:p>
            <a:r>
              <a:rPr lang="en-US" altLang="zh-CN" baseline="0" dirty="0" smtClean="0"/>
              <a:t>Since switch 1 is the first hop on the </a:t>
            </a:r>
            <a:r>
              <a:rPr lang="en-US" altLang="zh-CN" baseline="0" dirty="0" err="1" smtClean="0"/>
              <a:t>fowarding</a:t>
            </a:r>
            <a:r>
              <a:rPr lang="en-US" altLang="zh-CN" baseline="0" dirty="0" smtClean="0"/>
              <a:t> path, it extract the first value of </a:t>
            </a:r>
            <a:r>
              <a:rPr lang="en-US" altLang="zh-CN" baseline="0" dirty="0" err="1" smtClean="0"/>
              <a:t>PriorityPath</a:t>
            </a:r>
            <a:r>
              <a:rPr lang="en-US" altLang="zh-CN" baseline="0" dirty="0" smtClean="0"/>
              <a:t> as its priority field. </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After extracting</a:t>
            </a:r>
            <a:r>
              <a:rPr lang="en-US" altLang="zh-CN" baseline="0" dirty="0" smtClean="0"/>
              <a:t> the rule from </a:t>
            </a:r>
            <a:r>
              <a:rPr lang="en-US" altLang="zh-CN" baseline="0" dirty="0" err="1" smtClean="0"/>
              <a:t>FlowMod</a:t>
            </a:r>
            <a:r>
              <a:rPr lang="en-US" altLang="zh-CN" baseline="0" dirty="0" smtClean="0"/>
              <a:t>’, switch 1 continues to install it on hardware.</a:t>
            </a:r>
          </a:p>
          <a:p>
            <a:r>
              <a:rPr lang="en-US" altLang="zh-CN" baseline="0" dirty="0" smtClean="0"/>
              <a:t>Now switch 1 knows how to process packets from the 10.20 subnet and where to forward them.</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It aims to manage SDN flow setup in a bandwidth-efficient way.</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Benefits or performance?</a:t>
            </a:r>
            <a:endParaRPr lang="en-US" altLang="zh-CN" baseline="0"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We first analyze bandwidth efficiency.</a:t>
            </a:r>
          </a:p>
          <a:p>
            <a:r>
              <a:rPr lang="en-US" altLang="zh-CN" baseline="0" dirty="0" smtClean="0"/>
              <a:t>Bandwidth saving increases with forwarding path length. For 3-switch path, or when the path is as long as 3 hop, can already save bandwidth over 50 percent.</a:t>
            </a:r>
            <a:endParaRPr lang="en-US" altLang="zh-CN" baseline="0"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Since the saved bandwidth can support more flow setups, we expect that </a:t>
            </a:r>
            <a:r>
              <a:rPr lang="en-US" altLang="zh-CN" baseline="0" dirty="0" err="1" smtClean="0"/>
              <a:t>FastLane</a:t>
            </a:r>
            <a:r>
              <a:rPr lang="en-US" altLang="zh-CN" baseline="0" dirty="0" smtClean="0"/>
              <a:t> reduces average flow latency as well.</a:t>
            </a:r>
            <a:endParaRPr lang="en-US" altLang="zh-CN" baseline="0"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To conclude this talk, we design SDN </a:t>
            </a:r>
            <a:r>
              <a:rPr lang="en-US" altLang="zh-CN" baseline="0" dirty="0" err="1" smtClean="0"/>
              <a:t>FastLane</a:t>
            </a:r>
            <a:r>
              <a:rPr lang="en-US" altLang="zh-CN" baseline="0" dirty="0" smtClean="0"/>
              <a:t>,</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 framework toward bandwidth-efficient flow setup for SDN.</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It saves control channel bandwidth through instructing only the ingress switch of flow forwarding path. Then switches themselves cooperate to complete flow setup.</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what’s SDN?</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Our analysis shows that the saved bandwidth can support more flow setup and thus reduces average flow latency. So this is how our SDN </a:t>
            </a:r>
            <a:r>
              <a:rPr lang="en-US" altLang="zh-CN" baseline="0" dirty="0" err="1" smtClean="0"/>
              <a:t>FastLane</a:t>
            </a:r>
            <a:r>
              <a:rPr lang="en-US" altLang="zh-CN" baseline="0" dirty="0" smtClean="0"/>
              <a:t> works and benefits. </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Thank you very much for your time and interest. And now I’m happy to take any questions.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SDN</a:t>
            </a:r>
            <a:r>
              <a:rPr lang="en-US" altLang="zh-CN" baseline="0" dirty="0" smtClean="0"/>
              <a:t> </a:t>
            </a:r>
            <a:r>
              <a:rPr lang="en-US" altLang="zh-CN" dirty="0" smtClean="0"/>
              <a:t>stands for Software-Defined Networking.</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As we know, in</a:t>
            </a:r>
            <a:r>
              <a:rPr lang="en-US" altLang="zh-CN" baseline="0" dirty="0" smtClean="0"/>
              <a:t> traditional enterprise networks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management functions reside in distributed switches. It’s relatively hard to manage such networks due to limited policies are supported and the management needs to be distributed.</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To enrich network management flexibility, SDN introduces a centralized controller. It takes over all these management functions using various applications.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Now let’s walk through how current SDN manages flow setup using the routing app.</a:t>
            </a:r>
          </a:p>
          <a:p>
            <a:r>
              <a:rPr lang="en-US" altLang="zh-CN" baseline="0" dirty="0" smtClean="0"/>
              <a:t>When a flow arrives, if the ingress switch doesn’t know how to process corresponding packets, it needs to query the controller by encapsulating flow-info into a </a:t>
            </a:r>
            <a:r>
              <a:rPr lang="en-US" altLang="zh-CN" baseline="0" dirty="0" err="1" smtClean="0"/>
              <a:t>packetin</a:t>
            </a:r>
            <a:r>
              <a:rPr lang="en-US" altLang="zh-CN" baseline="0" dirty="0" smtClean="0"/>
              <a:t> message.</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Upon receiving</a:t>
            </a:r>
            <a:r>
              <a:rPr lang="en-US" altLang="zh-CN" baseline="0" dirty="0" smtClean="0"/>
              <a:t> </a:t>
            </a:r>
            <a:r>
              <a:rPr lang="en-US" altLang="zh-CN" baseline="0" dirty="0" err="1" smtClean="0"/>
              <a:t>packetin</a:t>
            </a:r>
            <a:r>
              <a:rPr lang="en-US" altLang="zh-CN" baseline="0" dirty="0" smtClean="0"/>
              <a:t> message, the controller instructs switches of how to process the flow via </a:t>
            </a:r>
            <a:r>
              <a:rPr lang="en-US" altLang="zh-CN" baseline="0" dirty="0" err="1" smtClean="0"/>
              <a:t>FlowMod</a:t>
            </a:r>
            <a:r>
              <a:rPr lang="en-US" altLang="zh-CN" baseline="0" dirty="0" smtClean="0"/>
              <a:t> messages</a:t>
            </a:r>
            <a:r>
              <a:rPr lang="en-US" altLang="zh-CN" baseline="0" dirty="0" smtClean="0"/>
              <a:t>.</a:t>
            </a:r>
          </a:p>
          <a:p>
            <a:r>
              <a:rPr lang="en-US" altLang="zh-CN" baseline="0" dirty="0" smtClean="0"/>
              <a:t>Then switches accordingly process and forward corresponding packets.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Verdana" pitchFamily="34" charset="0"/>
          <a:ea typeface="+mj-ea"/>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mn-ea"/>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mn-ea"/>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ea typeface="Verdana" pitchFamily="34" charset="0"/>
              </a:rPr>
              <a:t>Gotta</a:t>
            </a:r>
            <a:r>
              <a:rPr lang="en-US" altLang="zh-CN" sz="4000" dirty="0" smtClean="0"/>
              <a:t> Tell You Switches Only Once</a:t>
            </a:r>
            <a:br>
              <a:rPr lang="en-US" altLang="zh-CN" sz="4000" dirty="0" smtClean="0"/>
            </a:br>
            <a:r>
              <a:rPr lang="en-US" altLang="zh-CN" sz="4000" dirty="0" smtClean="0"/>
              <a:t>Toward Bandwidth-Efficient</a:t>
            </a:r>
            <a:br>
              <a:rPr lang="en-US" altLang="zh-CN" sz="4000" dirty="0" smtClean="0"/>
            </a:br>
            <a:r>
              <a:rPr lang="en-US" altLang="zh-CN" sz="4000" dirty="0" smtClean="0"/>
              <a:t>Flow Setup for SDN</a:t>
            </a:r>
            <a:br>
              <a:rPr lang="en-US" altLang="zh-CN" sz="4000" dirty="0" smtClean="0"/>
            </a:br>
            <a:r>
              <a:rPr lang="en-US" altLang="zh-CN" sz="4000" dirty="0" err="1" smtClean="0">
                <a:solidFill>
                  <a:srgbClr val="FFC000"/>
                </a:solidFill>
              </a:rPr>
              <a:t>FastLane</a:t>
            </a:r>
            <a:endParaRPr lang="zh-CN" altLang="en-US" sz="4000" dirty="0">
              <a:solidFill>
                <a:srgbClr val="FFC000"/>
              </a:solidFill>
            </a:endParaRPr>
          </a:p>
        </p:txBody>
      </p:sp>
      <p:sp>
        <p:nvSpPr>
          <p:cNvPr id="3" name="副标题 2"/>
          <p:cNvSpPr>
            <a:spLocks noGrp="1"/>
          </p:cNvSpPr>
          <p:nvPr>
            <p:ph type="subTitle" idx="1"/>
          </p:nvPr>
        </p:nvSpPr>
        <p:spPr>
          <a:xfrm>
            <a:off x="1371600" y="4500570"/>
            <a:ext cx="6400800" cy="1495420"/>
          </a:xfrm>
        </p:spPr>
        <p:txBody>
          <a:bodyPr>
            <a:normAutofit/>
          </a:bodyPr>
          <a:lstStyle/>
          <a:p>
            <a:r>
              <a:rPr lang="en-US" altLang="zh-CN" sz="2800" dirty="0" smtClean="0">
                <a:solidFill>
                  <a:schemeClr val="tx1"/>
                </a:solidFill>
              </a:rPr>
              <a:t>Kai Bu</a:t>
            </a:r>
          </a:p>
          <a:p>
            <a:r>
              <a:rPr lang="en-US" altLang="zh-CN" sz="2800" dirty="0" smtClean="0">
                <a:solidFill>
                  <a:schemeClr val="tx1"/>
                </a:solidFill>
              </a:rPr>
              <a:t>Zhejiang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graphicFrame>
        <p:nvGraphicFramePr>
          <p:cNvPr id="23" name="表格 22"/>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cxnSp>
        <p:nvCxnSpPr>
          <p:cNvPr id="29" name="直接箭头连接符 28"/>
          <p:cNvCxnSpPr/>
          <p:nvPr/>
        </p:nvCxnSpPr>
        <p:spPr>
          <a:xfrm rot="5400000">
            <a:off x="3786185" y="2214557"/>
            <a:ext cx="1357320" cy="1214443"/>
          </a:xfrm>
          <a:prstGeom prst="straightConnector1">
            <a:avLst/>
          </a:prstGeom>
          <a:ln w="57150">
            <a:solidFill>
              <a:srgbClr val="FFC000"/>
            </a:solidFill>
            <a:tailEnd type="arrow"/>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36" name="TextBox 35"/>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7" name="TextBox 36"/>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9" name="TextBox 38"/>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40" name="TextBox 39"/>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41" name="TextBox 40"/>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2" name="TextBox 41"/>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2" name="矩形 31"/>
          <p:cNvSpPr/>
          <p:nvPr/>
        </p:nvSpPr>
        <p:spPr>
          <a:xfrm>
            <a:off x="4286248" y="1000108"/>
            <a:ext cx="4572032" cy="428628"/>
          </a:xfrm>
          <a:prstGeom prst="rect">
            <a:avLst/>
          </a:prstGeom>
          <a:noFill/>
          <a:ln w="38100">
            <a:solidFill>
              <a:srgbClr val="FFC0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358082" y="857232"/>
            <a:ext cx="428628" cy="714380"/>
          </a:xfrm>
          <a:prstGeom prst="rect">
            <a:avLst/>
          </a:prstGeom>
          <a:noFill/>
          <a:ln w="38100">
            <a:solidFill>
              <a:srgbClr val="FF0000"/>
            </a:solidFill>
          </a:ln>
          <a:effectLst>
            <a:glow rad="2286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143504" y="857232"/>
            <a:ext cx="428628" cy="714380"/>
          </a:xfrm>
          <a:prstGeom prst="rect">
            <a:avLst/>
          </a:prstGeom>
          <a:noFill/>
          <a:ln w="38100">
            <a:solidFill>
              <a:srgbClr val="FF0000"/>
            </a:solidFill>
          </a:ln>
          <a:effectLst>
            <a:glow rad="2286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23" name="TextBox 22"/>
          <p:cNvSpPr txBox="1"/>
          <p:nvPr/>
        </p:nvSpPr>
        <p:spPr>
          <a:xfrm>
            <a:off x="571472" y="3358800"/>
            <a:ext cx="6215106"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bandwidth fatigue </a:t>
            </a:r>
            <a:endParaRPr lang="zh-CN" altLang="en-US" sz="3600" dirty="0">
              <a:solidFill>
                <a:schemeClr val="bg1"/>
              </a:solidFill>
              <a:latin typeface="Verdana" pitchFamily="34" charset="0"/>
              <a:cs typeface="Verdana" pitchFamily="34" charset="0"/>
            </a:endParaRPr>
          </a:p>
        </p:txBody>
      </p:sp>
      <p:sp>
        <p:nvSpPr>
          <p:cNvPr id="29" name="TextBox 28"/>
          <p:cNvSpPr txBox="1"/>
          <p:nvPr/>
        </p:nvSpPr>
        <p:spPr>
          <a:xfrm>
            <a:off x="571472" y="2808000"/>
            <a:ext cx="4786346"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control channel</a:t>
            </a:r>
            <a:endParaRPr lang="zh-CN" altLang="en-US" sz="36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23" name="TextBox 22"/>
          <p:cNvSpPr txBox="1"/>
          <p:nvPr/>
        </p:nvSpPr>
        <p:spPr>
          <a:xfrm>
            <a:off x="571472" y="3358800"/>
            <a:ext cx="6215106" cy="646331"/>
          </a:xfrm>
          <a:prstGeom prst="rect">
            <a:avLst/>
          </a:prstGeom>
          <a:noFill/>
        </p:spPr>
        <p:txBody>
          <a:bodyPr wrap="square" rtlCol="0">
            <a:spAutoFit/>
          </a:bodyPr>
          <a:lstStyle/>
          <a:p>
            <a:r>
              <a:rPr lang="en-US" altLang="zh-CN" sz="3600" b="1" dirty="0" smtClean="0">
                <a:solidFill>
                  <a:srgbClr val="FFC000"/>
                </a:solidFill>
                <a:latin typeface="Verdana" pitchFamily="34" charset="0"/>
                <a:ea typeface="Verdana" pitchFamily="34" charset="0"/>
                <a:cs typeface="Verdana" pitchFamily="34" charset="0"/>
              </a:rPr>
              <a:t>bandwidth</a:t>
            </a:r>
            <a:r>
              <a:rPr lang="en-US" altLang="zh-CN" sz="3600" b="1" dirty="0" smtClean="0">
                <a:latin typeface="Verdana" pitchFamily="34" charset="0"/>
                <a:ea typeface="Verdana" pitchFamily="34" charset="0"/>
                <a:cs typeface="Verdana" pitchFamily="34" charset="0"/>
              </a:rPr>
              <a:t> fatigue </a:t>
            </a:r>
            <a:endParaRPr lang="zh-CN" altLang="en-US" sz="3600" dirty="0">
              <a:solidFill>
                <a:schemeClr val="bg1"/>
              </a:solidFill>
              <a:latin typeface="Verdana" pitchFamily="34" charset="0"/>
              <a:cs typeface="Verdana" pitchFamily="34" charset="0"/>
            </a:endParaRPr>
          </a:p>
        </p:txBody>
      </p:sp>
      <p:sp>
        <p:nvSpPr>
          <p:cNvPr id="29" name="TextBox 28"/>
          <p:cNvSpPr txBox="1"/>
          <p:nvPr/>
        </p:nvSpPr>
        <p:spPr>
          <a:xfrm>
            <a:off x="571472" y="2808000"/>
            <a:ext cx="4786346"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control channel</a:t>
            </a:r>
            <a:endParaRPr lang="zh-CN" altLang="en-US" sz="3600" dirty="0">
              <a:latin typeface="Verdana" pitchFamily="34" charset="0"/>
              <a:cs typeface="Verdana" pitchFamily="34" charset="0"/>
            </a:endParaRPr>
          </a:p>
        </p:txBody>
      </p:sp>
      <p:sp>
        <p:nvSpPr>
          <p:cNvPr id="32" name="TextBox 31"/>
          <p:cNvSpPr txBox="1"/>
          <p:nvPr/>
        </p:nvSpPr>
        <p:spPr>
          <a:xfrm>
            <a:off x="571472" y="4000504"/>
            <a:ext cx="7000924" cy="400110"/>
          </a:xfrm>
          <a:prstGeom prst="rect">
            <a:avLst/>
          </a:prstGeom>
          <a:noFill/>
        </p:spPr>
        <p:txBody>
          <a:bodyPr wrap="square" rtlCol="0">
            <a:spAutoFit/>
          </a:bodyPr>
          <a:lstStyle/>
          <a:p>
            <a:r>
              <a:rPr lang="en-US" altLang="zh-CN" sz="2000" dirty="0" smtClean="0">
                <a:latin typeface="Verdana" pitchFamily="34" charset="0"/>
                <a:ea typeface="Verdana" pitchFamily="34" charset="0"/>
                <a:cs typeface="Verdana" pitchFamily="34" charset="0"/>
              </a:rPr>
              <a:t>potential </a:t>
            </a:r>
            <a:r>
              <a:rPr lang="en-US" altLang="zh-CN" sz="2000" b="1" dirty="0" smtClean="0">
                <a:solidFill>
                  <a:srgbClr val="FF0000"/>
                </a:solidFill>
                <a:latin typeface="Verdana" pitchFamily="34" charset="0"/>
                <a:ea typeface="Verdana" pitchFamily="34" charset="0"/>
                <a:cs typeface="Verdana" pitchFamily="34" charset="0"/>
              </a:rPr>
              <a:t>bottleneck</a:t>
            </a:r>
            <a:r>
              <a:rPr lang="en-US" altLang="zh-CN" sz="2000" dirty="0" smtClean="0">
                <a:latin typeface="Verdana" pitchFamily="34" charset="0"/>
                <a:ea typeface="Verdana" pitchFamily="34" charset="0"/>
                <a:cs typeface="Verdana" pitchFamily="34" charset="0"/>
              </a:rPr>
              <a:t> [devoflow’11]</a:t>
            </a:r>
            <a:endParaRPr lang="zh-CN" altLang="en-US" sz="20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23" name="TextBox 22"/>
          <p:cNvSpPr txBox="1"/>
          <p:nvPr/>
        </p:nvSpPr>
        <p:spPr>
          <a:xfrm>
            <a:off x="571472" y="3358800"/>
            <a:ext cx="6215106" cy="646331"/>
          </a:xfrm>
          <a:prstGeom prst="rect">
            <a:avLst/>
          </a:prstGeom>
          <a:noFill/>
        </p:spPr>
        <p:txBody>
          <a:bodyPr wrap="square" rtlCol="0">
            <a:spAutoFit/>
          </a:bodyPr>
          <a:lstStyle/>
          <a:p>
            <a:r>
              <a:rPr lang="en-US" altLang="zh-CN" sz="3600" b="1" dirty="0" smtClean="0">
                <a:solidFill>
                  <a:srgbClr val="FFC000"/>
                </a:solidFill>
                <a:latin typeface="Verdana" pitchFamily="34" charset="0"/>
                <a:ea typeface="Verdana" pitchFamily="34" charset="0"/>
                <a:cs typeface="Verdana" pitchFamily="34" charset="0"/>
              </a:rPr>
              <a:t>bandwidth-efficient</a:t>
            </a:r>
            <a:endParaRPr lang="zh-CN" altLang="en-US" sz="3600" dirty="0">
              <a:solidFill>
                <a:srgbClr val="FFC000"/>
              </a:solidFill>
              <a:latin typeface="Verdana" pitchFamily="34" charset="0"/>
              <a:cs typeface="Verdana" pitchFamily="34" charset="0"/>
            </a:endParaRPr>
          </a:p>
        </p:txBody>
      </p:sp>
      <p:pic>
        <p:nvPicPr>
          <p:cNvPr id="32" name="图片 31" descr="question-mark-4-128.png"/>
          <p:cNvPicPr>
            <a:picLocks noChangeAspect="1"/>
          </p:cNvPicPr>
          <p:nvPr/>
        </p:nvPicPr>
        <p:blipFill>
          <a:blip r:embed="rId5"/>
          <a:stretch>
            <a:fillRect/>
          </a:stretch>
        </p:blipFill>
        <p:spPr>
          <a:xfrm>
            <a:off x="71406" y="3214686"/>
            <a:ext cx="647696" cy="6476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r>
              <a:rPr lang="en-US" altLang="zh-CN" dirty="0" smtClean="0">
                <a:latin typeface="Verdana" pitchFamily="34" charset="0"/>
                <a:ea typeface="Verdana" pitchFamily="34" charset="0"/>
                <a:cs typeface="Verdana" pitchFamily="34" charset="0"/>
              </a:rPr>
              <a:t>’</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1877437"/>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controller instructs only ingress switch;</a:t>
            </a:r>
          </a:p>
          <a:p>
            <a:r>
              <a:rPr lang="en-US" altLang="zh-CN" sz="2000" dirty="0" smtClean="0">
                <a:latin typeface="Verdana" pitchFamily="34" charset="0"/>
                <a:ea typeface="Verdana" pitchFamily="34" charset="0"/>
                <a:cs typeface="Verdana" pitchFamily="34" charset="0"/>
              </a:rPr>
              <a:t>switches cooperate to configure </a:t>
            </a:r>
            <a:r>
              <a:rPr lang="en-US" altLang="zh-CN" sz="2000" dirty="0" err="1" smtClean="0">
                <a:latin typeface="Verdana" pitchFamily="34" charset="0"/>
                <a:ea typeface="Verdana" pitchFamily="34" charset="0"/>
                <a:cs typeface="Verdana" pitchFamily="34" charset="0"/>
              </a:rPr>
              <a:t>fwding</a:t>
            </a:r>
            <a:r>
              <a:rPr lang="en-US" altLang="zh-CN" sz="2000" dirty="0" smtClean="0">
                <a:latin typeface="Verdana" pitchFamily="34" charset="0"/>
                <a:ea typeface="Verdana" pitchFamily="34" charset="0"/>
                <a:cs typeface="Verdana" pitchFamily="34" charset="0"/>
              </a:rPr>
              <a:t> path;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b="1" dirty="0" err="1" smtClean="0">
                <a:solidFill>
                  <a:srgbClr val="FFC000"/>
                </a:solidFill>
                <a:latin typeface="Verdana" pitchFamily="34" charset="0"/>
                <a:ea typeface="Verdana" pitchFamily="34" charset="0"/>
                <a:cs typeface="Verdana" pitchFamily="34" charset="0"/>
              </a:rPr>
              <a:t>FlowMod</a:t>
            </a:r>
            <a:r>
              <a:rPr lang="en-US" altLang="zh-CN" b="1" dirty="0" smtClean="0">
                <a:solidFill>
                  <a:srgbClr val="FFC000"/>
                </a:solidFill>
                <a:latin typeface="Verdana" pitchFamily="34" charset="0"/>
                <a:ea typeface="Verdana" pitchFamily="34" charset="0"/>
                <a:cs typeface="Verdana" pitchFamily="34" charset="0"/>
              </a:rPr>
              <a:t>’</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1877437"/>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controller instructs only ingress switch;</a:t>
            </a:r>
          </a:p>
          <a:p>
            <a:r>
              <a:rPr lang="en-US" altLang="zh-CN" sz="2000" dirty="0" smtClean="0">
                <a:latin typeface="Verdana" pitchFamily="34" charset="0"/>
                <a:ea typeface="Verdana" pitchFamily="34" charset="0"/>
                <a:cs typeface="Verdana" pitchFamily="34" charset="0"/>
              </a:rPr>
              <a:t>switches cooperate to configure </a:t>
            </a:r>
            <a:r>
              <a:rPr lang="en-US" altLang="zh-CN" sz="2000" dirty="0" err="1" smtClean="0">
                <a:latin typeface="Verdana" pitchFamily="34" charset="0"/>
                <a:ea typeface="Verdana" pitchFamily="34" charset="0"/>
                <a:cs typeface="Verdana" pitchFamily="34" charset="0"/>
              </a:rPr>
              <a:t>fwding</a:t>
            </a:r>
            <a:r>
              <a:rPr lang="en-US" altLang="zh-CN" sz="2000" dirty="0" smtClean="0">
                <a:latin typeface="Verdana" pitchFamily="34" charset="0"/>
                <a:ea typeface="Verdana" pitchFamily="34" charset="0"/>
                <a:cs typeface="Verdana" pitchFamily="34" charset="0"/>
              </a:rPr>
              <a:t> path;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5857916" cy="369332"/>
          </a:xfrm>
          <a:prstGeom prst="rect">
            <a:avLst/>
          </a:prstGeom>
          <a:noFill/>
        </p:spPr>
        <p:txBody>
          <a:bodyPr wrap="square" rtlCol="0">
            <a:spAutoFit/>
          </a:bodyPr>
          <a:lstStyle/>
          <a:p>
            <a:r>
              <a:rPr lang="en-US" altLang="zh-CN" b="1" dirty="0" err="1" smtClean="0">
                <a:solidFill>
                  <a:srgbClr val="FFC000"/>
                </a:solidFill>
                <a:latin typeface="Verdana" pitchFamily="34" charset="0"/>
                <a:ea typeface="Verdana" pitchFamily="34" charset="0"/>
                <a:cs typeface="Verdana" pitchFamily="34" charset="0"/>
              </a:rPr>
              <a:t>FlowMod</a:t>
            </a:r>
            <a:r>
              <a:rPr lang="en-US" altLang="zh-CN" b="1" dirty="0" smtClean="0">
                <a:solidFill>
                  <a:srgbClr val="FFC000"/>
                </a:solidFill>
                <a:latin typeface="Verdana" pitchFamily="34" charset="0"/>
                <a:ea typeface="Verdana" pitchFamily="34" charset="0"/>
                <a:cs typeface="Verdana" pitchFamily="34" charset="0"/>
              </a:rPr>
              <a:t>’ </a:t>
            </a:r>
            <a:r>
              <a:rPr lang="en-US" altLang="zh-CN" dirty="0" smtClean="0">
                <a:latin typeface="Verdana" pitchFamily="34" charset="0"/>
                <a:ea typeface="Verdana" pitchFamily="34" charset="0"/>
                <a:cs typeface="Verdana" pitchFamily="34" charset="0"/>
              </a:rPr>
              <a:t>= </a:t>
            </a:r>
            <a:r>
              <a:rPr lang="en-US" altLang="zh-CN" dirty="0" err="1" smtClean="0">
                <a:latin typeface="Verdana" pitchFamily="34" charset="0"/>
                <a:ea typeface="Verdana" pitchFamily="34" charset="0"/>
                <a:cs typeface="Verdana" pitchFamily="34" charset="0"/>
              </a:rPr>
              <a:t>PriorityPath</a:t>
            </a:r>
            <a:r>
              <a:rPr lang="en-US" altLang="zh-CN" dirty="0" smtClean="0">
                <a:latin typeface="Verdana" pitchFamily="34" charset="0"/>
                <a:ea typeface="Verdana" pitchFamily="34" charset="0"/>
                <a:cs typeface="Verdana" pitchFamily="34" charset="0"/>
              </a:rPr>
              <a:t>, Matching, </a:t>
            </a:r>
            <a:r>
              <a:rPr lang="en-US" altLang="zh-CN" dirty="0" err="1" smtClean="0">
                <a:latin typeface="Verdana" pitchFamily="34" charset="0"/>
                <a:ea typeface="Verdana" pitchFamily="34" charset="0"/>
                <a:cs typeface="Verdana" pitchFamily="34" charset="0"/>
              </a:rPr>
              <a:t>FwdPath</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954107"/>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b="1" dirty="0" err="1" smtClean="0">
                <a:latin typeface="Verdana" pitchFamily="34" charset="0"/>
                <a:ea typeface="Verdana" pitchFamily="34" charset="0"/>
                <a:cs typeface="Verdana" pitchFamily="34" charset="0"/>
              </a:rPr>
              <a:t>FlowMod’Construction</a:t>
            </a:r>
            <a:endParaRPr lang="en-US" altLang="zh-CN" sz="20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6357950" cy="369332"/>
          </a:xfrm>
          <a:prstGeom prst="rect">
            <a:avLst/>
          </a:prstGeom>
          <a:noFill/>
        </p:spPr>
        <p:txBody>
          <a:bodyPr wrap="square" rtlCol="0">
            <a:spAutoFit/>
          </a:bodyPr>
          <a:lstStyle/>
          <a:p>
            <a:r>
              <a:rPr lang="en-US" altLang="zh-CN" b="1" dirty="0" err="1" smtClean="0">
                <a:solidFill>
                  <a:srgbClr val="FFC000"/>
                </a:solidFill>
                <a:latin typeface="Verdana" pitchFamily="34" charset="0"/>
                <a:ea typeface="Verdana" pitchFamily="34" charset="0"/>
                <a:cs typeface="Verdana" pitchFamily="34" charset="0"/>
              </a:rPr>
              <a:t>FlowMod</a:t>
            </a:r>
            <a:r>
              <a:rPr lang="en-US" altLang="zh-CN" b="1" dirty="0" smtClean="0">
                <a:solidFill>
                  <a:srgbClr val="FFC000"/>
                </a:solidFill>
                <a:latin typeface="Verdana" pitchFamily="34" charset="0"/>
                <a:ea typeface="Verdana" pitchFamily="34" charset="0"/>
                <a:cs typeface="Verdana" pitchFamily="34" charset="0"/>
              </a:rPr>
              <a:t>’ </a:t>
            </a:r>
            <a:r>
              <a:rPr lang="en-US" altLang="zh-CN" dirty="0" smtClean="0">
                <a:latin typeface="Verdana" pitchFamily="34" charset="0"/>
                <a:ea typeface="Verdana" pitchFamily="34" charset="0"/>
                <a:cs typeface="Verdana" pitchFamily="34" charset="0"/>
              </a:rPr>
              <a:t>= </a:t>
            </a:r>
            <a:r>
              <a:rPr lang="en-US" altLang="zh-CN" dirty="0" err="1" smtClean="0">
                <a:latin typeface="Verdana" pitchFamily="34" charset="0"/>
                <a:ea typeface="Verdana" pitchFamily="34" charset="0"/>
                <a:cs typeface="Verdana" pitchFamily="34" charset="0"/>
              </a:rPr>
              <a:t>PriorityPath</a:t>
            </a:r>
            <a:r>
              <a:rPr lang="en-US" altLang="zh-CN" dirty="0" smtClean="0">
                <a:latin typeface="Verdana" pitchFamily="34" charset="0"/>
                <a:ea typeface="Verdana" pitchFamily="34" charset="0"/>
                <a:cs typeface="Verdana" pitchFamily="34" charset="0"/>
              </a:rPr>
              <a:t>, Matching, </a:t>
            </a:r>
            <a:r>
              <a:rPr lang="en-US" altLang="zh-CN" dirty="0" err="1" smtClean="0">
                <a:latin typeface="Verdana" pitchFamily="34" charset="0"/>
                <a:ea typeface="Verdana" pitchFamily="34" charset="0"/>
                <a:cs typeface="Verdana" pitchFamily="34" charset="0"/>
              </a:rPr>
              <a:t>FwdPath</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954107"/>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b="1" dirty="0" err="1" smtClean="0">
                <a:latin typeface="Verdana" pitchFamily="34" charset="0"/>
                <a:ea typeface="Verdana" pitchFamily="34" charset="0"/>
                <a:cs typeface="Verdana" pitchFamily="34" charset="0"/>
              </a:rPr>
              <a:t>FlowMod’Construction</a:t>
            </a:r>
            <a:endParaRPr lang="en-US" altLang="zh-CN" sz="2000" b="1" dirty="0" smtClean="0">
              <a:latin typeface="Verdana" pitchFamily="34" charset="0"/>
              <a:ea typeface="Verdana" pitchFamily="34" charset="0"/>
              <a:cs typeface="Verdana" pitchFamily="34" charset="0"/>
            </a:endParaRPr>
          </a:p>
        </p:txBody>
      </p:sp>
      <p:graphicFrame>
        <p:nvGraphicFramePr>
          <p:cNvPr id="25" name="表格 24"/>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sp>
        <p:nvSpPr>
          <p:cNvPr id="29" name="TextBox 28"/>
          <p:cNvSpPr txBox="1"/>
          <p:nvPr/>
        </p:nvSpPr>
        <p:spPr>
          <a:xfrm>
            <a:off x="2786050" y="2643182"/>
            <a:ext cx="6357950"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p1-p2-p3, </a:t>
            </a:r>
            <a:r>
              <a:rPr lang="en-US" altLang="zh-CN" dirty="0" err="1" smtClean="0">
                <a:latin typeface="Verdana" pitchFamily="34" charset="0"/>
                <a:ea typeface="Verdana" pitchFamily="34" charset="0"/>
                <a:cs typeface="Verdana" pitchFamily="34" charset="0"/>
              </a:rPr>
              <a:t>src_ip</a:t>
            </a:r>
            <a:r>
              <a:rPr lang="en-US" altLang="zh-CN" dirty="0" smtClean="0">
                <a:latin typeface="Verdana" pitchFamily="34" charset="0"/>
                <a:ea typeface="Verdana" pitchFamily="34" charset="0"/>
                <a:cs typeface="Verdana" pitchFamily="34" charset="0"/>
              </a:rPr>
              <a:t>=10.20.*.*, sw1-sw2-sw3-out</a:t>
            </a:r>
            <a:endParaRPr lang="zh-CN" altLang="en-US" dirty="0">
              <a:latin typeface="Verdana" pitchFamily="34" charset="0"/>
              <a:cs typeface="Verdana" pitchFamily="34" charset="0"/>
            </a:endParaRPr>
          </a:p>
        </p:txBody>
      </p:sp>
      <p:sp>
        <p:nvSpPr>
          <p:cNvPr id="32" name="TextBox 31"/>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3" name="TextBox 32"/>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34" name="TextBox 33"/>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5" name="椭圆 34"/>
          <p:cNvSpPr/>
          <p:nvPr/>
        </p:nvSpPr>
        <p:spPr>
          <a:xfrm rot="17513920">
            <a:off x="3693186" y="2043821"/>
            <a:ext cx="429586" cy="2091688"/>
          </a:xfrm>
          <a:prstGeom prst="ellipse">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7810475">
            <a:off x="5377736" y="2157808"/>
            <a:ext cx="392289" cy="1887070"/>
          </a:xfrm>
          <a:prstGeom prst="ellipse">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500958" y="2714620"/>
            <a:ext cx="357190" cy="857256"/>
          </a:xfrm>
          <a:prstGeom prst="ellipse">
            <a:avLst/>
          </a:pr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6357950" cy="369332"/>
          </a:xfrm>
          <a:prstGeom prst="rect">
            <a:avLst/>
          </a:prstGeom>
          <a:noFill/>
        </p:spPr>
        <p:txBody>
          <a:bodyPr wrap="square" rtlCol="0">
            <a:spAutoFit/>
          </a:bodyPr>
          <a:lstStyle/>
          <a:p>
            <a:r>
              <a:rPr lang="en-US" altLang="zh-CN" b="1" dirty="0" err="1" smtClean="0">
                <a:latin typeface="Verdana" pitchFamily="34" charset="0"/>
                <a:ea typeface="Verdana" pitchFamily="34" charset="0"/>
                <a:cs typeface="Verdana" pitchFamily="34" charset="0"/>
              </a:rPr>
              <a:t>FlowMod</a:t>
            </a:r>
            <a:r>
              <a:rPr lang="en-US" altLang="zh-CN" b="1" dirty="0" smtClean="0">
                <a:latin typeface="Verdana" pitchFamily="34" charset="0"/>
                <a:ea typeface="Verdana" pitchFamily="34" charset="0"/>
                <a:cs typeface="Verdana" pitchFamily="34" charset="0"/>
              </a:rPr>
              <a:t>’ </a:t>
            </a:r>
            <a:r>
              <a:rPr lang="en-US" altLang="zh-CN" dirty="0" smtClean="0">
                <a:latin typeface="Verdana" pitchFamily="34" charset="0"/>
                <a:ea typeface="Verdana" pitchFamily="34" charset="0"/>
                <a:cs typeface="Verdana" pitchFamily="34" charset="0"/>
              </a:rPr>
              <a:t>= </a:t>
            </a:r>
            <a:r>
              <a:rPr lang="en-US" altLang="zh-CN" dirty="0" err="1" smtClean="0">
                <a:latin typeface="Verdana" pitchFamily="34" charset="0"/>
                <a:ea typeface="Verdana" pitchFamily="34" charset="0"/>
                <a:cs typeface="Verdana" pitchFamily="34" charset="0"/>
              </a:rPr>
              <a:t>PriorityPath</a:t>
            </a:r>
            <a:r>
              <a:rPr lang="en-US" altLang="zh-CN" dirty="0" smtClean="0">
                <a:latin typeface="Verdana" pitchFamily="34" charset="0"/>
                <a:ea typeface="Verdana" pitchFamily="34" charset="0"/>
                <a:cs typeface="Verdana" pitchFamily="34" charset="0"/>
              </a:rPr>
              <a:t>, Matching, </a:t>
            </a:r>
            <a:r>
              <a:rPr lang="en-US" altLang="zh-CN" dirty="0" err="1" smtClean="0">
                <a:latin typeface="Verdana" pitchFamily="34" charset="0"/>
                <a:ea typeface="Verdana" pitchFamily="34" charset="0"/>
                <a:cs typeface="Verdana" pitchFamily="34" charset="0"/>
              </a:rPr>
              <a:t>FwdPath</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1261884"/>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b="1" dirty="0" smtClean="0">
                <a:latin typeface="Verdana" pitchFamily="34" charset="0"/>
                <a:ea typeface="Verdana" pitchFamily="34" charset="0"/>
                <a:cs typeface="Verdana" pitchFamily="34" charset="0"/>
              </a:rPr>
              <a:t>Rule Extraction</a:t>
            </a:r>
          </a:p>
          <a:p>
            <a:r>
              <a:rPr lang="en-US" altLang="zh-CN" sz="2000" dirty="0" smtClean="0">
                <a:latin typeface="Verdana" pitchFamily="34" charset="0"/>
                <a:ea typeface="Verdana" pitchFamily="34" charset="0"/>
                <a:cs typeface="Verdana" pitchFamily="34" charset="0"/>
              </a:rPr>
              <a:t>ingress switch</a:t>
            </a:r>
          </a:p>
        </p:txBody>
      </p:sp>
      <p:graphicFrame>
        <p:nvGraphicFramePr>
          <p:cNvPr id="25" name="表格 24"/>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sp>
        <p:nvSpPr>
          <p:cNvPr id="29" name="TextBox 28"/>
          <p:cNvSpPr txBox="1"/>
          <p:nvPr/>
        </p:nvSpPr>
        <p:spPr>
          <a:xfrm>
            <a:off x="2786050" y="2643182"/>
            <a:ext cx="6357950"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p1-p2-p3, </a:t>
            </a:r>
            <a:r>
              <a:rPr lang="en-US" altLang="zh-CN" dirty="0" err="1" smtClean="0">
                <a:latin typeface="Verdana" pitchFamily="34" charset="0"/>
                <a:ea typeface="Verdana" pitchFamily="34" charset="0"/>
                <a:cs typeface="Verdana" pitchFamily="34" charset="0"/>
              </a:rPr>
              <a:t>src_ip</a:t>
            </a:r>
            <a:r>
              <a:rPr lang="en-US" altLang="zh-CN" dirty="0" smtClean="0">
                <a:latin typeface="Verdana" pitchFamily="34" charset="0"/>
                <a:ea typeface="Verdana" pitchFamily="34" charset="0"/>
                <a:cs typeface="Verdana" pitchFamily="34" charset="0"/>
              </a:rPr>
              <a:t>=10.20.*.*, sw1-sw2-sw3-out</a:t>
            </a:r>
            <a:endParaRPr lang="zh-CN" altLang="en-US" dirty="0">
              <a:latin typeface="Verdana" pitchFamily="34" charset="0"/>
              <a:cs typeface="Verdana" pitchFamily="34" charset="0"/>
            </a:endParaRPr>
          </a:p>
        </p:txBody>
      </p:sp>
      <p:sp>
        <p:nvSpPr>
          <p:cNvPr id="32" name="TextBox 31"/>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3" name="TextBox 32"/>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34" name="TextBox 33"/>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5" name="TextBox 34"/>
          <p:cNvSpPr txBox="1"/>
          <p:nvPr/>
        </p:nvSpPr>
        <p:spPr>
          <a:xfrm>
            <a:off x="357158" y="5500702"/>
            <a:ext cx="6643734" cy="984885"/>
          </a:xfrm>
          <a:prstGeom prst="rect">
            <a:avLst/>
          </a:prstGeom>
          <a:noFill/>
        </p:spPr>
        <p:txBody>
          <a:bodyPr wrap="square" rtlCol="0">
            <a:spAutoFit/>
          </a:bodyPr>
          <a:lstStyle/>
          <a:p>
            <a:r>
              <a:rPr lang="en-US" altLang="zh-CN" dirty="0" smtClean="0">
                <a:ea typeface="Verdana" pitchFamily="34" charset="0"/>
                <a:cs typeface="Verdana" pitchFamily="34" charset="0"/>
              </a:rPr>
              <a:t>   </a:t>
            </a:r>
            <a:r>
              <a:rPr lang="en-US" altLang="zh-CN" sz="1000" dirty="0" smtClean="0">
                <a:ea typeface="Verdana" pitchFamily="34" charset="0"/>
                <a:cs typeface="Verdana" pitchFamily="34" charset="0"/>
              </a:rPr>
              <a:t> </a:t>
            </a:r>
            <a:r>
              <a:rPr lang="en-US" altLang="zh-CN" dirty="0" smtClean="0">
                <a:ea typeface="Verdana" pitchFamily="34" charset="0"/>
                <a:cs typeface="Verdana" pitchFamily="34" charset="0"/>
              </a:rPr>
              <a:t>Priority = p1 </a:t>
            </a:r>
            <a:r>
              <a:rPr lang="en-US" altLang="zh-CN" dirty="0" smtClean="0">
                <a:solidFill>
                  <a:srgbClr val="FFC000"/>
                </a:solidFill>
                <a:ea typeface="Verdana" pitchFamily="34" charset="0"/>
                <a:cs typeface="Verdana" pitchFamily="34" charset="0"/>
              </a:rPr>
              <a:t>= the </a:t>
            </a:r>
            <a:r>
              <a:rPr lang="en-US" altLang="zh-CN" i="1" dirty="0" err="1" smtClean="0">
                <a:solidFill>
                  <a:srgbClr val="FFC000"/>
                </a:solidFill>
                <a:ea typeface="Verdana" pitchFamily="34" charset="0"/>
                <a:cs typeface="Verdana" pitchFamily="34" charset="0"/>
              </a:rPr>
              <a:t>i</a:t>
            </a:r>
            <a:r>
              <a:rPr lang="en-US" altLang="zh-CN" dirty="0" err="1" smtClean="0">
                <a:solidFill>
                  <a:srgbClr val="FFC000"/>
                </a:solidFill>
                <a:ea typeface="Verdana" pitchFamily="34" charset="0"/>
                <a:cs typeface="Verdana" pitchFamily="34" charset="0"/>
              </a:rPr>
              <a:t>th</a:t>
            </a:r>
            <a:r>
              <a:rPr lang="en-US" altLang="zh-CN" dirty="0" smtClean="0">
                <a:solidFill>
                  <a:srgbClr val="FFC000"/>
                </a:solidFill>
                <a:ea typeface="Verdana" pitchFamily="34" charset="0"/>
                <a:cs typeface="Verdana" pitchFamily="34" charset="0"/>
              </a:rPr>
              <a:t> priority of </a:t>
            </a:r>
            <a:r>
              <a:rPr lang="en-US" altLang="zh-CN" dirty="0" err="1" smtClean="0">
                <a:solidFill>
                  <a:srgbClr val="FFC000"/>
                </a:solidFill>
                <a:ea typeface="Verdana" pitchFamily="34" charset="0"/>
                <a:cs typeface="Verdana" pitchFamily="34" charset="0"/>
              </a:rPr>
              <a:t>PriorityPath</a:t>
            </a:r>
            <a:endParaRPr lang="en-US" altLang="zh-CN" dirty="0" smtClean="0">
              <a:solidFill>
                <a:srgbClr val="FFC000"/>
              </a:solidFill>
              <a:ea typeface="Verdana" pitchFamily="34" charset="0"/>
              <a:cs typeface="Verdana" pitchFamily="34" charset="0"/>
            </a:endParaRPr>
          </a:p>
          <a:p>
            <a:r>
              <a:rPr lang="en-US" altLang="zh-CN" dirty="0" smtClean="0">
                <a:ea typeface="Verdana" pitchFamily="34" charset="0"/>
                <a:cs typeface="Verdana" pitchFamily="34" charset="0"/>
              </a:rPr>
              <a:t>Matching = </a:t>
            </a:r>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 </a:t>
            </a:r>
            <a:r>
              <a:rPr lang="en-US" altLang="zh-CN" dirty="0" smtClean="0">
                <a:solidFill>
                  <a:srgbClr val="FFC000"/>
                </a:solidFill>
                <a:ea typeface="Verdana" pitchFamily="34" charset="0"/>
                <a:cs typeface="Verdana" pitchFamily="34" charset="0"/>
              </a:rPr>
              <a:t>= </a:t>
            </a:r>
            <a:r>
              <a:rPr lang="en-US" altLang="zh-CN" dirty="0" err="1" smtClean="0">
                <a:solidFill>
                  <a:srgbClr val="FFC000"/>
                </a:solidFill>
                <a:ea typeface="Verdana" pitchFamily="34" charset="0"/>
                <a:cs typeface="Verdana" pitchFamily="34" charset="0"/>
              </a:rPr>
              <a:t>FlowMod’.Matching</a:t>
            </a:r>
            <a:r>
              <a:rPr lang="en-US" altLang="zh-CN" dirty="0" smtClean="0">
                <a:solidFill>
                  <a:srgbClr val="FFC000"/>
                </a:solidFill>
                <a:ea typeface="Verdana" pitchFamily="34" charset="0"/>
                <a:cs typeface="Verdana" pitchFamily="34" charset="0"/>
              </a:rPr>
              <a:t>; same for all </a:t>
            </a:r>
            <a:r>
              <a:rPr lang="en-US" altLang="zh-CN" dirty="0" err="1" smtClean="0">
                <a:solidFill>
                  <a:srgbClr val="FFC000"/>
                </a:solidFill>
                <a:ea typeface="Verdana" pitchFamily="34" charset="0"/>
                <a:cs typeface="Verdana" pitchFamily="34" charset="0"/>
              </a:rPr>
              <a:t>sw</a:t>
            </a:r>
            <a:endParaRPr lang="en-US" altLang="zh-CN" dirty="0" smtClean="0">
              <a:solidFill>
                <a:srgbClr val="FFC000"/>
              </a:solidFill>
              <a:ea typeface="Verdana" pitchFamily="34" charset="0"/>
              <a:cs typeface="Verdana" pitchFamily="34" charset="0"/>
            </a:endParaRPr>
          </a:p>
          <a:p>
            <a:r>
              <a:rPr lang="en-US" altLang="zh-CN" dirty="0" smtClean="0">
                <a:ea typeface="Verdana" pitchFamily="34" charset="0"/>
                <a:cs typeface="Verdana" pitchFamily="34" charset="0"/>
              </a:rPr>
              <a:t>    </a:t>
            </a:r>
            <a:r>
              <a:rPr lang="en-US" altLang="zh-CN" sz="2200" dirty="0" smtClean="0">
                <a:ea typeface="Verdana" pitchFamily="34" charset="0"/>
                <a:cs typeface="Verdana" pitchFamily="34" charset="0"/>
              </a:rPr>
              <a:t> </a:t>
            </a:r>
            <a:r>
              <a:rPr lang="en-US" altLang="zh-CN" dirty="0" smtClean="0">
                <a:ea typeface="Verdana" pitchFamily="34" charset="0"/>
                <a:cs typeface="Verdana" pitchFamily="34" charset="0"/>
              </a:rPr>
              <a:t>Action = fwd(sw2) </a:t>
            </a:r>
            <a:r>
              <a:rPr lang="en-US" altLang="zh-CN" dirty="0" smtClean="0">
                <a:solidFill>
                  <a:srgbClr val="FFC000"/>
                </a:solidFill>
                <a:ea typeface="Verdana" pitchFamily="34" charset="0"/>
                <a:cs typeface="Verdana" pitchFamily="34" charset="0"/>
              </a:rPr>
              <a:t>= fwd(</a:t>
            </a:r>
            <a:r>
              <a:rPr lang="en-US" altLang="zh-CN" dirty="0" err="1" smtClean="0">
                <a:solidFill>
                  <a:srgbClr val="FFC000"/>
                </a:solidFill>
                <a:ea typeface="Verdana" pitchFamily="34" charset="0"/>
                <a:cs typeface="Verdana" pitchFamily="34" charset="0"/>
              </a:rPr>
              <a:t>sw</a:t>
            </a:r>
            <a:r>
              <a:rPr lang="en-US" altLang="zh-CN" i="1" baseline="-25000" dirty="0" err="1" smtClean="0">
                <a:solidFill>
                  <a:srgbClr val="FFC000"/>
                </a:solidFill>
                <a:ea typeface="Verdana" pitchFamily="34" charset="0"/>
                <a:cs typeface="Verdana" pitchFamily="34" charset="0"/>
              </a:rPr>
              <a:t>i</a:t>
            </a:r>
            <a:r>
              <a:rPr lang="en-US" altLang="zh-CN" dirty="0" err="1" smtClean="0">
                <a:solidFill>
                  <a:srgbClr val="FFC000"/>
                </a:solidFill>
                <a:ea typeface="Verdana" pitchFamily="34" charset="0"/>
                <a:cs typeface="Verdana" pitchFamily="34" charset="0"/>
              </a:rPr>
              <a:t>.next</a:t>
            </a:r>
            <a:r>
              <a:rPr lang="en-US" altLang="zh-CN" dirty="0" smtClean="0">
                <a:solidFill>
                  <a:srgbClr val="FFC000"/>
                </a:solidFill>
                <a:ea typeface="Verdana" pitchFamily="34" charset="0"/>
                <a:cs typeface="Verdana" pitchFamily="34" charset="0"/>
              </a:rPr>
              <a:t>); the </a:t>
            </a:r>
            <a:r>
              <a:rPr lang="en-US" altLang="zh-CN" i="1" dirty="0" err="1" smtClean="0">
                <a:solidFill>
                  <a:srgbClr val="FFC000"/>
                </a:solidFill>
                <a:ea typeface="Verdana" pitchFamily="34" charset="0"/>
                <a:cs typeface="Verdana" pitchFamily="34" charset="0"/>
              </a:rPr>
              <a:t>i</a:t>
            </a:r>
            <a:r>
              <a:rPr lang="en-US" altLang="zh-CN" dirty="0" err="1" smtClean="0">
                <a:solidFill>
                  <a:srgbClr val="FFC000"/>
                </a:solidFill>
                <a:ea typeface="Verdana" pitchFamily="34" charset="0"/>
                <a:cs typeface="Verdana" pitchFamily="34" charset="0"/>
              </a:rPr>
              <a:t>th</a:t>
            </a:r>
            <a:r>
              <a:rPr lang="en-US" altLang="zh-CN" dirty="0" smtClean="0">
                <a:solidFill>
                  <a:srgbClr val="FFC000"/>
                </a:solidFill>
                <a:ea typeface="Verdana" pitchFamily="34" charset="0"/>
                <a:cs typeface="Verdana" pitchFamily="34" charset="0"/>
              </a:rPr>
              <a:t> hop of </a:t>
            </a:r>
            <a:r>
              <a:rPr lang="en-US" altLang="zh-CN" dirty="0" err="1" smtClean="0">
                <a:solidFill>
                  <a:srgbClr val="FFC000"/>
                </a:solidFill>
                <a:ea typeface="Verdana" pitchFamily="34" charset="0"/>
                <a:cs typeface="Verdana" pitchFamily="34" charset="0"/>
              </a:rPr>
              <a:t>FwdPath</a:t>
            </a:r>
            <a:r>
              <a:rPr lang="en-US" altLang="zh-CN" dirty="0" smtClean="0">
                <a:solidFill>
                  <a:srgbClr val="FFC000"/>
                </a:solidFill>
                <a:ea typeface="Verdana" pitchFamily="34" charset="0"/>
                <a:cs typeface="Verdana" pitchFamily="34" charset="0"/>
              </a:rPr>
              <a:t>               </a:t>
            </a:r>
            <a:endParaRPr lang="zh-CN" altLang="en-US" dirty="0">
              <a:solidFill>
                <a:srgbClr val="FFC000"/>
              </a:solidFill>
              <a:cs typeface="Verdana" pitchFamily="34" charset="0"/>
            </a:endParaRPr>
          </a:p>
        </p:txBody>
      </p:sp>
      <p:cxnSp>
        <p:nvCxnSpPr>
          <p:cNvPr id="41" name="曲线连接符 40"/>
          <p:cNvCxnSpPr/>
          <p:nvPr/>
        </p:nvCxnSpPr>
        <p:spPr>
          <a:xfrm rot="10800000">
            <a:off x="4714876" y="5643578"/>
            <a:ext cx="1500198" cy="642942"/>
          </a:xfrm>
          <a:prstGeom prst="curvedConnector3">
            <a:avLst>
              <a:gd name="adj1" fmla="val -39670"/>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6357950" cy="369332"/>
          </a:xfrm>
          <a:prstGeom prst="rect">
            <a:avLst/>
          </a:prstGeom>
          <a:noFill/>
        </p:spPr>
        <p:txBody>
          <a:bodyPr wrap="square" rtlCol="0">
            <a:spAutoFit/>
          </a:bodyPr>
          <a:lstStyle/>
          <a:p>
            <a:r>
              <a:rPr lang="en-US" altLang="zh-CN" b="1" dirty="0" err="1" smtClean="0">
                <a:latin typeface="Verdana" pitchFamily="34" charset="0"/>
                <a:ea typeface="Verdana" pitchFamily="34" charset="0"/>
                <a:cs typeface="Verdana" pitchFamily="34" charset="0"/>
              </a:rPr>
              <a:t>FlowMod</a:t>
            </a:r>
            <a:r>
              <a:rPr lang="en-US" altLang="zh-CN" b="1" dirty="0" smtClean="0">
                <a:latin typeface="Verdana" pitchFamily="34" charset="0"/>
                <a:ea typeface="Verdana" pitchFamily="34" charset="0"/>
                <a:cs typeface="Verdana" pitchFamily="34" charset="0"/>
              </a:rPr>
              <a:t>’ </a:t>
            </a:r>
            <a:r>
              <a:rPr lang="en-US" altLang="zh-CN" dirty="0" smtClean="0">
                <a:latin typeface="Verdana" pitchFamily="34" charset="0"/>
                <a:ea typeface="Verdana" pitchFamily="34" charset="0"/>
                <a:cs typeface="Verdana" pitchFamily="34" charset="0"/>
              </a:rPr>
              <a:t>= </a:t>
            </a:r>
            <a:r>
              <a:rPr lang="en-US" altLang="zh-CN" dirty="0" err="1" smtClean="0">
                <a:latin typeface="Verdana" pitchFamily="34" charset="0"/>
                <a:ea typeface="Verdana" pitchFamily="34" charset="0"/>
                <a:cs typeface="Verdana" pitchFamily="34" charset="0"/>
              </a:rPr>
              <a:t>PriorityPath</a:t>
            </a:r>
            <a:r>
              <a:rPr lang="en-US" altLang="zh-CN" dirty="0" smtClean="0">
                <a:latin typeface="Verdana" pitchFamily="34" charset="0"/>
                <a:ea typeface="Verdana" pitchFamily="34" charset="0"/>
                <a:cs typeface="Verdana" pitchFamily="34" charset="0"/>
              </a:rPr>
              <a:t>, Matching, </a:t>
            </a:r>
            <a:r>
              <a:rPr lang="en-US" altLang="zh-CN" dirty="0" err="1" smtClean="0">
                <a:latin typeface="Verdana" pitchFamily="34" charset="0"/>
                <a:ea typeface="Verdana" pitchFamily="34" charset="0"/>
                <a:cs typeface="Verdana" pitchFamily="34" charset="0"/>
              </a:rPr>
              <a:t>FwdPath</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1261884"/>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b="1" dirty="0" smtClean="0">
                <a:latin typeface="Verdana" pitchFamily="34" charset="0"/>
                <a:ea typeface="Verdana" pitchFamily="34" charset="0"/>
                <a:cs typeface="Verdana" pitchFamily="34" charset="0"/>
              </a:rPr>
              <a:t>Rule Installation</a:t>
            </a:r>
          </a:p>
          <a:p>
            <a:r>
              <a:rPr lang="en-US" altLang="zh-CN" sz="2000" dirty="0" smtClean="0">
                <a:latin typeface="Verdana" pitchFamily="34" charset="0"/>
                <a:ea typeface="Verdana" pitchFamily="34" charset="0"/>
                <a:cs typeface="Verdana" pitchFamily="34" charset="0"/>
              </a:rPr>
              <a:t>ingress switch</a:t>
            </a:r>
          </a:p>
        </p:txBody>
      </p:sp>
      <p:graphicFrame>
        <p:nvGraphicFramePr>
          <p:cNvPr id="25" name="表格 24"/>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sp>
        <p:nvSpPr>
          <p:cNvPr id="29" name="TextBox 28"/>
          <p:cNvSpPr txBox="1"/>
          <p:nvPr/>
        </p:nvSpPr>
        <p:spPr>
          <a:xfrm>
            <a:off x="2786050" y="2643182"/>
            <a:ext cx="6357950"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p1-p2-p3, </a:t>
            </a:r>
            <a:r>
              <a:rPr lang="en-US" altLang="zh-CN" dirty="0" err="1" smtClean="0">
                <a:latin typeface="Verdana" pitchFamily="34" charset="0"/>
                <a:ea typeface="Verdana" pitchFamily="34" charset="0"/>
                <a:cs typeface="Verdana" pitchFamily="34" charset="0"/>
              </a:rPr>
              <a:t>src_ip</a:t>
            </a:r>
            <a:r>
              <a:rPr lang="en-US" altLang="zh-CN" dirty="0" smtClean="0">
                <a:latin typeface="Verdana" pitchFamily="34" charset="0"/>
                <a:ea typeface="Verdana" pitchFamily="34" charset="0"/>
                <a:cs typeface="Verdana" pitchFamily="34" charset="0"/>
              </a:rPr>
              <a:t>=10.20.*.*, sw1-sw2-sw3-out</a:t>
            </a:r>
            <a:endParaRPr lang="zh-CN" altLang="en-US" dirty="0">
              <a:latin typeface="Verdana" pitchFamily="34" charset="0"/>
              <a:cs typeface="Verdana" pitchFamily="34" charset="0"/>
            </a:endParaRPr>
          </a:p>
        </p:txBody>
      </p:sp>
      <p:sp>
        <p:nvSpPr>
          <p:cNvPr id="32" name="TextBox 31"/>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3" name="TextBox 32"/>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34" name="TextBox 33"/>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6" name="TextBox 35"/>
          <p:cNvSpPr txBox="1"/>
          <p:nvPr/>
        </p:nvSpPr>
        <p:spPr>
          <a:xfrm>
            <a:off x="619200" y="5500702"/>
            <a:ext cx="3524172" cy="369332"/>
          </a:xfrm>
          <a:prstGeom prst="rect">
            <a:avLst/>
          </a:prstGeom>
          <a:noFill/>
        </p:spPr>
        <p:txBody>
          <a:bodyPr wrap="square" rtlCol="0">
            <a:spAutoFit/>
          </a:bodyPr>
          <a:lstStyle/>
          <a:p>
            <a:r>
              <a:rPr lang="en-US" altLang="zh-CN" dirty="0" smtClean="0">
                <a:ea typeface="Verdana" pitchFamily="34" charset="0"/>
                <a:cs typeface="Verdana" pitchFamily="34" charset="0"/>
              </a:rPr>
              <a:t>p1,src_ip=10.20.*.*,fwd(sw2)</a:t>
            </a:r>
            <a:endParaRPr lang="zh-CN" altLang="en-US" dirty="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ea typeface="Verdana" pitchFamily="34" charset="0"/>
              </a:rPr>
              <a:t>Gotta</a:t>
            </a:r>
            <a:r>
              <a:rPr lang="en-US" altLang="zh-CN" sz="4000" dirty="0" smtClean="0"/>
              <a:t> Tell You Switches Only Once</a:t>
            </a:r>
            <a:br>
              <a:rPr lang="en-US" altLang="zh-CN" sz="4000" dirty="0" smtClean="0"/>
            </a:br>
            <a:r>
              <a:rPr lang="en-US" altLang="zh-CN" sz="4000" dirty="0" smtClean="0"/>
              <a:t>Toward </a:t>
            </a:r>
            <a:r>
              <a:rPr lang="en-US" altLang="zh-CN" sz="4000" dirty="0" smtClean="0">
                <a:solidFill>
                  <a:srgbClr val="FFC000"/>
                </a:solidFill>
              </a:rPr>
              <a:t>Bandwidth-Efficient</a:t>
            </a:r>
            <a:r>
              <a:rPr lang="en-US" altLang="zh-CN" sz="4000" dirty="0" smtClean="0"/>
              <a:t/>
            </a:r>
            <a:br>
              <a:rPr lang="en-US" altLang="zh-CN" sz="4000" dirty="0" smtClean="0"/>
            </a:br>
            <a:r>
              <a:rPr lang="en-US" altLang="zh-CN" sz="4000" dirty="0" smtClean="0"/>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6357950" cy="369332"/>
          </a:xfrm>
          <a:prstGeom prst="rect">
            <a:avLst/>
          </a:prstGeom>
          <a:noFill/>
        </p:spPr>
        <p:txBody>
          <a:bodyPr wrap="square" rtlCol="0">
            <a:spAutoFit/>
          </a:bodyPr>
          <a:lstStyle/>
          <a:p>
            <a:r>
              <a:rPr lang="en-US" altLang="zh-CN" b="1" dirty="0" err="1" smtClean="0">
                <a:latin typeface="Verdana" pitchFamily="34" charset="0"/>
                <a:ea typeface="Verdana" pitchFamily="34" charset="0"/>
                <a:cs typeface="Verdana" pitchFamily="34" charset="0"/>
              </a:rPr>
              <a:t>FlowMod</a:t>
            </a:r>
            <a:r>
              <a:rPr lang="en-US" altLang="zh-CN" b="1" dirty="0" smtClean="0">
                <a:latin typeface="Verdana" pitchFamily="34" charset="0"/>
                <a:ea typeface="Verdana" pitchFamily="34" charset="0"/>
                <a:cs typeface="Verdana" pitchFamily="34" charset="0"/>
              </a:rPr>
              <a:t>’ </a:t>
            </a:r>
            <a:r>
              <a:rPr lang="en-US" altLang="zh-CN" dirty="0" smtClean="0">
                <a:latin typeface="Verdana" pitchFamily="34" charset="0"/>
                <a:ea typeface="Verdana" pitchFamily="34" charset="0"/>
                <a:cs typeface="Verdana" pitchFamily="34" charset="0"/>
              </a:rPr>
              <a:t>= </a:t>
            </a:r>
            <a:r>
              <a:rPr lang="en-US" altLang="zh-CN" dirty="0" err="1" smtClean="0">
                <a:latin typeface="Verdana" pitchFamily="34" charset="0"/>
                <a:ea typeface="Verdana" pitchFamily="34" charset="0"/>
                <a:cs typeface="Verdana" pitchFamily="34" charset="0"/>
              </a:rPr>
              <a:t>PriorityPath</a:t>
            </a:r>
            <a:r>
              <a:rPr lang="en-US" altLang="zh-CN" dirty="0" smtClean="0">
                <a:latin typeface="Verdana" pitchFamily="34" charset="0"/>
                <a:ea typeface="Verdana" pitchFamily="34" charset="0"/>
                <a:cs typeface="Verdana" pitchFamily="34" charset="0"/>
              </a:rPr>
              <a:t>, Matching, </a:t>
            </a:r>
            <a:r>
              <a:rPr lang="en-US" altLang="zh-CN" dirty="0" err="1" smtClean="0">
                <a:latin typeface="Verdana" pitchFamily="34" charset="0"/>
                <a:ea typeface="Verdana" pitchFamily="34" charset="0"/>
                <a:cs typeface="Verdana" pitchFamily="34" charset="0"/>
              </a:rPr>
              <a:t>FwdPath</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1877437"/>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b="1" dirty="0" err="1" smtClean="0">
                <a:latin typeface="Verdana" pitchFamily="34" charset="0"/>
                <a:ea typeface="Verdana" pitchFamily="34" charset="0"/>
                <a:cs typeface="Verdana" pitchFamily="34" charset="0"/>
              </a:rPr>
              <a:t>FlowMod</a:t>
            </a:r>
            <a:r>
              <a:rPr lang="en-US" altLang="zh-CN" sz="2000" b="1" dirty="0" smtClean="0">
                <a:latin typeface="Verdana" pitchFamily="34" charset="0"/>
                <a:ea typeface="Verdana" pitchFamily="34" charset="0"/>
                <a:cs typeface="Verdana" pitchFamily="34" charset="0"/>
              </a:rPr>
              <a:t>’ Forwarding</a:t>
            </a:r>
          </a:p>
          <a:p>
            <a:r>
              <a:rPr lang="en-US" altLang="zh-CN" sz="2000" dirty="0" smtClean="0">
                <a:latin typeface="Verdana" pitchFamily="34" charset="0"/>
                <a:ea typeface="Verdana" pitchFamily="34" charset="0"/>
                <a:cs typeface="Verdana" pitchFamily="34" charset="0"/>
              </a:rPr>
              <a:t>ingress switch</a:t>
            </a:r>
          </a:p>
          <a:p>
            <a:pPr marL="457200" indent="-457200">
              <a:buFont typeface="Arial" pitchFamily="34" charset="0"/>
              <a:buChar char="•"/>
            </a:pPr>
            <a:r>
              <a:rPr lang="en-US" altLang="zh-CN" sz="2000" dirty="0" smtClean="0">
                <a:latin typeface="Verdana" pitchFamily="34" charset="0"/>
                <a:ea typeface="Verdana" pitchFamily="34" charset="0"/>
                <a:cs typeface="Verdana" pitchFamily="34" charset="0"/>
              </a:rPr>
              <a:t>sw1 </a:t>
            </a:r>
            <a:r>
              <a:rPr lang="en-US" altLang="zh-CN" sz="2000" dirty="0" err="1" smtClean="0">
                <a:latin typeface="Verdana" pitchFamily="34" charset="0"/>
                <a:ea typeface="Verdana" pitchFamily="34" charset="0"/>
                <a:cs typeface="Verdana" pitchFamily="34" charset="0"/>
              </a:rPr>
              <a:t>fwds</a:t>
            </a:r>
            <a:r>
              <a:rPr lang="en-US" altLang="zh-CN" sz="2000" dirty="0" smtClean="0">
                <a:latin typeface="Verdana" pitchFamily="34" charset="0"/>
                <a:ea typeface="Verdana" pitchFamily="34" charset="0"/>
                <a:cs typeface="Verdana" pitchFamily="34" charset="0"/>
              </a:rPr>
              <a:t> it to sw2</a:t>
            </a:r>
          </a:p>
          <a:p>
            <a:pPr marL="457200" indent="-457200"/>
            <a:r>
              <a:rPr lang="en-US" altLang="zh-CN" sz="2000" dirty="0" smtClean="0">
                <a:latin typeface="Verdana" pitchFamily="34" charset="0"/>
                <a:ea typeface="Verdana" pitchFamily="34" charset="0"/>
                <a:cs typeface="Verdana" pitchFamily="34" charset="0"/>
              </a:rPr>
              <a:t>	</a:t>
            </a:r>
            <a:r>
              <a:rPr lang="en-US" altLang="zh-CN" sz="2000" dirty="0" err="1" smtClean="0">
                <a:latin typeface="Verdana" pitchFamily="34" charset="0"/>
                <a:ea typeface="Verdana" pitchFamily="34" charset="0"/>
                <a:cs typeface="Verdana" pitchFamily="34" charset="0"/>
              </a:rPr>
              <a:t>Hdr</a:t>
            </a:r>
            <a:r>
              <a:rPr lang="en-US" altLang="zh-CN" sz="2000" dirty="0" smtClean="0">
                <a:latin typeface="Verdana" pitchFamily="34" charset="0"/>
                <a:ea typeface="Verdana" pitchFamily="34" charset="0"/>
                <a:cs typeface="Verdana" pitchFamily="34" charset="0"/>
              </a:rPr>
              <a:t>=</a:t>
            </a:r>
            <a:r>
              <a:rPr lang="en-US" altLang="zh-CN" sz="2000" dirty="0" err="1" smtClean="0">
                <a:latin typeface="Verdana" pitchFamily="34" charset="0"/>
                <a:ea typeface="Verdana" pitchFamily="34" charset="0"/>
                <a:cs typeface="Verdana" pitchFamily="34" charset="0"/>
              </a:rPr>
              <a:t>flow.header</a:t>
            </a:r>
            <a:r>
              <a:rPr lang="en-US" altLang="zh-CN" sz="2000" dirty="0" smtClean="0">
                <a:latin typeface="Verdana" pitchFamily="34" charset="0"/>
                <a:ea typeface="Verdana" pitchFamily="34" charset="0"/>
                <a:cs typeface="Verdana" pitchFamily="34" charset="0"/>
              </a:rPr>
              <a:t> </a:t>
            </a:r>
          </a:p>
        </p:txBody>
      </p:sp>
      <p:graphicFrame>
        <p:nvGraphicFramePr>
          <p:cNvPr id="25" name="表格 24"/>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sp>
        <p:nvSpPr>
          <p:cNvPr id="29" name="TextBox 28"/>
          <p:cNvSpPr txBox="1"/>
          <p:nvPr/>
        </p:nvSpPr>
        <p:spPr>
          <a:xfrm>
            <a:off x="2786050" y="2643182"/>
            <a:ext cx="6357950"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p1-p2-p3, </a:t>
            </a:r>
            <a:r>
              <a:rPr lang="en-US" altLang="zh-CN" dirty="0" err="1" smtClean="0">
                <a:latin typeface="Verdana" pitchFamily="34" charset="0"/>
                <a:ea typeface="Verdana" pitchFamily="34" charset="0"/>
                <a:cs typeface="Verdana" pitchFamily="34" charset="0"/>
              </a:rPr>
              <a:t>src_ip</a:t>
            </a:r>
            <a:r>
              <a:rPr lang="en-US" altLang="zh-CN" dirty="0" smtClean="0">
                <a:latin typeface="Verdana" pitchFamily="34" charset="0"/>
                <a:ea typeface="Verdana" pitchFamily="34" charset="0"/>
                <a:cs typeface="Verdana" pitchFamily="34" charset="0"/>
              </a:rPr>
              <a:t>=10.20.*.*, sw1-sw2-sw3-out</a:t>
            </a:r>
            <a:endParaRPr lang="zh-CN" altLang="en-US" dirty="0">
              <a:latin typeface="Verdana" pitchFamily="34" charset="0"/>
              <a:cs typeface="Verdana" pitchFamily="34" charset="0"/>
            </a:endParaRPr>
          </a:p>
        </p:txBody>
      </p:sp>
      <p:sp>
        <p:nvSpPr>
          <p:cNvPr id="32" name="TextBox 31"/>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3" name="TextBox 32"/>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34" name="TextBox 33"/>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6" name="TextBox 35"/>
          <p:cNvSpPr txBox="1"/>
          <p:nvPr/>
        </p:nvSpPr>
        <p:spPr>
          <a:xfrm>
            <a:off x="619200" y="5500702"/>
            <a:ext cx="3524172" cy="369332"/>
          </a:xfrm>
          <a:prstGeom prst="rect">
            <a:avLst/>
          </a:prstGeom>
          <a:noFill/>
        </p:spPr>
        <p:txBody>
          <a:bodyPr wrap="square" rtlCol="0">
            <a:spAutoFit/>
          </a:bodyPr>
          <a:lstStyle/>
          <a:p>
            <a:r>
              <a:rPr lang="en-US" altLang="zh-CN" dirty="0" smtClean="0">
                <a:ea typeface="Verdana" pitchFamily="34" charset="0"/>
                <a:cs typeface="Verdana" pitchFamily="34" charset="0"/>
              </a:rPr>
              <a:t>p1,src_ip=10.20.*.*,fwd(sw2)</a:t>
            </a:r>
            <a:endParaRPr lang="zh-CN" altLang="en-US" dirty="0">
              <a:cs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6357950" cy="369332"/>
          </a:xfrm>
          <a:prstGeom prst="rect">
            <a:avLst/>
          </a:prstGeom>
          <a:noFill/>
        </p:spPr>
        <p:txBody>
          <a:bodyPr wrap="square" rtlCol="0">
            <a:spAutoFit/>
          </a:bodyPr>
          <a:lstStyle/>
          <a:p>
            <a:r>
              <a:rPr lang="en-US" altLang="zh-CN" b="1" dirty="0" err="1" smtClean="0">
                <a:latin typeface="Verdana" pitchFamily="34" charset="0"/>
                <a:ea typeface="Verdana" pitchFamily="34" charset="0"/>
                <a:cs typeface="Verdana" pitchFamily="34" charset="0"/>
              </a:rPr>
              <a:t>FlowMod</a:t>
            </a:r>
            <a:r>
              <a:rPr lang="en-US" altLang="zh-CN" b="1" dirty="0" smtClean="0">
                <a:latin typeface="Verdana" pitchFamily="34" charset="0"/>
                <a:ea typeface="Verdana" pitchFamily="34" charset="0"/>
                <a:cs typeface="Verdana" pitchFamily="34" charset="0"/>
              </a:rPr>
              <a:t>’ </a:t>
            </a:r>
            <a:r>
              <a:rPr lang="en-US" altLang="zh-CN" dirty="0" smtClean="0">
                <a:latin typeface="Verdana" pitchFamily="34" charset="0"/>
                <a:ea typeface="Verdana" pitchFamily="34" charset="0"/>
                <a:cs typeface="Verdana" pitchFamily="34" charset="0"/>
              </a:rPr>
              <a:t>= </a:t>
            </a:r>
            <a:r>
              <a:rPr lang="en-US" altLang="zh-CN" dirty="0" err="1" smtClean="0">
                <a:latin typeface="Verdana" pitchFamily="34" charset="0"/>
                <a:ea typeface="Verdana" pitchFamily="34" charset="0"/>
                <a:cs typeface="Verdana" pitchFamily="34" charset="0"/>
              </a:rPr>
              <a:t>PriorityPath</a:t>
            </a:r>
            <a:r>
              <a:rPr lang="en-US" altLang="zh-CN" dirty="0" smtClean="0">
                <a:latin typeface="Verdana" pitchFamily="34" charset="0"/>
                <a:ea typeface="Verdana" pitchFamily="34" charset="0"/>
                <a:cs typeface="Verdana" pitchFamily="34" charset="0"/>
              </a:rPr>
              <a:t>, Matching, </a:t>
            </a:r>
            <a:r>
              <a:rPr lang="en-US" altLang="zh-CN" dirty="0" err="1" smtClean="0">
                <a:latin typeface="Verdana" pitchFamily="34" charset="0"/>
                <a:ea typeface="Verdana" pitchFamily="34" charset="0"/>
                <a:cs typeface="Verdana" pitchFamily="34" charset="0"/>
              </a:rPr>
              <a:t>FwdPath</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2492990"/>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b="1" dirty="0" err="1" smtClean="0">
                <a:latin typeface="Verdana" pitchFamily="34" charset="0"/>
                <a:ea typeface="Verdana" pitchFamily="34" charset="0"/>
                <a:cs typeface="Verdana" pitchFamily="34" charset="0"/>
              </a:rPr>
              <a:t>FlowMod</a:t>
            </a:r>
            <a:r>
              <a:rPr lang="en-US" altLang="zh-CN" sz="2000" b="1" dirty="0" smtClean="0">
                <a:latin typeface="Verdana" pitchFamily="34" charset="0"/>
                <a:ea typeface="Verdana" pitchFamily="34" charset="0"/>
                <a:cs typeface="Verdana" pitchFamily="34" charset="0"/>
              </a:rPr>
              <a:t>’ Forwarding</a:t>
            </a:r>
          </a:p>
          <a:p>
            <a:r>
              <a:rPr lang="en-US" altLang="zh-CN" sz="2000" dirty="0" smtClean="0">
                <a:latin typeface="Verdana" pitchFamily="34" charset="0"/>
                <a:ea typeface="Verdana" pitchFamily="34" charset="0"/>
                <a:cs typeface="Verdana" pitchFamily="34" charset="0"/>
              </a:rPr>
              <a:t>ingress switch</a:t>
            </a:r>
          </a:p>
          <a:p>
            <a:pPr marL="457200" indent="-457200">
              <a:buFont typeface="Arial" pitchFamily="34" charset="0"/>
              <a:buChar char="•"/>
            </a:pPr>
            <a:r>
              <a:rPr lang="en-US" altLang="zh-CN" sz="2000" dirty="0" smtClean="0">
                <a:latin typeface="Verdana" pitchFamily="34" charset="0"/>
                <a:ea typeface="Verdana" pitchFamily="34" charset="0"/>
                <a:cs typeface="Verdana" pitchFamily="34" charset="0"/>
              </a:rPr>
              <a:t>sw1 </a:t>
            </a:r>
            <a:r>
              <a:rPr lang="en-US" altLang="zh-CN" sz="2000" dirty="0" err="1" smtClean="0">
                <a:latin typeface="Verdana" pitchFamily="34" charset="0"/>
                <a:ea typeface="Verdana" pitchFamily="34" charset="0"/>
                <a:cs typeface="Verdana" pitchFamily="34" charset="0"/>
              </a:rPr>
              <a:t>fwds</a:t>
            </a:r>
            <a:r>
              <a:rPr lang="en-US" altLang="zh-CN" sz="2000" dirty="0" smtClean="0">
                <a:latin typeface="Verdana" pitchFamily="34" charset="0"/>
                <a:ea typeface="Verdana" pitchFamily="34" charset="0"/>
                <a:cs typeface="Verdana" pitchFamily="34" charset="0"/>
              </a:rPr>
              <a:t> it to sw2:</a:t>
            </a:r>
          </a:p>
          <a:p>
            <a:pPr marL="457200" indent="-457200"/>
            <a:r>
              <a:rPr lang="en-US" altLang="zh-CN" sz="2000" dirty="0" smtClean="0">
                <a:latin typeface="Verdana" pitchFamily="34" charset="0"/>
                <a:ea typeface="Verdana" pitchFamily="34" charset="0"/>
                <a:cs typeface="Verdana" pitchFamily="34" charset="0"/>
              </a:rPr>
              <a:t>	</a:t>
            </a:r>
            <a:r>
              <a:rPr lang="en-US" altLang="zh-CN" sz="2000" dirty="0" err="1" smtClean="0">
                <a:latin typeface="Verdana" pitchFamily="34" charset="0"/>
                <a:ea typeface="Verdana" pitchFamily="34" charset="0"/>
                <a:cs typeface="Verdana" pitchFamily="34" charset="0"/>
              </a:rPr>
              <a:t>Hdr</a:t>
            </a:r>
            <a:r>
              <a:rPr lang="en-US" altLang="zh-CN" sz="2000" dirty="0" smtClean="0">
                <a:latin typeface="Verdana" pitchFamily="34" charset="0"/>
                <a:ea typeface="Verdana" pitchFamily="34" charset="0"/>
                <a:cs typeface="Verdana" pitchFamily="34" charset="0"/>
              </a:rPr>
              <a:t>=</a:t>
            </a:r>
            <a:r>
              <a:rPr lang="en-US" altLang="zh-CN" sz="2000" dirty="0" err="1" smtClean="0">
                <a:latin typeface="Verdana" pitchFamily="34" charset="0"/>
                <a:ea typeface="Verdana" pitchFamily="34" charset="0"/>
                <a:cs typeface="Verdana" pitchFamily="34" charset="0"/>
              </a:rPr>
              <a:t>flow.header</a:t>
            </a:r>
            <a:r>
              <a:rPr lang="en-US" altLang="zh-CN" sz="2000" dirty="0" smtClean="0">
                <a:latin typeface="Verdana" pitchFamily="34" charset="0"/>
                <a:ea typeface="Verdana" pitchFamily="34" charset="0"/>
                <a:cs typeface="Verdana" pitchFamily="34" charset="0"/>
              </a:rPr>
              <a:t> </a:t>
            </a:r>
          </a:p>
          <a:p>
            <a:pPr marL="457200" indent="-457200">
              <a:buFont typeface="Arial" pitchFamily="34" charset="0"/>
              <a:buChar char="•"/>
            </a:pPr>
            <a:r>
              <a:rPr lang="en-US" altLang="zh-CN" sz="2000" dirty="0" smtClean="0">
                <a:latin typeface="Verdana" pitchFamily="34" charset="0"/>
                <a:ea typeface="Verdana" pitchFamily="34" charset="0"/>
                <a:cs typeface="Verdana" pitchFamily="34" charset="0"/>
              </a:rPr>
              <a:t>sw2 directs it to </a:t>
            </a:r>
            <a:r>
              <a:rPr lang="en-US" altLang="zh-CN" sz="2000" dirty="0" err="1" smtClean="0">
                <a:latin typeface="Verdana" pitchFamily="34" charset="0"/>
                <a:ea typeface="Verdana" pitchFamily="34" charset="0"/>
                <a:cs typeface="Verdana" pitchFamily="34" charset="0"/>
              </a:rPr>
              <a:t>cpu</a:t>
            </a:r>
            <a:r>
              <a:rPr lang="en-US" altLang="zh-CN" sz="2000" dirty="0" smtClean="0">
                <a:latin typeface="Verdana" pitchFamily="34" charset="0"/>
                <a:ea typeface="Verdana" pitchFamily="34" charset="0"/>
                <a:cs typeface="Verdana" pitchFamily="34" charset="0"/>
              </a:rPr>
              <a:t>:</a:t>
            </a:r>
          </a:p>
          <a:p>
            <a:pPr marL="457200" indent="-457200"/>
            <a:r>
              <a:rPr lang="en-US" altLang="zh-CN" sz="2000" dirty="0" smtClean="0">
                <a:latin typeface="Verdana" pitchFamily="34" charset="0"/>
                <a:ea typeface="Verdana" pitchFamily="34" charset="0"/>
                <a:cs typeface="Verdana" pitchFamily="34" charset="0"/>
              </a:rPr>
              <a:t>	</a:t>
            </a:r>
            <a:r>
              <a:rPr lang="en-US" altLang="zh-CN" sz="2000" dirty="0" err="1" smtClean="0">
                <a:latin typeface="Verdana" pitchFamily="34" charset="0"/>
                <a:ea typeface="Verdana" pitchFamily="34" charset="0"/>
                <a:cs typeface="Verdana" pitchFamily="34" charset="0"/>
              </a:rPr>
              <a:t>Hdr.SwIndex</a:t>
            </a:r>
            <a:r>
              <a:rPr lang="en-US" altLang="zh-CN" sz="2000" dirty="0" smtClean="0">
                <a:latin typeface="Verdana" pitchFamily="34" charset="0"/>
                <a:ea typeface="Verdana" pitchFamily="34" charset="0"/>
                <a:cs typeface="Verdana" pitchFamily="34" charset="0"/>
              </a:rPr>
              <a:t>=sw2</a:t>
            </a:r>
          </a:p>
        </p:txBody>
      </p:sp>
      <p:graphicFrame>
        <p:nvGraphicFramePr>
          <p:cNvPr id="25" name="表格 24"/>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sp>
        <p:nvSpPr>
          <p:cNvPr id="29" name="TextBox 28"/>
          <p:cNvSpPr txBox="1"/>
          <p:nvPr/>
        </p:nvSpPr>
        <p:spPr>
          <a:xfrm>
            <a:off x="2786050" y="2643182"/>
            <a:ext cx="6357950"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p1-p2-p3, </a:t>
            </a:r>
            <a:r>
              <a:rPr lang="en-US" altLang="zh-CN" dirty="0" err="1" smtClean="0">
                <a:latin typeface="Verdana" pitchFamily="34" charset="0"/>
                <a:ea typeface="Verdana" pitchFamily="34" charset="0"/>
                <a:cs typeface="Verdana" pitchFamily="34" charset="0"/>
              </a:rPr>
              <a:t>src_ip</a:t>
            </a:r>
            <a:r>
              <a:rPr lang="en-US" altLang="zh-CN" dirty="0" smtClean="0">
                <a:latin typeface="Verdana" pitchFamily="34" charset="0"/>
                <a:ea typeface="Verdana" pitchFamily="34" charset="0"/>
                <a:cs typeface="Verdana" pitchFamily="34" charset="0"/>
              </a:rPr>
              <a:t>=10.20.*.*, sw1-sw2-sw3-out</a:t>
            </a:r>
            <a:endParaRPr lang="zh-CN" altLang="en-US" dirty="0">
              <a:latin typeface="Verdana" pitchFamily="34" charset="0"/>
              <a:cs typeface="Verdana" pitchFamily="34" charset="0"/>
            </a:endParaRPr>
          </a:p>
        </p:txBody>
      </p:sp>
      <p:sp>
        <p:nvSpPr>
          <p:cNvPr id="32" name="TextBox 31"/>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3" name="TextBox 32"/>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34" name="TextBox 33"/>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6" name="TextBox 35"/>
          <p:cNvSpPr txBox="1"/>
          <p:nvPr/>
        </p:nvSpPr>
        <p:spPr>
          <a:xfrm>
            <a:off x="619200" y="5857892"/>
            <a:ext cx="3524172" cy="369332"/>
          </a:xfrm>
          <a:prstGeom prst="rect">
            <a:avLst/>
          </a:prstGeom>
          <a:noFill/>
        </p:spPr>
        <p:txBody>
          <a:bodyPr wrap="square" rtlCol="0">
            <a:spAutoFit/>
          </a:bodyPr>
          <a:lstStyle/>
          <a:p>
            <a:r>
              <a:rPr lang="en-US" altLang="zh-CN" dirty="0" smtClean="0">
                <a:ea typeface="Verdana" pitchFamily="34" charset="0"/>
                <a:cs typeface="Verdana" pitchFamily="34" charset="0"/>
              </a:rPr>
              <a:t>p1,src_ip=10.20.*.*,fwd(sw2)</a:t>
            </a:r>
            <a:endParaRPr lang="zh-CN" altLang="en-US" dirty="0">
              <a:cs typeface="Verdana" pitchFamily="34" charset="0"/>
            </a:endParaRPr>
          </a:p>
        </p:txBody>
      </p:sp>
      <p:sp>
        <p:nvSpPr>
          <p:cNvPr id="35" name="TextBox 34"/>
          <p:cNvSpPr txBox="1"/>
          <p:nvPr/>
        </p:nvSpPr>
        <p:spPr>
          <a:xfrm>
            <a:off x="2682000" y="5500702"/>
            <a:ext cx="3595610" cy="369332"/>
          </a:xfrm>
          <a:prstGeom prst="rect">
            <a:avLst/>
          </a:prstGeom>
          <a:noFill/>
        </p:spPr>
        <p:txBody>
          <a:bodyPr wrap="square" rtlCol="0">
            <a:spAutoFit/>
          </a:bodyPr>
          <a:lstStyle/>
          <a:p>
            <a:r>
              <a:rPr lang="en-US" altLang="zh-CN" dirty="0" err="1" smtClean="0">
                <a:ea typeface="Verdana" pitchFamily="34" charset="0"/>
                <a:cs typeface="Verdana" pitchFamily="34" charset="0"/>
              </a:rPr>
              <a:t>p</a:t>
            </a:r>
            <a:r>
              <a:rPr lang="en-US" altLang="zh-CN" baseline="-25000" dirty="0" err="1" smtClean="0">
                <a:ea typeface="Verdana" pitchFamily="34" charset="0"/>
                <a:cs typeface="Verdana" pitchFamily="34" charset="0"/>
              </a:rPr>
              <a:t>highest</a:t>
            </a:r>
            <a:r>
              <a:rPr lang="en-US" altLang="zh-CN" dirty="0" err="1" smtClean="0">
                <a:ea typeface="Verdana" pitchFamily="34" charset="0"/>
                <a:cs typeface="Verdana" pitchFamily="34" charset="0"/>
              </a:rPr>
              <a:t>,SwIndex</a:t>
            </a:r>
            <a:r>
              <a:rPr lang="en-US" altLang="zh-CN" dirty="0" smtClean="0">
                <a:ea typeface="Verdana" pitchFamily="34" charset="0"/>
                <a:cs typeface="Verdana" pitchFamily="34" charset="0"/>
              </a:rPr>
              <a:t>=sw2, to </a:t>
            </a:r>
            <a:r>
              <a:rPr lang="en-US" altLang="zh-CN" dirty="0" err="1" smtClean="0">
                <a:ea typeface="Verdana" pitchFamily="34" charset="0"/>
                <a:cs typeface="Verdana" pitchFamily="34" charset="0"/>
              </a:rPr>
              <a:t>cpu</a:t>
            </a:r>
            <a:endParaRPr lang="zh-CN" altLang="en-US" dirty="0">
              <a:cs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6357950" cy="369332"/>
          </a:xfrm>
          <a:prstGeom prst="rect">
            <a:avLst/>
          </a:prstGeom>
          <a:noFill/>
        </p:spPr>
        <p:txBody>
          <a:bodyPr wrap="square" rtlCol="0">
            <a:spAutoFit/>
          </a:bodyPr>
          <a:lstStyle/>
          <a:p>
            <a:r>
              <a:rPr lang="en-US" altLang="zh-CN" b="1" dirty="0" err="1" smtClean="0">
                <a:latin typeface="Verdana" pitchFamily="34" charset="0"/>
                <a:ea typeface="Verdana" pitchFamily="34" charset="0"/>
                <a:cs typeface="Verdana" pitchFamily="34" charset="0"/>
              </a:rPr>
              <a:t>FlowMod</a:t>
            </a:r>
            <a:r>
              <a:rPr lang="en-US" altLang="zh-CN" b="1" dirty="0" smtClean="0">
                <a:latin typeface="Verdana" pitchFamily="34" charset="0"/>
                <a:ea typeface="Verdana" pitchFamily="34" charset="0"/>
                <a:cs typeface="Verdana" pitchFamily="34" charset="0"/>
              </a:rPr>
              <a:t>’ </a:t>
            </a:r>
            <a:r>
              <a:rPr lang="en-US" altLang="zh-CN" dirty="0" smtClean="0">
                <a:latin typeface="Verdana" pitchFamily="34" charset="0"/>
                <a:ea typeface="Verdana" pitchFamily="34" charset="0"/>
                <a:cs typeface="Verdana" pitchFamily="34" charset="0"/>
              </a:rPr>
              <a:t>= </a:t>
            </a:r>
            <a:r>
              <a:rPr lang="en-US" altLang="zh-CN" dirty="0" err="1" smtClean="0">
                <a:latin typeface="Verdana" pitchFamily="34" charset="0"/>
                <a:ea typeface="Verdana" pitchFamily="34" charset="0"/>
                <a:cs typeface="Verdana" pitchFamily="34" charset="0"/>
              </a:rPr>
              <a:t>PriorityPath</a:t>
            </a:r>
            <a:r>
              <a:rPr lang="en-US" altLang="zh-CN" dirty="0" smtClean="0">
                <a:latin typeface="Verdana" pitchFamily="34" charset="0"/>
                <a:ea typeface="Verdana" pitchFamily="34" charset="0"/>
                <a:cs typeface="Verdana" pitchFamily="34" charset="0"/>
              </a:rPr>
              <a:t>, Matching, </a:t>
            </a:r>
            <a:r>
              <a:rPr lang="en-US" altLang="zh-CN" dirty="0" err="1" smtClean="0">
                <a:latin typeface="Verdana" pitchFamily="34" charset="0"/>
                <a:ea typeface="Verdana" pitchFamily="34" charset="0"/>
                <a:cs typeface="Verdana" pitchFamily="34" charset="0"/>
              </a:rPr>
              <a:t>FwdPath</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3108543"/>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b="1" dirty="0" err="1" smtClean="0">
                <a:latin typeface="Verdana" pitchFamily="34" charset="0"/>
                <a:ea typeface="Verdana" pitchFamily="34" charset="0"/>
                <a:cs typeface="Verdana" pitchFamily="34" charset="0"/>
              </a:rPr>
              <a:t>FlowMod</a:t>
            </a:r>
            <a:r>
              <a:rPr lang="en-US" altLang="zh-CN" sz="2000" b="1" dirty="0" smtClean="0">
                <a:latin typeface="Verdana" pitchFamily="34" charset="0"/>
                <a:ea typeface="Verdana" pitchFamily="34" charset="0"/>
                <a:cs typeface="Verdana" pitchFamily="34" charset="0"/>
              </a:rPr>
              <a:t>’ Forwarding</a:t>
            </a:r>
          </a:p>
          <a:p>
            <a:r>
              <a:rPr lang="en-US" altLang="zh-CN" sz="2000" dirty="0" smtClean="0">
                <a:latin typeface="Verdana" pitchFamily="34" charset="0"/>
                <a:ea typeface="Verdana" pitchFamily="34" charset="0"/>
                <a:cs typeface="Verdana" pitchFamily="34" charset="0"/>
              </a:rPr>
              <a:t>ingress switch</a:t>
            </a:r>
          </a:p>
          <a:p>
            <a:pPr marL="457200" indent="-457200">
              <a:buFont typeface="Arial" pitchFamily="34" charset="0"/>
              <a:buChar char="•"/>
            </a:pPr>
            <a:r>
              <a:rPr lang="en-US" altLang="zh-CN" sz="2000" dirty="0" smtClean="0">
                <a:latin typeface="Verdana" pitchFamily="34" charset="0"/>
                <a:ea typeface="Verdana" pitchFamily="34" charset="0"/>
                <a:cs typeface="Verdana" pitchFamily="34" charset="0"/>
              </a:rPr>
              <a:t>sw1 </a:t>
            </a:r>
            <a:r>
              <a:rPr lang="en-US" altLang="zh-CN" sz="2000" dirty="0" err="1" smtClean="0">
                <a:latin typeface="Verdana" pitchFamily="34" charset="0"/>
                <a:ea typeface="Verdana" pitchFamily="34" charset="0"/>
                <a:cs typeface="Verdana" pitchFamily="34" charset="0"/>
              </a:rPr>
              <a:t>fwds</a:t>
            </a:r>
            <a:r>
              <a:rPr lang="en-US" altLang="zh-CN" sz="2000" dirty="0" smtClean="0">
                <a:latin typeface="Verdana" pitchFamily="34" charset="0"/>
                <a:ea typeface="Verdana" pitchFamily="34" charset="0"/>
                <a:cs typeface="Verdana" pitchFamily="34" charset="0"/>
              </a:rPr>
              <a:t> it to sw2:</a:t>
            </a:r>
          </a:p>
          <a:p>
            <a:pPr marL="457200" indent="-457200"/>
            <a:r>
              <a:rPr lang="en-US" altLang="zh-CN" sz="2000" dirty="0" smtClean="0">
                <a:latin typeface="Verdana" pitchFamily="34" charset="0"/>
                <a:ea typeface="Verdana" pitchFamily="34" charset="0"/>
                <a:cs typeface="Verdana" pitchFamily="34" charset="0"/>
              </a:rPr>
              <a:t>	</a:t>
            </a:r>
            <a:r>
              <a:rPr lang="en-US" altLang="zh-CN" sz="2000" dirty="0" err="1" smtClean="0">
                <a:latin typeface="Verdana" pitchFamily="34" charset="0"/>
                <a:ea typeface="Verdana" pitchFamily="34" charset="0"/>
                <a:cs typeface="Verdana" pitchFamily="34" charset="0"/>
              </a:rPr>
              <a:t>Hdr</a:t>
            </a:r>
            <a:r>
              <a:rPr lang="en-US" altLang="zh-CN" sz="2000" dirty="0" smtClean="0">
                <a:latin typeface="Verdana" pitchFamily="34" charset="0"/>
                <a:ea typeface="Verdana" pitchFamily="34" charset="0"/>
                <a:cs typeface="Verdana" pitchFamily="34" charset="0"/>
              </a:rPr>
              <a:t>=</a:t>
            </a:r>
            <a:r>
              <a:rPr lang="en-US" altLang="zh-CN" sz="2000" dirty="0" err="1" smtClean="0">
                <a:latin typeface="Verdana" pitchFamily="34" charset="0"/>
                <a:ea typeface="Verdana" pitchFamily="34" charset="0"/>
                <a:cs typeface="Verdana" pitchFamily="34" charset="0"/>
              </a:rPr>
              <a:t>flow.header</a:t>
            </a:r>
            <a:r>
              <a:rPr lang="en-US" altLang="zh-CN" sz="2000" dirty="0" smtClean="0">
                <a:latin typeface="Verdana" pitchFamily="34" charset="0"/>
                <a:ea typeface="Verdana" pitchFamily="34" charset="0"/>
                <a:cs typeface="Verdana" pitchFamily="34" charset="0"/>
              </a:rPr>
              <a:t> </a:t>
            </a:r>
          </a:p>
          <a:p>
            <a:pPr marL="457200" indent="-457200">
              <a:buFont typeface="Arial" pitchFamily="34" charset="0"/>
              <a:buChar char="•"/>
            </a:pPr>
            <a:r>
              <a:rPr lang="en-US" altLang="zh-CN" sz="2000" dirty="0" smtClean="0">
                <a:latin typeface="Verdana" pitchFamily="34" charset="0"/>
                <a:ea typeface="Verdana" pitchFamily="34" charset="0"/>
                <a:cs typeface="Verdana" pitchFamily="34" charset="0"/>
              </a:rPr>
              <a:t>sw2 directs it to </a:t>
            </a:r>
            <a:r>
              <a:rPr lang="en-US" altLang="zh-CN" sz="2000" dirty="0" err="1" smtClean="0">
                <a:latin typeface="Verdana" pitchFamily="34" charset="0"/>
                <a:ea typeface="Verdana" pitchFamily="34" charset="0"/>
                <a:cs typeface="Verdana" pitchFamily="34" charset="0"/>
              </a:rPr>
              <a:t>cpu</a:t>
            </a:r>
            <a:r>
              <a:rPr lang="en-US" altLang="zh-CN" sz="2000" dirty="0" smtClean="0">
                <a:latin typeface="Verdana" pitchFamily="34" charset="0"/>
                <a:ea typeface="Verdana" pitchFamily="34" charset="0"/>
                <a:cs typeface="Verdana" pitchFamily="34" charset="0"/>
              </a:rPr>
              <a:t>:</a:t>
            </a:r>
          </a:p>
          <a:p>
            <a:pPr marL="457200" indent="-457200"/>
            <a:r>
              <a:rPr lang="en-US" altLang="zh-CN" sz="2000" dirty="0" smtClean="0">
                <a:latin typeface="Verdana" pitchFamily="34" charset="0"/>
                <a:ea typeface="Verdana" pitchFamily="34" charset="0"/>
                <a:cs typeface="Verdana" pitchFamily="34" charset="0"/>
              </a:rPr>
              <a:t>	</a:t>
            </a:r>
            <a:r>
              <a:rPr lang="en-US" altLang="zh-CN" sz="2000" dirty="0" err="1" smtClean="0">
                <a:latin typeface="Verdana" pitchFamily="34" charset="0"/>
                <a:ea typeface="Verdana" pitchFamily="34" charset="0"/>
                <a:cs typeface="Verdana" pitchFamily="34" charset="0"/>
              </a:rPr>
              <a:t>Hdr.SwIndex</a:t>
            </a:r>
            <a:r>
              <a:rPr lang="en-US" altLang="zh-CN" sz="2000" dirty="0" smtClean="0">
                <a:latin typeface="Verdana" pitchFamily="34" charset="0"/>
                <a:ea typeface="Verdana" pitchFamily="34" charset="0"/>
                <a:cs typeface="Verdana" pitchFamily="34" charset="0"/>
              </a:rPr>
              <a:t>=sw2</a:t>
            </a:r>
          </a:p>
          <a:p>
            <a:pPr marL="457200" indent="-457200">
              <a:buFont typeface="Arial" pitchFamily="34" charset="0"/>
              <a:buChar char="•"/>
            </a:pPr>
            <a:r>
              <a:rPr lang="en-US" altLang="zh-CN" sz="2000" dirty="0" smtClean="0">
                <a:latin typeface="Verdana" pitchFamily="34" charset="0"/>
                <a:ea typeface="Verdana" pitchFamily="34" charset="0"/>
                <a:cs typeface="Verdana" pitchFamily="34" charset="0"/>
              </a:rPr>
              <a:t>sw2 extracts rules:</a:t>
            </a:r>
          </a:p>
          <a:p>
            <a:pPr marL="457200" indent="-457200"/>
            <a:r>
              <a:rPr lang="en-US" altLang="zh-CN" sz="2000" dirty="0" smtClean="0">
                <a:latin typeface="Verdana" pitchFamily="34" charset="0"/>
                <a:ea typeface="Verdana" pitchFamily="34" charset="0"/>
                <a:cs typeface="Verdana" pitchFamily="34" charset="0"/>
              </a:rPr>
              <a:t>	Payload=</a:t>
            </a:r>
            <a:r>
              <a:rPr lang="en-US" altLang="zh-CN" sz="2000" dirty="0" err="1" smtClean="0">
                <a:latin typeface="Verdana" pitchFamily="34" charset="0"/>
                <a:ea typeface="Verdana" pitchFamily="34" charset="0"/>
                <a:cs typeface="Verdana" pitchFamily="34" charset="0"/>
              </a:rPr>
              <a:t>FlowMod</a:t>
            </a:r>
            <a:r>
              <a:rPr lang="en-US" altLang="zh-CN" sz="2000" dirty="0" smtClean="0">
                <a:latin typeface="Verdana" pitchFamily="34" charset="0"/>
                <a:ea typeface="Verdana" pitchFamily="34" charset="0"/>
                <a:cs typeface="Verdana" pitchFamily="34" charset="0"/>
              </a:rPr>
              <a:t>’</a:t>
            </a:r>
          </a:p>
        </p:txBody>
      </p:sp>
      <p:graphicFrame>
        <p:nvGraphicFramePr>
          <p:cNvPr id="25" name="表格 24"/>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sp>
        <p:nvSpPr>
          <p:cNvPr id="29" name="TextBox 28"/>
          <p:cNvSpPr txBox="1"/>
          <p:nvPr/>
        </p:nvSpPr>
        <p:spPr>
          <a:xfrm>
            <a:off x="2786050" y="2643182"/>
            <a:ext cx="6357950"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p1-p2-p3, </a:t>
            </a:r>
            <a:r>
              <a:rPr lang="en-US" altLang="zh-CN" dirty="0" err="1" smtClean="0">
                <a:latin typeface="Verdana" pitchFamily="34" charset="0"/>
                <a:ea typeface="Verdana" pitchFamily="34" charset="0"/>
                <a:cs typeface="Verdana" pitchFamily="34" charset="0"/>
              </a:rPr>
              <a:t>src_ip</a:t>
            </a:r>
            <a:r>
              <a:rPr lang="en-US" altLang="zh-CN" dirty="0" smtClean="0">
                <a:latin typeface="Verdana" pitchFamily="34" charset="0"/>
                <a:ea typeface="Verdana" pitchFamily="34" charset="0"/>
                <a:cs typeface="Verdana" pitchFamily="34" charset="0"/>
              </a:rPr>
              <a:t>=10.20.*.*, sw1-sw2-sw3-out</a:t>
            </a:r>
            <a:endParaRPr lang="zh-CN" altLang="en-US" dirty="0">
              <a:latin typeface="Verdana" pitchFamily="34" charset="0"/>
              <a:cs typeface="Verdana" pitchFamily="34" charset="0"/>
            </a:endParaRPr>
          </a:p>
        </p:txBody>
      </p:sp>
      <p:sp>
        <p:nvSpPr>
          <p:cNvPr id="32" name="TextBox 31"/>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3" name="TextBox 32"/>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34" name="TextBox 33"/>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6" name="TextBox 35"/>
          <p:cNvSpPr txBox="1"/>
          <p:nvPr/>
        </p:nvSpPr>
        <p:spPr>
          <a:xfrm>
            <a:off x="619200" y="5857892"/>
            <a:ext cx="3524172" cy="369332"/>
          </a:xfrm>
          <a:prstGeom prst="rect">
            <a:avLst/>
          </a:prstGeom>
          <a:noFill/>
        </p:spPr>
        <p:txBody>
          <a:bodyPr wrap="square" rtlCol="0">
            <a:spAutoFit/>
          </a:bodyPr>
          <a:lstStyle/>
          <a:p>
            <a:r>
              <a:rPr lang="en-US" altLang="zh-CN" dirty="0" smtClean="0">
                <a:ea typeface="Verdana" pitchFamily="34" charset="0"/>
                <a:cs typeface="Verdana" pitchFamily="34" charset="0"/>
              </a:rPr>
              <a:t>p1,src_ip=10.20.*.*,fwd(sw2)</a:t>
            </a:r>
            <a:endParaRPr lang="zh-CN" altLang="en-US" dirty="0">
              <a:cs typeface="Verdana" pitchFamily="34" charset="0"/>
            </a:endParaRPr>
          </a:p>
        </p:txBody>
      </p:sp>
      <p:sp>
        <p:nvSpPr>
          <p:cNvPr id="35" name="TextBox 34"/>
          <p:cNvSpPr txBox="1"/>
          <p:nvPr/>
        </p:nvSpPr>
        <p:spPr>
          <a:xfrm>
            <a:off x="2682000" y="5500702"/>
            <a:ext cx="3595610" cy="369332"/>
          </a:xfrm>
          <a:prstGeom prst="rect">
            <a:avLst/>
          </a:prstGeom>
          <a:noFill/>
        </p:spPr>
        <p:txBody>
          <a:bodyPr wrap="square" rtlCol="0">
            <a:spAutoFit/>
          </a:bodyPr>
          <a:lstStyle/>
          <a:p>
            <a:r>
              <a:rPr lang="en-US" altLang="zh-CN" dirty="0" err="1" smtClean="0">
                <a:ea typeface="Verdana" pitchFamily="34" charset="0"/>
                <a:cs typeface="Verdana" pitchFamily="34" charset="0"/>
              </a:rPr>
              <a:t>p</a:t>
            </a:r>
            <a:r>
              <a:rPr lang="en-US" altLang="zh-CN" baseline="-25000" dirty="0" err="1" smtClean="0">
                <a:ea typeface="Verdana" pitchFamily="34" charset="0"/>
                <a:cs typeface="Verdana" pitchFamily="34" charset="0"/>
              </a:rPr>
              <a:t>highest</a:t>
            </a:r>
            <a:r>
              <a:rPr lang="en-US" altLang="zh-CN" dirty="0" err="1" smtClean="0">
                <a:ea typeface="Verdana" pitchFamily="34" charset="0"/>
                <a:cs typeface="Verdana" pitchFamily="34" charset="0"/>
              </a:rPr>
              <a:t>,SwIndex</a:t>
            </a:r>
            <a:r>
              <a:rPr lang="en-US" altLang="zh-CN" dirty="0" smtClean="0">
                <a:ea typeface="Verdana" pitchFamily="34" charset="0"/>
                <a:cs typeface="Verdana" pitchFamily="34" charset="0"/>
              </a:rPr>
              <a:t>=sw2, to </a:t>
            </a:r>
            <a:r>
              <a:rPr lang="en-US" altLang="zh-CN" dirty="0" err="1" smtClean="0">
                <a:ea typeface="Verdana" pitchFamily="34" charset="0"/>
                <a:cs typeface="Verdana" pitchFamily="34" charset="0"/>
              </a:rPr>
              <a:t>cpu</a:t>
            </a:r>
            <a:endParaRPr lang="zh-CN" altLang="en-US" dirty="0">
              <a:cs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6357950" cy="369332"/>
          </a:xfrm>
          <a:prstGeom prst="rect">
            <a:avLst/>
          </a:prstGeom>
          <a:noFill/>
        </p:spPr>
        <p:txBody>
          <a:bodyPr wrap="square" rtlCol="0">
            <a:spAutoFit/>
          </a:bodyPr>
          <a:lstStyle/>
          <a:p>
            <a:r>
              <a:rPr lang="en-US" altLang="zh-CN" b="1" dirty="0" err="1" smtClean="0">
                <a:latin typeface="Verdana" pitchFamily="34" charset="0"/>
                <a:ea typeface="Verdana" pitchFamily="34" charset="0"/>
                <a:cs typeface="Verdana" pitchFamily="34" charset="0"/>
              </a:rPr>
              <a:t>FlowMod</a:t>
            </a:r>
            <a:r>
              <a:rPr lang="en-US" altLang="zh-CN" b="1" dirty="0" smtClean="0">
                <a:latin typeface="Verdana" pitchFamily="34" charset="0"/>
                <a:ea typeface="Verdana" pitchFamily="34" charset="0"/>
                <a:cs typeface="Verdana" pitchFamily="34" charset="0"/>
              </a:rPr>
              <a:t>’ </a:t>
            </a:r>
            <a:r>
              <a:rPr lang="en-US" altLang="zh-CN" dirty="0" smtClean="0">
                <a:latin typeface="Verdana" pitchFamily="34" charset="0"/>
                <a:ea typeface="Verdana" pitchFamily="34" charset="0"/>
                <a:cs typeface="Verdana" pitchFamily="34" charset="0"/>
              </a:rPr>
              <a:t>= </a:t>
            </a:r>
            <a:r>
              <a:rPr lang="en-US" altLang="zh-CN" dirty="0" err="1" smtClean="0">
                <a:latin typeface="Verdana" pitchFamily="34" charset="0"/>
                <a:ea typeface="Verdana" pitchFamily="34" charset="0"/>
                <a:cs typeface="Verdana" pitchFamily="34" charset="0"/>
              </a:rPr>
              <a:t>PriorityPath</a:t>
            </a:r>
            <a:r>
              <a:rPr lang="en-US" altLang="zh-CN" dirty="0" smtClean="0">
                <a:latin typeface="Verdana" pitchFamily="34" charset="0"/>
                <a:ea typeface="Verdana" pitchFamily="34" charset="0"/>
                <a:cs typeface="Verdana" pitchFamily="34" charset="0"/>
              </a:rPr>
              <a:t>, Matching, </a:t>
            </a:r>
            <a:r>
              <a:rPr lang="en-US" altLang="zh-CN" dirty="0" err="1" smtClean="0">
                <a:latin typeface="Verdana" pitchFamily="34" charset="0"/>
                <a:ea typeface="Verdana" pitchFamily="34" charset="0"/>
                <a:cs typeface="Verdana" pitchFamily="34" charset="0"/>
              </a:rPr>
              <a:t>FwdPath</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3724096"/>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2000" b="1"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intermediate/egress </a:t>
            </a:r>
            <a:r>
              <a:rPr lang="en-US" altLang="zh-CN" sz="2000" dirty="0" err="1" smtClean="0">
                <a:latin typeface="Verdana" pitchFamily="34" charset="0"/>
                <a:ea typeface="Verdana" pitchFamily="34" charset="0"/>
                <a:cs typeface="Verdana" pitchFamily="34" charset="0"/>
              </a:rPr>
              <a:t>sw</a:t>
            </a:r>
            <a:endParaRPr lang="en-US" altLang="zh-CN" sz="2000"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iterates</a:t>
            </a:r>
          </a:p>
          <a:p>
            <a:r>
              <a:rPr lang="en-US" altLang="zh-CN" sz="2000" dirty="0" smtClean="0">
                <a:latin typeface="Verdana" pitchFamily="34" charset="0"/>
                <a:ea typeface="Verdana" pitchFamily="34" charset="0"/>
                <a:cs typeface="Verdana" pitchFamily="34" charset="0"/>
              </a:rPr>
              <a:t>	extract rule;</a:t>
            </a:r>
          </a:p>
          <a:p>
            <a:r>
              <a:rPr lang="en-US" altLang="zh-CN" sz="2000" dirty="0" smtClean="0">
                <a:latin typeface="Verdana" pitchFamily="34" charset="0"/>
                <a:ea typeface="Verdana" pitchFamily="34" charset="0"/>
                <a:cs typeface="Verdana" pitchFamily="34" charset="0"/>
              </a:rPr>
              <a:t>	install rule;</a:t>
            </a:r>
          </a:p>
          <a:p>
            <a:r>
              <a:rPr lang="en-US" altLang="zh-CN" sz="2000" dirty="0" smtClean="0">
                <a:latin typeface="Verdana" pitchFamily="34" charset="0"/>
                <a:ea typeface="Verdana" pitchFamily="34" charset="0"/>
                <a:cs typeface="Verdana" pitchFamily="34" charset="0"/>
              </a:rPr>
              <a:t>	forward </a:t>
            </a:r>
            <a:r>
              <a:rPr lang="en-US" altLang="zh-CN" sz="2000" dirty="0" err="1" smtClean="0">
                <a:latin typeface="Verdana" pitchFamily="34" charset="0"/>
                <a:ea typeface="Verdana" pitchFamily="34" charset="0"/>
                <a:cs typeface="Verdana" pitchFamily="34" charset="0"/>
              </a:rPr>
              <a:t>FlowMod</a:t>
            </a:r>
            <a:r>
              <a:rPr lang="en-US" altLang="zh-CN" sz="2000" dirty="0" smtClean="0">
                <a:latin typeface="Verdana" pitchFamily="34" charset="0"/>
                <a:ea typeface="Verdana" pitchFamily="34" charset="0"/>
                <a:cs typeface="Verdana" pitchFamily="34" charset="0"/>
              </a:rPr>
              <a:t>’</a:t>
            </a:r>
          </a:p>
          <a:p>
            <a:endParaRPr lang="en-US" altLang="zh-CN" sz="2000"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*egress switch</a:t>
            </a:r>
          </a:p>
          <a:p>
            <a:r>
              <a:rPr lang="en-US" altLang="zh-CN" sz="2000" dirty="0" smtClean="0">
                <a:latin typeface="Verdana" pitchFamily="34" charset="0"/>
                <a:ea typeface="Verdana" pitchFamily="34" charset="0"/>
                <a:cs typeface="Verdana" pitchFamily="34" charset="0"/>
              </a:rPr>
              <a:t>	</a:t>
            </a:r>
            <a:r>
              <a:rPr lang="en-US" altLang="zh-CN" sz="2000" dirty="0" err="1" smtClean="0">
                <a:latin typeface="Verdana" pitchFamily="34" charset="0"/>
                <a:ea typeface="Verdana" pitchFamily="34" charset="0"/>
                <a:cs typeface="Verdana" pitchFamily="34" charset="0"/>
              </a:rPr>
              <a:t>untags</a:t>
            </a:r>
            <a:r>
              <a:rPr lang="en-US" altLang="zh-CN" sz="2000" dirty="0" smtClean="0">
                <a:latin typeface="Verdana" pitchFamily="34" charset="0"/>
                <a:ea typeface="Verdana" pitchFamily="34" charset="0"/>
                <a:cs typeface="Verdana" pitchFamily="34" charset="0"/>
              </a:rPr>
              <a:t> </a:t>
            </a:r>
            <a:r>
              <a:rPr lang="en-US" altLang="zh-CN" sz="2000" dirty="0" err="1" smtClean="0">
                <a:latin typeface="Verdana" pitchFamily="34" charset="0"/>
                <a:ea typeface="Verdana" pitchFamily="34" charset="0"/>
                <a:cs typeface="Verdana" pitchFamily="34" charset="0"/>
              </a:rPr>
              <a:t>SwIndex</a:t>
            </a:r>
            <a:endParaRPr lang="en-US" altLang="zh-CN" sz="2000"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         !forward </a:t>
            </a:r>
            <a:r>
              <a:rPr lang="en-US" altLang="zh-CN" sz="2000" dirty="0" err="1" smtClean="0">
                <a:latin typeface="Verdana" pitchFamily="34" charset="0"/>
                <a:ea typeface="Verdana" pitchFamily="34" charset="0"/>
                <a:cs typeface="Verdana" pitchFamily="34" charset="0"/>
              </a:rPr>
              <a:t>FlowMod</a:t>
            </a:r>
            <a:r>
              <a:rPr lang="en-US" altLang="zh-CN" sz="2000" dirty="0" smtClean="0">
                <a:latin typeface="Verdana" pitchFamily="34" charset="0"/>
                <a:ea typeface="Verdana" pitchFamily="34" charset="0"/>
                <a:cs typeface="Verdana" pitchFamily="34" charset="0"/>
              </a:rPr>
              <a:t>’	</a:t>
            </a:r>
          </a:p>
        </p:txBody>
      </p:sp>
      <p:graphicFrame>
        <p:nvGraphicFramePr>
          <p:cNvPr id="25" name="表格 24"/>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sp>
        <p:nvSpPr>
          <p:cNvPr id="29" name="TextBox 28"/>
          <p:cNvSpPr txBox="1"/>
          <p:nvPr/>
        </p:nvSpPr>
        <p:spPr>
          <a:xfrm>
            <a:off x="2786050" y="2643182"/>
            <a:ext cx="6357950"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p1-p2-p3, </a:t>
            </a:r>
            <a:r>
              <a:rPr lang="en-US" altLang="zh-CN" dirty="0" err="1" smtClean="0">
                <a:latin typeface="Verdana" pitchFamily="34" charset="0"/>
                <a:ea typeface="Verdana" pitchFamily="34" charset="0"/>
                <a:cs typeface="Verdana" pitchFamily="34" charset="0"/>
              </a:rPr>
              <a:t>src_ip</a:t>
            </a:r>
            <a:r>
              <a:rPr lang="en-US" altLang="zh-CN" dirty="0" smtClean="0">
                <a:latin typeface="Verdana" pitchFamily="34" charset="0"/>
                <a:ea typeface="Verdana" pitchFamily="34" charset="0"/>
                <a:cs typeface="Verdana" pitchFamily="34" charset="0"/>
              </a:rPr>
              <a:t>=10.20.*.*, sw1-sw2-sw3-out</a:t>
            </a:r>
            <a:endParaRPr lang="zh-CN" altLang="en-US" dirty="0">
              <a:latin typeface="Verdana" pitchFamily="34" charset="0"/>
              <a:cs typeface="Verdana" pitchFamily="34" charset="0"/>
            </a:endParaRPr>
          </a:p>
        </p:txBody>
      </p:sp>
      <p:sp>
        <p:nvSpPr>
          <p:cNvPr id="32" name="TextBox 31"/>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3" name="TextBox 32"/>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34" name="TextBox 33"/>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6" name="TextBox 35"/>
          <p:cNvSpPr txBox="1"/>
          <p:nvPr/>
        </p:nvSpPr>
        <p:spPr>
          <a:xfrm>
            <a:off x="619200" y="5857892"/>
            <a:ext cx="3524172" cy="369332"/>
          </a:xfrm>
          <a:prstGeom prst="rect">
            <a:avLst/>
          </a:prstGeom>
          <a:noFill/>
        </p:spPr>
        <p:txBody>
          <a:bodyPr wrap="square" rtlCol="0">
            <a:spAutoFit/>
          </a:bodyPr>
          <a:lstStyle/>
          <a:p>
            <a:r>
              <a:rPr lang="en-US" altLang="zh-CN" dirty="0" smtClean="0">
                <a:ea typeface="Verdana" pitchFamily="34" charset="0"/>
                <a:cs typeface="Verdana" pitchFamily="34" charset="0"/>
              </a:rPr>
              <a:t>p1,src_ip=10.20.*.*,fwd(sw2)</a:t>
            </a:r>
            <a:endParaRPr lang="zh-CN" altLang="en-US" dirty="0">
              <a:cs typeface="Verdana" pitchFamily="34" charset="0"/>
            </a:endParaRPr>
          </a:p>
        </p:txBody>
      </p:sp>
      <p:sp>
        <p:nvSpPr>
          <p:cNvPr id="35" name="TextBox 34"/>
          <p:cNvSpPr txBox="1"/>
          <p:nvPr/>
        </p:nvSpPr>
        <p:spPr>
          <a:xfrm>
            <a:off x="2682000" y="5500702"/>
            <a:ext cx="3595610" cy="369332"/>
          </a:xfrm>
          <a:prstGeom prst="rect">
            <a:avLst/>
          </a:prstGeom>
          <a:noFill/>
        </p:spPr>
        <p:txBody>
          <a:bodyPr wrap="square" rtlCol="0">
            <a:spAutoFit/>
          </a:bodyPr>
          <a:lstStyle/>
          <a:p>
            <a:r>
              <a:rPr lang="en-US" altLang="zh-CN" dirty="0" err="1" smtClean="0">
                <a:ea typeface="Verdana" pitchFamily="34" charset="0"/>
                <a:cs typeface="Verdana" pitchFamily="34" charset="0"/>
              </a:rPr>
              <a:t>p</a:t>
            </a:r>
            <a:r>
              <a:rPr lang="en-US" altLang="zh-CN" baseline="-25000" dirty="0" err="1" smtClean="0">
                <a:ea typeface="Verdana" pitchFamily="34" charset="0"/>
                <a:cs typeface="Verdana" pitchFamily="34" charset="0"/>
              </a:rPr>
              <a:t>highest</a:t>
            </a:r>
            <a:r>
              <a:rPr lang="en-US" altLang="zh-CN" dirty="0" err="1" smtClean="0">
                <a:ea typeface="Verdana" pitchFamily="34" charset="0"/>
                <a:cs typeface="Verdana" pitchFamily="34" charset="0"/>
              </a:rPr>
              <a:t>,SwIndex</a:t>
            </a:r>
            <a:r>
              <a:rPr lang="en-US" altLang="zh-CN" dirty="0" smtClean="0">
                <a:ea typeface="Verdana" pitchFamily="34" charset="0"/>
                <a:cs typeface="Verdana" pitchFamily="34" charset="0"/>
              </a:rPr>
              <a:t>=sw2, to </a:t>
            </a:r>
            <a:r>
              <a:rPr lang="en-US" altLang="zh-CN" dirty="0" err="1" smtClean="0">
                <a:ea typeface="Verdana" pitchFamily="34" charset="0"/>
                <a:cs typeface="Verdana" pitchFamily="34" charset="0"/>
              </a:rPr>
              <a:t>cpu</a:t>
            </a:r>
            <a:endParaRPr lang="zh-CN" altLang="en-US" dirty="0">
              <a:cs typeface="Verdan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p:txBody>
      </p:sp>
      <p:sp>
        <p:nvSpPr>
          <p:cNvPr id="9" name="TextBox 8"/>
          <p:cNvSpPr txBox="1"/>
          <p:nvPr/>
        </p:nvSpPr>
        <p:spPr>
          <a:xfrm>
            <a:off x="-180000" y="2808000"/>
            <a:ext cx="7715272" cy="1323439"/>
          </a:xfrm>
          <a:prstGeom prst="rect">
            <a:avLst/>
          </a:prstGeom>
          <a:noFill/>
        </p:spPr>
        <p:txBody>
          <a:bodyPr wrap="square" rtlCol="0">
            <a:spAutoFit/>
          </a:bodyPr>
          <a:lstStyle/>
          <a:p>
            <a:r>
              <a:rPr lang="en-US" altLang="zh-CN" sz="8000" b="1" dirty="0" smtClean="0">
                <a:latin typeface="Verdana" pitchFamily="34" charset="0"/>
                <a:ea typeface="Verdana" pitchFamily="34" charset="0"/>
                <a:cs typeface="Verdana" pitchFamily="34" charset="0"/>
              </a:rPr>
              <a:t>?Benefits</a:t>
            </a:r>
            <a:r>
              <a:rPr lang="en-US" altLang="zh-CN" sz="2800" b="1" dirty="0" smtClean="0">
                <a:latin typeface="Verdana" pitchFamily="34" charset="0"/>
                <a:ea typeface="Verdana" pitchFamily="34" charset="0"/>
                <a:cs typeface="Verdana" pitchFamily="34" charset="0"/>
              </a:rPr>
              <a:t> </a:t>
            </a:r>
            <a:r>
              <a:rPr lang="en-US" altLang="zh-CN" sz="3600" b="1" dirty="0" smtClean="0">
                <a:latin typeface="Verdana" pitchFamily="34" charset="0"/>
                <a:ea typeface="Verdana" pitchFamily="34" charset="0"/>
                <a:cs typeface="Verdana" pitchFamily="34" charset="0"/>
              </a:rPr>
              <a:t>of</a:t>
            </a:r>
            <a:endParaRPr lang="zh-CN" altLang="en-US" sz="36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p:txBody>
      </p:sp>
      <p:pic>
        <p:nvPicPr>
          <p:cNvPr id="25" name="图片 24" descr="FastLane_bandwidth.eps"/>
          <p:cNvPicPr>
            <a:picLocks noChangeAspect="1"/>
          </p:cNvPicPr>
          <p:nvPr/>
        </p:nvPicPr>
        <p:blipFill>
          <a:blip r:embed="rId3"/>
          <a:stretch>
            <a:fillRect/>
          </a:stretch>
        </p:blipFill>
        <p:spPr>
          <a:xfrm>
            <a:off x="0" y="3850841"/>
            <a:ext cx="6643702" cy="3007159"/>
          </a:xfrm>
          <a:prstGeom prst="rect">
            <a:avLst/>
          </a:prstGeom>
        </p:spPr>
      </p:pic>
      <p:sp>
        <p:nvSpPr>
          <p:cNvPr id="29" name="TextBox 28"/>
          <p:cNvSpPr txBox="1"/>
          <p:nvPr/>
        </p:nvSpPr>
        <p:spPr>
          <a:xfrm>
            <a:off x="571472" y="1714488"/>
            <a:ext cx="6786610" cy="1754326"/>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already 50%+ </a:t>
            </a:r>
          </a:p>
          <a:p>
            <a:r>
              <a:rPr lang="en-US" altLang="zh-CN" sz="3600" b="1" dirty="0" smtClean="0">
                <a:solidFill>
                  <a:srgbClr val="FFC000"/>
                </a:solidFill>
                <a:latin typeface="Verdana" pitchFamily="34" charset="0"/>
                <a:ea typeface="Verdana" pitchFamily="34" charset="0"/>
                <a:cs typeface="Verdana" pitchFamily="34" charset="0"/>
              </a:rPr>
              <a:t>bandwidth saving </a:t>
            </a:r>
          </a:p>
          <a:p>
            <a:r>
              <a:rPr lang="en-US" altLang="zh-CN" sz="3600" b="1" dirty="0" smtClean="0">
                <a:latin typeface="Verdana" pitchFamily="34" charset="0"/>
                <a:ea typeface="Verdana" pitchFamily="34" charset="0"/>
                <a:cs typeface="Verdana" pitchFamily="34" charset="0"/>
              </a:rPr>
              <a:t>for 3-switch path by</a:t>
            </a:r>
            <a:endParaRPr lang="zh-CN" altLang="en-US" sz="3600" dirty="0">
              <a:latin typeface="Verdana" pitchFamily="34" charset="0"/>
              <a:cs typeface="Verdana" pitchFamily="34" charset="0"/>
            </a:endParaRPr>
          </a:p>
        </p:txBody>
      </p:sp>
      <p:cxnSp>
        <p:nvCxnSpPr>
          <p:cNvPr id="39" name="直接连接符 38"/>
          <p:cNvCxnSpPr/>
          <p:nvPr/>
        </p:nvCxnSpPr>
        <p:spPr>
          <a:xfrm rot="5400000">
            <a:off x="3178860" y="5249974"/>
            <a:ext cx="2358248" cy="218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a:t>
            </a:r>
            <a:r>
              <a:rPr lang="en-US" altLang="zh-CN" sz="4000" dirty="0" smtClean="0">
                <a:solidFill>
                  <a:schemeClr val="bg1"/>
                </a:solidFill>
              </a:rPr>
              <a:t>Switches </a:t>
            </a:r>
            <a:r>
              <a:rPr lang="en-US" altLang="zh-CN" sz="4000" dirty="0" smtClean="0">
                <a:solidFill>
                  <a:schemeClr val="bg1"/>
                </a:solidFill>
              </a:rPr>
              <a:t>Only Once</a:t>
            </a:r>
            <a:r>
              <a:rPr lang="en-US" altLang="zh-CN" sz="4000" smtClean="0">
                <a:solidFill>
                  <a:schemeClr val="bg1"/>
                </a:solidFill>
              </a:rPr>
              <a:t/>
            </a:r>
            <a:br>
              <a:rPr lang="en-US" altLang="zh-CN" sz="4000" smtClean="0">
                <a:solidFill>
                  <a:schemeClr val="bg1"/>
                </a:solidFill>
              </a:rPr>
            </a:br>
            <a:r>
              <a:rPr lang="en-US" altLang="zh-CN" sz="4000" smtClean="0">
                <a:solidFill>
                  <a:schemeClr val="bg1"/>
                </a:solidFill>
              </a:rPr>
              <a:t>Toward Bandwidth-Efficient</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p:txBody>
      </p:sp>
      <p:pic>
        <p:nvPicPr>
          <p:cNvPr id="25" name="图片 24" descr="FastLane_bandwidth.eps"/>
          <p:cNvPicPr>
            <a:picLocks noChangeAspect="1"/>
          </p:cNvPicPr>
          <p:nvPr/>
        </p:nvPicPr>
        <p:blipFill>
          <a:blip r:embed="rId3"/>
          <a:stretch>
            <a:fillRect/>
          </a:stretch>
        </p:blipFill>
        <p:spPr>
          <a:xfrm>
            <a:off x="0" y="3850841"/>
            <a:ext cx="6643702" cy="3007159"/>
          </a:xfrm>
          <a:prstGeom prst="rect">
            <a:avLst/>
          </a:prstGeom>
        </p:spPr>
      </p:pic>
      <p:sp>
        <p:nvSpPr>
          <p:cNvPr id="29" name="TextBox 28"/>
          <p:cNvSpPr txBox="1"/>
          <p:nvPr/>
        </p:nvSpPr>
        <p:spPr>
          <a:xfrm>
            <a:off x="571472" y="1714488"/>
            <a:ext cx="8572528" cy="1754326"/>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s</a:t>
            </a:r>
            <a:r>
              <a:rPr lang="en-US" altLang="zh-CN" sz="3600" b="1" dirty="0" smtClean="0">
                <a:latin typeface="Verdana" pitchFamily="34" charset="0"/>
                <a:ea typeface="Verdana" pitchFamily="34" charset="0"/>
                <a:cs typeface="Verdana" pitchFamily="34" charset="0"/>
              </a:rPr>
              <a:t>aved </a:t>
            </a:r>
            <a:r>
              <a:rPr lang="en-US" altLang="zh-CN" sz="3600" b="1" dirty="0" err="1" smtClean="0">
                <a:latin typeface="Verdana" pitchFamily="34" charset="0"/>
                <a:ea typeface="Verdana" pitchFamily="34" charset="0"/>
                <a:cs typeface="Verdana" pitchFamily="34" charset="0"/>
              </a:rPr>
              <a:t>bw</a:t>
            </a:r>
            <a:r>
              <a:rPr lang="en-US" altLang="zh-CN" sz="3600" b="1" dirty="0" smtClean="0">
                <a:latin typeface="Verdana" pitchFamily="34" charset="0"/>
                <a:ea typeface="Verdana" pitchFamily="34" charset="0"/>
                <a:cs typeface="Verdana" pitchFamily="34" charset="0"/>
              </a:rPr>
              <a:t> supports more flows; </a:t>
            </a:r>
          </a:p>
          <a:p>
            <a:r>
              <a:rPr lang="en-US" altLang="zh-CN" sz="3600" b="1" dirty="0" smtClean="0">
                <a:solidFill>
                  <a:srgbClr val="FFC000"/>
                </a:solidFill>
                <a:latin typeface="Verdana" pitchFamily="34" charset="0"/>
                <a:ea typeface="Verdana" pitchFamily="34" charset="0"/>
                <a:cs typeface="Verdana" pitchFamily="34" charset="0"/>
              </a:rPr>
              <a:t>lower average flow latency</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can be promised by</a:t>
            </a:r>
            <a:endParaRPr lang="zh-CN" altLang="en-US" sz="3600" dirty="0">
              <a:latin typeface="Verdana" pitchFamily="34" charset="0"/>
              <a:cs typeface="Verdana" pitchFamily="34" charset="0"/>
            </a:endParaRPr>
          </a:p>
        </p:txBody>
      </p:sp>
      <p:cxnSp>
        <p:nvCxnSpPr>
          <p:cNvPr id="39" name="直接连接符 38"/>
          <p:cNvCxnSpPr/>
          <p:nvPr/>
        </p:nvCxnSpPr>
        <p:spPr>
          <a:xfrm rot="5400000">
            <a:off x="3178860" y="5249974"/>
            <a:ext cx="2358248" cy="218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r>
              <a:rPr lang="en-US" altLang="zh-CN" dirty="0" smtClean="0">
                <a:latin typeface="Verdana" pitchFamily="34" charset="0"/>
                <a:ea typeface="Verdana" pitchFamily="34" charset="0"/>
                <a:cs typeface="Verdana" pitchFamily="34" charset="0"/>
              </a:rPr>
              <a:t>’</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r>
              <a:rPr lang="en-US" altLang="zh-CN" dirty="0" smtClean="0">
                <a:latin typeface="Verdana" pitchFamily="34" charset="0"/>
                <a:ea typeface="Verdana" pitchFamily="34" charset="0"/>
                <a:cs typeface="Verdana" pitchFamily="34" charset="0"/>
              </a:rPr>
              <a:t>’</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p:txBody>
      </p:sp>
      <p:sp>
        <p:nvSpPr>
          <p:cNvPr id="25" name="TextBox 24"/>
          <p:cNvSpPr txBox="1"/>
          <p:nvPr/>
        </p:nvSpPr>
        <p:spPr>
          <a:xfrm>
            <a:off x="571472" y="2808000"/>
            <a:ext cx="7072362"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 for</a:t>
            </a:r>
            <a:endParaRPr lang="zh-CN" altLang="en-US" sz="3600" dirty="0">
              <a:latin typeface="Verdana" pitchFamily="34" charset="0"/>
              <a:cs typeface="Verdana" pitchFamily="34" charset="0"/>
            </a:endParaRPr>
          </a:p>
        </p:txBody>
      </p:sp>
      <p:sp>
        <p:nvSpPr>
          <p:cNvPr id="29" name="TextBox 28"/>
          <p:cNvSpPr txBox="1"/>
          <p:nvPr/>
        </p:nvSpPr>
        <p:spPr>
          <a:xfrm>
            <a:off x="571472" y="2285992"/>
            <a:ext cx="7072362"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bandwidth-efficient</a:t>
            </a:r>
            <a:endParaRPr lang="zh-CN" altLang="en-US" sz="36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r>
              <a:rPr lang="en-US" altLang="zh-CN" dirty="0" smtClean="0">
                <a:latin typeface="Verdana" pitchFamily="34" charset="0"/>
                <a:ea typeface="Verdana" pitchFamily="34" charset="0"/>
                <a:cs typeface="Verdana" pitchFamily="34" charset="0"/>
              </a:rPr>
              <a:t>’</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2339102"/>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controller instructs only ingress switch;</a:t>
            </a:r>
          </a:p>
          <a:p>
            <a:endParaRPr lang="en-US" altLang="zh-CN" sz="1000"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switches cooperate to configure </a:t>
            </a:r>
            <a:r>
              <a:rPr lang="en-US" altLang="zh-CN" sz="2000" dirty="0" err="1" smtClean="0">
                <a:latin typeface="Verdana" pitchFamily="34" charset="0"/>
                <a:ea typeface="Verdana" pitchFamily="34" charset="0"/>
                <a:cs typeface="Verdana" pitchFamily="34" charset="0"/>
              </a:rPr>
              <a:t>fwding</a:t>
            </a:r>
            <a:r>
              <a:rPr lang="en-US" altLang="zh-CN" sz="2000" dirty="0" smtClean="0">
                <a:latin typeface="Verdana" pitchFamily="34" charset="0"/>
                <a:ea typeface="Verdana" pitchFamily="34" charset="0"/>
                <a:cs typeface="Verdana" pitchFamily="34" charset="0"/>
              </a:rPr>
              <a:t> path;</a:t>
            </a:r>
          </a:p>
          <a:p>
            <a:endParaRPr lang="en-US" altLang="zh-CN" sz="2000" b="1" dirty="0" smtClean="0">
              <a:solidFill>
                <a:srgbClr val="FFC000"/>
              </a:solidFill>
              <a:latin typeface="Verdana" pitchFamily="34" charset="0"/>
              <a:ea typeface="Verdana" pitchFamily="34" charset="0"/>
              <a:cs typeface="Verdana" pitchFamily="34" charset="0"/>
            </a:endParaRPr>
          </a:p>
        </p:txBody>
      </p:sp>
      <p:sp>
        <p:nvSpPr>
          <p:cNvPr id="25" name="TextBox 24"/>
          <p:cNvSpPr txBox="1"/>
          <p:nvPr/>
        </p:nvSpPr>
        <p:spPr>
          <a:xfrm>
            <a:off x="571472" y="2808000"/>
            <a:ext cx="7072362"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 for</a:t>
            </a:r>
            <a:endParaRPr lang="zh-CN" altLang="en-US" sz="3600" dirty="0">
              <a:latin typeface="Verdana" pitchFamily="34" charset="0"/>
              <a:cs typeface="Verdana" pitchFamily="34" charset="0"/>
            </a:endParaRPr>
          </a:p>
        </p:txBody>
      </p:sp>
      <p:sp>
        <p:nvSpPr>
          <p:cNvPr id="29" name="TextBox 28"/>
          <p:cNvSpPr txBox="1"/>
          <p:nvPr/>
        </p:nvSpPr>
        <p:spPr>
          <a:xfrm>
            <a:off x="571472" y="2285992"/>
            <a:ext cx="7072362"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bandwidth-efficient</a:t>
            </a:r>
            <a:endParaRPr lang="zh-CN" altLang="en-US" sz="3600" dirty="0">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8"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 name="TextBox 2"/>
          <p:cNvSpPr txBox="1"/>
          <p:nvPr/>
        </p:nvSpPr>
        <p:spPr>
          <a:xfrm>
            <a:off x="6929454" y="2829600"/>
            <a:ext cx="470000" cy="646331"/>
          </a:xfrm>
          <a:prstGeom prst="rect">
            <a:avLst/>
          </a:prstGeom>
          <a:noFill/>
        </p:spPr>
        <p:txBody>
          <a:bodyPr wrap="square" rtlCol="0">
            <a:spAutoFit/>
          </a:bodyPr>
          <a:lstStyle/>
          <a:p>
            <a:r>
              <a:rPr lang="en-US" altLang="zh-CN" sz="3600" b="1" dirty="0" smtClean="0">
                <a:latin typeface="Verdana" pitchFamily="34" charset="0"/>
                <a:cs typeface="Verdana" pitchFamily="34" charset="0"/>
              </a:rPr>
              <a:t>?</a:t>
            </a:r>
            <a:endParaRPr lang="zh-CN" altLang="en-US" sz="3600" b="1"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r>
              <a:rPr lang="en-US" altLang="zh-CN" dirty="0" smtClean="0">
                <a:latin typeface="Verdana" pitchFamily="34" charset="0"/>
                <a:ea typeface="Verdana" pitchFamily="34" charset="0"/>
                <a:cs typeface="Verdana" pitchFamily="34" charset="0"/>
              </a:rPr>
              <a:t>’</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89600" y="3357562"/>
            <a:ext cx="3525784" cy="3724096"/>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controller instructs only ingress switch;</a:t>
            </a:r>
          </a:p>
          <a:p>
            <a:endParaRPr lang="en-US" altLang="zh-CN" sz="1000"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switches cooperate to configure </a:t>
            </a:r>
            <a:r>
              <a:rPr lang="en-US" altLang="zh-CN" sz="2000" dirty="0" err="1" smtClean="0">
                <a:latin typeface="Verdana" pitchFamily="34" charset="0"/>
                <a:ea typeface="Verdana" pitchFamily="34" charset="0"/>
                <a:cs typeface="Verdana" pitchFamily="34" charset="0"/>
              </a:rPr>
              <a:t>fwding</a:t>
            </a:r>
            <a:r>
              <a:rPr lang="en-US" altLang="zh-CN" sz="2000" dirty="0" smtClean="0">
                <a:latin typeface="Verdana" pitchFamily="34" charset="0"/>
                <a:ea typeface="Verdana" pitchFamily="34" charset="0"/>
                <a:cs typeface="Verdana" pitchFamily="34" charset="0"/>
              </a:rPr>
              <a:t> path;</a:t>
            </a:r>
          </a:p>
          <a:p>
            <a:endParaRPr lang="en-US" altLang="zh-CN" sz="1000"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saved bandwidth favors more flows and thus reduces average flow latency;</a:t>
            </a:r>
          </a:p>
          <a:p>
            <a:endParaRPr lang="en-US" altLang="zh-CN" sz="2000" b="1" dirty="0" smtClean="0">
              <a:solidFill>
                <a:srgbClr val="FFC000"/>
              </a:solidFill>
              <a:latin typeface="Verdana" pitchFamily="34" charset="0"/>
              <a:ea typeface="Verdana" pitchFamily="34" charset="0"/>
              <a:cs typeface="Verdana" pitchFamily="34" charset="0"/>
            </a:endParaRPr>
          </a:p>
        </p:txBody>
      </p:sp>
      <p:sp>
        <p:nvSpPr>
          <p:cNvPr id="25" name="TextBox 24"/>
          <p:cNvSpPr txBox="1"/>
          <p:nvPr/>
        </p:nvSpPr>
        <p:spPr>
          <a:xfrm>
            <a:off x="571472" y="2808000"/>
            <a:ext cx="7072362"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 for</a:t>
            </a:r>
            <a:endParaRPr lang="zh-CN" altLang="en-US" sz="3600" dirty="0">
              <a:latin typeface="Verdana" pitchFamily="34" charset="0"/>
              <a:cs typeface="Verdana" pitchFamily="34" charset="0"/>
            </a:endParaRPr>
          </a:p>
        </p:txBody>
      </p:sp>
      <p:sp>
        <p:nvSpPr>
          <p:cNvPr id="29" name="TextBox 28"/>
          <p:cNvSpPr txBox="1"/>
          <p:nvPr/>
        </p:nvSpPr>
        <p:spPr>
          <a:xfrm>
            <a:off x="571472" y="2285992"/>
            <a:ext cx="7072362"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bandwidth-efficient &amp; fast</a:t>
            </a:r>
            <a:endParaRPr lang="zh-CN" altLang="en-US" sz="36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r>
              <a:rPr lang="en-US" altLang="zh-CN" dirty="0" smtClean="0">
                <a:latin typeface="Verdana" pitchFamily="34" charset="0"/>
                <a:ea typeface="Verdana" pitchFamily="34" charset="0"/>
                <a:cs typeface="Verdana" pitchFamily="34" charset="0"/>
              </a:rPr>
              <a:t>’</a:t>
            </a:r>
            <a:endParaRPr lang="zh-CN" altLang="en-US" dirty="0">
              <a:latin typeface="Verdana" pitchFamily="34" charset="0"/>
              <a:cs typeface="Verdana" pitchFamily="34" charset="0"/>
            </a:endParaRPr>
          </a:p>
        </p:txBody>
      </p:sp>
      <p:cxnSp>
        <p:nvCxnSpPr>
          <p:cNvPr id="23" name="直接箭头连接符 22"/>
          <p:cNvCxnSpPr/>
          <p:nvPr/>
        </p:nvCxnSpPr>
        <p:spPr>
          <a:xfrm flipV="1">
            <a:off x="1785918" y="5072074"/>
            <a:ext cx="3286148" cy="9524"/>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4" name="圆角矩形 33"/>
          <p:cNvSpPr/>
          <p:nvPr/>
        </p:nvSpPr>
        <p:spPr>
          <a:xfrm>
            <a:off x="3143240"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5" name="TextBox 34"/>
          <p:cNvSpPr txBox="1"/>
          <p:nvPr/>
        </p:nvSpPr>
        <p:spPr>
          <a:xfrm>
            <a:off x="2687107"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0" y="714356"/>
            <a:ext cx="5929322" cy="6143644"/>
          </a:xfrm>
          <a:prstGeom prst="round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5929322" y="3571876"/>
            <a:ext cx="2643174" cy="3286124"/>
          </a:xfrm>
          <a:prstGeom prst="round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2185214"/>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FastLane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@SDDCS 2015</a:t>
            </a:r>
          </a:p>
          <a:p>
            <a:endParaRPr lang="en-US" altLang="zh-CN" sz="2000"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Kai Bu</a:t>
            </a:r>
          </a:p>
          <a:p>
            <a:r>
              <a:rPr lang="en-US" altLang="zh-CN" sz="2000" dirty="0" smtClean="0">
                <a:latin typeface="Verdana" pitchFamily="34" charset="0"/>
                <a:ea typeface="Verdana" pitchFamily="34" charset="0"/>
                <a:cs typeface="Verdana" pitchFamily="34" charset="0"/>
              </a:rPr>
              <a:t>Zhejiang University</a:t>
            </a:r>
          </a:p>
          <a:p>
            <a:r>
              <a:rPr lang="en-US" altLang="zh-CN" sz="2000" dirty="0" smtClean="0">
                <a:latin typeface="Verdana" pitchFamily="34" charset="0"/>
                <a:ea typeface="Verdana" pitchFamily="34" charset="0"/>
                <a:cs typeface="Verdana" pitchFamily="34" charset="0"/>
              </a:rPr>
              <a:t>kaibu@zju.edu.cn</a:t>
            </a:r>
          </a:p>
        </p:txBody>
      </p:sp>
      <p:sp>
        <p:nvSpPr>
          <p:cNvPr id="39" name="TextBox 38"/>
          <p:cNvSpPr txBox="1"/>
          <p:nvPr/>
        </p:nvSpPr>
        <p:spPr>
          <a:xfrm>
            <a:off x="5889600" y="1785926"/>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 name="TextBox 2"/>
          <p:cNvSpPr txBox="1"/>
          <p:nvPr/>
        </p:nvSpPr>
        <p:spPr>
          <a:xfrm>
            <a:off x="5889600" y="3357562"/>
            <a:ext cx="3525784" cy="461665"/>
          </a:xfrm>
          <a:prstGeom prst="rect">
            <a:avLst/>
          </a:prstGeom>
          <a:noFill/>
        </p:spPr>
        <p:txBody>
          <a:bodyPr wrap="square" rtlCol="0">
            <a:spAutoFit/>
          </a:bodyPr>
          <a:lstStyle/>
          <a:p>
            <a:r>
              <a:rPr lang="en-US" altLang="zh-CN" sz="2400" b="1" dirty="0" smtClean="0">
                <a:solidFill>
                  <a:srgbClr val="FFC000"/>
                </a:solidFill>
              </a:rPr>
              <a:t>S</a:t>
            </a:r>
            <a:r>
              <a:rPr lang="en-US" altLang="zh-CN" sz="1900" dirty="0" smtClean="0"/>
              <a:t>oftware-</a:t>
            </a:r>
            <a:r>
              <a:rPr lang="en-US" altLang="zh-CN" sz="2400" b="1" dirty="0" smtClean="0">
                <a:solidFill>
                  <a:srgbClr val="FFC000"/>
                </a:solidFill>
              </a:rPr>
              <a:t>D</a:t>
            </a:r>
            <a:r>
              <a:rPr lang="en-US" altLang="zh-CN" sz="1900" dirty="0" smtClean="0"/>
              <a:t>efined </a:t>
            </a:r>
            <a:r>
              <a:rPr lang="en-US" altLang="zh-CN" sz="2400" b="1" dirty="0" smtClean="0">
                <a:solidFill>
                  <a:srgbClr val="FFC000"/>
                </a:solidFill>
              </a:rPr>
              <a:t>N</a:t>
            </a:r>
            <a:r>
              <a:rPr lang="en-US" altLang="zh-CN" sz="1900" dirty="0" smtClean="0"/>
              <a:t>etworking</a:t>
            </a:r>
            <a:endParaRPr lang="zh-CN" altLang="en-US" sz="1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 name="TextBox 2"/>
          <p:cNvSpPr txBox="1"/>
          <p:nvPr/>
        </p:nvSpPr>
        <p:spPr>
          <a:xfrm>
            <a:off x="5889600" y="3357562"/>
            <a:ext cx="3525784" cy="461665"/>
          </a:xfrm>
          <a:prstGeom prst="rect">
            <a:avLst/>
          </a:prstGeom>
          <a:noFill/>
        </p:spPr>
        <p:txBody>
          <a:bodyPr wrap="square" rtlCol="0">
            <a:spAutoFit/>
          </a:bodyPr>
          <a:lstStyle/>
          <a:p>
            <a:r>
              <a:rPr lang="en-US" altLang="zh-CN" sz="2400" b="1" dirty="0" smtClean="0">
                <a:solidFill>
                  <a:srgbClr val="FFC000"/>
                </a:solidFill>
              </a:rPr>
              <a:t>S</a:t>
            </a:r>
            <a:r>
              <a:rPr lang="en-US" altLang="zh-CN" sz="1900" dirty="0" smtClean="0"/>
              <a:t>oftware-</a:t>
            </a:r>
            <a:r>
              <a:rPr lang="en-US" altLang="zh-CN" sz="2400" b="1" dirty="0" smtClean="0">
                <a:solidFill>
                  <a:srgbClr val="FFC000"/>
                </a:solidFill>
              </a:rPr>
              <a:t>D</a:t>
            </a:r>
            <a:r>
              <a:rPr lang="en-US" altLang="zh-CN" sz="1900" dirty="0" smtClean="0"/>
              <a:t>efined </a:t>
            </a:r>
            <a:r>
              <a:rPr lang="en-US" altLang="zh-CN" sz="2400" b="1" dirty="0" smtClean="0">
                <a:solidFill>
                  <a:srgbClr val="FFC000"/>
                </a:solidFill>
              </a:rPr>
              <a:t>N</a:t>
            </a:r>
            <a:r>
              <a:rPr lang="en-US" altLang="zh-CN" sz="1900" dirty="0" smtClean="0"/>
              <a:t>etworking</a:t>
            </a:r>
            <a:endParaRPr lang="zh-CN" altLang="en-US" sz="1900" dirty="0"/>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 name="TextBox 2"/>
          <p:cNvSpPr txBox="1"/>
          <p:nvPr/>
        </p:nvSpPr>
        <p:spPr>
          <a:xfrm>
            <a:off x="5889600" y="3357562"/>
            <a:ext cx="3525784" cy="461665"/>
          </a:xfrm>
          <a:prstGeom prst="rect">
            <a:avLst/>
          </a:prstGeom>
          <a:noFill/>
        </p:spPr>
        <p:txBody>
          <a:bodyPr wrap="square" rtlCol="0">
            <a:spAutoFit/>
          </a:bodyPr>
          <a:lstStyle/>
          <a:p>
            <a:r>
              <a:rPr lang="en-US" altLang="zh-CN" sz="2400" b="1" dirty="0" smtClean="0">
                <a:solidFill>
                  <a:srgbClr val="FFC000"/>
                </a:solidFill>
              </a:rPr>
              <a:t>S</a:t>
            </a:r>
            <a:r>
              <a:rPr lang="en-US" altLang="zh-CN" sz="1900" dirty="0" smtClean="0"/>
              <a:t>oftware-</a:t>
            </a:r>
            <a:r>
              <a:rPr lang="en-US" altLang="zh-CN" sz="2400" b="1" dirty="0" smtClean="0">
                <a:solidFill>
                  <a:srgbClr val="FFC000"/>
                </a:solidFill>
              </a:rPr>
              <a:t>D</a:t>
            </a:r>
            <a:r>
              <a:rPr lang="en-US" altLang="zh-CN" sz="1900" dirty="0" smtClean="0"/>
              <a:t>efined </a:t>
            </a:r>
            <a:r>
              <a:rPr lang="en-US" altLang="zh-CN" sz="2400" b="1" dirty="0" smtClean="0">
                <a:solidFill>
                  <a:srgbClr val="FFC000"/>
                </a:solidFill>
              </a:rPr>
              <a:t>N</a:t>
            </a:r>
            <a:r>
              <a:rPr lang="en-US" altLang="zh-CN" sz="1900" dirty="0" smtClean="0"/>
              <a:t>etworking</a:t>
            </a:r>
            <a:endParaRPr lang="zh-CN" altLang="en-US" sz="1900" dirty="0"/>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000100"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1285852"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5" name="圆角矩形 14"/>
          <p:cNvSpPr/>
          <p:nvPr/>
        </p:nvSpPr>
        <p:spPr>
          <a:xfrm>
            <a:off x="1571604"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圆角矩形 10"/>
          <p:cNvSpPr/>
          <p:nvPr/>
        </p:nvSpPr>
        <p:spPr>
          <a:xfrm>
            <a:off x="3071802"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圆角矩形 11"/>
          <p:cNvSpPr/>
          <p:nvPr/>
        </p:nvSpPr>
        <p:spPr>
          <a:xfrm>
            <a:off x="3357554"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6" name="圆角矩形 15"/>
          <p:cNvSpPr/>
          <p:nvPr/>
        </p:nvSpPr>
        <p:spPr>
          <a:xfrm>
            <a:off x="3643306"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7" name="圆角矩形 16"/>
          <p:cNvSpPr/>
          <p:nvPr/>
        </p:nvSpPr>
        <p:spPr>
          <a:xfrm>
            <a:off x="5143504"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8" name="圆角矩形 17"/>
          <p:cNvSpPr/>
          <p:nvPr/>
        </p:nvSpPr>
        <p:spPr>
          <a:xfrm>
            <a:off x="5429256"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圆角矩形 18"/>
          <p:cNvSpPr/>
          <p:nvPr/>
        </p:nvSpPr>
        <p:spPr>
          <a:xfrm>
            <a:off x="5715008"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461665"/>
          </a:xfrm>
          <a:prstGeom prst="rect">
            <a:avLst/>
          </a:prstGeom>
          <a:noFill/>
        </p:spPr>
        <p:txBody>
          <a:bodyPr wrap="square" rtlCol="0">
            <a:spAutoFit/>
          </a:bodyPr>
          <a:lstStyle/>
          <a:p>
            <a:r>
              <a:rPr lang="en-US" altLang="zh-CN" sz="2400" b="1" dirty="0" smtClean="0">
                <a:solidFill>
                  <a:srgbClr val="FFC000"/>
                </a:solidFill>
              </a:rPr>
              <a:t>S</a:t>
            </a:r>
            <a:r>
              <a:rPr lang="en-US" altLang="zh-CN" sz="1900" dirty="0" smtClean="0"/>
              <a:t>oftware-</a:t>
            </a:r>
            <a:r>
              <a:rPr lang="en-US" altLang="zh-CN" sz="2400" b="1" dirty="0" smtClean="0">
                <a:solidFill>
                  <a:srgbClr val="FFC000"/>
                </a:solidFill>
              </a:rPr>
              <a:t>D</a:t>
            </a:r>
            <a:r>
              <a:rPr lang="en-US" altLang="zh-CN" sz="1900" dirty="0" smtClean="0"/>
              <a:t>efined </a:t>
            </a:r>
            <a:r>
              <a:rPr lang="en-US" altLang="zh-CN" sz="2400" b="1" dirty="0" smtClean="0">
                <a:solidFill>
                  <a:srgbClr val="FFC000"/>
                </a:solidFill>
              </a:rPr>
              <a:t>N</a:t>
            </a:r>
            <a:r>
              <a:rPr lang="en-US" altLang="zh-CN" sz="1900" dirty="0" smtClean="0"/>
              <a:t>etworking</a:t>
            </a:r>
            <a:endParaRPr lang="zh-CN" altLang="en-US" sz="1900" dirty="0"/>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000100"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1285852"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5" name="圆角矩形 14"/>
          <p:cNvSpPr/>
          <p:nvPr/>
        </p:nvSpPr>
        <p:spPr>
          <a:xfrm>
            <a:off x="1571604"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圆角矩形 10"/>
          <p:cNvSpPr/>
          <p:nvPr/>
        </p:nvSpPr>
        <p:spPr>
          <a:xfrm>
            <a:off x="3071802"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圆角矩形 11"/>
          <p:cNvSpPr/>
          <p:nvPr/>
        </p:nvSpPr>
        <p:spPr>
          <a:xfrm>
            <a:off x="3357554"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6" name="圆角矩形 15"/>
          <p:cNvSpPr/>
          <p:nvPr/>
        </p:nvSpPr>
        <p:spPr>
          <a:xfrm>
            <a:off x="3643306"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7" name="圆角矩形 16"/>
          <p:cNvSpPr/>
          <p:nvPr/>
        </p:nvSpPr>
        <p:spPr>
          <a:xfrm>
            <a:off x="5143504"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8" name="圆角矩形 17"/>
          <p:cNvSpPr/>
          <p:nvPr/>
        </p:nvSpPr>
        <p:spPr>
          <a:xfrm>
            <a:off x="5429256"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圆角矩形 18"/>
          <p:cNvSpPr/>
          <p:nvPr/>
        </p:nvSpPr>
        <p:spPr>
          <a:xfrm>
            <a:off x="5715008"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3" name="圆角矩形 22"/>
          <p:cNvSpPr/>
          <p:nvPr/>
        </p:nvSpPr>
        <p:spPr>
          <a:xfrm>
            <a:off x="2571736" y="1714488"/>
            <a:ext cx="571504" cy="571504"/>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a:latin typeface="Verdana" pitchFamily="34" charset="0"/>
              <a:cs typeface="Verdana" pitchFamily="34" charset="0"/>
            </a:endParaRPr>
          </a:p>
        </p:txBody>
      </p:sp>
      <p:sp>
        <p:nvSpPr>
          <p:cNvPr id="24" name="圆角矩形 23"/>
          <p:cNvSpPr/>
          <p:nvPr/>
        </p:nvSpPr>
        <p:spPr>
          <a:xfrm>
            <a:off x="3143240"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25" name="圆角矩形 24"/>
          <p:cNvSpPr/>
          <p:nvPr/>
        </p:nvSpPr>
        <p:spPr>
          <a:xfrm>
            <a:off x="3714744" y="1714488"/>
            <a:ext cx="571504" cy="571504"/>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1.04533E-6 L 0.17813 -0.38645 " pathEditMode="relative" rAng="0" ptsTypes="AA">
                                      <p:cBhvr>
                                        <p:cTn id="6" dur="3000" fill="hold"/>
                                        <p:tgtEl>
                                          <p:spTgt spid="13"/>
                                        </p:tgtEl>
                                        <p:attrNameLst>
                                          <p:attrName>ppt_x</p:attrName>
                                          <p:attrName>ppt_y</p:attrName>
                                        </p:attrNameLst>
                                      </p:cBhvr>
                                      <p:rCtr x="89" y="-193"/>
                                    </p:animMotion>
                                  </p:childTnLst>
                                </p:cTn>
                              </p:par>
                              <p:par>
                                <p:cTn id="7" presetID="0" presetClass="path" presetSubtype="0" accel="50000" decel="50000" fill="hold" grpId="0" nodeType="withEffect">
                                  <p:stCondLst>
                                    <p:cond delay="0"/>
                                  </p:stCondLst>
                                  <p:childTnLst>
                                    <p:animMotion origin="layout" path="M 2.77556E-17 3.33333E-6 L 0.20208 -0.38681 " pathEditMode="relative" rAng="0" ptsTypes="AA">
                                      <p:cBhvr>
                                        <p:cTn id="8" dur="3000" fill="hold"/>
                                        <p:tgtEl>
                                          <p:spTgt spid="14"/>
                                        </p:tgtEl>
                                        <p:attrNameLst>
                                          <p:attrName>ppt_x</p:attrName>
                                          <p:attrName>ppt_y</p:attrName>
                                        </p:attrNameLst>
                                      </p:cBhvr>
                                      <p:rCtr x="101" y="-194"/>
                                    </p:animMotion>
                                  </p:childTnLst>
                                </p:cTn>
                              </p:par>
                              <p:par>
                                <p:cTn id="9" presetID="0" presetClass="path" presetSubtype="0" accel="50000" decel="50000" fill="hold" grpId="0" nodeType="withEffect">
                                  <p:stCondLst>
                                    <p:cond delay="0"/>
                                  </p:stCondLst>
                                  <p:childTnLst>
                                    <p:animMotion origin="layout" path="M 2.77556E-17 3.33333E-6 L 0.23368 -0.38681 " pathEditMode="relative" rAng="0" ptsTypes="AA">
                                      <p:cBhvr>
                                        <p:cTn id="10" dur="3000" fill="hold"/>
                                        <p:tgtEl>
                                          <p:spTgt spid="15"/>
                                        </p:tgtEl>
                                        <p:attrNameLst>
                                          <p:attrName>ppt_x</p:attrName>
                                          <p:attrName>ppt_y</p:attrName>
                                        </p:attrNameLst>
                                      </p:cBhvr>
                                      <p:rCtr x="117" y="-194"/>
                                    </p:animMotion>
                                  </p:childTnLst>
                                </p:cTn>
                              </p:par>
                              <p:par>
                                <p:cTn id="11" presetID="0" presetClass="path" presetSubtype="0" accel="50000" decel="50000" fill="hold" grpId="0" nodeType="withEffect">
                                  <p:stCondLst>
                                    <p:cond delay="0"/>
                                  </p:stCondLst>
                                  <p:childTnLst>
                                    <p:animMotion origin="layout" path="M -2.5E-6 3.33333E-6 L -0.04062 -0.38681 " pathEditMode="relative" rAng="0" ptsTypes="AA">
                                      <p:cBhvr>
                                        <p:cTn id="12" dur="3000" fill="hold"/>
                                        <p:tgtEl>
                                          <p:spTgt spid="11"/>
                                        </p:tgtEl>
                                        <p:attrNameLst>
                                          <p:attrName>ppt_x</p:attrName>
                                          <p:attrName>ppt_y</p:attrName>
                                        </p:attrNameLst>
                                      </p:cBhvr>
                                      <p:rCtr x="-20" y="-194"/>
                                    </p:animMotion>
                                  </p:childTnLst>
                                </p:cTn>
                              </p:par>
                              <p:par>
                                <p:cTn id="13" presetID="0" presetClass="path" presetSubtype="0" accel="50000" decel="50000" fill="hold" grpId="0" nodeType="withEffect">
                                  <p:stCondLst>
                                    <p:cond delay="0"/>
                                  </p:stCondLst>
                                  <p:childTnLst>
                                    <p:animMotion origin="layout" path="M -2.5E-6 3.33333E-6 L -0.00885 -0.38681 " pathEditMode="relative" rAng="0" ptsTypes="AA">
                                      <p:cBhvr>
                                        <p:cTn id="14" dur="3000" fill="hold"/>
                                        <p:tgtEl>
                                          <p:spTgt spid="12"/>
                                        </p:tgtEl>
                                        <p:attrNameLst>
                                          <p:attrName>ppt_x</p:attrName>
                                          <p:attrName>ppt_y</p:attrName>
                                        </p:attrNameLst>
                                      </p:cBhvr>
                                      <p:rCtr x="-5" y="-194"/>
                                    </p:animMotion>
                                  </p:childTnLst>
                                </p:cTn>
                              </p:par>
                              <p:par>
                                <p:cTn id="15" presetID="0" presetClass="path" presetSubtype="0" accel="50000" decel="50000" fill="hold" grpId="0" nodeType="withEffect">
                                  <p:stCondLst>
                                    <p:cond delay="0"/>
                                  </p:stCondLst>
                                  <p:childTnLst>
                                    <p:animMotion origin="layout" path="M -2.5E-6 3.33333E-6 L 0.02292 -0.38681 " pathEditMode="relative" rAng="0" ptsTypes="AA">
                                      <p:cBhvr>
                                        <p:cTn id="16" dur="3000" fill="hold"/>
                                        <p:tgtEl>
                                          <p:spTgt spid="16"/>
                                        </p:tgtEl>
                                        <p:attrNameLst>
                                          <p:attrName>ppt_x</p:attrName>
                                          <p:attrName>ppt_y</p:attrName>
                                        </p:attrNameLst>
                                      </p:cBhvr>
                                      <p:rCtr x="11" y="-194"/>
                                    </p:animMotion>
                                  </p:childTnLst>
                                </p:cTn>
                              </p:par>
                              <p:par>
                                <p:cTn id="17" presetID="0" presetClass="path" presetSubtype="0" accel="50000" decel="50000" fill="hold" grpId="0" nodeType="withEffect">
                                  <p:stCondLst>
                                    <p:cond delay="0"/>
                                  </p:stCondLst>
                                  <p:childTnLst>
                                    <p:animMotion origin="layout" path="M 5E-6 3.33333E-6 L -0.25139 -0.38681 " pathEditMode="relative" rAng="0" ptsTypes="AA">
                                      <p:cBhvr>
                                        <p:cTn id="18" dur="3000" fill="hold"/>
                                        <p:tgtEl>
                                          <p:spTgt spid="17"/>
                                        </p:tgtEl>
                                        <p:attrNameLst>
                                          <p:attrName>ppt_x</p:attrName>
                                          <p:attrName>ppt_y</p:attrName>
                                        </p:attrNameLst>
                                      </p:cBhvr>
                                      <p:rCtr x="-126" y="-194"/>
                                    </p:animMotion>
                                  </p:childTnLst>
                                </p:cTn>
                              </p:par>
                              <p:par>
                                <p:cTn id="19" presetID="0" presetClass="path" presetSubtype="0" accel="50000" decel="50000" fill="hold" grpId="0" nodeType="withEffect">
                                  <p:stCondLst>
                                    <p:cond delay="0"/>
                                  </p:stCondLst>
                                  <p:childTnLst>
                                    <p:animMotion origin="layout" path="M 5E-6 3.33333E-6 L -0.21962 -0.38681 " pathEditMode="relative" rAng="0" ptsTypes="AA">
                                      <p:cBhvr>
                                        <p:cTn id="20" dur="3000" fill="hold"/>
                                        <p:tgtEl>
                                          <p:spTgt spid="18"/>
                                        </p:tgtEl>
                                        <p:attrNameLst>
                                          <p:attrName>ppt_x</p:attrName>
                                          <p:attrName>ppt_y</p:attrName>
                                        </p:attrNameLst>
                                      </p:cBhvr>
                                      <p:rCtr x="-110" y="-194"/>
                                    </p:animMotion>
                                  </p:childTnLst>
                                </p:cTn>
                              </p:par>
                              <p:par>
                                <p:cTn id="21" presetID="0" presetClass="path" presetSubtype="0" accel="50000" decel="50000" fill="hold" grpId="0" nodeType="withEffect">
                                  <p:stCondLst>
                                    <p:cond delay="0"/>
                                  </p:stCondLst>
                                  <p:childTnLst>
                                    <p:animMotion origin="layout" path="M 5E-6 3.33333E-6 L -0.18785 -0.38681 " pathEditMode="relative" rAng="0" ptsTypes="AA">
                                      <p:cBhvr>
                                        <p:cTn id="22" dur="3000" fill="hold"/>
                                        <p:tgtEl>
                                          <p:spTgt spid="19"/>
                                        </p:tgtEl>
                                        <p:attrNameLst>
                                          <p:attrName>ppt_x</p:attrName>
                                          <p:attrName>ppt_y</p:attrName>
                                        </p:attrNameLst>
                                      </p:cBhvr>
                                      <p:rCtr x="-94" y="-194"/>
                                    </p:animMotion>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1" grpId="0" animBg="1"/>
      <p:bldP spid="12" grpId="0" animBg="1"/>
      <p:bldP spid="16" grpId="0" animBg="1"/>
      <p:bldP spid="17" grpId="0" animBg="1"/>
      <p:bldP spid="18" grpId="0" animBg="1"/>
      <p:bldP spid="19"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5" name="图片 64" descr="question-mark-4-128.png"/>
          <p:cNvPicPr>
            <a:picLocks noChangeAspect="1"/>
          </p:cNvPicPr>
          <p:nvPr/>
        </p:nvPicPr>
        <p:blipFill>
          <a:blip r:embed="rId4"/>
          <a:stretch>
            <a:fillRect/>
          </a:stretch>
        </p:blipFill>
        <p:spPr>
          <a:xfrm>
            <a:off x="571472" y="4643446"/>
            <a:ext cx="433382" cy="433382"/>
          </a:xfrm>
          <a:prstGeom prst="rect">
            <a:avLst/>
          </a:prstGeom>
        </p:spPr>
      </p:pic>
      <p:sp>
        <p:nvSpPr>
          <p:cNvPr id="66" name="TextBox 65"/>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down)">
                                      <p:cBhvr>
                                        <p:cTn id="19" dur="3000"/>
                                        <p:tgtEl>
                                          <p:spTgt spid="66"/>
                                        </p:tgtEl>
                                      </p:cBhvr>
                                    </p:animEffect>
                                  </p:childTnLst>
                                </p:cTn>
                              </p:par>
                              <p:par>
                                <p:cTn id="20" presetID="22" presetClass="entr" presetSubtype="4"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3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Flow Setup</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58"/>
                                        </p:tgtEl>
                                        <p:attrNameLst>
                                          <p:attrName>style.visibility</p:attrName>
                                        </p:attrNameLst>
                                      </p:cBhvr>
                                      <p:to>
                                        <p:strVal val="visible"/>
                                      </p:to>
                                    </p:set>
                                    <p:animEffect transition="in" filter="wipe(up)">
                                      <p:cBhvr>
                                        <p:cTn id="9" dur="500"/>
                                        <p:tgtEl>
                                          <p:spTgt spid="58"/>
                                        </p:tgtEl>
                                      </p:cBhvr>
                                    </p:animEffect>
                                  </p:childTnLst>
                                </p:cTn>
                              </p:par>
                              <p:par>
                                <p:cTn id="10" presetID="22" presetClass="entr" presetSubtype="1"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up)">
                                      <p:cBhvr>
                                        <p:cTn id="12" dur="500"/>
                                        <p:tgtEl>
                                          <p:spTgt spid="52"/>
                                        </p:tgtEl>
                                      </p:cBhvr>
                                    </p:animEffect>
                                  </p:childTnLst>
                                </p:cTn>
                              </p:par>
                              <p:par>
                                <p:cTn id="13" presetID="22" presetClass="entr" presetSubtype="1"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500"/>
                                        <p:tgtEl>
                                          <p:spTgt spid="5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1433</TotalTime>
  <Words>1810</Words>
  <PresentationFormat>全屏显示(4:3)</PresentationFormat>
  <Paragraphs>551</Paragraphs>
  <Slides>31</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Arial</vt:lpstr>
      <vt:lpstr>宋体</vt:lpstr>
      <vt:lpstr>Verdana</vt:lpstr>
      <vt:lpstr>Calibri</vt:lpstr>
      <vt:lpstr>Office 主题</vt:lpstr>
      <vt:lpstr>Gotta Tell You Switches Only Once Toward Bandwidth-Efficient Flow Setup for SDN FastLane</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Kai</dc:creator>
  <cp:lastModifiedBy>lenovo</cp:lastModifiedBy>
  <cp:revision>541</cp:revision>
  <dcterms:created xsi:type="dcterms:W3CDTF">2015-04-21T04:16:01Z</dcterms:created>
  <dcterms:modified xsi:type="dcterms:W3CDTF">2015-04-25T14:10:37Z</dcterms:modified>
</cp:coreProperties>
</file>