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366" r:id="rId2"/>
    <p:sldId id="367" r:id="rId3"/>
    <p:sldId id="368" r:id="rId4"/>
    <p:sldId id="369" r:id="rId5"/>
    <p:sldId id="259" r:id="rId6"/>
    <p:sldId id="260" r:id="rId7"/>
    <p:sldId id="263" r:id="rId8"/>
    <p:sldId id="265" r:id="rId9"/>
    <p:sldId id="267" r:id="rId10"/>
    <p:sldId id="268" r:id="rId11"/>
    <p:sldId id="274" r:id="rId12"/>
    <p:sldId id="370" r:id="rId13"/>
    <p:sldId id="372" r:id="rId14"/>
    <p:sldId id="371" r:id="rId15"/>
    <p:sldId id="373" r:id="rId16"/>
    <p:sldId id="310" r:id="rId17"/>
    <p:sldId id="374" r:id="rId18"/>
    <p:sldId id="375" r:id="rId19"/>
    <p:sldId id="376" r:id="rId20"/>
    <p:sldId id="377" r:id="rId21"/>
    <p:sldId id="379" r:id="rId22"/>
    <p:sldId id="380" r:id="rId23"/>
    <p:sldId id="383" r:id="rId24"/>
    <p:sldId id="385" r:id="rId25"/>
    <p:sldId id="386" r:id="rId26"/>
    <p:sldId id="387" r:id="rId27"/>
    <p:sldId id="390" r:id="rId28"/>
    <p:sldId id="391" r:id="rId29"/>
    <p:sldId id="392" r:id="rId30"/>
    <p:sldId id="393" r:id="rId31"/>
    <p:sldId id="394" r:id="rId32"/>
    <p:sldId id="382" r:id="rId33"/>
    <p:sldId id="389" r:id="rId34"/>
  </p:sldIdLst>
  <p:sldSz cx="9144000" cy="6858000" type="screen4x3"/>
  <p:notesSz cx="6858000" cy="9144000"/>
  <p:embeddedFontLst>
    <p:embeddedFont>
      <p:font typeface="Verdana" pitchFamily="34" charset="0"/>
      <p:regular r:id="rId36"/>
      <p:bold r:id="rId37"/>
      <p:italic r:id="rId38"/>
      <p:boldItalic r:id="rId39"/>
    </p:embeddedFont>
    <p:embeddedFont>
      <p:font typeface="Calibri" pitchFamily="34" charset="0"/>
      <p:regular r:id="rId40"/>
      <p:bold r:id="rId41"/>
      <p:italic r:id="rId42"/>
      <p:boldItalic r:id="rId4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0599" autoAdjust="0"/>
  </p:normalViewPr>
  <p:slideViewPr>
    <p:cSldViewPr>
      <p:cViewPr varScale="1">
        <p:scale>
          <a:sx n="103" d="100"/>
          <a:sy n="103" d="100"/>
        </p:scale>
        <p:origin x="-11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AD0EB-620B-44C9-AA98-E223C66C6EA4}" type="datetimeFigureOut">
              <a:rPr lang="zh-CN" altLang="en-US" smtClean="0"/>
              <a:pPr/>
              <a:t>2016/6/20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EA19B-5F24-4BBA-9714-720DA56D90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Thank you, </a:t>
            </a:r>
          </a:p>
          <a:p>
            <a:r>
              <a:rPr lang="en-US" altLang="zh-CN" baseline="0" dirty="0" smtClean="0"/>
              <a:t>So today I’m </a:t>
            </a:r>
            <a:r>
              <a:rPr lang="en-US" altLang="zh-CN" baseline="0" dirty="0" err="1" smtClean="0"/>
              <a:t>gonna</a:t>
            </a:r>
            <a:r>
              <a:rPr lang="en-US" altLang="zh-CN" baseline="0" dirty="0" smtClean="0"/>
              <a:t> present the RIGHT framework, on behalf of the authors from Zhejiang University.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Upon receiving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packetin</a:t>
            </a:r>
            <a:r>
              <a:rPr lang="en-US" altLang="zh-CN" baseline="0" dirty="0" smtClean="0"/>
              <a:t> message, the controller instructs switches of how to process the flow via </a:t>
            </a:r>
            <a:r>
              <a:rPr lang="en-US" altLang="zh-CN" baseline="0" dirty="0" err="1" smtClean="0"/>
              <a:t>FlowMod</a:t>
            </a:r>
            <a:r>
              <a:rPr lang="en-US" altLang="zh-CN" baseline="0" dirty="0" smtClean="0"/>
              <a:t> messages.</a:t>
            </a:r>
          </a:p>
          <a:p>
            <a:r>
              <a:rPr lang="en-US" altLang="zh-CN" b="1" baseline="0" dirty="0" smtClean="0"/>
              <a:t>[click the mouse] </a:t>
            </a:r>
            <a:r>
              <a:rPr lang="en-US" altLang="zh-CN" baseline="0" dirty="0" smtClean="0"/>
              <a:t>Then switches accordingly process and forward corresponding packets.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Each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FlowMod</a:t>
            </a:r>
            <a:r>
              <a:rPr lang="en-US" altLang="zh-CN" baseline="0" dirty="0" smtClean="0"/>
              <a:t> message should contain a rule that corresponding switch can follow to process certain flow.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As shown in this example, a rule consists of three key fields, priority, matching, and action.</a:t>
            </a:r>
          </a:p>
          <a:p>
            <a:r>
              <a:rPr lang="en-US" altLang="zh-CN" baseline="0" dirty="0" smtClean="0"/>
              <a:t>Matching field regulates which flow a rule to process </a:t>
            </a:r>
          </a:p>
          <a:p>
            <a:r>
              <a:rPr lang="en-US" altLang="zh-CN" baseline="0" dirty="0" smtClean="0"/>
              <a:t>while Action field regulates how to process the flow. </a:t>
            </a:r>
          </a:p>
          <a:p>
            <a:r>
              <a:rPr lang="en-US" altLang="zh-CN" baseline="0" dirty="0" smtClean="0"/>
              <a:t>Take the rule of switch sw1 for example, it forwards all packets with source IP addresses prefixed by 10.20 to switch 2.</a:t>
            </a:r>
          </a:p>
          <a:p>
            <a:r>
              <a:rPr lang="en-US" altLang="zh-CN" baseline="0" dirty="0" smtClean="0"/>
              <a:t>Since SDN rules contain wildcards, a packet may match with multiple rules. To address such matching ambiguity, each rule is assigned with an additional priority value. </a:t>
            </a:r>
          </a:p>
          <a:p>
            <a:r>
              <a:rPr lang="en-US" altLang="zh-CN" baseline="0" dirty="0" smtClean="0"/>
              <a:t>Then when a packet matches with more than one rules, it follows the highest-priority one.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Since SDN rules contain wildcards, a packet may match with multiple rules.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To address such matching ambiguity, each rule is assigned with an additional priority value. </a:t>
            </a:r>
          </a:p>
          <a:p>
            <a:r>
              <a:rPr lang="en-US" altLang="zh-CN" baseline="0" dirty="0" smtClean="0"/>
              <a:t>Then when a packet matches with more than one rules, it follows the highest-priority one.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However, SDN forwarding is known to be susceptible to errors.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First, a</a:t>
            </a:r>
            <a:r>
              <a:rPr lang="en-US" altLang="zh-CN" baseline="0" dirty="0" smtClean="0"/>
              <a:t> rule may fail to be installed due to bugs of switch firmware or hardware, or even losses of rule-update messages.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Packets</a:t>
            </a:r>
            <a:r>
              <a:rPr lang="en-US" altLang="zh-CN" baseline="0" dirty="0" smtClean="0"/>
              <a:t> supposed to be processed by a missing rule might be unexpectedly dropped or wrongly forwarded.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Second, less well scheduled rule update may make overlapping</a:t>
            </a:r>
            <a:r>
              <a:rPr lang="en-US" altLang="zh-CN" baseline="0" dirty="0" smtClean="0"/>
              <a:t> rules violate designated priority order.</a:t>
            </a:r>
            <a:endParaRPr lang="en-US" altLang="zh-CN" dirty="0" smtClean="0"/>
          </a:p>
          <a:p>
            <a:pPr algn="l"/>
            <a:r>
              <a:rPr lang="en-US" altLang="zh-CN" baseline="0" dirty="0" smtClean="0"/>
              <a:t>For example, let’s assume switch 2 has another rule for processing packets with source IP addresses prefixed with 10.20 but with lower priority.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When this lower-priority rule turns out to outweigh its higher-priority counterpart, </a:t>
            </a:r>
          </a:p>
          <a:p>
            <a:r>
              <a:rPr lang="en-US" altLang="zh-CN" baseline="0" dirty="0" smtClean="0"/>
              <a:t>corresponding packets will be </a:t>
            </a:r>
            <a:r>
              <a:rPr lang="en-US" altLang="zh-CN" baseline="0" dirty="0" err="1" smtClean="0"/>
              <a:t>mis</a:t>
            </a:r>
            <a:r>
              <a:rPr lang="en-US" altLang="zh-CN" baseline="0" dirty="0" smtClean="0"/>
              <a:t>-forwarded to switch 4 instead of the expected switch 3.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RIGHT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is a framework that aims to mitigate, detect, and correct forwarding errors for SDN.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Finally, asynchronous</a:t>
            </a:r>
            <a:r>
              <a:rPr lang="en-US" altLang="zh-CN" baseline="0" dirty="0" smtClean="0"/>
              <a:t> rule activation across the forwarding path may also induce forwarding errors.</a:t>
            </a:r>
          </a:p>
          <a:p>
            <a:r>
              <a:rPr lang="en-US" altLang="zh-CN" baseline="0" dirty="0" smtClean="0"/>
              <a:t>As shown in this example, if the p2 rule on switch sw2 is active later </a:t>
            </a:r>
            <a:r>
              <a:rPr lang="en-US" altLang="zh-CN" baseline="0" dirty="0" smtClean="0"/>
              <a:t>enough than </a:t>
            </a:r>
            <a:r>
              <a:rPr lang="en-US" altLang="zh-CN" baseline="0" dirty="0" smtClean="0"/>
              <a:t>p1 on sw1, </a:t>
            </a:r>
          </a:p>
          <a:p>
            <a:r>
              <a:rPr lang="en-US" altLang="zh-CN" baseline="0" dirty="0" smtClean="0"/>
              <a:t>packets forwarded by p1 rule will be matched by p4 rule and wrongly forwarded to sw4.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 guarantee network</a:t>
            </a:r>
            <a:r>
              <a:rPr lang="en-US" altLang="zh-CN" baseline="0" dirty="0" smtClean="0"/>
              <a:t> reliability, w</a:t>
            </a:r>
            <a:r>
              <a:rPr lang="en-US" altLang="zh-CN" dirty="0" smtClean="0"/>
              <a:t>e suggest </a:t>
            </a:r>
            <a:r>
              <a:rPr lang="en-US" altLang="zh-CN" dirty="0" smtClean="0"/>
              <a:t>a</a:t>
            </a:r>
            <a:r>
              <a:rPr lang="en-US" altLang="zh-CN" baseline="0" dirty="0" smtClean="0"/>
              <a:t> RIGHT framework to mitigate, detect, and correct forwarding errors.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motivation for our mitigation scheme is that</a:t>
            </a:r>
            <a:r>
              <a:rPr lang="en-US" altLang="zh-CN" baseline="0" dirty="0" smtClean="0"/>
              <a:t> current SDN installs only matching field and action field of rules to TCAM. </a:t>
            </a:r>
          </a:p>
          <a:p>
            <a:r>
              <a:rPr lang="en-US" altLang="zh-CN" baseline="0" dirty="0" smtClean="0"/>
              <a:t>Priority is emulated using memory address: higher priority rule should be placed at higher memory location.</a:t>
            </a:r>
          </a:p>
          <a:p>
            <a:r>
              <a:rPr lang="en-US" altLang="zh-CN" baseline="0" dirty="0" smtClean="0"/>
              <a:t>Then a </a:t>
            </a:r>
            <a:r>
              <a:rPr lang="en-US" altLang="zh-CN" baseline="0" dirty="0" err="1" smtClean="0"/>
              <a:t>pkt</a:t>
            </a:r>
            <a:r>
              <a:rPr lang="en-US" altLang="zh-CN" baseline="0" dirty="0" smtClean="0"/>
              <a:t> may match more than one rules in TCAM.</a:t>
            </a:r>
          </a:p>
          <a:p>
            <a:r>
              <a:rPr lang="en-US" altLang="zh-CN" baseline="0" dirty="0" smtClean="0"/>
              <a:t>It will encounter a forwarding error if the highest-priority rule among the matched ones is not the expected one.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</a:t>
            </a:r>
            <a:r>
              <a:rPr lang="en-US" altLang="zh-CN" baseline="0" dirty="0" smtClean="0"/>
              <a:t> mitigate such matching ambiguity caused forwarding errors by decoupling rules and priorities.</a:t>
            </a:r>
          </a:p>
          <a:p>
            <a:r>
              <a:rPr lang="en-US" altLang="zh-CN" baseline="0" dirty="0" smtClean="0"/>
              <a:t>In particular, ingress switch of a forwarding path uniquely tags (headers of ) packets in each flow.</a:t>
            </a:r>
          </a:p>
          <a:p>
            <a:r>
              <a:rPr lang="en-US" altLang="zh-CN" baseline="0" dirty="0" smtClean="0"/>
              <a:t>Then en-route switches simply forward tagged packets based on their unique tags.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This way, en-route switches push no overlapping rules to TCAM and thus suffer from no matching ambiguity.</a:t>
            </a:r>
          </a:p>
          <a:p>
            <a:r>
              <a:rPr lang="en-US" altLang="zh-CN" baseline="0" dirty="0" smtClean="0"/>
              <a:t>However, since ingress switch follows the original matching field, it may still encounter forwarding errors.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We let the second hop switch and controller collaboratively verify the forwarding correctness of ingress switch.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In particular, the second-hop switch directs packets from the ingress switch to controller for verification, as shown in Step 3.</a:t>
            </a:r>
          </a:p>
          <a:p>
            <a:r>
              <a:rPr lang="en-US" altLang="zh-CN" baseline="0" dirty="0" smtClean="0"/>
              <a:t>Then if the forwarding decision of ingress switch is correct, controller directs back the packet to sw2 for further forwarding in Step 4.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But it’s impractical to direct every packet to controller for verification.</a:t>
            </a: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We suggest enhancing efficiency in three ways.</a:t>
            </a:r>
          </a:p>
          <a:p>
            <a:r>
              <a:rPr lang="en-US" altLang="zh-CN" baseline="0" dirty="0" smtClean="0"/>
              <a:t>Omit verifying packets processed by isolated rules;</a:t>
            </a:r>
          </a:p>
          <a:p>
            <a:r>
              <a:rPr lang="en-US" altLang="zh-CN" baseline="0" dirty="0" smtClean="0"/>
              <a:t>Introduce exact-match rules to track verified packets;</a:t>
            </a:r>
          </a:p>
          <a:p>
            <a:r>
              <a:rPr lang="en-US" altLang="zh-CN" baseline="0" dirty="0" smtClean="0"/>
              <a:t>And leverage Bloom filters to compress exact-match rules.</a:t>
            </a: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And of course, there are cases when controller detects forwarding errors.</a:t>
            </a: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</a:t>
            </a:r>
            <a:r>
              <a:rPr lang="en-US" altLang="zh-CN" baseline="0" dirty="0" smtClean="0"/>
              <a:t> SDN, the controller translates management policies specified by network administrator to rules, </a:t>
            </a:r>
          </a:p>
          <a:p>
            <a:r>
              <a:rPr lang="en-US" altLang="zh-CN" baseline="0" dirty="0" smtClean="0"/>
              <a:t>which are further populated to switches, to guide their forwarding decisions.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Upon detecting a forwarding error, the controller should direct the </a:t>
            </a:r>
            <a:r>
              <a:rPr lang="en-US" altLang="zh-CN" baseline="0" dirty="0" err="1" smtClean="0"/>
              <a:t>mis</a:t>
            </a:r>
            <a:r>
              <a:rPr lang="en-US" altLang="zh-CN" baseline="0" dirty="0" smtClean="0"/>
              <a:t>-forwarded packet to its expectant forwarding path.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In summary, our RIGHT framework makes the following contributions to reliable SDN forwarding.</a:t>
            </a:r>
          </a:p>
          <a:p>
            <a:r>
              <a:rPr lang="en-US" altLang="zh-CN" baseline="0" dirty="0" smtClean="0"/>
              <a:t>First, it mitigates forward errors through decoupling rules and priorities.</a:t>
            </a:r>
          </a:p>
          <a:p>
            <a:r>
              <a:rPr lang="en-US" altLang="zh-CN" baseline="0" dirty="0" smtClean="0"/>
              <a:t>Second, it detects forwarding errors at packet level;</a:t>
            </a:r>
          </a:p>
          <a:p>
            <a:r>
              <a:rPr lang="en-US" altLang="zh-CN" baseline="0" dirty="0" smtClean="0"/>
              <a:t>Third, it corrects the forwarding path for </a:t>
            </a:r>
            <a:r>
              <a:rPr lang="en-US" altLang="zh-CN" baseline="0" dirty="0" err="1" smtClean="0"/>
              <a:t>mis</a:t>
            </a:r>
            <a:r>
              <a:rPr lang="en-US" altLang="zh-CN" baseline="0" dirty="0" smtClean="0"/>
              <a:t>-forwarded packets.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So this is all about how RIGHT works and benefits.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Thank you for your time and interest. Now I’m happy to take any questions. Thank you.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You are also welcome to email your questions to the authors.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Any</a:t>
            </a:r>
            <a:r>
              <a:rPr lang="en-US" altLang="zh-CN" baseline="0" dirty="0" smtClean="0"/>
              <a:t> errors occurring to forwarding will violate management policies and affect network reliability.</a:t>
            </a:r>
          </a:p>
          <a:p>
            <a:r>
              <a:rPr lang="en-US" altLang="zh-CN" dirty="0" smtClean="0"/>
              <a:t>So it’s important</a:t>
            </a:r>
            <a:r>
              <a:rPr lang="en-US" altLang="zh-CN" baseline="0" dirty="0" smtClean="0"/>
              <a:t> to combat forwarding errors for SDN.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Before introducing</a:t>
            </a:r>
            <a:r>
              <a:rPr lang="en-US" altLang="zh-CN" baseline="0" dirty="0" smtClean="0"/>
              <a:t> our RIGHT design, let’s first walk though SDN forwarding basics.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SDN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stands for Software-Defined Networking.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As we know, in</a:t>
            </a:r>
            <a:r>
              <a:rPr lang="en-US" altLang="zh-CN" baseline="0" dirty="0" smtClean="0"/>
              <a:t> traditional networks, management functions reside in distributed switches. </a:t>
            </a:r>
          </a:p>
          <a:p>
            <a:r>
              <a:rPr lang="en-US" altLang="zh-CN" baseline="0" dirty="0" smtClean="0"/>
              <a:t>It’s relatively hard to manage such networks due to limited policies are supported and the management needs to be distributed.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To enrich the flexibility of network management, SDN introduces a centralized controller. </a:t>
            </a:r>
          </a:p>
          <a:p>
            <a:r>
              <a:rPr lang="en-US" altLang="zh-CN" b="1" baseline="0" dirty="0" smtClean="0"/>
              <a:t>[click the mouse] </a:t>
            </a:r>
            <a:r>
              <a:rPr lang="en-US" altLang="zh-CN" baseline="0" dirty="0" smtClean="0"/>
              <a:t>It takes over all these management functions using various applications.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When a flow arrives, if the ingress switch doesn’t know how to process corresponding packets, </a:t>
            </a:r>
          </a:p>
          <a:p>
            <a:r>
              <a:rPr lang="en-US" altLang="zh-CN" b="1" baseline="0" dirty="0" smtClean="0"/>
              <a:t>[click the mouse] </a:t>
            </a:r>
            <a:r>
              <a:rPr lang="en-US" altLang="zh-CN" baseline="0" dirty="0" smtClean="0"/>
              <a:t>it needs to query the controller by encapsulating flow-info into a </a:t>
            </a:r>
            <a:r>
              <a:rPr lang="en-US" altLang="zh-CN" baseline="0" dirty="0" err="1" smtClean="0"/>
              <a:t>packetin</a:t>
            </a:r>
            <a:r>
              <a:rPr lang="en-US" altLang="zh-CN" baseline="0" dirty="0" smtClean="0"/>
              <a:t> message.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Verdana" pitchFamily="34" charset="0"/>
          <a:ea typeface="+mj-ea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85784" y="2643182"/>
            <a:ext cx="9429784" cy="9864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4000" dirty="0" smtClean="0">
                <a:ea typeface="Verdana" pitchFamily="34" charset="0"/>
              </a:rPr>
              <a:t>Toward</a:t>
            </a:r>
            <a:r>
              <a:rPr lang="en-US" altLang="zh-CN" sz="3600" dirty="0" smtClean="0">
                <a:ea typeface="Verdana" pitchFamily="34" charset="0"/>
              </a:rPr>
              <a:t> </a:t>
            </a:r>
            <a:r>
              <a:rPr lang="en-US" altLang="zh-CN" sz="4000" dirty="0" smtClean="0">
                <a:ea typeface="Verdana" pitchFamily="34" charset="0"/>
              </a:rPr>
              <a:t>Taming</a:t>
            </a:r>
            <a:r>
              <a:rPr lang="en-US" altLang="zh-CN" sz="3600" dirty="0" smtClean="0">
                <a:ea typeface="Verdana" pitchFamily="34" charset="0"/>
              </a:rPr>
              <a:t> </a:t>
            </a:r>
            <a:r>
              <a:rPr lang="en-US" altLang="zh-CN" sz="4000" dirty="0" smtClean="0">
                <a:ea typeface="Verdana" pitchFamily="34" charset="0"/>
              </a:rPr>
              <a:t>Policy</a:t>
            </a:r>
            <a:r>
              <a:rPr lang="en-US" altLang="zh-CN" sz="3600" dirty="0" smtClean="0">
                <a:ea typeface="Verdana" pitchFamily="34" charset="0"/>
              </a:rPr>
              <a:t> </a:t>
            </a:r>
            <a:r>
              <a:rPr lang="en-US" altLang="zh-CN" sz="4000" dirty="0" smtClean="0">
                <a:ea typeface="Verdana" pitchFamily="34" charset="0"/>
              </a:rPr>
              <a:t>Enforcement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4000" dirty="0" smtClean="0"/>
              <a:t>for SDN</a:t>
            </a:r>
            <a:r>
              <a:rPr lang="en-US" altLang="zh-CN" sz="1100" dirty="0" smtClean="0">
                <a:solidFill>
                  <a:schemeClr val="bg1"/>
                </a:solidFill>
              </a:rPr>
              <a:t>_</a:t>
            </a:r>
            <a:r>
              <a:rPr lang="en-US" altLang="zh-CN" sz="3200" dirty="0" smtClean="0">
                <a:solidFill>
                  <a:schemeClr val="bg1"/>
                </a:solidFill>
              </a:rPr>
              <a:t>_</a:t>
            </a:r>
            <a:r>
              <a:rPr lang="en-US" altLang="zh-CN" sz="4000" dirty="0" smtClean="0">
                <a:solidFill>
                  <a:schemeClr val="bg1"/>
                </a:solidFill>
              </a:rPr>
              <a:t>_____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in the </a:t>
            </a:r>
            <a:r>
              <a:rPr lang="en-US" altLang="zh-CN" sz="4000" dirty="0" smtClean="0">
                <a:solidFill>
                  <a:srgbClr val="FFC000"/>
                </a:solidFill>
              </a:rPr>
              <a:t>RIGHT</a:t>
            </a:r>
            <a:r>
              <a:rPr lang="en-US" altLang="zh-CN" sz="4000" dirty="0" smtClean="0"/>
              <a:t> way</a:t>
            </a:r>
            <a:r>
              <a:rPr lang="en-US" altLang="zh-CN" sz="2800" dirty="0" smtClean="0">
                <a:solidFill>
                  <a:schemeClr val="bg1"/>
                </a:solidFill>
              </a:rPr>
              <a:t>_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5362580"/>
            <a:ext cx="8929718" cy="1495420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zh-CN" sz="2800" dirty="0" smtClean="0">
                <a:solidFill>
                  <a:schemeClr val="tx1"/>
                </a:solidFill>
              </a:rPr>
              <a:t>Kai Bu,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Minyu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Weng</a:t>
            </a:r>
            <a:r>
              <a:rPr lang="en-US" altLang="zh-CN" sz="2800" dirty="0" smtClean="0">
                <a:solidFill>
                  <a:schemeClr val="tx1"/>
                </a:solidFill>
              </a:rPr>
              <a:t>,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Junze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Bao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altLang="zh-CN" sz="2800" dirty="0" err="1" smtClean="0">
                <a:solidFill>
                  <a:schemeClr val="tx1"/>
                </a:solidFill>
              </a:rPr>
              <a:t>Zhenchao</a:t>
            </a:r>
            <a:r>
              <a:rPr lang="en-US" altLang="zh-CN" sz="2800" dirty="0" smtClean="0">
                <a:solidFill>
                  <a:schemeClr val="tx1"/>
                </a:solidFill>
              </a:rPr>
              <a:t> Lin,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Zhikui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Xu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Zhejiang University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n-US" altLang="zh-CN" sz="2400" b="1" dirty="0" smtClean="0">
                <a:latin typeface="Verdana" pitchFamily="34" charset="0"/>
              </a:rPr>
              <a:t>SDDCS 2016</a:t>
            </a:r>
            <a:endParaRPr lang="en-US" altLang="zh-CN" sz="40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14546" y="1142984"/>
            <a:ext cx="2428892" cy="12858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860800" y="3357562"/>
            <a:ext cx="352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44377" y="1714488"/>
            <a:ext cx="571504" cy="57150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8244" y="11429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64" y="17144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Routing</a:t>
            </a:r>
            <a:endParaRPr lang="zh-CN" altLang="en-US" sz="12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直接箭头连接符 18"/>
          <p:cNvCxnSpPr>
            <a:stCxn id="9" idx="2"/>
          </p:cNvCxnSpPr>
          <p:nvPr/>
        </p:nvCxnSpPr>
        <p:spPr>
          <a:xfrm rot="10800000" flipH="1" flipV="1">
            <a:off x="21050" y="5214950"/>
            <a:ext cx="693297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21495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785918" y="5214950"/>
            <a:ext cx="4786346" cy="10965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 flipH="1" flipV="1">
            <a:off x="714348" y="2500306"/>
            <a:ext cx="2786082" cy="22145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6" idx="0"/>
          </p:cNvCxnSpPr>
          <p:nvPr/>
        </p:nvCxnSpPr>
        <p:spPr>
          <a:xfrm rot="5400000">
            <a:off x="2038332" y="3609976"/>
            <a:ext cx="2714642" cy="6667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2"/>
            <a:endCxn id="7" idx="0"/>
          </p:cNvCxnSpPr>
          <p:nvPr/>
        </p:nvCxnSpPr>
        <p:spPr>
          <a:xfrm rot="16200000" flipH="1">
            <a:off x="3074750" y="2641371"/>
            <a:ext cx="2714644" cy="200388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4" idx="2"/>
            <a:endCxn id="1026" idx="0"/>
          </p:cNvCxnSpPr>
          <p:nvPr/>
        </p:nvCxnSpPr>
        <p:spPr>
          <a:xfrm rot="5400000">
            <a:off x="1003048" y="2573555"/>
            <a:ext cx="2714644" cy="213951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check-mark-3-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643446"/>
            <a:ext cx="466724" cy="4667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8636639">
            <a:off x="1176663" y="33353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PacketIn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6050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FlowMod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14546" y="1142984"/>
            <a:ext cx="2428892" cy="12858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44377" y="1714488"/>
            <a:ext cx="571504" cy="57150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8244" y="11429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64" y="17144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Routing</a:t>
            </a:r>
            <a:endParaRPr lang="zh-CN" altLang="en-US" sz="12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直接箭头连接符 18"/>
          <p:cNvCxnSpPr>
            <a:stCxn id="9" idx="2"/>
          </p:cNvCxnSpPr>
          <p:nvPr/>
        </p:nvCxnSpPr>
        <p:spPr>
          <a:xfrm rot="10800000" flipH="1" flipV="1">
            <a:off x="21050" y="5214950"/>
            <a:ext cx="693297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21495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785918" y="5214950"/>
            <a:ext cx="4786346" cy="10965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 flipH="1" flipV="1">
            <a:off x="714348" y="2500306"/>
            <a:ext cx="2786082" cy="22145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6" idx="0"/>
          </p:cNvCxnSpPr>
          <p:nvPr/>
        </p:nvCxnSpPr>
        <p:spPr>
          <a:xfrm rot="5400000">
            <a:off x="2038332" y="3609976"/>
            <a:ext cx="2714642" cy="6667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2"/>
            <a:endCxn id="7" idx="0"/>
          </p:cNvCxnSpPr>
          <p:nvPr/>
        </p:nvCxnSpPr>
        <p:spPr>
          <a:xfrm rot="16200000" flipH="1">
            <a:off x="3074750" y="2641371"/>
            <a:ext cx="2714644" cy="200388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4" idx="2"/>
            <a:endCxn id="1026" idx="0"/>
          </p:cNvCxnSpPr>
          <p:nvPr/>
        </p:nvCxnSpPr>
        <p:spPr>
          <a:xfrm rot="5400000">
            <a:off x="1003048" y="2573555"/>
            <a:ext cx="2714644" cy="213951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check-mark-3-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643446"/>
            <a:ext cx="466724" cy="4667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8636639">
            <a:off x="1176663" y="33353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PacketIn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6050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FlowMod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286248" y="285728"/>
          <a:ext cx="4572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928694"/>
                <a:gridCol w="1785950"/>
                <a:gridCol w="1000132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Switch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Rule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Priority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Matching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src_ip</a:t>
                      </a:r>
                      <a:r>
                        <a:rPr lang="en-US" altLang="zh-CN" dirty="0" smtClean="0"/>
                        <a:t>=10.20.*.*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fwd(sw2)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src_ip</a:t>
                      </a:r>
                      <a:r>
                        <a:rPr lang="en-US" altLang="zh-CN" dirty="0" smtClean="0"/>
                        <a:t>=10.20.*.*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fwd(sw3)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src_ip</a:t>
                      </a:r>
                      <a:r>
                        <a:rPr lang="en-US" altLang="zh-CN" dirty="0" smtClean="0"/>
                        <a:t>=10.20.*.*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fwd(out)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 rot="5400000">
            <a:off x="3786185" y="2214557"/>
            <a:ext cx="1357320" cy="1214443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92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p1,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fwd(sw2)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00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p2,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fwd(sw3)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52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p3,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fwd(out)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00166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00430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sw2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72132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sw3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0800" y="3357562"/>
            <a:ext cx="3525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</a:p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low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14546" y="1142984"/>
            <a:ext cx="2428892" cy="12858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44377" y="1714488"/>
            <a:ext cx="571504" cy="57150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8244" y="11429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64" y="17144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Routing</a:t>
            </a:r>
            <a:endParaRPr lang="zh-CN" altLang="en-US" sz="12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直接箭头连接符 18"/>
          <p:cNvCxnSpPr>
            <a:stCxn id="9" idx="2"/>
          </p:cNvCxnSpPr>
          <p:nvPr/>
        </p:nvCxnSpPr>
        <p:spPr>
          <a:xfrm rot="10800000" flipH="1" flipV="1">
            <a:off x="21050" y="5214950"/>
            <a:ext cx="693297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21495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785918" y="5214950"/>
            <a:ext cx="4786346" cy="10965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 flipH="1" flipV="1">
            <a:off x="714348" y="2500306"/>
            <a:ext cx="2786082" cy="22145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6" idx="0"/>
          </p:cNvCxnSpPr>
          <p:nvPr/>
        </p:nvCxnSpPr>
        <p:spPr>
          <a:xfrm rot="5400000">
            <a:off x="2038332" y="3609976"/>
            <a:ext cx="2714642" cy="6667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2"/>
            <a:endCxn id="7" idx="0"/>
          </p:cNvCxnSpPr>
          <p:nvPr/>
        </p:nvCxnSpPr>
        <p:spPr>
          <a:xfrm rot="16200000" flipH="1">
            <a:off x="3074750" y="2641371"/>
            <a:ext cx="2714644" cy="200388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4" idx="2"/>
            <a:endCxn id="1026" idx="0"/>
          </p:cNvCxnSpPr>
          <p:nvPr/>
        </p:nvCxnSpPr>
        <p:spPr>
          <a:xfrm rot="5400000">
            <a:off x="1003048" y="2573555"/>
            <a:ext cx="2714644" cy="213951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check-mark-3-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643446"/>
            <a:ext cx="466724" cy="4667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8636639">
            <a:off x="1176663" y="33353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PacketIn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6050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FlowMod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286248" y="285728"/>
          <a:ext cx="4572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928694"/>
                <a:gridCol w="1785950"/>
                <a:gridCol w="1000132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Switch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Rule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Priority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Matching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src_ip</a:t>
                      </a:r>
                      <a:r>
                        <a:rPr lang="en-US" altLang="zh-CN" dirty="0" smtClean="0"/>
                        <a:t>=10.20.*.*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fwd(sw2)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src_ip</a:t>
                      </a:r>
                      <a:r>
                        <a:rPr lang="en-US" altLang="zh-CN" dirty="0" smtClean="0"/>
                        <a:t>=10.20.*.*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fwd(sw3)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src_ip</a:t>
                      </a:r>
                      <a:r>
                        <a:rPr lang="en-US" altLang="zh-CN" dirty="0" smtClean="0"/>
                        <a:t>=10.20.*.*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fwd(out)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 rot="5400000">
            <a:off x="3786185" y="2214557"/>
            <a:ext cx="1357320" cy="1214443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92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p1,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fwd(sw2)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00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p2,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fwd(sw3)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52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p3,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fwd(out)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00166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00430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sw2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72132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143504" y="1000108"/>
            <a:ext cx="3714776" cy="428628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860800" y="3357562"/>
            <a:ext cx="3525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</a:p>
          <a:p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low table</a:t>
            </a:r>
          </a:p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rule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14546" y="1142984"/>
            <a:ext cx="2428892" cy="12858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44377" y="1714488"/>
            <a:ext cx="571504" cy="57150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8244" y="11429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64" y="17144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Routing</a:t>
            </a:r>
            <a:endParaRPr lang="zh-CN" altLang="en-US" sz="12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直接箭头连接符 18"/>
          <p:cNvCxnSpPr>
            <a:stCxn id="9" idx="2"/>
          </p:cNvCxnSpPr>
          <p:nvPr/>
        </p:nvCxnSpPr>
        <p:spPr>
          <a:xfrm rot="10800000" flipH="1" flipV="1">
            <a:off x="21050" y="5214950"/>
            <a:ext cx="693297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21495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785918" y="5214950"/>
            <a:ext cx="4786346" cy="10965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 flipH="1" flipV="1">
            <a:off x="714348" y="2500306"/>
            <a:ext cx="2786082" cy="22145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6" idx="0"/>
          </p:cNvCxnSpPr>
          <p:nvPr/>
        </p:nvCxnSpPr>
        <p:spPr>
          <a:xfrm rot="5400000">
            <a:off x="2038332" y="3609976"/>
            <a:ext cx="2714642" cy="6667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2"/>
            <a:endCxn id="7" idx="0"/>
          </p:cNvCxnSpPr>
          <p:nvPr/>
        </p:nvCxnSpPr>
        <p:spPr>
          <a:xfrm rot="16200000" flipH="1">
            <a:off x="3074750" y="2641371"/>
            <a:ext cx="2714644" cy="200388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4" idx="2"/>
            <a:endCxn id="1026" idx="0"/>
          </p:cNvCxnSpPr>
          <p:nvPr/>
        </p:nvCxnSpPr>
        <p:spPr>
          <a:xfrm rot="5400000">
            <a:off x="1003048" y="2573555"/>
            <a:ext cx="2714644" cy="213951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check-mark-3-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643446"/>
            <a:ext cx="466724" cy="4667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8636639">
            <a:off x="1176663" y="33353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PacketIn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6050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FlowMod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286248" y="285728"/>
          <a:ext cx="4572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928694"/>
                <a:gridCol w="1785950"/>
                <a:gridCol w="1000132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Switch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Rule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Priority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Matching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src_ip</a:t>
                      </a:r>
                      <a:r>
                        <a:rPr lang="en-US" altLang="zh-CN" dirty="0" smtClean="0"/>
                        <a:t>=10.20.*.*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fwd(sw2)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src_ip</a:t>
                      </a:r>
                      <a:r>
                        <a:rPr lang="en-US" altLang="zh-CN" dirty="0" smtClean="0"/>
                        <a:t>=10.20.*.*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fwd(sw3)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src_ip</a:t>
                      </a:r>
                      <a:r>
                        <a:rPr lang="en-US" altLang="zh-CN" dirty="0" smtClean="0"/>
                        <a:t>=10.20.*.*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fwd(out)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 rot="5400000">
            <a:off x="3786185" y="2214557"/>
            <a:ext cx="1357320" cy="1214443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92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p1,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fwd(sw2)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00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p2,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fwd(sw3)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52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p3,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fwd(out)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00166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00430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sw2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72132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143504" y="1000108"/>
            <a:ext cx="3714776" cy="428628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358082" y="857232"/>
            <a:ext cx="428628" cy="7143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860800" y="3357562"/>
            <a:ext cx="3525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</a:p>
          <a:p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low table</a:t>
            </a:r>
          </a:p>
          <a:p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rule</a:t>
            </a:r>
          </a:p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wildcard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14546" y="1142984"/>
            <a:ext cx="2428892" cy="12858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44377" y="1714488"/>
            <a:ext cx="571504" cy="57150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8244" y="11429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64" y="17144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Routing</a:t>
            </a:r>
            <a:endParaRPr lang="zh-CN" altLang="en-US" sz="12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直接箭头连接符 18"/>
          <p:cNvCxnSpPr>
            <a:stCxn id="9" idx="2"/>
          </p:cNvCxnSpPr>
          <p:nvPr/>
        </p:nvCxnSpPr>
        <p:spPr>
          <a:xfrm rot="10800000" flipH="1" flipV="1">
            <a:off x="21050" y="5214950"/>
            <a:ext cx="693297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21495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785918" y="5214950"/>
            <a:ext cx="4786346" cy="10965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 flipH="1" flipV="1">
            <a:off x="714348" y="2500306"/>
            <a:ext cx="2786082" cy="22145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6" idx="0"/>
          </p:cNvCxnSpPr>
          <p:nvPr/>
        </p:nvCxnSpPr>
        <p:spPr>
          <a:xfrm rot="5400000">
            <a:off x="2038332" y="3609976"/>
            <a:ext cx="2714642" cy="6667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2"/>
            <a:endCxn id="7" idx="0"/>
          </p:cNvCxnSpPr>
          <p:nvPr/>
        </p:nvCxnSpPr>
        <p:spPr>
          <a:xfrm rot="16200000" flipH="1">
            <a:off x="3074750" y="2641371"/>
            <a:ext cx="2714644" cy="200388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4" idx="2"/>
            <a:endCxn id="1026" idx="0"/>
          </p:cNvCxnSpPr>
          <p:nvPr/>
        </p:nvCxnSpPr>
        <p:spPr>
          <a:xfrm rot="5400000">
            <a:off x="1003048" y="2573555"/>
            <a:ext cx="2714644" cy="213951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check-mark-3-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643446"/>
            <a:ext cx="466724" cy="4667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8636639">
            <a:off x="1176663" y="33353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PacketIn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6050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FlowMod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286248" y="285728"/>
          <a:ext cx="4572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928694"/>
                <a:gridCol w="1785950"/>
                <a:gridCol w="1000132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Switch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Rule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Priority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Matching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src_ip</a:t>
                      </a:r>
                      <a:r>
                        <a:rPr lang="en-US" altLang="zh-CN" dirty="0" smtClean="0"/>
                        <a:t>=10.20.*.*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fwd(sw2)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src_ip</a:t>
                      </a:r>
                      <a:r>
                        <a:rPr lang="en-US" altLang="zh-CN" dirty="0" smtClean="0"/>
                        <a:t>=10.20.*.*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fwd(sw3)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src_ip</a:t>
                      </a:r>
                      <a:r>
                        <a:rPr lang="en-US" altLang="zh-CN" dirty="0" smtClean="0"/>
                        <a:t>=10.20.*.*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fwd(out)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 rot="5400000">
            <a:off x="3786185" y="2214557"/>
            <a:ext cx="1357320" cy="1214443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92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p1,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fwd(sw2)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00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p2,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fwd(sw3)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52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p3,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fwd(out)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00166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00430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sw2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72132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143504" y="1000108"/>
            <a:ext cx="3714776" cy="428628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358082" y="857232"/>
            <a:ext cx="428628" cy="7143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143504" y="857232"/>
            <a:ext cx="428628" cy="7143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860800" y="3357562"/>
            <a:ext cx="3525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</a:p>
          <a:p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low table</a:t>
            </a:r>
          </a:p>
          <a:p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rule</a:t>
            </a:r>
          </a:p>
          <a:p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wildcard</a:t>
            </a:r>
          </a:p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priority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14546" y="1142984"/>
            <a:ext cx="2428892" cy="12858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44377" y="1714488"/>
            <a:ext cx="571504" cy="57150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8244" y="11429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64" y="17144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Routing</a:t>
            </a:r>
            <a:endParaRPr lang="zh-CN" altLang="en-US" sz="12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直接箭头连接符 18"/>
          <p:cNvCxnSpPr>
            <a:stCxn id="9" idx="2"/>
          </p:cNvCxnSpPr>
          <p:nvPr/>
        </p:nvCxnSpPr>
        <p:spPr>
          <a:xfrm rot="10800000" flipH="1" flipV="1">
            <a:off x="21050" y="5214950"/>
            <a:ext cx="693297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21495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785918" y="5214950"/>
            <a:ext cx="4786346" cy="10965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 flipH="1" flipV="1">
            <a:off x="714348" y="2500306"/>
            <a:ext cx="2786082" cy="22145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6" idx="0"/>
          </p:cNvCxnSpPr>
          <p:nvPr/>
        </p:nvCxnSpPr>
        <p:spPr>
          <a:xfrm rot="5400000">
            <a:off x="2038332" y="3609976"/>
            <a:ext cx="2714642" cy="6667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2"/>
            <a:endCxn id="7" idx="0"/>
          </p:cNvCxnSpPr>
          <p:nvPr/>
        </p:nvCxnSpPr>
        <p:spPr>
          <a:xfrm rot="16200000" flipH="1">
            <a:off x="3074750" y="2641371"/>
            <a:ext cx="2714644" cy="200388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4" idx="2"/>
            <a:endCxn id="1026" idx="0"/>
          </p:cNvCxnSpPr>
          <p:nvPr/>
        </p:nvCxnSpPr>
        <p:spPr>
          <a:xfrm rot="5400000">
            <a:off x="1003048" y="2573555"/>
            <a:ext cx="2714644" cy="213951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check-mark-3-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643446"/>
            <a:ext cx="466724" cy="4667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8636639">
            <a:off x="1176663" y="33353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PacketIn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6050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FlowMod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92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p1,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fwd(sw2)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00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p2,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fwd(sw3)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52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p3,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fwd(out)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00166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00430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sw2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72132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sw3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0800" y="3357562"/>
            <a:ext cx="3525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errors</a:t>
            </a:r>
            <a:endParaRPr lang="zh-CN" altLang="en-US" sz="36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14546" y="1142984"/>
            <a:ext cx="2428892" cy="12858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44377" y="1714488"/>
            <a:ext cx="571504" cy="57150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8244" y="11429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64" y="17144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Routing</a:t>
            </a:r>
            <a:endParaRPr lang="zh-CN" altLang="en-US" sz="12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直接箭头连接符 18"/>
          <p:cNvCxnSpPr>
            <a:stCxn id="9" idx="2"/>
          </p:cNvCxnSpPr>
          <p:nvPr/>
        </p:nvCxnSpPr>
        <p:spPr>
          <a:xfrm rot="10800000" flipH="1" flipV="1">
            <a:off x="21050" y="5214950"/>
            <a:ext cx="693297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21495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785918" y="5214950"/>
            <a:ext cx="4786346" cy="10965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 flipH="1" flipV="1">
            <a:off x="714348" y="2500306"/>
            <a:ext cx="2786082" cy="22145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6" idx="0"/>
          </p:cNvCxnSpPr>
          <p:nvPr/>
        </p:nvCxnSpPr>
        <p:spPr>
          <a:xfrm rot="5400000">
            <a:off x="2038332" y="3609976"/>
            <a:ext cx="2714642" cy="6667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2"/>
            <a:endCxn id="7" idx="0"/>
          </p:cNvCxnSpPr>
          <p:nvPr/>
        </p:nvCxnSpPr>
        <p:spPr>
          <a:xfrm rot="16200000" flipH="1">
            <a:off x="3074750" y="2641371"/>
            <a:ext cx="2714644" cy="200388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4" idx="2"/>
            <a:endCxn id="1026" idx="0"/>
          </p:cNvCxnSpPr>
          <p:nvPr/>
        </p:nvCxnSpPr>
        <p:spPr>
          <a:xfrm rot="5400000">
            <a:off x="1003048" y="2573555"/>
            <a:ext cx="2714644" cy="213951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check-mark-3-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643446"/>
            <a:ext cx="466724" cy="4667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8636639">
            <a:off x="1176663" y="33353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PacketIn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6050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FlowMod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92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p1,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fwd(sw2)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00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p2,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fwd(sw3)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52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p3,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fwd(out)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04000" y="4572008"/>
            <a:ext cx="352578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causes:</a:t>
            </a:r>
          </a:p>
          <a:p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rule installation failure</a:t>
            </a:r>
            <a:endParaRPr lang="zh-CN" altLang="en-US" b="1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42" name="直接连接符 41"/>
          <p:cNvCxnSpPr>
            <a:stCxn id="40" idx="3"/>
            <a:endCxn id="40" idx="7"/>
          </p:cNvCxnSpPr>
          <p:nvPr/>
        </p:nvCxnSpPr>
        <p:spPr>
          <a:xfrm rot="5400000" flipH="1" flipV="1">
            <a:off x="2983030" y="5697682"/>
            <a:ext cx="606172" cy="606172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00166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sw1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500430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sw2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572132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sw3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2857488" y="5572140"/>
            <a:ext cx="857256" cy="857256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901600" y="4786322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57600" y="3500438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0800" y="3357562"/>
            <a:ext cx="3525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errors</a:t>
            </a:r>
            <a:endParaRPr lang="zh-CN" altLang="en-US" sz="36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14546" y="1142984"/>
            <a:ext cx="2428892" cy="12858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44377" y="1714488"/>
            <a:ext cx="571504" cy="57150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8244" y="11429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64" y="17144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Routing</a:t>
            </a:r>
            <a:endParaRPr lang="zh-CN" altLang="en-US" sz="12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直接箭头连接符 18"/>
          <p:cNvCxnSpPr>
            <a:stCxn id="9" idx="2"/>
          </p:cNvCxnSpPr>
          <p:nvPr/>
        </p:nvCxnSpPr>
        <p:spPr>
          <a:xfrm rot="10800000" flipH="1" flipV="1">
            <a:off x="21050" y="5214950"/>
            <a:ext cx="693297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21495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785918" y="5214950"/>
            <a:ext cx="4786346" cy="10965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 flipH="1" flipV="1">
            <a:off x="714348" y="2500306"/>
            <a:ext cx="2786082" cy="22145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6" idx="0"/>
          </p:cNvCxnSpPr>
          <p:nvPr/>
        </p:nvCxnSpPr>
        <p:spPr>
          <a:xfrm rot="5400000">
            <a:off x="2038332" y="3609976"/>
            <a:ext cx="2714642" cy="6667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2"/>
            <a:endCxn id="7" idx="0"/>
          </p:cNvCxnSpPr>
          <p:nvPr/>
        </p:nvCxnSpPr>
        <p:spPr>
          <a:xfrm rot="16200000" flipH="1">
            <a:off x="3074750" y="2641371"/>
            <a:ext cx="2714644" cy="200388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4" idx="2"/>
            <a:endCxn id="1026" idx="0"/>
          </p:cNvCxnSpPr>
          <p:nvPr/>
        </p:nvCxnSpPr>
        <p:spPr>
          <a:xfrm rot="5400000">
            <a:off x="1003048" y="2573555"/>
            <a:ext cx="2714644" cy="213951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check-mark-3-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643446"/>
            <a:ext cx="466724" cy="4667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8636639">
            <a:off x="1176663" y="33353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PacketIn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6050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FlowMod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92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p1,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fwd(sw2)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00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p2,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fwd(sw3)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52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p3,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fwd(out)</a:t>
            </a:r>
            <a:endParaRPr lang="zh-CN" altLang="en-US" dirty="0">
              <a:cs typeface="Verdana" pitchFamily="34" charset="0"/>
            </a:endParaRPr>
          </a:p>
        </p:txBody>
      </p:sp>
      <p:cxnSp>
        <p:nvCxnSpPr>
          <p:cNvPr id="42" name="直接连接符 41"/>
          <p:cNvCxnSpPr>
            <a:stCxn id="40" idx="3"/>
            <a:endCxn id="40" idx="7"/>
          </p:cNvCxnSpPr>
          <p:nvPr/>
        </p:nvCxnSpPr>
        <p:spPr>
          <a:xfrm rot="5400000" flipH="1" flipV="1">
            <a:off x="2983030" y="5697682"/>
            <a:ext cx="606172" cy="606172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00166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sw1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500430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sw2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572132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sw3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2857488" y="5572140"/>
            <a:ext cx="857256" cy="857256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>
            <a:stCxn id="41" idx="3"/>
            <a:endCxn id="41" idx="7"/>
          </p:cNvCxnSpPr>
          <p:nvPr/>
        </p:nvCxnSpPr>
        <p:spPr>
          <a:xfrm rot="5400000" flipH="1" flipV="1">
            <a:off x="4328095" y="5113921"/>
            <a:ext cx="202058" cy="202058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286248" y="5072074"/>
            <a:ext cx="285752" cy="285752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901600" y="4786322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bug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757600" y="3500438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loss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4000" y="4572008"/>
            <a:ext cx="352578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causes:</a:t>
            </a:r>
          </a:p>
          <a:p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rule installation failure</a:t>
            </a:r>
            <a:endParaRPr lang="zh-CN" altLang="en-US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60800" y="3357562"/>
            <a:ext cx="3525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errors</a:t>
            </a:r>
            <a:endParaRPr lang="zh-CN" altLang="en-US" sz="36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14546" y="1142984"/>
            <a:ext cx="2428892" cy="12858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860800" y="3357562"/>
            <a:ext cx="352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44377" y="1714488"/>
            <a:ext cx="571504" cy="57150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8244" y="11429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64" y="17144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Routing</a:t>
            </a:r>
            <a:endParaRPr lang="zh-CN" altLang="en-US" sz="12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直接箭头连接符 18"/>
          <p:cNvCxnSpPr>
            <a:stCxn id="9" idx="2"/>
          </p:cNvCxnSpPr>
          <p:nvPr/>
        </p:nvCxnSpPr>
        <p:spPr>
          <a:xfrm rot="10800000" flipH="1" flipV="1">
            <a:off x="21050" y="5214950"/>
            <a:ext cx="693297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21495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785918" y="5214950"/>
            <a:ext cx="4786346" cy="10965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 flipH="1" flipV="1">
            <a:off x="714348" y="2500306"/>
            <a:ext cx="2786082" cy="22145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6" idx="0"/>
          </p:cNvCxnSpPr>
          <p:nvPr/>
        </p:nvCxnSpPr>
        <p:spPr>
          <a:xfrm rot="5400000">
            <a:off x="2038332" y="3609976"/>
            <a:ext cx="2714642" cy="6667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2"/>
            <a:endCxn id="7" idx="0"/>
          </p:cNvCxnSpPr>
          <p:nvPr/>
        </p:nvCxnSpPr>
        <p:spPr>
          <a:xfrm rot="16200000" flipH="1">
            <a:off x="3074750" y="2641371"/>
            <a:ext cx="2714644" cy="200388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4" idx="2"/>
            <a:endCxn id="1026" idx="0"/>
          </p:cNvCxnSpPr>
          <p:nvPr/>
        </p:nvCxnSpPr>
        <p:spPr>
          <a:xfrm rot="5400000">
            <a:off x="1003048" y="2573555"/>
            <a:ext cx="2714644" cy="213951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check-mark-3-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643446"/>
            <a:ext cx="466724" cy="4667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8636639">
            <a:off x="1176663" y="33353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PacketIn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6050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FlowMod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92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p1,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fwd(sw2)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00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p2,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fwd(sw3)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52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p3,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fwd(out)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00166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sw1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00430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sw2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72132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sw3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10800" y="6286520"/>
            <a:ext cx="1881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p4,</a:t>
            </a:r>
          </a:p>
          <a:p>
            <a:r>
              <a:rPr lang="en-US" altLang="zh-CN" sz="1200" b="1" dirty="0" err="1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sz="1200" b="1" dirty="0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=10.*.*.*,</a:t>
            </a:r>
          </a:p>
          <a:p>
            <a:r>
              <a:rPr lang="en-US" altLang="zh-CN" sz="1200" b="1" dirty="0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fwd(sw4)</a:t>
            </a:r>
            <a:endParaRPr lang="zh-CN" altLang="en-US" sz="1200" b="1" dirty="0">
              <a:solidFill>
                <a:srgbClr val="FF0000"/>
              </a:solidFill>
              <a:cs typeface="Verdana" pitchFamily="34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4000504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TextBox 42"/>
          <p:cNvSpPr txBox="1"/>
          <p:nvPr/>
        </p:nvSpPr>
        <p:spPr>
          <a:xfrm>
            <a:off x="4357686" y="3714752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sw4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71538" y="4786322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rule update scheduling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4000" y="4572008"/>
            <a:ext cx="352578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causes:</a:t>
            </a:r>
          </a:p>
          <a:p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rule installation failure</a:t>
            </a:r>
          </a:p>
          <a:p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rule priority violation</a:t>
            </a:r>
            <a:endParaRPr lang="zh-CN" altLang="en-US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60800" y="3357562"/>
            <a:ext cx="3525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errors</a:t>
            </a:r>
            <a:endParaRPr lang="zh-CN" altLang="en-US" sz="36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14546" y="1142984"/>
            <a:ext cx="2428892" cy="12858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860800" y="3357562"/>
            <a:ext cx="352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44377" y="1714488"/>
            <a:ext cx="571504" cy="57150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8244" y="11429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64" y="17144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Routing</a:t>
            </a:r>
            <a:endParaRPr lang="zh-CN" altLang="en-US" sz="12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直接箭头连接符 18"/>
          <p:cNvCxnSpPr>
            <a:stCxn id="9" idx="2"/>
          </p:cNvCxnSpPr>
          <p:nvPr/>
        </p:nvCxnSpPr>
        <p:spPr>
          <a:xfrm rot="10800000" flipH="1" flipV="1">
            <a:off x="21050" y="5214950"/>
            <a:ext cx="693297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21495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785918" y="5214950"/>
            <a:ext cx="4786346" cy="10965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 flipH="1" flipV="1">
            <a:off x="714348" y="2500306"/>
            <a:ext cx="2786082" cy="22145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6" idx="0"/>
          </p:cNvCxnSpPr>
          <p:nvPr/>
        </p:nvCxnSpPr>
        <p:spPr>
          <a:xfrm rot="5400000">
            <a:off x="2038332" y="3609976"/>
            <a:ext cx="2714642" cy="6667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2"/>
            <a:endCxn id="7" idx="0"/>
          </p:cNvCxnSpPr>
          <p:nvPr/>
        </p:nvCxnSpPr>
        <p:spPr>
          <a:xfrm rot="16200000" flipH="1">
            <a:off x="3074750" y="2641371"/>
            <a:ext cx="2714644" cy="200388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4" idx="2"/>
            <a:endCxn id="1026" idx="0"/>
          </p:cNvCxnSpPr>
          <p:nvPr/>
        </p:nvCxnSpPr>
        <p:spPr>
          <a:xfrm rot="5400000">
            <a:off x="1003048" y="2573555"/>
            <a:ext cx="2714644" cy="213951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check-mark-3-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643446"/>
            <a:ext cx="466724" cy="4667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8636639">
            <a:off x="1176663" y="33353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PacketIn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6050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FlowMod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92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p1,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fwd(sw2)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00000" y="5934670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p2,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fwd(sw3)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52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p3,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fwd(out)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00166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sw1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00430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sw2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72132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sw3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10800" y="5429264"/>
            <a:ext cx="1881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p4,</a:t>
            </a:r>
          </a:p>
          <a:p>
            <a:r>
              <a:rPr lang="en-US" altLang="zh-CN" sz="1200" b="1" dirty="0" err="1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sz="1200" b="1" dirty="0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=10.*.*.*,</a:t>
            </a:r>
          </a:p>
          <a:p>
            <a:r>
              <a:rPr lang="en-US" altLang="zh-CN" sz="1200" b="1" dirty="0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fwd(sw4)</a:t>
            </a:r>
            <a:endParaRPr lang="zh-CN" altLang="en-US" sz="1200" b="1" dirty="0">
              <a:solidFill>
                <a:srgbClr val="FF0000"/>
              </a:solidFill>
              <a:cs typeface="Verdana" pitchFamily="34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4000504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TextBox 42"/>
          <p:cNvSpPr txBox="1"/>
          <p:nvPr/>
        </p:nvSpPr>
        <p:spPr>
          <a:xfrm>
            <a:off x="4357686" y="3714752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sw4</a:t>
            </a:r>
            <a:endParaRPr lang="zh-CN" altLang="en-US" dirty="0"/>
          </a:p>
        </p:txBody>
      </p:sp>
      <p:cxnSp>
        <p:nvCxnSpPr>
          <p:cNvPr id="37" name="直接连接符 36"/>
          <p:cNvCxnSpPr>
            <a:stCxn id="44" idx="3"/>
            <a:endCxn id="44" idx="7"/>
          </p:cNvCxnSpPr>
          <p:nvPr/>
        </p:nvCxnSpPr>
        <p:spPr>
          <a:xfrm rot="5400000" flipH="1" flipV="1">
            <a:off x="4328095" y="5113921"/>
            <a:ext cx="202058" cy="202058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4286248" y="5072074"/>
            <a:ext cx="285752" cy="285752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rot="5400000" flipH="1" flipV="1">
            <a:off x="3321835" y="4822042"/>
            <a:ext cx="785819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04000" y="4572008"/>
            <a:ext cx="352578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causes:</a:t>
            </a:r>
          </a:p>
          <a:p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rule installation failure</a:t>
            </a:r>
          </a:p>
          <a:p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rule priority violation</a:t>
            </a:r>
            <a:endParaRPr lang="zh-CN" altLang="en-US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60800" y="3357562"/>
            <a:ext cx="3525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errors</a:t>
            </a:r>
            <a:endParaRPr lang="zh-CN" altLang="en-US" sz="36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85784" y="2643182"/>
            <a:ext cx="9429784" cy="9864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4000" dirty="0" smtClean="0">
                <a:solidFill>
                  <a:schemeClr val="bg1"/>
                </a:solidFill>
                <a:ea typeface="Verdana" pitchFamily="34" charset="0"/>
              </a:rPr>
              <a:t>Toward</a:t>
            </a:r>
            <a:r>
              <a:rPr lang="en-US" altLang="zh-CN" sz="3600" dirty="0" smtClean="0">
                <a:solidFill>
                  <a:schemeClr val="bg1"/>
                </a:solidFill>
                <a:ea typeface="Verdana" pitchFamily="34" charset="0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ea typeface="Verdana" pitchFamily="34" charset="0"/>
              </a:rPr>
              <a:t>Taming</a:t>
            </a:r>
            <a:r>
              <a:rPr lang="en-US" altLang="zh-CN" sz="3600" dirty="0" smtClean="0">
                <a:solidFill>
                  <a:schemeClr val="bg1"/>
                </a:solidFill>
                <a:ea typeface="Verdana" pitchFamily="34" charset="0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ea typeface="Verdana" pitchFamily="34" charset="0"/>
              </a:rPr>
              <a:t>Policy</a:t>
            </a:r>
            <a:r>
              <a:rPr lang="en-US" altLang="zh-CN" sz="3600" dirty="0" smtClean="0">
                <a:solidFill>
                  <a:schemeClr val="bg1"/>
                </a:solidFill>
                <a:ea typeface="Verdana" pitchFamily="34" charset="0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ea typeface="Verdana" pitchFamily="34" charset="0"/>
              </a:rPr>
              <a:t>Enforcement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4000" dirty="0" smtClean="0"/>
              <a:t>for SDN</a:t>
            </a:r>
            <a:r>
              <a:rPr lang="en-US" altLang="zh-CN" sz="1100" dirty="0" smtClean="0">
                <a:solidFill>
                  <a:schemeClr val="bg1"/>
                </a:solidFill>
              </a:rPr>
              <a:t>_</a:t>
            </a:r>
            <a:r>
              <a:rPr lang="en-US" altLang="zh-CN" sz="3200" dirty="0" smtClean="0">
                <a:solidFill>
                  <a:schemeClr val="bg1"/>
                </a:solidFill>
              </a:rPr>
              <a:t>_</a:t>
            </a:r>
            <a:r>
              <a:rPr lang="en-US" altLang="zh-CN" sz="4000" dirty="0" smtClean="0">
                <a:solidFill>
                  <a:schemeClr val="bg1"/>
                </a:solidFill>
              </a:rPr>
              <a:t>_____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>
                <a:solidFill>
                  <a:schemeClr val="bg1"/>
                </a:solidFill>
              </a:rPr>
              <a:t>in the </a:t>
            </a:r>
            <a:r>
              <a:rPr lang="en-US" altLang="zh-CN" sz="4000" dirty="0" smtClean="0">
                <a:solidFill>
                  <a:srgbClr val="FFC000"/>
                </a:solidFill>
              </a:rPr>
              <a:t>RIGHT</a:t>
            </a:r>
            <a:r>
              <a:rPr lang="en-US" altLang="zh-CN" sz="4000" dirty="0" smtClean="0"/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way</a:t>
            </a:r>
            <a:r>
              <a:rPr lang="en-US" altLang="zh-CN" sz="2800" dirty="0" smtClean="0">
                <a:solidFill>
                  <a:schemeClr val="bg1"/>
                </a:solidFill>
              </a:rPr>
              <a:t>_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500694" y="3528000"/>
            <a:ext cx="285752" cy="357190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2071670" y="3528000"/>
            <a:ext cx="500066" cy="2548800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000" y="3357562"/>
            <a:ext cx="23439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mitigate</a:t>
            </a:r>
          </a:p>
          <a:p>
            <a:pPr algn="r"/>
            <a:endParaRPr lang="en-US" altLang="zh-CN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detect</a:t>
            </a:r>
          </a:p>
          <a:p>
            <a:pPr algn="r"/>
            <a:endParaRPr lang="en-US" altLang="zh-CN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correct</a:t>
            </a:r>
            <a:endParaRPr lang="zh-CN" altLang="en-US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5500694" y="4643446"/>
            <a:ext cx="285752" cy="357190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/>
          <p:cNvSpPr/>
          <p:nvPr/>
        </p:nvSpPr>
        <p:spPr>
          <a:xfrm>
            <a:off x="5500694" y="5724000"/>
            <a:ext cx="285752" cy="357190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0" y="4143380"/>
            <a:ext cx="1962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fwding</a:t>
            </a:r>
            <a:endParaRPr lang="en-US" altLang="zh-CN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errors</a:t>
            </a:r>
            <a:endParaRPr lang="zh-CN" altLang="en-US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5" name="形状 34"/>
          <p:cNvCxnSpPr>
            <a:stCxn id="26" idx="0"/>
          </p:cNvCxnSpPr>
          <p:nvPr/>
        </p:nvCxnSpPr>
        <p:spPr>
          <a:xfrm rot="5400000" flipH="1" flipV="1">
            <a:off x="2517680" y="1588993"/>
            <a:ext cx="1017907" cy="4090869"/>
          </a:xfrm>
          <a:prstGeom prst="bentConnector2">
            <a:avLst/>
          </a:prstGeom>
          <a:ln w="38100" cap="flat">
            <a:tailEnd type="arrow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14546" y="1142984"/>
            <a:ext cx="2428892" cy="12858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860800" y="3357562"/>
            <a:ext cx="352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44377" y="1714488"/>
            <a:ext cx="571504" cy="57150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8244" y="11429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64" y="17144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Routing</a:t>
            </a:r>
            <a:endParaRPr lang="zh-CN" altLang="en-US" sz="12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直接箭头连接符 18"/>
          <p:cNvCxnSpPr>
            <a:stCxn id="9" idx="2"/>
          </p:cNvCxnSpPr>
          <p:nvPr/>
        </p:nvCxnSpPr>
        <p:spPr>
          <a:xfrm rot="10800000" flipH="1" flipV="1">
            <a:off x="21050" y="5214950"/>
            <a:ext cx="693297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21495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785918" y="5214950"/>
            <a:ext cx="4786346" cy="10965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 flipH="1" flipV="1">
            <a:off x="714348" y="2500306"/>
            <a:ext cx="2786082" cy="22145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6" idx="0"/>
          </p:cNvCxnSpPr>
          <p:nvPr/>
        </p:nvCxnSpPr>
        <p:spPr>
          <a:xfrm rot="5400000">
            <a:off x="2038332" y="3609976"/>
            <a:ext cx="2714642" cy="6667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2"/>
            <a:endCxn id="7" idx="0"/>
          </p:cNvCxnSpPr>
          <p:nvPr/>
        </p:nvCxnSpPr>
        <p:spPr>
          <a:xfrm rot="16200000" flipH="1">
            <a:off x="3074750" y="2641371"/>
            <a:ext cx="2714644" cy="200388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4" idx="2"/>
            <a:endCxn id="1026" idx="0"/>
          </p:cNvCxnSpPr>
          <p:nvPr/>
        </p:nvCxnSpPr>
        <p:spPr>
          <a:xfrm rot="5400000">
            <a:off x="1003048" y="2573555"/>
            <a:ext cx="2714644" cy="213951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check-mark-3-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643446"/>
            <a:ext cx="466724" cy="4667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8636639">
            <a:off x="1176663" y="33353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PacketIn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6050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FlowMod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92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p1,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fwd(sw2)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00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p2,</a:t>
            </a:r>
          </a:p>
          <a:p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fwd(sw3)</a:t>
            </a:r>
            <a:endParaRPr lang="zh-CN" altLang="en-US" dirty="0">
              <a:solidFill>
                <a:schemeClr val="bg1">
                  <a:lumMod val="75000"/>
                </a:schemeClr>
              </a:solidFill>
              <a:cs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52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p3,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fwd(out)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00166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sw1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00430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sw2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72132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sw3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10800" y="6286520"/>
            <a:ext cx="1881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ea typeface="Verdana" pitchFamily="34" charset="0"/>
                <a:cs typeface="Verdana" pitchFamily="34" charset="0"/>
              </a:rPr>
              <a:t>p4,</a:t>
            </a:r>
          </a:p>
          <a:p>
            <a:r>
              <a:rPr lang="en-US" altLang="zh-CN" sz="1200" b="1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sz="1200" b="1" dirty="0" smtClean="0">
                <a:ea typeface="Verdana" pitchFamily="34" charset="0"/>
                <a:cs typeface="Verdana" pitchFamily="34" charset="0"/>
              </a:rPr>
              <a:t>=10.*.*.*,</a:t>
            </a:r>
          </a:p>
          <a:p>
            <a:r>
              <a:rPr lang="en-US" altLang="zh-CN" sz="1200" b="1" dirty="0" smtClean="0">
                <a:ea typeface="Verdana" pitchFamily="34" charset="0"/>
                <a:cs typeface="Verdana" pitchFamily="34" charset="0"/>
              </a:rPr>
              <a:t>fwd(sw4)</a:t>
            </a:r>
            <a:endParaRPr lang="zh-CN" altLang="en-US" sz="1200" b="1" dirty="0">
              <a:cs typeface="Verdana" pitchFamily="34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4000504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TextBox 42"/>
          <p:cNvSpPr txBox="1"/>
          <p:nvPr/>
        </p:nvSpPr>
        <p:spPr>
          <a:xfrm>
            <a:off x="4357686" y="3714752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sw4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04000" y="4572008"/>
            <a:ext cx="3525784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causes:</a:t>
            </a:r>
          </a:p>
          <a:p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rule installation failure</a:t>
            </a:r>
          </a:p>
          <a:p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rule priority violation</a:t>
            </a:r>
          </a:p>
          <a:p>
            <a:r>
              <a:rPr lang="en-US" altLang="zh-CN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async</a:t>
            </a:r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rule activation</a:t>
            </a:r>
            <a:endParaRPr lang="zh-CN" altLang="en-US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60800" y="3357562"/>
            <a:ext cx="3525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errors</a:t>
            </a:r>
            <a:endParaRPr lang="zh-CN" altLang="en-US" sz="36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5" name="直接连接符 34"/>
          <p:cNvCxnSpPr>
            <a:stCxn id="47" idx="3"/>
            <a:endCxn id="47" idx="7"/>
          </p:cNvCxnSpPr>
          <p:nvPr/>
        </p:nvCxnSpPr>
        <p:spPr>
          <a:xfrm rot="5400000" flipH="1" flipV="1">
            <a:off x="4328095" y="5113921"/>
            <a:ext cx="202058" cy="202058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4286248" y="5072074"/>
            <a:ext cx="285752" cy="285752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 rot="5400000" flipH="1" flipV="1">
            <a:off x="3321835" y="4822042"/>
            <a:ext cx="785819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14546" y="1142984"/>
            <a:ext cx="2428892" cy="12858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44377" y="1714488"/>
            <a:ext cx="571504" cy="57150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8244" y="11429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64" y="17144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Routing</a:t>
            </a:r>
            <a:endParaRPr lang="zh-CN" altLang="en-US" sz="12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直接箭头连接符 18"/>
          <p:cNvCxnSpPr>
            <a:stCxn id="9" idx="2"/>
          </p:cNvCxnSpPr>
          <p:nvPr/>
        </p:nvCxnSpPr>
        <p:spPr>
          <a:xfrm rot="10800000" flipH="1" flipV="1">
            <a:off x="21050" y="5214950"/>
            <a:ext cx="693297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21495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785918" y="5214950"/>
            <a:ext cx="4786346" cy="10965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 flipH="1" flipV="1">
            <a:off x="714348" y="2500306"/>
            <a:ext cx="2786082" cy="22145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6" idx="0"/>
          </p:cNvCxnSpPr>
          <p:nvPr/>
        </p:nvCxnSpPr>
        <p:spPr>
          <a:xfrm rot="5400000">
            <a:off x="2038332" y="3609976"/>
            <a:ext cx="2714642" cy="6667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2"/>
            <a:endCxn id="7" idx="0"/>
          </p:cNvCxnSpPr>
          <p:nvPr/>
        </p:nvCxnSpPr>
        <p:spPr>
          <a:xfrm rot="16200000" flipH="1">
            <a:off x="3074750" y="2641371"/>
            <a:ext cx="2714644" cy="200388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4" idx="2"/>
            <a:endCxn id="1026" idx="0"/>
          </p:cNvCxnSpPr>
          <p:nvPr/>
        </p:nvCxnSpPr>
        <p:spPr>
          <a:xfrm rot="5400000">
            <a:off x="1003048" y="2573555"/>
            <a:ext cx="2714644" cy="213951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check-mark-3-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643446"/>
            <a:ext cx="466724" cy="4667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8636639">
            <a:off x="1176663" y="33353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PacketIn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6050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FlowMod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92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p1,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fwd(sw2)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00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p2,</a:t>
            </a:r>
          </a:p>
          <a:p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fwd(sw3)</a:t>
            </a:r>
            <a:endParaRPr lang="zh-CN" altLang="en-US" dirty="0">
              <a:solidFill>
                <a:schemeClr val="bg1">
                  <a:lumMod val="75000"/>
                </a:schemeClr>
              </a:solidFill>
              <a:cs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52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p3,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fwd(out)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00166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sw1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00430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sw2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72132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sw3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10800" y="6286520"/>
            <a:ext cx="1881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ea typeface="Verdana" pitchFamily="34" charset="0"/>
                <a:cs typeface="Verdana" pitchFamily="34" charset="0"/>
              </a:rPr>
              <a:t>p4,</a:t>
            </a:r>
          </a:p>
          <a:p>
            <a:r>
              <a:rPr lang="en-US" altLang="zh-CN" sz="1200" b="1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sz="1200" b="1" dirty="0" smtClean="0">
                <a:ea typeface="Verdana" pitchFamily="34" charset="0"/>
                <a:cs typeface="Verdana" pitchFamily="34" charset="0"/>
              </a:rPr>
              <a:t>=10.*.*.*,</a:t>
            </a:r>
          </a:p>
          <a:p>
            <a:r>
              <a:rPr lang="en-US" altLang="zh-CN" sz="1200" b="1" dirty="0" smtClean="0">
                <a:ea typeface="Verdana" pitchFamily="34" charset="0"/>
                <a:cs typeface="Verdana" pitchFamily="34" charset="0"/>
              </a:rPr>
              <a:t>fwd(sw4)</a:t>
            </a:r>
            <a:endParaRPr lang="zh-CN" altLang="en-US" sz="1200" b="1" dirty="0">
              <a:cs typeface="Verdana" pitchFamily="34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4000504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TextBox 42"/>
          <p:cNvSpPr txBox="1"/>
          <p:nvPr/>
        </p:nvSpPr>
        <p:spPr>
          <a:xfrm>
            <a:off x="4357686" y="3714752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sw4</a:t>
            </a:r>
            <a:endParaRPr lang="zh-CN" altLang="en-US" dirty="0"/>
          </a:p>
        </p:txBody>
      </p:sp>
      <p:cxnSp>
        <p:nvCxnSpPr>
          <p:cNvPr id="35" name="直接连接符 34"/>
          <p:cNvCxnSpPr>
            <a:stCxn id="47" idx="3"/>
            <a:endCxn id="47" idx="7"/>
          </p:cNvCxnSpPr>
          <p:nvPr/>
        </p:nvCxnSpPr>
        <p:spPr>
          <a:xfrm rot="5400000" flipH="1" flipV="1">
            <a:off x="4328095" y="5113921"/>
            <a:ext cx="202058" cy="202058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4286248" y="5072074"/>
            <a:ext cx="285752" cy="285752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 rot="5400000" flipH="1" flipV="1">
            <a:off x="3321835" y="4822042"/>
            <a:ext cx="785819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1796" y="4572008"/>
            <a:ext cx="3525784" cy="1369606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causes:</a:t>
            </a:r>
          </a:p>
          <a:p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rule installation failure</a:t>
            </a:r>
          </a:p>
          <a:p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rule priority violation</a:t>
            </a:r>
          </a:p>
          <a:p>
            <a:r>
              <a:rPr lang="en-US" altLang="zh-CN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async</a:t>
            </a:r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rule activation</a:t>
            </a:r>
            <a:endParaRPr lang="zh-CN" altLang="en-US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8596" y="3357562"/>
            <a:ext cx="3525784" cy="120032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errors</a:t>
            </a:r>
            <a:endParaRPr lang="zh-CN" altLang="en-US" sz="36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0800" y="3357562"/>
            <a:ext cx="352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RIGHT</a:t>
            </a:r>
            <a:endParaRPr lang="zh-CN" altLang="en-US" sz="3600" dirty="0">
              <a:solidFill>
                <a:srgbClr val="FFC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71868" y="3357562"/>
            <a:ext cx="2343976" cy="286232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mitigate</a:t>
            </a:r>
          </a:p>
          <a:p>
            <a:pPr algn="r"/>
            <a:endParaRPr lang="en-US" altLang="zh-CN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detect</a:t>
            </a:r>
          </a:p>
          <a:p>
            <a:pPr algn="r"/>
            <a:endParaRPr lang="en-US" altLang="zh-CN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correct</a:t>
            </a:r>
            <a:endParaRPr lang="zh-CN" altLang="en-US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rot="5400000" flipH="1" flipV="1">
            <a:off x="3919068" y="4917596"/>
            <a:ext cx="3879220" cy="1588"/>
          </a:xfrm>
          <a:prstGeom prst="line">
            <a:avLst/>
          </a:prstGeom>
          <a:ln w="127000">
            <a:solidFill>
              <a:srgbClr val="FFC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左大括号 49"/>
          <p:cNvSpPr/>
          <p:nvPr/>
        </p:nvSpPr>
        <p:spPr>
          <a:xfrm>
            <a:off x="3428992" y="3528000"/>
            <a:ext cx="500066" cy="2548800"/>
          </a:xfrm>
          <a:prstGeom prst="leftBrace">
            <a:avLst>
              <a:gd name="adj1" fmla="val 8333"/>
              <a:gd name="adj2" fmla="val 50000"/>
            </a:avLst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0800" y="3357562"/>
            <a:ext cx="3525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RIGHT</a:t>
            </a:r>
          </a:p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mitigation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rot="5400000" flipH="1" flipV="1">
            <a:off x="3919068" y="4917596"/>
            <a:ext cx="3879220" cy="1588"/>
          </a:xfrm>
          <a:prstGeom prst="line">
            <a:avLst/>
          </a:prstGeom>
          <a:ln w="127000">
            <a:solidFill>
              <a:srgbClr val="FFC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0" y="0"/>
          <a:ext cx="4572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928694"/>
                <a:gridCol w="1785950"/>
                <a:gridCol w="1000132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Switch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Rule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Priority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Matching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src_ip</a:t>
                      </a:r>
                      <a:r>
                        <a:rPr lang="en-US" altLang="zh-CN" dirty="0" smtClean="0"/>
                        <a:t>=10.20.*.*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fwd(sw2)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src_ip</a:t>
                      </a:r>
                      <a:r>
                        <a:rPr lang="en-US" altLang="zh-CN" dirty="0" smtClean="0"/>
                        <a:t>=10.20.*.*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fwd(sw3)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src_ip</a:t>
                      </a:r>
                      <a:r>
                        <a:rPr lang="en-US" altLang="zh-CN" dirty="0" smtClean="0"/>
                        <a:t>=10.20.*.*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fwd(out)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矩形 53"/>
          <p:cNvSpPr/>
          <p:nvPr/>
        </p:nvSpPr>
        <p:spPr>
          <a:xfrm>
            <a:off x="1785918" y="357166"/>
            <a:ext cx="2786114" cy="1500198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857224" y="357166"/>
            <a:ext cx="857256" cy="150019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1785918" y="2214554"/>
            <a:ext cx="2786082" cy="7143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785918" y="2357430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TCAM</a:t>
            </a:r>
          </a:p>
        </p:txBody>
      </p:sp>
      <p:cxnSp>
        <p:nvCxnSpPr>
          <p:cNvPr id="69" name="直接箭头连接符 68"/>
          <p:cNvCxnSpPr/>
          <p:nvPr/>
        </p:nvCxnSpPr>
        <p:spPr>
          <a:xfrm rot="5400000">
            <a:off x="2108183" y="2035165"/>
            <a:ext cx="357190" cy="15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rot="5400000">
            <a:off x="3894133" y="2035165"/>
            <a:ext cx="357190" cy="15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rot="5400000">
            <a:off x="1108051" y="2035165"/>
            <a:ext cx="35719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16200000">
            <a:off x="665507" y="2059200"/>
            <a:ext cx="114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</a:t>
            </a:r>
            <a:r>
              <a:rPr lang="en-US" altLang="zh-CN" sz="2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loc</a:t>
            </a:r>
            <a:endParaRPr lang="zh-CN" altLang="en-US" sz="24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14678" y="2357430"/>
            <a:ext cx="592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where </a:t>
            </a:r>
            <a:r>
              <a:rPr lang="en-US" altLang="zh-C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may match &gt;1 rules</a:t>
            </a:r>
            <a:endParaRPr lang="zh-CN" altLang="en-US" sz="2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72000" y="0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Motivation:</a:t>
            </a:r>
          </a:p>
          <a:p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nly M&amp;A to TCAM;</a:t>
            </a:r>
          </a:p>
          <a:p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mulate P using </a:t>
            </a:r>
            <a:r>
              <a:rPr lang="en-US" altLang="zh-C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loc;</a:t>
            </a:r>
          </a:p>
          <a:p>
            <a:pPr algn="r"/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higher loc -&gt; higher 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0800" y="3357562"/>
            <a:ext cx="3525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RIGHT</a:t>
            </a:r>
          </a:p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mitigation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rot="5400000" flipH="1" flipV="1">
            <a:off x="3919068" y="4917596"/>
            <a:ext cx="3879220" cy="1588"/>
          </a:xfrm>
          <a:prstGeom prst="line">
            <a:avLst/>
          </a:prstGeom>
          <a:ln w="127000">
            <a:solidFill>
              <a:srgbClr val="FFC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0" y="0"/>
          <a:ext cx="60007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24"/>
                <a:gridCol w="928694"/>
                <a:gridCol w="1785950"/>
                <a:gridCol w="2428892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Switch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Rule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Priority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Matching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src_ip</a:t>
                      </a:r>
                      <a:r>
                        <a:rPr lang="en-US" altLang="zh-CN" dirty="0" smtClean="0"/>
                        <a:t>=10.20.*.*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B050"/>
                          </a:solidFill>
                        </a:rPr>
                        <a:t>unique_tag</a:t>
                      </a:r>
                      <a:r>
                        <a:rPr lang="en-US" altLang="zh-CN" dirty="0" smtClean="0"/>
                        <a:t>, fwd(sw2)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solidFill>
                            <a:srgbClr val="00B050"/>
                          </a:solidFill>
                        </a:rPr>
                        <a:t>unique_tag</a:t>
                      </a:r>
                      <a:endParaRPr lang="zh-CN" alt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fwd(sw3)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solidFill>
                            <a:srgbClr val="00B050"/>
                          </a:solidFill>
                        </a:rPr>
                        <a:t>unique_tag</a:t>
                      </a:r>
                      <a:endParaRPr lang="zh-CN" alt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fwd(out)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矩形 53"/>
          <p:cNvSpPr/>
          <p:nvPr/>
        </p:nvSpPr>
        <p:spPr>
          <a:xfrm>
            <a:off x="1785918" y="357166"/>
            <a:ext cx="4143404" cy="1500198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-72000" y="3500439"/>
            <a:ext cx="592932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zh-C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ority</a:t>
            </a:r>
            <a:r>
              <a:rPr lang="en-US" altLang="zh-CN" sz="24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G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oes</a:t>
            </a:r>
            <a:r>
              <a:rPr lang="en-US" altLang="zh-CN" sz="24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en-US" altLang="zh-CN" sz="24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H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ardware</a:t>
            </a:r>
            <a:r>
              <a:rPr lang="en-US" altLang="zh-CN" sz="24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CAM</a:t>
            </a:r>
          </a:p>
          <a:p>
            <a:endParaRPr lang="en-US" altLang="zh-CN" sz="1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ngress switch </a:t>
            </a:r>
            <a:r>
              <a:rPr lang="en-US" altLang="zh-CN" sz="24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uniquely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tag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</a:t>
            </a:r>
            <a:r>
              <a:rPr lang="en-US" altLang="zh-C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n-route switches forward </a:t>
            </a:r>
            <a:r>
              <a:rPr lang="en-US" altLang="zh-C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using 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unique_tag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endParaRPr lang="en-US" altLang="zh-C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endParaRPr lang="en-US" altLang="zh-C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zh-CN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zh-CN" altLang="en-US" sz="2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785918" y="2214554"/>
            <a:ext cx="2786082" cy="7143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785918" y="2357430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TCAM</a:t>
            </a:r>
          </a:p>
        </p:txBody>
      </p:sp>
      <p:cxnSp>
        <p:nvCxnSpPr>
          <p:cNvPr id="69" name="直接箭头连接符 68"/>
          <p:cNvCxnSpPr/>
          <p:nvPr/>
        </p:nvCxnSpPr>
        <p:spPr>
          <a:xfrm rot="5400000">
            <a:off x="2108183" y="2035165"/>
            <a:ext cx="357190" cy="15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rot="5400000">
            <a:off x="3894133" y="2035165"/>
            <a:ext cx="357190" cy="15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214678" y="2357430"/>
            <a:ext cx="592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where </a:t>
            </a:r>
            <a:r>
              <a:rPr lang="en-US" altLang="zh-C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may match 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rule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endParaRPr lang="zh-CN" altLang="en-US" sz="240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72000" y="2815200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Solution: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0800" y="3357562"/>
            <a:ext cx="3525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RIGHT</a:t>
            </a:r>
          </a:p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mitigation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rot="5400000" flipH="1" flipV="1">
            <a:off x="3919068" y="4917596"/>
            <a:ext cx="3879220" cy="1588"/>
          </a:xfrm>
          <a:prstGeom prst="line">
            <a:avLst/>
          </a:prstGeom>
          <a:ln w="127000">
            <a:solidFill>
              <a:srgbClr val="FFC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0" y="0"/>
          <a:ext cx="60007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24"/>
                <a:gridCol w="928694"/>
                <a:gridCol w="1785950"/>
                <a:gridCol w="2428892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Switch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Rule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Priority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Matching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src_ip</a:t>
                      </a:r>
                      <a:r>
                        <a:rPr lang="en-US" altLang="zh-CN" dirty="0" smtClean="0"/>
                        <a:t>=10.20.*.*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 smtClean="0">
                          <a:solidFill>
                            <a:srgbClr val="00B050"/>
                          </a:solidFill>
                        </a:rPr>
                        <a:t>unique_tag</a:t>
                      </a:r>
                      <a:r>
                        <a:rPr lang="en-US" altLang="zh-CN" dirty="0" smtClean="0"/>
                        <a:t>, fwd(sw2)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solidFill>
                            <a:srgbClr val="00B050"/>
                          </a:solidFill>
                        </a:rPr>
                        <a:t>unique_tag</a:t>
                      </a:r>
                      <a:endParaRPr lang="zh-CN" alt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fwd(sw3)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err="1" smtClean="0">
                          <a:solidFill>
                            <a:srgbClr val="00B050"/>
                          </a:solidFill>
                        </a:rPr>
                        <a:t>unique_tag</a:t>
                      </a:r>
                      <a:endParaRPr lang="zh-CN" alt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fwd(out)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矩形 53"/>
          <p:cNvSpPr/>
          <p:nvPr/>
        </p:nvSpPr>
        <p:spPr>
          <a:xfrm>
            <a:off x="1785918" y="357166"/>
            <a:ext cx="4143404" cy="1500198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-72000" y="3500439"/>
            <a:ext cx="592932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en-US" altLang="zh-CN" sz="2400" b="1" dirty="0" err="1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en-US" altLang="zh-C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ority</a:t>
            </a:r>
            <a:r>
              <a:rPr lang="en-US" altLang="zh-CN" sz="24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G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oes</a:t>
            </a:r>
            <a:r>
              <a:rPr lang="en-US" altLang="zh-CN" sz="24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</a:t>
            </a:r>
            <a:r>
              <a:rPr lang="en-US" altLang="zh-CN" sz="24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H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ardware</a:t>
            </a:r>
            <a:r>
              <a:rPr lang="en-US" altLang="zh-CN" sz="24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CAM</a:t>
            </a:r>
          </a:p>
          <a:p>
            <a:endParaRPr lang="en-US" altLang="zh-CN" sz="1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ngress switch </a:t>
            </a:r>
            <a:r>
              <a:rPr lang="en-US" altLang="zh-CN" sz="24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uniquely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tag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</a:t>
            </a:r>
            <a:r>
              <a:rPr lang="en-US" altLang="zh-C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n-route switches forward </a:t>
            </a:r>
            <a:r>
              <a:rPr lang="en-US" altLang="zh-C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using 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unique_tag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endParaRPr lang="en-US" altLang="zh-C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 matching ambiguity </a:t>
            </a:r>
          </a:p>
          <a:p>
            <a:pPr algn="r"/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on en-route switches</a:t>
            </a:r>
          </a:p>
          <a:p>
            <a:pPr algn="r"/>
            <a:endParaRPr lang="en-US" altLang="zh-C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ingress switch may still go</a:t>
            </a:r>
            <a:r>
              <a:rPr lang="en-US" altLang="zh-C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wrong</a:t>
            </a:r>
          </a:p>
          <a:p>
            <a:endParaRPr lang="en-US" altLang="zh-CN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zh-CN" altLang="en-US" sz="2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785918" y="2214554"/>
            <a:ext cx="2786082" cy="7143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785918" y="2357430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TCAM</a:t>
            </a:r>
          </a:p>
        </p:txBody>
      </p:sp>
      <p:cxnSp>
        <p:nvCxnSpPr>
          <p:cNvPr id="69" name="直接箭头连接符 68"/>
          <p:cNvCxnSpPr/>
          <p:nvPr/>
        </p:nvCxnSpPr>
        <p:spPr>
          <a:xfrm rot="5400000">
            <a:off x="2108183" y="2035165"/>
            <a:ext cx="357190" cy="15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rot="5400000">
            <a:off x="3894133" y="2035165"/>
            <a:ext cx="357190" cy="15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214678" y="2357430"/>
            <a:ext cx="592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where </a:t>
            </a:r>
            <a:r>
              <a:rPr lang="en-US" altLang="zh-C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may match 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rule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endParaRPr lang="zh-CN" altLang="en-US" sz="240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72000" y="2815200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Solution: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0800" y="3357562"/>
            <a:ext cx="3525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RIGHT</a:t>
            </a:r>
          </a:p>
          <a:p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itigation</a:t>
            </a:r>
          </a:p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detection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72000" y="3500439"/>
            <a:ext cx="592932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pRIority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Goes to Hardware TCAM</a:t>
            </a:r>
          </a:p>
          <a:p>
            <a:endParaRPr lang="en-US" altLang="zh-CN" sz="1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ngress switch uniquely tags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n-route switches forward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using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unique_tag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endParaRPr lang="en-US" altLang="zh-CN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 matching ambiguity </a:t>
            </a:r>
          </a:p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on en-route switches</a:t>
            </a:r>
          </a:p>
          <a:p>
            <a:pPr algn="r"/>
            <a:endParaRPr lang="en-US" altLang="zh-C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ingress switch may still go</a:t>
            </a:r>
            <a:r>
              <a:rPr lang="en-US" altLang="zh-C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wrong</a:t>
            </a:r>
          </a:p>
          <a:p>
            <a:endParaRPr lang="en-US" altLang="zh-CN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zh-CN" altLang="en-US" sz="24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rot="5400000" flipH="1" flipV="1">
            <a:off x="3919068" y="4917596"/>
            <a:ext cx="3879220" cy="1588"/>
          </a:xfrm>
          <a:prstGeom prst="line">
            <a:avLst/>
          </a:prstGeom>
          <a:ln w="127000">
            <a:solidFill>
              <a:srgbClr val="FFC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-72000" y="4608000"/>
            <a:ext cx="592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2nd-hop switch   &amp;   controller</a:t>
            </a:r>
          </a:p>
        </p:txBody>
      </p:sp>
      <p:sp>
        <p:nvSpPr>
          <p:cNvPr id="57" name="左大括号 56"/>
          <p:cNvSpPr/>
          <p:nvPr/>
        </p:nvSpPr>
        <p:spPr>
          <a:xfrm>
            <a:off x="5429256" y="4643446"/>
            <a:ext cx="285752" cy="357190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rot="5400000" flipH="1" flipV="1">
            <a:off x="500968" y="5785520"/>
            <a:ext cx="1428760" cy="186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0800" y="3357562"/>
            <a:ext cx="3525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RIGHT</a:t>
            </a:r>
          </a:p>
          <a:p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itigation</a:t>
            </a:r>
          </a:p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detection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72000" y="3500439"/>
            <a:ext cx="592932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pRIority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Goes to Hardware TCAM</a:t>
            </a:r>
          </a:p>
          <a:p>
            <a:endParaRPr lang="en-US" altLang="zh-CN" sz="1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ngress switch uniquely tags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n-route switches forward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using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unique_tag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endParaRPr lang="en-US" altLang="zh-CN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 matching ambiguity </a:t>
            </a:r>
          </a:p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on en-route switches</a:t>
            </a:r>
          </a:p>
          <a:p>
            <a:pPr algn="r"/>
            <a:endParaRPr lang="en-US" altLang="zh-C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ingress switch may still go</a:t>
            </a:r>
            <a:r>
              <a:rPr lang="en-US" altLang="zh-C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wrong</a:t>
            </a:r>
          </a:p>
          <a:p>
            <a:endParaRPr lang="en-US" altLang="zh-CN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zh-CN" altLang="en-US" sz="24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rot="5400000" flipH="1" flipV="1">
            <a:off x="3919068" y="4917596"/>
            <a:ext cx="3879220" cy="1588"/>
          </a:xfrm>
          <a:prstGeom prst="line">
            <a:avLst/>
          </a:prstGeom>
          <a:ln w="127000">
            <a:solidFill>
              <a:srgbClr val="FFC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云形 14"/>
          <p:cNvSpPr/>
          <p:nvPr/>
        </p:nvSpPr>
        <p:spPr>
          <a:xfrm>
            <a:off x="0" y="1285860"/>
            <a:ext cx="4143372" cy="1601678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357290" y="0"/>
            <a:ext cx="1571636" cy="42862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7" y="1815967"/>
            <a:ext cx="703642" cy="3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79" y="1815967"/>
            <a:ext cx="703642" cy="3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3" y="1815967"/>
            <a:ext cx="703642" cy="3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364946" y="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71934" y="0"/>
            <a:ext cx="507206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riginal </a:t>
            </a:r>
            <a:r>
              <a:rPr lang="en-US" altLang="zh-C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arrives;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ngress sw1 forwards </a:t>
            </a:r>
            <a:r>
              <a:rPr lang="en-US" altLang="zh-C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using a rule, </a:t>
            </a:r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(potentially overlapping with other rules)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w2 directs </a:t>
            </a:r>
            <a:r>
              <a:rPr lang="en-US" altLang="zh-C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to controller for verification;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erified; back to sw2;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sw2 forwards </a:t>
            </a:r>
            <a:r>
              <a:rPr lang="en-US" altLang="zh-C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to sw3; </a:t>
            </a:r>
            <a:endParaRPr lang="en-US" altLang="zh-CN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0" y="2000240"/>
            <a:ext cx="357158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57224" y="2000240"/>
            <a:ext cx="857256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214546" y="2000240"/>
            <a:ext cx="785818" cy="158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5400000" flipH="1" flipV="1">
            <a:off x="1286786" y="1142050"/>
            <a:ext cx="1428760" cy="186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5400000" flipH="1" flipV="1">
            <a:off x="1501100" y="1142050"/>
            <a:ext cx="1428760" cy="1868"/>
          </a:xfrm>
          <a:prstGeom prst="straightConnector1">
            <a:avLst/>
          </a:prstGeom>
          <a:ln w="571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8596" y="2000240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sw1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85918" y="2000240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sw2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71802" y="2000240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sw3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9600" y="2214554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ingress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1643042" y="857232"/>
            <a:ext cx="928694" cy="428628"/>
          </a:xfrm>
          <a:prstGeom prst="ellipse">
            <a:avLst/>
          </a:prstGeom>
          <a:noFill/>
          <a:ln w="381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0" y="1643050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zh-CN" altLang="en-US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57290" y="1643050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zh-CN" altLang="en-US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43174" y="1643050"/>
            <a:ext cx="330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zh-CN" altLang="en-US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14480" y="857232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zh-CN" altLang="en-US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81600" y="857232"/>
            <a:ext cx="401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endParaRPr lang="zh-CN" altLang="en-US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72000" y="4608000"/>
            <a:ext cx="592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2nd-hop switch   &amp;   controller</a:t>
            </a:r>
          </a:p>
        </p:txBody>
      </p:sp>
      <p:sp>
        <p:nvSpPr>
          <p:cNvPr id="57" name="左大括号 56"/>
          <p:cNvSpPr/>
          <p:nvPr/>
        </p:nvSpPr>
        <p:spPr>
          <a:xfrm>
            <a:off x="5429256" y="4643446"/>
            <a:ext cx="285752" cy="357190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 rot="5400000">
            <a:off x="2142000" y="1535909"/>
            <a:ext cx="928694" cy="5143504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rot="5400000" flipH="1" flipV="1">
            <a:off x="500968" y="5785520"/>
            <a:ext cx="1428760" cy="186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0800" y="3357562"/>
            <a:ext cx="3525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RIGHT</a:t>
            </a:r>
          </a:p>
          <a:p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itigation</a:t>
            </a:r>
          </a:p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detection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72000" y="3500439"/>
            <a:ext cx="592932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pRIority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Goes to Hardware TCAM</a:t>
            </a:r>
          </a:p>
          <a:p>
            <a:endParaRPr lang="en-US" altLang="zh-CN" sz="1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ngress switch uniquely tags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n-route switches forward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using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unique_tag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endParaRPr lang="en-US" altLang="zh-CN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 matching ambiguity </a:t>
            </a:r>
          </a:p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on en-route switches</a:t>
            </a:r>
          </a:p>
          <a:p>
            <a:pPr algn="r"/>
            <a:endParaRPr lang="en-US" altLang="zh-C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ingress switch may still go</a:t>
            </a:r>
            <a:r>
              <a:rPr lang="en-US" altLang="zh-C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wrong</a:t>
            </a:r>
          </a:p>
          <a:p>
            <a:endParaRPr lang="en-US" altLang="zh-CN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zh-CN" altLang="en-US" sz="24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rot="5400000" flipH="1" flipV="1">
            <a:off x="3919068" y="4917596"/>
            <a:ext cx="3879220" cy="1588"/>
          </a:xfrm>
          <a:prstGeom prst="line">
            <a:avLst/>
          </a:prstGeom>
          <a:ln w="127000">
            <a:solidFill>
              <a:srgbClr val="FFC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云形 14"/>
          <p:cNvSpPr/>
          <p:nvPr/>
        </p:nvSpPr>
        <p:spPr>
          <a:xfrm>
            <a:off x="0" y="1285860"/>
            <a:ext cx="4143372" cy="1601678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357290" y="0"/>
            <a:ext cx="1571636" cy="42862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7" y="1815967"/>
            <a:ext cx="703642" cy="3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79" y="1815967"/>
            <a:ext cx="703642" cy="3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3" y="1815967"/>
            <a:ext cx="703642" cy="3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364946" y="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0" y="2000240"/>
            <a:ext cx="357158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57224" y="2000240"/>
            <a:ext cx="857256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214546" y="2000240"/>
            <a:ext cx="785818" cy="158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5400000" flipH="1" flipV="1">
            <a:off x="1286786" y="1142050"/>
            <a:ext cx="1428760" cy="186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5400000" flipH="1" flipV="1">
            <a:off x="1501100" y="1142050"/>
            <a:ext cx="1428760" cy="1868"/>
          </a:xfrm>
          <a:prstGeom prst="straightConnector1">
            <a:avLst/>
          </a:prstGeom>
          <a:ln w="571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8596" y="2000240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sw1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85918" y="2000240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sw2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71802" y="2000240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sw3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9600" y="2214554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ingress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-72000" y="4608000"/>
            <a:ext cx="592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2nd-hop switch   &amp;   controller</a:t>
            </a:r>
          </a:p>
        </p:txBody>
      </p:sp>
      <p:sp>
        <p:nvSpPr>
          <p:cNvPr id="57" name="左大括号 56"/>
          <p:cNvSpPr/>
          <p:nvPr/>
        </p:nvSpPr>
        <p:spPr>
          <a:xfrm>
            <a:off x="5429256" y="4643446"/>
            <a:ext cx="285752" cy="357190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 rot="5400000">
            <a:off x="2142000" y="1535909"/>
            <a:ext cx="928694" cy="5143504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rot="5400000" flipH="1" flipV="1">
            <a:off x="500968" y="5785520"/>
            <a:ext cx="1428760" cy="186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-72000" y="2844000"/>
            <a:ext cx="592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CN" sz="2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nefficient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direct all packets to controller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0800" y="3357562"/>
            <a:ext cx="3525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RIGHT</a:t>
            </a:r>
          </a:p>
          <a:p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itigation</a:t>
            </a:r>
          </a:p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detection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72000" y="3500439"/>
            <a:ext cx="592932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pRIority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Goes to Hardware TCAM</a:t>
            </a:r>
          </a:p>
          <a:p>
            <a:endParaRPr lang="en-US" altLang="zh-CN" sz="1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ngress switch uniquely tags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n-route switches forward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using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unique_tag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endParaRPr lang="en-US" altLang="zh-CN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 matching ambiguity </a:t>
            </a:r>
          </a:p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on en-route switches</a:t>
            </a:r>
          </a:p>
          <a:p>
            <a:pPr algn="r"/>
            <a:endParaRPr lang="en-US" altLang="zh-C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ingress switch may still go</a:t>
            </a:r>
            <a:r>
              <a:rPr lang="en-US" altLang="zh-C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wrong</a:t>
            </a:r>
          </a:p>
          <a:p>
            <a:endParaRPr lang="en-US" altLang="zh-CN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zh-CN" altLang="en-US" sz="24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rot="5400000" flipH="1" flipV="1">
            <a:off x="3919068" y="4917596"/>
            <a:ext cx="3879220" cy="1588"/>
          </a:xfrm>
          <a:prstGeom prst="line">
            <a:avLst/>
          </a:prstGeom>
          <a:ln w="127000">
            <a:solidFill>
              <a:srgbClr val="FFC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云形 14"/>
          <p:cNvSpPr/>
          <p:nvPr/>
        </p:nvSpPr>
        <p:spPr>
          <a:xfrm>
            <a:off x="0" y="1285860"/>
            <a:ext cx="4143372" cy="1601678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357290" y="0"/>
            <a:ext cx="1571636" cy="42862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7" y="1815967"/>
            <a:ext cx="703642" cy="3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79" y="1815967"/>
            <a:ext cx="703642" cy="3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3" y="1815967"/>
            <a:ext cx="703642" cy="3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364946" y="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0" y="2000240"/>
            <a:ext cx="357158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57224" y="2000240"/>
            <a:ext cx="857256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214546" y="2000240"/>
            <a:ext cx="785818" cy="158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5400000" flipH="1" flipV="1">
            <a:off x="1286786" y="1142050"/>
            <a:ext cx="1428760" cy="186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5400000" flipH="1" flipV="1">
            <a:off x="1501100" y="1142050"/>
            <a:ext cx="1428760" cy="1868"/>
          </a:xfrm>
          <a:prstGeom prst="straightConnector1">
            <a:avLst/>
          </a:prstGeom>
          <a:ln w="571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8596" y="2000240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sw1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85918" y="2000240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sw2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71802" y="2000240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sw3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9600" y="2214554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ingress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-72000" y="4608000"/>
            <a:ext cx="592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2nd-hop switch   &amp;   controller</a:t>
            </a:r>
          </a:p>
        </p:txBody>
      </p:sp>
      <p:sp>
        <p:nvSpPr>
          <p:cNvPr id="57" name="左大括号 56"/>
          <p:cNvSpPr/>
          <p:nvPr/>
        </p:nvSpPr>
        <p:spPr>
          <a:xfrm>
            <a:off x="5429256" y="4643446"/>
            <a:ext cx="285752" cy="357190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 rot="5400000">
            <a:off x="2142000" y="1535909"/>
            <a:ext cx="928694" cy="5143504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rot="5400000" flipH="1" flipV="1">
            <a:off x="500968" y="5785520"/>
            <a:ext cx="1428760" cy="186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-72000" y="2844000"/>
            <a:ext cx="592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CN" sz="2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nefficient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direct all packets to controller 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2023963" y="762211"/>
            <a:ext cx="3214686" cy="129266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r"/>
            <a:endParaRPr lang="en-US" altLang="zh-CN" sz="2400" b="1" dirty="0" smtClean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altLang="zh-CN" sz="27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efficiency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altLang="zh-CN" sz="24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zh-CN" sz="27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enhancements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71934" y="0"/>
            <a:ext cx="50720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Omit verifying </a:t>
            </a:r>
            <a:r>
              <a:rPr lang="en-US" altLang="zh-C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processed by isolated rules </a:t>
            </a:r>
            <a:r>
              <a:rPr lang="en-US" altLang="zh-C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(without overlapping rules);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Introduce exact-match rules to track verified </a:t>
            </a:r>
            <a:r>
              <a:rPr lang="en-US" altLang="zh-C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Leverage Bloom filters to compress exact-match rules; </a:t>
            </a:r>
            <a:endParaRPr lang="en-US" altLang="zh-CN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0800" y="3357562"/>
            <a:ext cx="3525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RIGHT</a:t>
            </a:r>
          </a:p>
          <a:p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itigation</a:t>
            </a:r>
          </a:p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detection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72000" y="3500439"/>
            <a:ext cx="592932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pRIority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Goes to Hardware TCAM</a:t>
            </a:r>
          </a:p>
          <a:p>
            <a:endParaRPr lang="en-US" altLang="zh-CN" sz="1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ngress switch uniquely tags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n-route switches forward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using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unique_tag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endParaRPr lang="en-US" altLang="zh-CN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 matching ambiguity </a:t>
            </a:r>
          </a:p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on en-route switches</a:t>
            </a:r>
          </a:p>
          <a:p>
            <a:pPr algn="r"/>
            <a:endParaRPr lang="en-US" altLang="zh-C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ingress switch may still go</a:t>
            </a:r>
            <a:r>
              <a:rPr lang="en-US" altLang="zh-C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wrong</a:t>
            </a:r>
          </a:p>
          <a:p>
            <a:endParaRPr lang="en-US" altLang="zh-CN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zh-CN" altLang="en-US" sz="24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rot="5400000" flipH="1" flipV="1">
            <a:off x="3919068" y="4917596"/>
            <a:ext cx="3879220" cy="1588"/>
          </a:xfrm>
          <a:prstGeom prst="line">
            <a:avLst/>
          </a:prstGeom>
          <a:ln w="127000">
            <a:solidFill>
              <a:srgbClr val="FFC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云形 14"/>
          <p:cNvSpPr/>
          <p:nvPr/>
        </p:nvSpPr>
        <p:spPr>
          <a:xfrm>
            <a:off x="0" y="1285860"/>
            <a:ext cx="4143372" cy="1601678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357290" y="0"/>
            <a:ext cx="1571636" cy="42862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7" y="1815967"/>
            <a:ext cx="703642" cy="3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79" y="1815967"/>
            <a:ext cx="703642" cy="3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3" y="1815967"/>
            <a:ext cx="703642" cy="3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364946" y="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0" y="2000240"/>
            <a:ext cx="357158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57224" y="2000240"/>
            <a:ext cx="857256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214546" y="2000240"/>
            <a:ext cx="785818" cy="158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5400000" flipH="1" flipV="1">
            <a:off x="1286786" y="1142050"/>
            <a:ext cx="1428760" cy="186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5400000" flipH="1" flipV="1">
            <a:off x="1501100" y="1142050"/>
            <a:ext cx="1428760" cy="1868"/>
          </a:xfrm>
          <a:prstGeom prst="straightConnector1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8596" y="2000240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sw1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85918" y="2000240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sw2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71802" y="2000240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sw3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9600" y="2214554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ingress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-72000" y="4608000"/>
            <a:ext cx="592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2nd-hop switch   &amp;   controller</a:t>
            </a:r>
          </a:p>
        </p:txBody>
      </p:sp>
      <p:sp>
        <p:nvSpPr>
          <p:cNvPr id="57" name="左大括号 56"/>
          <p:cNvSpPr/>
          <p:nvPr/>
        </p:nvSpPr>
        <p:spPr>
          <a:xfrm>
            <a:off x="5429256" y="4643446"/>
            <a:ext cx="285752" cy="357190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 rot="5400000">
            <a:off x="2142000" y="1535909"/>
            <a:ext cx="928694" cy="5143504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rot="5400000" flipH="1" flipV="1">
            <a:off x="500968" y="5785520"/>
            <a:ext cx="1428760" cy="186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-72000" y="2844000"/>
            <a:ext cx="592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upon forwarding-error detection</a:t>
            </a:r>
            <a:endParaRPr lang="en-US" altLang="zh-CN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071670" y="857232"/>
            <a:ext cx="2286016" cy="428628"/>
          </a:xfrm>
          <a:prstGeom prst="ellipse">
            <a:avLst/>
          </a:prstGeom>
          <a:noFill/>
          <a:ln w="381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wding</a:t>
            </a:r>
            <a:r>
              <a:rPr lang="en-US" altLang="zh-CN" sz="1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error</a:t>
            </a:r>
            <a:endParaRPr lang="zh-CN" altLang="en-US" sz="16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云形 50"/>
          <p:cNvSpPr/>
          <p:nvPr/>
        </p:nvSpPr>
        <p:spPr>
          <a:xfrm>
            <a:off x="1" y="755753"/>
            <a:ext cx="4143372" cy="1601678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rot="10800000">
            <a:off x="4071934" y="1428736"/>
            <a:ext cx="1364978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85784" y="2643182"/>
            <a:ext cx="9429784" cy="9864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4000" dirty="0" smtClean="0">
                <a:solidFill>
                  <a:schemeClr val="bg1"/>
                </a:solidFill>
                <a:ea typeface="Verdana" pitchFamily="34" charset="0"/>
              </a:rPr>
              <a:t>Toward</a:t>
            </a:r>
            <a:r>
              <a:rPr lang="en-US" altLang="zh-CN" sz="3600" dirty="0" smtClean="0">
                <a:solidFill>
                  <a:schemeClr val="bg1"/>
                </a:solidFill>
                <a:ea typeface="Verdana" pitchFamily="34" charset="0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ea typeface="Verdana" pitchFamily="34" charset="0"/>
              </a:rPr>
              <a:t>Taming</a:t>
            </a:r>
            <a:r>
              <a:rPr lang="en-US" altLang="zh-CN" sz="3600" dirty="0" smtClean="0">
                <a:solidFill>
                  <a:schemeClr val="bg1"/>
                </a:solidFill>
                <a:ea typeface="Verdana" pitchFamily="34" charset="0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ea typeface="Verdana" pitchFamily="34" charset="0"/>
              </a:rPr>
              <a:t>Policy</a:t>
            </a:r>
            <a:r>
              <a:rPr lang="en-US" altLang="zh-CN" sz="3600" dirty="0" smtClean="0">
                <a:solidFill>
                  <a:schemeClr val="bg1"/>
                </a:solidFill>
                <a:ea typeface="Verdana" pitchFamily="34" charset="0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ea typeface="Verdana" pitchFamily="34" charset="0"/>
              </a:rPr>
              <a:t>Enforcement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4000" dirty="0" smtClean="0"/>
              <a:t>for SDN</a:t>
            </a:r>
            <a:r>
              <a:rPr lang="en-US" altLang="zh-CN" sz="1100" dirty="0" smtClean="0">
                <a:solidFill>
                  <a:schemeClr val="bg1"/>
                </a:solidFill>
              </a:rPr>
              <a:t>_</a:t>
            </a:r>
            <a:r>
              <a:rPr lang="en-US" altLang="zh-CN" sz="3200" dirty="0" smtClean="0">
                <a:solidFill>
                  <a:schemeClr val="bg1"/>
                </a:solidFill>
              </a:rPr>
              <a:t>_</a:t>
            </a:r>
            <a:r>
              <a:rPr lang="en-US" altLang="zh-CN" sz="4000" dirty="0" smtClean="0">
                <a:solidFill>
                  <a:schemeClr val="bg1"/>
                </a:solidFill>
              </a:rPr>
              <a:t>_____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>
                <a:solidFill>
                  <a:schemeClr val="bg1"/>
                </a:solidFill>
              </a:rPr>
              <a:t>in the </a:t>
            </a:r>
            <a:r>
              <a:rPr lang="en-US" altLang="zh-CN" sz="4000" dirty="0" smtClean="0">
                <a:solidFill>
                  <a:srgbClr val="FFC000"/>
                </a:solidFill>
              </a:rPr>
              <a:t>RIGHT</a:t>
            </a:r>
            <a:r>
              <a:rPr lang="en-US" altLang="zh-CN" sz="4000" dirty="0" smtClean="0"/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way</a:t>
            </a:r>
            <a:r>
              <a:rPr lang="en-US" altLang="zh-CN" sz="2800" dirty="0" smtClean="0">
                <a:solidFill>
                  <a:schemeClr val="bg1"/>
                </a:solidFill>
              </a:rPr>
              <a:t>_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500694" y="3528000"/>
            <a:ext cx="285752" cy="357190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2071670" y="3528000"/>
            <a:ext cx="500066" cy="2548800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000" y="3357562"/>
            <a:ext cx="23439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mitigate</a:t>
            </a:r>
          </a:p>
          <a:p>
            <a:pPr algn="r"/>
            <a:endParaRPr lang="en-US" altLang="zh-CN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detect</a:t>
            </a:r>
          </a:p>
          <a:p>
            <a:pPr algn="r"/>
            <a:endParaRPr lang="en-US" altLang="zh-CN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correct</a:t>
            </a:r>
            <a:endParaRPr lang="zh-CN" altLang="en-US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5500694" y="4643446"/>
            <a:ext cx="285752" cy="357190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/>
          <p:cNvSpPr/>
          <p:nvPr/>
        </p:nvSpPr>
        <p:spPr>
          <a:xfrm>
            <a:off x="5500694" y="5724000"/>
            <a:ext cx="285752" cy="357190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0" y="4143380"/>
            <a:ext cx="1962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fwding</a:t>
            </a:r>
            <a:endParaRPr lang="en-US" altLang="zh-CN" sz="3600" b="1" dirty="0" smtClean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errors</a:t>
            </a:r>
            <a:endParaRPr lang="zh-CN" altLang="en-US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5" name="形状 34"/>
          <p:cNvCxnSpPr>
            <a:stCxn id="26" idx="0"/>
          </p:cNvCxnSpPr>
          <p:nvPr/>
        </p:nvCxnSpPr>
        <p:spPr>
          <a:xfrm rot="5400000" flipH="1" flipV="1">
            <a:off x="2517680" y="1588993"/>
            <a:ext cx="1017907" cy="4090869"/>
          </a:xfrm>
          <a:prstGeom prst="bentConnector2">
            <a:avLst/>
          </a:prstGeom>
          <a:ln w="38100" cap="flat">
            <a:tailEnd type="arrow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5421600" y="1214422"/>
            <a:ext cx="1571636" cy="42862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29256" y="121442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8215306" y="1214422"/>
            <a:ext cx="928694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8" name="形状 37"/>
          <p:cNvCxnSpPr>
            <a:endCxn id="22" idx="2"/>
          </p:cNvCxnSpPr>
          <p:nvPr/>
        </p:nvCxnSpPr>
        <p:spPr>
          <a:xfrm flipV="1">
            <a:off x="7000892" y="2271697"/>
            <a:ext cx="1678761" cy="871551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56230" y="785794"/>
            <a:ext cx="98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admin</a:t>
            </a:r>
            <a:endParaRPr lang="zh-CN" alt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2" name="直接箭头连接符 41"/>
          <p:cNvCxnSpPr>
            <a:endCxn id="15" idx="3"/>
          </p:cNvCxnSpPr>
          <p:nvPr/>
        </p:nvCxnSpPr>
        <p:spPr>
          <a:xfrm rot="10800000">
            <a:off x="6993236" y="1428736"/>
            <a:ext cx="1364978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72330" y="1428736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policies</a:t>
            </a:r>
            <a:endParaRPr lang="zh-CN" alt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9124" y="142873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rules</a:t>
            </a:r>
            <a:endParaRPr lang="zh-CN" alt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285860"/>
            <a:ext cx="703642" cy="3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1285860"/>
            <a:ext cx="703642" cy="3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1285860"/>
            <a:ext cx="703642" cy="3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2" name="直接箭头连接符 51"/>
          <p:cNvCxnSpPr/>
          <p:nvPr/>
        </p:nvCxnSpPr>
        <p:spPr>
          <a:xfrm rot="5400000">
            <a:off x="-535023" y="3107529"/>
            <a:ext cx="2071702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3600" y="7848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switch</a:t>
            </a:r>
            <a:endParaRPr lang="zh-CN" alt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0800" y="3357562"/>
            <a:ext cx="3525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RIGHT</a:t>
            </a:r>
          </a:p>
          <a:p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itigation</a:t>
            </a:r>
          </a:p>
          <a:p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detection</a:t>
            </a:r>
          </a:p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correction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72000" y="3500439"/>
            <a:ext cx="592932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pRIority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Goes to Hardware TCAM</a:t>
            </a:r>
          </a:p>
          <a:p>
            <a:endParaRPr lang="en-US" altLang="zh-CN" sz="1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ngress switch uniquely tags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n-route switches forward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pkt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using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unique_tag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endParaRPr lang="en-US" altLang="zh-CN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 matching ambiguity </a:t>
            </a:r>
          </a:p>
          <a:p>
            <a:pPr algn="r"/>
            <a:r>
              <a:rPr lang="en-US" altLang="zh-CN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on en-route switches</a:t>
            </a:r>
          </a:p>
          <a:p>
            <a:pPr algn="r"/>
            <a:endParaRPr lang="en-US" altLang="zh-C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ingress switch may still go</a:t>
            </a:r>
            <a:r>
              <a:rPr lang="en-US" altLang="zh-C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wrong</a:t>
            </a:r>
          </a:p>
          <a:p>
            <a:endParaRPr lang="en-US" altLang="zh-CN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zh-CN" altLang="en-US" sz="24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rot="5400000" flipH="1" flipV="1">
            <a:off x="3919068" y="4917596"/>
            <a:ext cx="3879220" cy="1588"/>
          </a:xfrm>
          <a:prstGeom prst="line">
            <a:avLst/>
          </a:prstGeom>
          <a:ln w="127000">
            <a:solidFill>
              <a:srgbClr val="FFC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云形 14"/>
          <p:cNvSpPr/>
          <p:nvPr/>
        </p:nvSpPr>
        <p:spPr>
          <a:xfrm>
            <a:off x="0" y="1285860"/>
            <a:ext cx="4143372" cy="1601678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357290" y="0"/>
            <a:ext cx="1571636" cy="42862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7" y="1815967"/>
            <a:ext cx="703642" cy="3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79" y="1815967"/>
            <a:ext cx="703642" cy="3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3" y="1815967"/>
            <a:ext cx="703642" cy="3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364946" y="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0" y="2000240"/>
            <a:ext cx="357158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57224" y="2000240"/>
            <a:ext cx="857256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5400000" flipH="1" flipV="1">
            <a:off x="1286786" y="1142050"/>
            <a:ext cx="1428760" cy="186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6200000" flipV="1">
            <a:off x="1965447" y="679571"/>
            <a:ext cx="1000132" cy="498198"/>
          </a:xfrm>
          <a:prstGeom prst="straightConnector1">
            <a:avLst/>
          </a:prstGeom>
          <a:ln w="571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8596" y="2000240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sw1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85918" y="2000240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sw2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71802" y="2000240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sw3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9600" y="2214554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ingress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-72000" y="4608000"/>
            <a:ext cx="592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2nd-hop switch   &amp;   controller</a:t>
            </a:r>
          </a:p>
        </p:txBody>
      </p:sp>
      <p:sp>
        <p:nvSpPr>
          <p:cNvPr id="57" name="左大括号 56"/>
          <p:cNvSpPr/>
          <p:nvPr/>
        </p:nvSpPr>
        <p:spPr>
          <a:xfrm>
            <a:off x="5429256" y="4643446"/>
            <a:ext cx="285752" cy="357190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 rot="5400000">
            <a:off x="2142000" y="1535909"/>
            <a:ext cx="928694" cy="5143504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rot="5400000" flipH="1" flipV="1">
            <a:off x="500968" y="5785520"/>
            <a:ext cx="1428760" cy="186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-72000" y="2844000"/>
            <a:ext cx="592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upon forwarding-error detection</a:t>
            </a:r>
            <a:endParaRPr lang="en-US" altLang="zh-CN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428736"/>
            <a:ext cx="703642" cy="3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2571736" y="1643050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sw4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214546" y="428604"/>
            <a:ext cx="2786082" cy="1500198"/>
          </a:xfrm>
          <a:prstGeom prst="ellipse">
            <a:avLst/>
          </a:prstGeom>
          <a:noFill/>
          <a:ln w="381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fwding</a:t>
            </a:r>
            <a:r>
              <a:rPr lang="en-US" altLang="zh-CN" sz="24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correction</a:t>
            </a:r>
          </a:p>
          <a:p>
            <a:pPr algn="ctr"/>
            <a:endParaRPr lang="zh-CN" altLang="en-US" sz="2400" b="1" dirty="0">
              <a:solidFill>
                <a:srgbClr val="00B05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28926" y="-57600"/>
            <a:ext cx="6215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directs </a:t>
            </a:r>
            <a:r>
              <a:rPr lang="en-US" altLang="zh-C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mis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-forwarded packets </a:t>
            </a:r>
          </a:p>
          <a:p>
            <a:pPr marL="457200" indent="-457200"/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to expectant forwarding     </a:t>
            </a:r>
          </a:p>
          <a:p>
            <a:pPr marL="457200" indent="-457200"/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paths</a:t>
            </a:r>
            <a:endParaRPr lang="en-US" altLang="zh-CN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0800" y="3357562"/>
            <a:ext cx="3525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RIGHT</a:t>
            </a:r>
          </a:p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contribution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rot="5400000" flipH="1" flipV="1">
            <a:off x="3919068" y="4917596"/>
            <a:ext cx="3879220" cy="1588"/>
          </a:xfrm>
          <a:prstGeom prst="line">
            <a:avLst/>
          </a:prstGeom>
          <a:ln w="127000">
            <a:solidFill>
              <a:srgbClr val="FFC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3384000"/>
            <a:ext cx="592932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decouple rules and priorities to </a:t>
            </a:r>
            <a:r>
              <a:rPr lang="en-US" altLang="zh-CN" sz="24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mitigate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forwarding errors;</a:t>
            </a:r>
          </a:p>
          <a:p>
            <a:endParaRPr lang="en-US" altLang="zh-C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zh-C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4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detect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forwarding errors at packet level;</a:t>
            </a:r>
          </a:p>
          <a:p>
            <a:endParaRPr lang="en-US" altLang="zh-C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zh-C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4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correct 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forwarding path for </a:t>
            </a:r>
          </a:p>
          <a:p>
            <a:r>
              <a:rPr lang="en-US" altLang="zh-C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mis</a:t>
            </a:r>
            <a:r>
              <a:rPr lang="en-US" altLang="zh-C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-forwarded packets;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14546" y="1142984"/>
            <a:ext cx="2428892" cy="12858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44377" y="1714488"/>
            <a:ext cx="571504" cy="57150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8244" y="11429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64" y="17144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Routing</a:t>
            </a:r>
            <a:endParaRPr lang="zh-CN" altLang="en-US" sz="12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直接箭头连接符 18"/>
          <p:cNvCxnSpPr>
            <a:stCxn id="9" idx="2"/>
          </p:cNvCxnSpPr>
          <p:nvPr/>
        </p:nvCxnSpPr>
        <p:spPr>
          <a:xfrm rot="10800000" flipH="1" flipV="1">
            <a:off x="21050" y="5214950"/>
            <a:ext cx="693297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21495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785918" y="5214950"/>
            <a:ext cx="4786346" cy="10965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 flipH="1" flipV="1">
            <a:off x="714348" y="2500306"/>
            <a:ext cx="2786082" cy="22145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6" idx="0"/>
          </p:cNvCxnSpPr>
          <p:nvPr/>
        </p:nvCxnSpPr>
        <p:spPr>
          <a:xfrm rot="5400000">
            <a:off x="2038332" y="3609976"/>
            <a:ext cx="2714642" cy="6667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2"/>
            <a:endCxn id="7" idx="0"/>
          </p:cNvCxnSpPr>
          <p:nvPr/>
        </p:nvCxnSpPr>
        <p:spPr>
          <a:xfrm rot="16200000" flipH="1">
            <a:off x="3074750" y="2641371"/>
            <a:ext cx="2714644" cy="200388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4" idx="2"/>
            <a:endCxn id="1026" idx="0"/>
          </p:cNvCxnSpPr>
          <p:nvPr/>
        </p:nvCxnSpPr>
        <p:spPr>
          <a:xfrm rot="5400000">
            <a:off x="1003048" y="2573555"/>
            <a:ext cx="2714644" cy="213951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check-mark-3-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643446"/>
            <a:ext cx="466724" cy="4667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8636639">
            <a:off x="1176663" y="33353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PacketIn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6050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FlowMod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92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p1,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fwd(sw2)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00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p2,</a:t>
            </a:r>
          </a:p>
          <a:p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fwd(sw3)</a:t>
            </a:r>
            <a:endParaRPr lang="zh-CN" altLang="en-US" dirty="0">
              <a:solidFill>
                <a:schemeClr val="bg1">
                  <a:lumMod val="75000"/>
                </a:schemeClr>
              </a:solidFill>
              <a:cs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52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p3,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fwd(out)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00166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sw1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00430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sw2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72132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sw3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10800" y="6286520"/>
            <a:ext cx="1881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ea typeface="Verdana" pitchFamily="34" charset="0"/>
                <a:cs typeface="Verdana" pitchFamily="34" charset="0"/>
              </a:rPr>
              <a:t>p4,</a:t>
            </a:r>
          </a:p>
          <a:p>
            <a:r>
              <a:rPr lang="en-US" altLang="zh-CN" sz="1200" b="1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sz="1200" b="1" dirty="0" smtClean="0">
                <a:ea typeface="Verdana" pitchFamily="34" charset="0"/>
                <a:cs typeface="Verdana" pitchFamily="34" charset="0"/>
              </a:rPr>
              <a:t>=10.*.*.*,</a:t>
            </a:r>
          </a:p>
          <a:p>
            <a:r>
              <a:rPr lang="en-US" altLang="zh-CN" sz="1200" b="1" dirty="0" smtClean="0">
                <a:ea typeface="Verdana" pitchFamily="34" charset="0"/>
                <a:cs typeface="Verdana" pitchFamily="34" charset="0"/>
              </a:rPr>
              <a:t>fwd(sw4)</a:t>
            </a:r>
            <a:endParaRPr lang="zh-CN" altLang="en-US" sz="1200" b="1" dirty="0">
              <a:cs typeface="Verdana" pitchFamily="34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4000504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TextBox 42"/>
          <p:cNvSpPr txBox="1"/>
          <p:nvPr/>
        </p:nvSpPr>
        <p:spPr>
          <a:xfrm>
            <a:off x="4357686" y="3714752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sw4</a:t>
            </a:r>
            <a:endParaRPr lang="zh-CN" altLang="en-US" dirty="0"/>
          </a:p>
        </p:txBody>
      </p:sp>
      <p:cxnSp>
        <p:nvCxnSpPr>
          <p:cNvPr id="35" name="直接连接符 34"/>
          <p:cNvCxnSpPr>
            <a:stCxn id="47" idx="3"/>
            <a:endCxn id="47" idx="7"/>
          </p:cNvCxnSpPr>
          <p:nvPr/>
        </p:nvCxnSpPr>
        <p:spPr>
          <a:xfrm rot="5400000" flipH="1" flipV="1">
            <a:off x="4328095" y="5113921"/>
            <a:ext cx="202058" cy="202058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4286248" y="5072074"/>
            <a:ext cx="285752" cy="285752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 rot="5400000" flipH="1" flipV="1">
            <a:off x="3321835" y="4822042"/>
            <a:ext cx="785819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1796" y="4572008"/>
            <a:ext cx="3525784" cy="1369606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causes:</a:t>
            </a:r>
          </a:p>
          <a:p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rule installation failure</a:t>
            </a:r>
          </a:p>
          <a:p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rule priority violation</a:t>
            </a:r>
          </a:p>
          <a:p>
            <a:r>
              <a:rPr lang="en-US" altLang="zh-CN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async</a:t>
            </a:r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rule activation</a:t>
            </a:r>
            <a:endParaRPr lang="zh-CN" altLang="en-US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8596" y="3357562"/>
            <a:ext cx="3525784" cy="120032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errors</a:t>
            </a:r>
            <a:endParaRPr lang="zh-CN" altLang="en-US" sz="36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71868" y="3357562"/>
            <a:ext cx="2343976" cy="286232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mitigate</a:t>
            </a:r>
          </a:p>
          <a:p>
            <a:pPr algn="r"/>
            <a:endParaRPr lang="en-US" altLang="zh-CN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altLang="zh-CN" sz="3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detect</a:t>
            </a:r>
          </a:p>
          <a:p>
            <a:pPr algn="r"/>
            <a:endParaRPr lang="en-US" altLang="zh-CN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altLang="zh-CN" sz="3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correct</a:t>
            </a:r>
            <a:endParaRPr lang="zh-CN" altLang="en-US" sz="3600" b="1" dirty="0" smtClean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0800" y="3357562"/>
            <a:ext cx="35257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RIGHT</a:t>
            </a:r>
          </a:p>
          <a:p>
            <a:endParaRPr lang="en-US" altLang="zh-C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zh-C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rot="5400000" flipH="1" flipV="1">
            <a:off x="3919068" y="4917596"/>
            <a:ext cx="3879220" cy="1588"/>
          </a:xfrm>
          <a:prstGeom prst="line">
            <a:avLst/>
          </a:prstGeom>
          <a:ln w="127000">
            <a:solidFill>
              <a:srgbClr val="FFC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左大括号 49"/>
          <p:cNvSpPr/>
          <p:nvPr/>
        </p:nvSpPr>
        <p:spPr>
          <a:xfrm>
            <a:off x="3428992" y="3528000"/>
            <a:ext cx="500066" cy="2548800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14546" y="1142984"/>
            <a:ext cx="2428892" cy="12858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44377" y="1714488"/>
            <a:ext cx="571504" cy="57150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8244" y="11429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64" y="17144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Routing</a:t>
            </a:r>
            <a:endParaRPr lang="zh-CN" altLang="en-US" sz="12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直接箭头连接符 18"/>
          <p:cNvCxnSpPr>
            <a:stCxn id="9" idx="2"/>
          </p:cNvCxnSpPr>
          <p:nvPr/>
        </p:nvCxnSpPr>
        <p:spPr>
          <a:xfrm rot="10800000" flipH="1" flipV="1">
            <a:off x="21050" y="5214950"/>
            <a:ext cx="693297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21495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785918" y="5214950"/>
            <a:ext cx="4786346" cy="10965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 flipH="1" flipV="1">
            <a:off x="714348" y="2500306"/>
            <a:ext cx="2786082" cy="22145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6" idx="0"/>
          </p:cNvCxnSpPr>
          <p:nvPr/>
        </p:nvCxnSpPr>
        <p:spPr>
          <a:xfrm rot="5400000">
            <a:off x="2038332" y="3609976"/>
            <a:ext cx="2714642" cy="6667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2"/>
            <a:endCxn id="7" idx="0"/>
          </p:cNvCxnSpPr>
          <p:nvPr/>
        </p:nvCxnSpPr>
        <p:spPr>
          <a:xfrm rot="16200000" flipH="1">
            <a:off x="3074750" y="2641371"/>
            <a:ext cx="2714644" cy="200388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4" idx="2"/>
            <a:endCxn id="1026" idx="0"/>
          </p:cNvCxnSpPr>
          <p:nvPr/>
        </p:nvCxnSpPr>
        <p:spPr>
          <a:xfrm rot="5400000">
            <a:off x="1003048" y="2573555"/>
            <a:ext cx="2714644" cy="213951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check-mark-3-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643446"/>
            <a:ext cx="466724" cy="4667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8636639">
            <a:off x="1176663" y="33353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PacketIn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6050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FlowMod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92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p1,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fwd(sw2)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00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p2,</a:t>
            </a:r>
          </a:p>
          <a:p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fwd(sw3)</a:t>
            </a:r>
            <a:endParaRPr lang="zh-CN" altLang="en-US" dirty="0">
              <a:solidFill>
                <a:schemeClr val="bg1">
                  <a:lumMod val="75000"/>
                </a:schemeClr>
              </a:solidFill>
              <a:cs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52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p3,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fwd(out)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00166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sw1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00430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sw2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72132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sw3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10800" y="6286520"/>
            <a:ext cx="1881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ea typeface="Verdana" pitchFamily="34" charset="0"/>
                <a:cs typeface="Verdana" pitchFamily="34" charset="0"/>
              </a:rPr>
              <a:t>p4,</a:t>
            </a:r>
          </a:p>
          <a:p>
            <a:r>
              <a:rPr lang="en-US" altLang="zh-CN" sz="1200" b="1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sz="1200" b="1" dirty="0" smtClean="0">
                <a:ea typeface="Verdana" pitchFamily="34" charset="0"/>
                <a:cs typeface="Verdana" pitchFamily="34" charset="0"/>
              </a:rPr>
              <a:t>=10.*.*.*,</a:t>
            </a:r>
          </a:p>
          <a:p>
            <a:r>
              <a:rPr lang="en-US" altLang="zh-CN" sz="1200" b="1" dirty="0" smtClean="0">
                <a:ea typeface="Verdana" pitchFamily="34" charset="0"/>
                <a:cs typeface="Verdana" pitchFamily="34" charset="0"/>
              </a:rPr>
              <a:t>fwd(sw4)</a:t>
            </a:r>
            <a:endParaRPr lang="zh-CN" altLang="en-US" sz="1200" b="1" dirty="0">
              <a:cs typeface="Verdana" pitchFamily="34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4000504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TextBox 42"/>
          <p:cNvSpPr txBox="1"/>
          <p:nvPr/>
        </p:nvSpPr>
        <p:spPr>
          <a:xfrm>
            <a:off x="4357686" y="3714752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sw4</a:t>
            </a:r>
            <a:endParaRPr lang="zh-CN" altLang="en-US" dirty="0"/>
          </a:p>
        </p:txBody>
      </p:sp>
      <p:cxnSp>
        <p:nvCxnSpPr>
          <p:cNvPr id="35" name="直接连接符 34"/>
          <p:cNvCxnSpPr>
            <a:stCxn id="47" idx="3"/>
            <a:endCxn id="47" idx="7"/>
          </p:cNvCxnSpPr>
          <p:nvPr/>
        </p:nvCxnSpPr>
        <p:spPr>
          <a:xfrm rot="5400000" flipH="1" flipV="1">
            <a:off x="4328095" y="5113921"/>
            <a:ext cx="202058" cy="202058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4286248" y="5072074"/>
            <a:ext cx="285752" cy="285752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 rot="5400000" flipH="1" flipV="1">
            <a:off x="3321835" y="4822042"/>
            <a:ext cx="785819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1796" y="4572008"/>
            <a:ext cx="3525784" cy="1369606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causes:</a:t>
            </a:r>
          </a:p>
          <a:p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rule installation failure</a:t>
            </a:r>
          </a:p>
          <a:p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rule priority violation</a:t>
            </a:r>
          </a:p>
          <a:p>
            <a:r>
              <a:rPr lang="en-US" altLang="zh-CN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async</a:t>
            </a:r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rule activation</a:t>
            </a:r>
            <a:endParaRPr lang="zh-CN" altLang="en-US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8596" y="3357562"/>
            <a:ext cx="3525784" cy="120032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errors</a:t>
            </a:r>
            <a:endParaRPr lang="zh-CN" altLang="en-US" sz="36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4500562" y="3500438"/>
            <a:ext cx="2357454" cy="2928958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571868" y="3357562"/>
            <a:ext cx="2343976" cy="286232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mitigate</a:t>
            </a:r>
          </a:p>
          <a:p>
            <a:pPr algn="r"/>
            <a:endParaRPr lang="en-US" altLang="zh-CN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altLang="zh-CN" sz="3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detect</a:t>
            </a:r>
          </a:p>
          <a:p>
            <a:pPr algn="r"/>
            <a:endParaRPr lang="en-US" altLang="zh-CN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altLang="zh-CN" sz="3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correct</a:t>
            </a:r>
            <a:endParaRPr lang="zh-CN" altLang="en-US" sz="3600" b="1" dirty="0" smtClean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0800" y="3357562"/>
            <a:ext cx="35257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RIGHT</a:t>
            </a:r>
          </a:p>
          <a:p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@SDDCS 2016</a:t>
            </a:r>
          </a:p>
          <a:p>
            <a:endParaRPr lang="en-US" altLang="zh-C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Kai Bu</a:t>
            </a:r>
          </a:p>
          <a:p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Zhejiang University</a:t>
            </a:r>
          </a:p>
          <a:p>
            <a:r>
              <a:rPr lang="en-US" altLang="zh-C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kaibu@zju.edu.cn</a:t>
            </a:r>
          </a:p>
          <a:p>
            <a:endParaRPr lang="en-US" altLang="zh-C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zh-C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43570" y="2000240"/>
            <a:ext cx="3500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THANK YOU</a:t>
            </a:r>
            <a:endParaRPr lang="en-US" altLang="zh-CN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0" name="左大括号 49"/>
          <p:cNvSpPr/>
          <p:nvPr/>
        </p:nvSpPr>
        <p:spPr>
          <a:xfrm>
            <a:off x="3428992" y="3528000"/>
            <a:ext cx="500066" cy="2548800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0" y="642918"/>
            <a:ext cx="5786446" cy="6215082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 rot="5400000" flipH="1" flipV="1">
            <a:off x="3919068" y="4917596"/>
            <a:ext cx="3879220" cy="1588"/>
          </a:xfrm>
          <a:prstGeom prst="line">
            <a:avLst/>
          </a:prstGeom>
          <a:ln w="127000">
            <a:solidFill>
              <a:srgbClr val="FFC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云形 50"/>
          <p:cNvSpPr/>
          <p:nvPr/>
        </p:nvSpPr>
        <p:spPr>
          <a:xfrm>
            <a:off x="1" y="755753"/>
            <a:ext cx="4143372" cy="1601678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rot="10800000">
            <a:off x="4071934" y="1428736"/>
            <a:ext cx="1364978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85784" y="2643182"/>
            <a:ext cx="9429784" cy="9864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4000" dirty="0" smtClean="0">
                <a:solidFill>
                  <a:schemeClr val="bg1"/>
                </a:solidFill>
                <a:ea typeface="Verdana" pitchFamily="34" charset="0"/>
              </a:rPr>
              <a:t>Toward</a:t>
            </a:r>
            <a:r>
              <a:rPr lang="en-US" altLang="zh-CN" sz="3600" dirty="0" smtClean="0">
                <a:solidFill>
                  <a:schemeClr val="bg1"/>
                </a:solidFill>
                <a:ea typeface="Verdana" pitchFamily="34" charset="0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ea typeface="Verdana" pitchFamily="34" charset="0"/>
              </a:rPr>
              <a:t>Taming</a:t>
            </a:r>
            <a:r>
              <a:rPr lang="en-US" altLang="zh-CN" sz="3600" dirty="0" smtClean="0">
                <a:solidFill>
                  <a:schemeClr val="bg1"/>
                </a:solidFill>
                <a:ea typeface="Verdana" pitchFamily="34" charset="0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ea typeface="Verdana" pitchFamily="34" charset="0"/>
              </a:rPr>
              <a:t>Policy</a:t>
            </a:r>
            <a:r>
              <a:rPr lang="en-US" altLang="zh-CN" sz="3600" dirty="0" smtClean="0">
                <a:solidFill>
                  <a:schemeClr val="bg1"/>
                </a:solidFill>
                <a:ea typeface="Verdana" pitchFamily="34" charset="0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ea typeface="Verdana" pitchFamily="34" charset="0"/>
              </a:rPr>
              <a:t>Enforcement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4000" dirty="0" smtClean="0"/>
              <a:t>for SDN</a:t>
            </a:r>
            <a:r>
              <a:rPr lang="en-US" altLang="zh-CN" sz="1100" dirty="0" smtClean="0">
                <a:solidFill>
                  <a:schemeClr val="bg1"/>
                </a:solidFill>
              </a:rPr>
              <a:t>_</a:t>
            </a:r>
            <a:r>
              <a:rPr lang="en-US" altLang="zh-CN" sz="3200" dirty="0" smtClean="0">
                <a:solidFill>
                  <a:schemeClr val="bg1"/>
                </a:solidFill>
              </a:rPr>
              <a:t>_</a:t>
            </a:r>
            <a:r>
              <a:rPr lang="en-US" altLang="zh-CN" sz="4000" dirty="0" smtClean="0">
                <a:solidFill>
                  <a:schemeClr val="bg1"/>
                </a:solidFill>
              </a:rPr>
              <a:t>_____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>
                <a:solidFill>
                  <a:schemeClr val="bg1"/>
                </a:solidFill>
              </a:rPr>
              <a:t>in the </a:t>
            </a:r>
            <a:r>
              <a:rPr lang="en-US" altLang="zh-CN" sz="4000" dirty="0" smtClean="0">
                <a:solidFill>
                  <a:srgbClr val="FFC000"/>
                </a:solidFill>
              </a:rPr>
              <a:t>RIGHT</a:t>
            </a:r>
            <a:r>
              <a:rPr lang="en-US" altLang="zh-CN" sz="4000" dirty="0" smtClean="0"/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way</a:t>
            </a:r>
            <a:r>
              <a:rPr lang="en-US" altLang="zh-CN" sz="2800" dirty="0" smtClean="0">
                <a:solidFill>
                  <a:schemeClr val="bg1"/>
                </a:solidFill>
              </a:rPr>
              <a:t>_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500694" y="3528000"/>
            <a:ext cx="285752" cy="357190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2071670" y="3528000"/>
            <a:ext cx="500066" cy="2548800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000" y="3357562"/>
            <a:ext cx="23439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mitigate</a:t>
            </a:r>
          </a:p>
          <a:p>
            <a:pPr algn="r"/>
            <a:endParaRPr lang="en-US" altLang="zh-CN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detect</a:t>
            </a:r>
          </a:p>
          <a:p>
            <a:pPr algn="r"/>
            <a:endParaRPr lang="en-US" altLang="zh-CN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correct</a:t>
            </a:r>
            <a:endParaRPr lang="zh-CN" altLang="en-US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5500694" y="4643446"/>
            <a:ext cx="285752" cy="357190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/>
          <p:cNvSpPr/>
          <p:nvPr/>
        </p:nvSpPr>
        <p:spPr>
          <a:xfrm>
            <a:off x="5500694" y="5724000"/>
            <a:ext cx="285752" cy="357190"/>
          </a:xfrm>
          <a:prstGeom prst="leftBrace">
            <a:avLst/>
          </a:prstGeom>
          <a:ln w="381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0" y="4143380"/>
            <a:ext cx="1962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fwding</a:t>
            </a:r>
            <a:endParaRPr lang="en-US" altLang="zh-CN" sz="3600" b="1" dirty="0" smtClean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altLang="zh-CN" sz="36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errors</a:t>
            </a:r>
            <a:endParaRPr lang="zh-CN" altLang="en-US" sz="3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5" name="形状 34"/>
          <p:cNvCxnSpPr>
            <a:stCxn id="26" idx="0"/>
          </p:cNvCxnSpPr>
          <p:nvPr/>
        </p:nvCxnSpPr>
        <p:spPr>
          <a:xfrm rot="5400000" flipH="1" flipV="1">
            <a:off x="2517680" y="1588993"/>
            <a:ext cx="1017907" cy="4090869"/>
          </a:xfrm>
          <a:prstGeom prst="bentConnector2">
            <a:avLst/>
          </a:prstGeom>
          <a:ln w="38100" cap="flat">
            <a:tailEnd type="arrow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5421600" y="1214422"/>
            <a:ext cx="1571636" cy="42862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29256" y="121442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8215306" y="1214422"/>
            <a:ext cx="928694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8" name="形状 37"/>
          <p:cNvCxnSpPr>
            <a:endCxn id="22" idx="2"/>
          </p:cNvCxnSpPr>
          <p:nvPr/>
        </p:nvCxnSpPr>
        <p:spPr>
          <a:xfrm flipV="1">
            <a:off x="7000892" y="2271697"/>
            <a:ext cx="1678761" cy="871551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56230" y="785794"/>
            <a:ext cx="98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admin</a:t>
            </a:r>
            <a:endParaRPr lang="zh-CN" alt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2" name="直接箭头连接符 41"/>
          <p:cNvCxnSpPr>
            <a:endCxn id="15" idx="3"/>
          </p:cNvCxnSpPr>
          <p:nvPr/>
        </p:nvCxnSpPr>
        <p:spPr>
          <a:xfrm rot="10800000">
            <a:off x="6993236" y="1428736"/>
            <a:ext cx="1364978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72330" y="1428736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policies</a:t>
            </a:r>
            <a:endParaRPr lang="zh-CN" altLang="en-US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9124" y="142873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rules</a:t>
            </a:r>
            <a:endParaRPr lang="zh-CN" alt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285860"/>
            <a:ext cx="703642" cy="3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1285860"/>
            <a:ext cx="703642" cy="3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1285860"/>
            <a:ext cx="703642" cy="30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2" name="直接箭头连接符 51"/>
          <p:cNvCxnSpPr/>
          <p:nvPr/>
        </p:nvCxnSpPr>
        <p:spPr>
          <a:xfrm rot="5400000">
            <a:off x="-535023" y="3107529"/>
            <a:ext cx="2071702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3600" y="7848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switch</a:t>
            </a:r>
            <a:endParaRPr lang="zh-CN" alt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0" name="形状 29"/>
          <p:cNvCxnSpPr>
            <a:endCxn id="45" idx="2"/>
          </p:cNvCxnSpPr>
          <p:nvPr/>
        </p:nvCxnSpPr>
        <p:spPr>
          <a:xfrm flipV="1">
            <a:off x="2052000" y="1798068"/>
            <a:ext cx="5603984" cy="3274006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03422" y="471488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violate</a:t>
            </a:r>
            <a:endParaRPr lang="zh-CN" altLang="en-US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/>
              <a:t>SDN</a:t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29454" y="2829600"/>
            <a:ext cx="4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Verdana" pitchFamily="34" charset="0"/>
                <a:cs typeface="Verdana" pitchFamily="34" charset="0"/>
              </a:rPr>
              <a:t>?</a:t>
            </a:r>
            <a:endParaRPr lang="zh-CN" altLang="en-US" sz="36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2000" y="2815200"/>
            <a:ext cx="3679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wait… what’s</a:t>
            </a:r>
            <a:endParaRPr lang="zh-CN" altLang="en-US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89600" y="3357562"/>
            <a:ext cx="3525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C000"/>
                </a:solidFill>
              </a:rPr>
              <a:t>S</a:t>
            </a:r>
            <a:r>
              <a:rPr lang="en-US" altLang="zh-CN" sz="1900" dirty="0" smtClean="0"/>
              <a:t>oftware-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D</a:t>
            </a:r>
            <a:r>
              <a:rPr lang="en-US" altLang="zh-CN" sz="1900" dirty="0" smtClean="0"/>
              <a:t>efined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N</a:t>
            </a:r>
            <a:r>
              <a:rPr lang="en-US" altLang="zh-CN" sz="1900" dirty="0" smtClean="0"/>
              <a:t>etworking</a:t>
            </a:r>
            <a:endParaRPr lang="zh-CN" alt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89600" y="3357562"/>
            <a:ext cx="3525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C000"/>
                </a:solidFill>
              </a:rPr>
              <a:t>S</a:t>
            </a:r>
            <a:r>
              <a:rPr lang="en-US" altLang="zh-CN" sz="1900" dirty="0" smtClean="0"/>
              <a:t>oftware-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D</a:t>
            </a:r>
            <a:r>
              <a:rPr lang="en-US" altLang="zh-CN" sz="1900" dirty="0" smtClean="0"/>
              <a:t>efined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N</a:t>
            </a:r>
            <a:r>
              <a:rPr lang="en-US" altLang="zh-CN" sz="1900" dirty="0" smtClean="0"/>
              <a:t>etworking</a:t>
            </a:r>
            <a:endParaRPr lang="zh-CN" altLang="en-US" sz="1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000100" y="4643446"/>
            <a:ext cx="285752" cy="285752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285852" y="4643446"/>
            <a:ext cx="285752" cy="285752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571604" y="4643446"/>
            <a:ext cx="285752" cy="285752"/>
          </a:xfrm>
          <a:prstGeom prst="roundRect">
            <a:avLst/>
          </a:prstGeom>
          <a:solidFill>
            <a:srgbClr val="FF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071802" y="4643446"/>
            <a:ext cx="285752" cy="285752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357554" y="4643446"/>
            <a:ext cx="285752" cy="285752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643306" y="4643446"/>
            <a:ext cx="285752" cy="285752"/>
          </a:xfrm>
          <a:prstGeom prst="roundRect">
            <a:avLst/>
          </a:prstGeom>
          <a:solidFill>
            <a:srgbClr val="FF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143504" y="4643446"/>
            <a:ext cx="285752" cy="285752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429256" y="4643446"/>
            <a:ext cx="285752" cy="285752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715008" y="4643446"/>
            <a:ext cx="285752" cy="285752"/>
          </a:xfrm>
          <a:prstGeom prst="roundRect">
            <a:avLst/>
          </a:prstGeom>
          <a:solidFill>
            <a:srgbClr val="FF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14546" y="1142984"/>
            <a:ext cx="2428892" cy="12858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889600" y="3357562"/>
            <a:ext cx="3525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C000"/>
                </a:solidFill>
              </a:rPr>
              <a:t>S</a:t>
            </a:r>
            <a:r>
              <a:rPr lang="en-US" altLang="zh-CN" sz="1900" dirty="0" smtClean="0"/>
              <a:t>oftware-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D</a:t>
            </a:r>
            <a:r>
              <a:rPr lang="en-US" altLang="zh-CN" sz="1900" dirty="0" smtClean="0"/>
              <a:t>efined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N</a:t>
            </a:r>
            <a:r>
              <a:rPr lang="en-US" altLang="zh-CN" sz="1900" dirty="0" smtClean="0"/>
              <a:t>etworking</a:t>
            </a:r>
            <a:endParaRPr lang="zh-CN" altLang="en-US" sz="1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000100" y="4643446"/>
            <a:ext cx="285752" cy="285752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285852" y="4643446"/>
            <a:ext cx="285752" cy="285752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571604" y="4643446"/>
            <a:ext cx="285752" cy="285752"/>
          </a:xfrm>
          <a:prstGeom prst="roundRect">
            <a:avLst/>
          </a:prstGeom>
          <a:solidFill>
            <a:srgbClr val="FF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071802" y="4643446"/>
            <a:ext cx="285752" cy="285752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357554" y="4643446"/>
            <a:ext cx="285752" cy="285752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643306" y="4643446"/>
            <a:ext cx="285752" cy="285752"/>
          </a:xfrm>
          <a:prstGeom prst="roundRect">
            <a:avLst/>
          </a:prstGeom>
          <a:solidFill>
            <a:srgbClr val="FF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143504" y="4643446"/>
            <a:ext cx="285752" cy="285752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429256" y="4643446"/>
            <a:ext cx="285752" cy="285752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715008" y="4643446"/>
            <a:ext cx="285752" cy="285752"/>
          </a:xfrm>
          <a:prstGeom prst="roundRect">
            <a:avLst/>
          </a:prstGeom>
          <a:solidFill>
            <a:srgbClr val="FF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571736" y="1714488"/>
            <a:ext cx="571504" cy="571504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143240" y="1714488"/>
            <a:ext cx="571504" cy="57150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714744" y="1714488"/>
            <a:ext cx="571504" cy="571504"/>
          </a:xfrm>
          <a:prstGeom prst="roundRect">
            <a:avLst/>
          </a:prstGeom>
          <a:solidFill>
            <a:srgbClr val="FF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8244" y="11429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4533E-6 L 0.17813 -0.386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" y="-1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33333E-6 L 0.20208 -0.3868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" y="-1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33333E-6 L 0.23368 -0.3868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1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4062 -0.3868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-1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0885 -0.3868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" y="-1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2292 -0.3868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-1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25139 -0.3868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" y="-19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21962 -0.386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" y="-1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18785 -0.3868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" y="-19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14546" y="1142984"/>
            <a:ext cx="2428892" cy="12858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860800" y="3357562"/>
            <a:ext cx="352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44377" y="1714488"/>
            <a:ext cx="571504" cy="57150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8244" y="11429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64" y="17144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Routing</a:t>
            </a:r>
            <a:endParaRPr lang="zh-CN" altLang="en-US" sz="12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直接箭头连接符 18"/>
          <p:cNvCxnSpPr>
            <a:stCxn id="9" idx="2"/>
          </p:cNvCxnSpPr>
          <p:nvPr/>
        </p:nvCxnSpPr>
        <p:spPr>
          <a:xfrm rot="10800000" flipH="1" flipV="1">
            <a:off x="21050" y="5214950"/>
            <a:ext cx="693297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21495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 flipH="1" flipV="1">
            <a:off x="714348" y="2500306"/>
            <a:ext cx="2786082" cy="22145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 descr="question-mark-4-1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4643446"/>
            <a:ext cx="433382" cy="433382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 rot="18636639">
            <a:off x="1176663" y="33353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PacketIn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6000" b="1" dirty="0" smtClean="0">
            <a:solidFill>
              <a:srgbClr val="FF0000"/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6990</TotalTime>
  <Words>2517</Words>
  <PresentationFormat>全屏显示(4:3)</PresentationFormat>
  <Paragraphs>861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Arial</vt:lpstr>
      <vt:lpstr>宋体</vt:lpstr>
      <vt:lpstr>Verdana</vt:lpstr>
      <vt:lpstr>Calibri</vt:lpstr>
      <vt:lpstr>Office 主题</vt:lpstr>
      <vt:lpstr>Toward Taming Policy Enforcement for SDN_______ in the RIGHT way_</vt:lpstr>
      <vt:lpstr>Toward Taming Policy Enforcement for SDN_______ in the RIGHT way_</vt:lpstr>
      <vt:lpstr>Toward Taming Policy Enforcement for SDN_______ in the RIGHT way_</vt:lpstr>
      <vt:lpstr>Toward Taming Policy Enforcement for SDN_______ in the RIGHT way_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Kai</dc:creator>
  <cp:lastModifiedBy>lenovo</cp:lastModifiedBy>
  <cp:revision>1595</cp:revision>
  <dcterms:created xsi:type="dcterms:W3CDTF">2015-04-21T04:16:01Z</dcterms:created>
  <dcterms:modified xsi:type="dcterms:W3CDTF">2016-06-20T12:43:31Z</dcterms:modified>
</cp:coreProperties>
</file>