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30"/>
  </p:notesMasterIdLst>
  <p:sldIdLst>
    <p:sldId id="256" r:id="rId2"/>
    <p:sldId id="379" r:id="rId3"/>
    <p:sldId id="380" r:id="rId4"/>
    <p:sldId id="381" r:id="rId5"/>
    <p:sldId id="385" r:id="rId6"/>
    <p:sldId id="382" r:id="rId7"/>
    <p:sldId id="383" r:id="rId8"/>
    <p:sldId id="384" r:id="rId9"/>
    <p:sldId id="388" r:id="rId10"/>
    <p:sldId id="389" r:id="rId11"/>
    <p:sldId id="386" r:id="rId12"/>
    <p:sldId id="391" r:id="rId13"/>
    <p:sldId id="392" r:id="rId14"/>
    <p:sldId id="393" r:id="rId15"/>
    <p:sldId id="395" r:id="rId16"/>
    <p:sldId id="396" r:id="rId17"/>
    <p:sldId id="399" r:id="rId18"/>
    <p:sldId id="402" r:id="rId19"/>
    <p:sldId id="403" r:id="rId20"/>
    <p:sldId id="404" r:id="rId21"/>
    <p:sldId id="400" r:id="rId22"/>
    <p:sldId id="405" r:id="rId23"/>
    <p:sldId id="406" r:id="rId24"/>
    <p:sldId id="401" r:id="rId25"/>
    <p:sldId id="407" r:id="rId26"/>
    <p:sldId id="398" r:id="rId27"/>
    <p:sldId id="408" r:id="rId28"/>
    <p:sldId id="378" r:id="rId29"/>
  </p:sldIdLst>
  <p:sldSz cx="9144000" cy="6858000" type="screen4x3"/>
  <p:notesSz cx="6858000" cy="9144000"/>
  <p:embeddedFontLst>
    <p:embeddedFont>
      <p:font typeface="Verdana" pitchFamily="34" charset="0"/>
      <p:regular r:id="rId31"/>
      <p:bold r:id="rId32"/>
      <p:italic r:id="rId33"/>
      <p:boldItalic r:id="rId34"/>
    </p:embeddedFont>
    <p:embeddedFont>
      <p:font typeface="Calibri" pitchFamily="34" charset="0"/>
      <p:regular r:id="rId35"/>
      <p:bold r:id="rId36"/>
      <p:italic r:id="rId37"/>
      <p:boldItalic r:id="rId38"/>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25157" autoAdjust="0"/>
    <p:restoredTop sz="82710" autoAdjust="0"/>
  </p:normalViewPr>
  <p:slideViewPr>
    <p:cSldViewPr>
      <p:cViewPr varScale="1">
        <p:scale>
          <a:sx n="93" d="100"/>
          <a:sy n="93" d="100"/>
        </p:scale>
        <p:origin x="-2154"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40AD0EB-620B-44C9-AA98-E223C66C6EA4}" type="datetimeFigureOut">
              <a:rPr lang="zh-CN" altLang="en-US" smtClean="0"/>
              <a:pPr/>
              <a:t>2016/10/11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3EA19B-5F24-4BBA-9714-720DA56D90C5}" type="slidenum">
              <a:rPr lang="zh-CN" altLang="en-US" smtClean="0"/>
              <a:pPr/>
              <a:t>‹#›</a:t>
            </a:fld>
            <a:endParaRPr lang="zh-CN" altLang="en-US"/>
          </a:p>
        </p:txBody>
      </p:sp>
    </p:spTree>
    <p:extLst>
      <p:ext uri="{BB962C8B-B14F-4D97-AF65-F5344CB8AC3E}">
        <p14:creationId xmlns:p14="http://schemas.microsoft.com/office/powerpoint/2010/main" xmlns="" val="12348319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Thank you, </a:t>
            </a:r>
          </a:p>
          <a:p>
            <a:r>
              <a:rPr lang="en-US" altLang="zh-CN" baseline="0" dirty="0" smtClean="0"/>
              <a:t>So today I’m </a:t>
            </a:r>
            <a:r>
              <a:rPr lang="en-US" altLang="zh-CN" baseline="0" dirty="0" err="1" smtClean="0"/>
              <a:t>gonna</a:t>
            </a:r>
            <a:r>
              <a:rPr lang="en-US" altLang="zh-CN" baseline="0" dirty="0" smtClean="0"/>
              <a:t> present the design and implementation of </a:t>
            </a:r>
            <a:r>
              <a:rPr lang="en-US" altLang="zh-CN" baseline="0" dirty="0" err="1" smtClean="0"/>
              <a:t>DroidRide</a:t>
            </a:r>
            <a:r>
              <a:rPr lang="en-US" altLang="zh-CN" baseline="0" dirty="0" smtClean="0"/>
              <a:t>, on behalf of the authors from Zhejiang University.</a:t>
            </a:r>
          </a:p>
        </p:txBody>
      </p:sp>
      <p:sp>
        <p:nvSpPr>
          <p:cNvPr id="4" name="灯片编号占位符 3"/>
          <p:cNvSpPr>
            <a:spLocks noGrp="1"/>
          </p:cNvSpPr>
          <p:nvPr>
            <p:ph type="sldNum" sz="quarter" idx="10"/>
          </p:nvPr>
        </p:nvSpPr>
        <p:spPr/>
        <p:txBody>
          <a:bodyPr/>
          <a:lstStyle/>
          <a:p>
            <a:fld id="{CA3EA19B-5F24-4BBA-9714-720DA56D90C5}" type="slidenum">
              <a:rPr lang="zh-CN" altLang="en-US" smtClean="0"/>
              <a:pPr/>
              <a:t>1</a:t>
            </a:fld>
            <a:endParaRPr lang="zh-CN" altLang="en-US"/>
          </a:p>
        </p:txBody>
      </p:sp>
    </p:spTree>
    <p:extLst>
      <p:ext uri="{BB962C8B-B14F-4D97-AF65-F5344CB8AC3E}">
        <p14:creationId xmlns:p14="http://schemas.microsoft.com/office/powerpoint/2010/main" xmlns="" val="5392240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baseline="0" dirty="0" smtClean="0"/>
              <a:t>Newly 40% of the test apps can evade more than 50% of built-in detectors.</a:t>
            </a:r>
          </a:p>
        </p:txBody>
      </p:sp>
      <p:sp>
        <p:nvSpPr>
          <p:cNvPr id="4" name="灯片编号占位符 3"/>
          <p:cNvSpPr>
            <a:spLocks noGrp="1"/>
          </p:cNvSpPr>
          <p:nvPr>
            <p:ph type="sldNum" sz="quarter" idx="10"/>
          </p:nvPr>
        </p:nvSpPr>
        <p:spPr/>
        <p:txBody>
          <a:bodyPr/>
          <a:lstStyle/>
          <a:p>
            <a:fld id="{CA3EA19B-5F24-4BBA-9714-720DA56D90C5}" type="slidenum">
              <a:rPr lang="zh-CN" altLang="en-US" smtClean="0"/>
              <a:pPr/>
              <a:t>10</a:t>
            </a:fld>
            <a:endParaRPr lang="zh-CN" altLang="en-US"/>
          </a:p>
        </p:txBody>
      </p:sp>
    </p:spTree>
    <p:extLst>
      <p:ext uri="{BB962C8B-B14F-4D97-AF65-F5344CB8AC3E}">
        <p14:creationId xmlns:p14="http://schemas.microsoft.com/office/powerpoint/2010/main" xmlns="" val="5392240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baseline="0" dirty="0" smtClean="0"/>
              <a:t>But app stores will take further check before posting apps, right?</a:t>
            </a:r>
          </a:p>
          <a:p>
            <a:r>
              <a:rPr lang="en-US" altLang="zh-CN" baseline="0" dirty="0" smtClean="0"/>
              <a:t>Can they eliminate malware that evades from detectors?</a:t>
            </a:r>
          </a:p>
        </p:txBody>
      </p:sp>
      <p:sp>
        <p:nvSpPr>
          <p:cNvPr id="4" name="灯片编号占位符 3"/>
          <p:cNvSpPr>
            <a:spLocks noGrp="1"/>
          </p:cNvSpPr>
          <p:nvPr>
            <p:ph type="sldNum" sz="quarter" idx="10"/>
          </p:nvPr>
        </p:nvSpPr>
        <p:spPr/>
        <p:txBody>
          <a:bodyPr/>
          <a:lstStyle/>
          <a:p>
            <a:fld id="{CA3EA19B-5F24-4BBA-9714-720DA56D90C5}" type="slidenum">
              <a:rPr lang="zh-CN" altLang="en-US" smtClean="0"/>
              <a:pPr/>
              <a:t>11</a:t>
            </a:fld>
            <a:endParaRPr lang="zh-CN" altLang="en-US"/>
          </a:p>
        </p:txBody>
      </p:sp>
    </p:spTree>
    <p:extLst>
      <p:ext uri="{BB962C8B-B14F-4D97-AF65-F5344CB8AC3E}">
        <p14:creationId xmlns:p14="http://schemas.microsoft.com/office/powerpoint/2010/main" xmlns="" val="5392240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baseline="0" dirty="0" smtClean="0"/>
              <a:t>We select ten top downloaded contact apps in China and test them on </a:t>
            </a:r>
            <a:r>
              <a:rPr lang="en-US" altLang="zh-CN" baseline="0" dirty="0" err="1" smtClean="0"/>
              <a:t>VirusTotal</a:t>
            </a:r>
            <a:r>
              <a:rPr lang="en-US" altLang="zh-CN" baseline="0" dirty="0" smtClean="0"/>
              <a:t>,</a:t>
            </a:r>
          </a:p>
          <a:p>
            <a:r>
              <a:rPr lang="en-US" altLang="zh-CN" baseline="0" dirty="0" smtClean="0"/>
              <a:t>Surprisingly, four out of the ten apps still trigger alarms from one or more detectors.</a:t>
            </a:r>
          </a:p>
        </p:txBody>
      </p:sp>
      <p:sp>
        <p:nvSpPr>
          <p:cNvPr id="4" name="灯片编号占位符 3"/>
          <p:cNvSpPr>
            <a:spLocks noGrp="1"/>
          </p:cNvSpPr>
          <p:nvPr>
            <p:ph type="sldNum" sz="quarter" idx="10"/>
          </p:nvPr>
        </p:nvSpPr>
        <p:spPr/>
        <p:txBody>
          <a:bodyPr/>
          <a:lstStyle/>
          <a:p>
            <a:fld id="{CA3EA19B-5F24-4BBA-9714-720DA56D90C5}" type="slidenum">
              <a:rPr lang="zh-CN" altLang="en-US" smtClean="0"/>
              <a:pPr/>
              <a:t>12</a:t>
            </a:fld>
            <a:endParaRPr lang="zh-CN" altLang="en-US"/>
          </a:p>
        </p:txBody>
      </p:sp>
    </p:spTree>
    <p:extLst>
      <p:ext uri="{BB962C8B-B14F-4D97-AF65-F5344CB8AC3E}">
        <p14:creationId xmlns:p14="http://schemas.microsoft.com/office/powerpoint/2010/main" xmlns="" val="5392240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baseline="0" dirty="0" smtClean="0"/>
              <a:t>Now we have to face that truth that some malware applications will be finally installed on phones. </a:t>
            </a:r>
          </a:p>
          <a:p>
            <a:r>
              <a:rPr lang="en-US" altLang="zh-CN" baseline="0" dirty="0" smtClean="0"/>
              <a:t>Then can we add necessary fixes on Android OS to monitor and block malware apps upon their execution?</a:t>
            </a:r>
          </a:p>
        </p:txBody>
      </p:sp>
      <p:sp>
        <p:nvSpPr>
          <p:cNvPr id="4" name="灯片编号占位符 3"/>
          <p:cNvSpPr>
            <a:spLocks noGrp="1"/>
          </p:cNvSpPr>
          <p:nvPr>
            <p:ph type="sldNum" sz="quarter" idx="10"/>
          </p:nvPr>
        </p:nvSpPr>
        <p:spPr/>
        <p:txBody>
          <a:bodyPr/>
          <a:lstStyle/>
          <a:p>
            <a:fld id="{CA3EA19B-5F24-4BBA-9714-720DA56D90C5}" type="slidenum">
              <a:rPr lang="zh-CN" altLang="en-US" smtClean="0"/>
              <a:pPr/>
              <a:t>13</a:t>
            </a:fld>
            <a:endParaRPr lang="zh-CN" altLang="en-US"/>
          </a:p>
        </p:txBody>
      </p:sp>
    </p:spTree>
    <p:extLst>
      <p:ext uri="{BB962C8B-B14F-4D97-AF65-F5344CB8AC3E}">
        <p14:creationId xmlns:p14="http://schemas.microsoft.com/office/powerpoint/2010/main" xmlns="" val="5392240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baseline="0" dirty="0" smtClean="0"/>
              <a:t>As our measurement results shows, Android </a:t>
            </a:r>
            <a:r>
              <a:rPr lang="en-US" altLang="zh-CN" baseline="0" dirty="0" err="1" smtClean="0"/>
              <a:t>os</a:t>
            </a:r>
            <a:r>
              <a:rPr lang="en-US" altLang="zh-CN" baseline="0" dirty="0" smtClean="0"/>
              <a:t> may still not be that mature.</a:t>
            </a:r>
          </a:p>
        </p:txBody>
      </p:sp>
      <p:sp>
        <p:nvSpPr>
          <p:cNvPr id="4" name="灯片编号占位符 3"/>
          <p:cNvSpPr>
            <a:spLocks noGrp="1"/>
          </p:cNvSpPr>
          <p:nvPr>
            <p:ph type="sldNum" sz="quarter" idx="10"/>
          </p:nvPr>
        </p:nvSpPr>
        <p:spPr/>
        <p:txBody>
          <a:bodyPr/>
          <a:lstStyle/>
          <a:p>
            <a:fld id="{CA3EA19B-5F24-4BBA-9714-720DA56D90C5}" type="slidenum">
              <a:rPr lang="zh-CN" altLang="en-US" smtClean="0"/>
              <a:pPr/>
              <a:t>14</a:t>
            </a:fld>
            <a:endParaRPr lang="zh-CN" altLang="en-US"/>
          </a:p>
        </p:txBody>
      </p:sp>
    </p:spTree>
    <p:extLst>
      <p:ext uri="{BB962C8B-B14F-4D97-AF65-F5344CB8AC3E}">
        <p14:creationId xmlns:p14="http://schemas.microsoft.com/office/powerpoint/2010/main" xmlns="" val="5392240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baseline="0" dirty="0" smtClean="0"/>
              <a:t>In order to examine where should we start with toward enhancing current detectors and OS, </a:t>
            </a:r>
          </a:p>
          <a:p>
            <a:r>
              <a:rPr lang="en-US" altLang="zh-CN" baseline="0" dirty="0" smtClean="0"/>
              <a:t>we integrate our findings of their vulnerabilities into the </a:t>
            </a:r>
            <a:r>
              <a:rPr lang="en-US" altLang="zh-CN" baseline="0" dirty="0" err="1" smtClean="0"/>
              <a:t>DroidRide</a:t>
            </a:r>
            <a:r>
              <a:rPr lang="en-US" altLang="zh-CN" baseline="0" dirty="0" smtClean="0"/>
              <a:t> framework.</a:t>
            </a:r>
          </a:p>
        </p:txBody>
      </p:sp>
      <p:sp>
        <p:nvSpPr>
          <p:cNvPr id="4" name="灯片编号占位符 3"/>
          <p:cNvSpPr>
            <a:spLocks noGrp="1"/>
          </p:cNvSpPr>
          <p:nvPr>
            <p:ph type="sldNum" sz="quarter" idx="10"/>
          </p:nvPr>
        </p:nvSpPr>
        <p:spPr/>
        <p:txBody>
          <a:bodyPr/>
          <a:lstStyle/>
          <a:p>
            <a:fld id="{CA3EA19B-5F24-4BBA-9714-720DA56D90C5}" type="slidenum">
              <a:rPr lang="zh-CN" altLang="en-US" smtClean="0"/>
              <a:pPr/>
              <a:t>15</a:t>
            </a:fld>
            <a:endParaRPr lang="zh-CN" altLang="en-US"/>
          </a:p>
        </p:txBody>
      </p:sp>
    </p:spTree>
    <p:extLst>
      <p:ext uri="{BB962C8B-B14F-4D97-AF65-F5344CB8AC3E}">
        <p14:creationId xmlns:p14="http://schemas.microsoft.com/office/powerpoint/2010/main" xmlns="" val="5392240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baseline="0" dirty="0" smtClean="0"/>
              <a:t>In particular, </a:t>
            </a:r>
            <a:r>
              <a:rPr lang="en-US" altLang="zh-CN" baseline="0" dirty="0" err="1" smtClean="0"/>
              <a:t>DroidRide</a:t>
            </a:r>
            <a:r>
              <a:rPr lang="en-US" altLang="zh-CN" baseline="0" dirty="0" smtClean="0"/>
              <a:t> works in two phases, which are off-phone phase and on-phone phase.</a:t>
            </a:r>
          </a:p>
          <a:p>
            <a:r>
              <a:rPr lang="en-US" altLang="zh-CN" baseline="0" dirty="0" smtClean="0"/>
              <a:t>The off-phase aims at making malware evade detectors while the on-phone phase aims at making malware applications active on phones as more often as possible.</a:t>
            </a:r>
          </a:p>
          <a:p>
            <a:r>
              <a:rPr lang="en-US" altLang="zh-CN" baseline="0" dirty="0" smtClean="0"/>
              <a:t>Next, I’ll highlight our major findings during the two phases.</a:t>
            </a:r>
          </a:p>
        </p:txBody>
      </p:sp>
      <p:sp>
        <p:nvSpPr>
          <p:cNvPr id="4" name="灯片编号占位符 3"/>
          <p:cNvSpPr>
            <a:spLocks noGrp="1"/>
          </p:cNvSpPr>
          <p:nvPr>
            <p:ph type="sldNum" sz="quarter" idx="10"/>
          </p:nvPr>
        </p:nvSpPr>
        <p:spPr/>
        <p:txBody>
          <a:bodyPr/>
          <a:lstStyle/>
          <a:p>
            <a:fld id="{CA3EA19B-5F24-4BBA-9714-720DA56D90C5}" type="slidenum">
              <a:rPr lang="zh-CN" altLang="en-US" smtClean="0"/>
              <a:pPr/>
              <a:t>16</a:t>
            </a:fld>
            <a:endParaRPr lang="zh-CN" altLang="en-US"/>
          </a:p>
        </p:txBody>
      </p:sp>
    </p:spTree>
    <p:extLst>
      <p:ext uri="{BB962C8B-B14F-4D97-AF65-F5344CB8AC3E}">
        <p14:creationId xmlns:p14="http://schemas.microsoft.com/office/powerpoint/2010/main" xmlns="" val="5392240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baseline="0" dirty="0" smtClean="0"/>
              <a:t>First, off-phone phase</a:t>
            </a:r>
          </a:p>
        </p:txBody>
      </p:sp>
      <p:sp>
        <p:nvSpPr>
          <p:cNvPr id="4" name="灯片编号占位符 3"/>
          <p:cNvSpPr>
            <a:spLocks noGrp="1"/>
          </p:cNvSpPr>
          <p:nvPr>
            <p:ph type="sldNum" sz="quarter" idx="10"/>
          </p:nvPr>
        </p:nvSpPr>
        <p:spPr/>
        <p:txBody>
          <a:bodyPr/>
          <a:lstStyle/>
          <a:p>
            <a:fld id="{CA3EA19B-5F24-4BBA-9714-720DA56D90C5}" type="slidenum">
              <a:rPr lang="zh-CN" altLang="en-US" smtClean="0"/>
              <a:pPr/>
              <a:t>17</a:t>
            </a:fld>
            <a:endParaRPr lang="zh-CN" altLang="en-US"/>
          </a:p>
        </p:txBody>
      </p:sp>
    </p:spTree>
    <p:extLst>
      <p:ext uri="{BB962C8B-B14F-4D97-AF65-F5344CB8AC3E}">
        <p14:creationId xmlns:p14="http://schemas.microsoft.com/office/powerpoint/2010/main" xmlns="" val="5392240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baseline="0" dirty="0" smtClean="0"/>
              <a:t>We find that simple techniques like repackaging and obfuscation are still effective for malware evasion.</a:t>
            </a:r>
          </a:p>
          <a:p>
            <a:r>
              <a:rPr lang="en-US" altLang="zh-CN" baseline="0" dirty="0" smtClean="0"/>
              <a:t>For repackaging, we do not use readily available malware samples.</a:t>
            </a:r>
          </a:p>
          <a:p>
            <a:r>
              <a:rPr lang="en-US" altLang="zh-CN" baseline="0" dirty="0" smtClean="0"/>
              <a:t>Instead, we analyze source code of apps and extract exploitable code therein, and then inject them into benign apps.</a:t>
            </a:r>
          </a:p>
          <a:p>
            <a:r>
              <a:rPr lang="en-US" altLang="zh-CN" baseline="0" dirty="0" smtClean="0"/>
              <a:t>We think that this is more effective to evade signature-based detector.</a:t>
            </a:r>
          </a:p>
          <a:p>
            <a:endParaRPr lang="en-US" altLang="zh-CN" baseline="0" dirty="0" smtClean="0"/>
          </a:p>
        </p:txBody>
      </p:sp>
      <p:sp>
        <p:nvSpPr>
          <p:cNvPr id="4" name="灯片编号占位符 3"/>
          <p:cNvSpPr>
            <a:spLocks noGrp="1"/>
          </p:cNvSpPr>
          <p:nvPr>
            <p:ph type="sldNum" sz="quarter" idx="10"/>
          </p:nvPr>
        </p:nvSpPr>
        <p:spPr/>
        <p:txBody>
          <a:bodyPr/>
          <a:lstStyle/>
          <a:p>
            <a:fld id="{CA3EA19B-5F24-4BBA-9714-720DA56D90C5}" type="slidenum">
              <a:rPr lang="zh-CN" altLang="en-US" smtClean="0"/>
              <a:pPr/>
              <a:t>18</a:t>
            </a:fld>
            <a:endParaRPr lang="zh-CN" altLang="en-US"/>
          </a:p>
        </p:txBody>
      </p:sp>
    </p:spTree>
    <p:extLst>
      <p:ext uri="{BB962C8B-B14F-4D97-AF65-F5344CB8AC3E}">
        <p14:creationId xmlns:p14="http://schemas.microsoft.com/office/powerpoint/2010/main" xmlns="" val="5392240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baseline="0" dirty="0" smtClean="0"/>
              <a:t>During implementation, we use </a:t>
            </a:r>
            <a:r>
              <a:rPr lang="en-US" altLang="zh-CN" baseline="0" dirty="0" err="1" smtClean="0"/>
              <a:t>AndroRAT</a:t>
            </a:r>
            <a:r>
              <a:rPr lang="en-US" altLang="zh-CN" baseline="0" dirty="0" smtClean="0"/>
              <a:t> and MIUI Notes as example apps.</a:t>
            </a:r>
          </a:p>
          <a:p>
            <a:r>
              <a:rPr lang="en-US" altLang="zh-CN" baseline="0" dirty="0" smtClean="0"/>
              <a:t>Remote access control function of </a:t>
            </a:r>
            <a:r>
              <a:rPr lang="en-US" altLang="zh-CN" baseline="0" dirty="0" err="1" smtClean="0"/>
              <a:t>AndroRAT</a:t>
            </a:r>
            <a:r>
              <a:rPr lang="en-US" altLang="zh-CN" baseline="0" dirty="0" smtClean="0"/>
              <a:t> renders it malicious; it’s thus marked by 23 detectors on </a:t>
            </a:r>
            <a:r>
              <a:rPr lang="en-US" altLang="zh-CN" baseline="0" dirty="0" err="1" smtClean="0"/>
              <a:t>virustotal</a:t>
            </a:r>
            <a:r>
              <a:rPr lang="en-US" altLang="zh-CN" baseline="0" dirty="0" smtClean="0"/>
              <a:t>.</a:t>
            </a:r>
          </a:p>
          <a:p>
            <a:r>
              <a:rPr lang="en-US" altLang="zh-CN" baseline="0" dirty="0" smtClean="0"/>
              <a:t>We extract the remote access control code from </a:t>
            </a:r>
            <a:r>
              <a:rPr lang="en-US" altLang="zh-CN" baseline="0" dirty="0" err="1" smtClean="0"/>
              <a:t>AndroRAT</a:t>
            </a:r>
            <a:r>
              <a:rPr lang="en-US" altLang="zh-CN" baseline="0" dirty="0" smtClean="0"/>
              <a:t>, inject it into Notes and repackage it,</a:t>
            </a:r>
          </a:p>
          <a:p>
            <a:r>
              <a:rPr lang="en-US" altLang="zh-CN" baseline="0" dirty="0" smtClean="0"/>
              <a:t>Only 17 detectors detect Notes as malware.</a:t>
            </a:r>
          </a:p>
          <a:p>
            <a:r>
              <a:rPr lang="en-US" altLang="zh-CN" baseline="0" dirty="0" smtClean="0"/>
              <a:t>Upon further obfuscation, the repackaged Notes trigger alarms of only 8 detectors. </a:t>
            </a:r>
          </a:p>
          <a:p>
            <a:endParaRPr lang="en-US" altLang="zh-CN" baseline="0" dirty="0" smtClean="0"/>
          </a:p>
        </p:txBody>
      </p:sp>
      <p:sp>
        <p:nvSpPr>
          <p:cNvPr id="4" name="灯片编号占位符 3"/>
          <p:cNvSpPr>
            <a:spLocks noGrp="1"/>
          </p:cNvSpPr>
          <p:nvPr>
            <p:ph type="sldNum" sz="quarter" idx="10"/>
          </p:nvPr>
        </p:nvSpPr>
        <p:spPr/>
        <p:txBody>
          <a:bodyPr/>
          <a:lstStyle/>
          <a:p>
            <a:fld id="{CA3EA19B-5F24-4BBA-9714-720DA56D90C5}" type="slidenum">
              <a:rPr lang="zh-CN" altLang="en-US" smtClean="0"/>
              <a:pPr/>
              <a:t>19</a:t>
            </a:fld>
            <a:endParaRPr lang="zh-CN" altLang="en-US"/>
          </a:p>
        </p:txBody>
      </p:sp>
    </p:spTree>
    <p:extLst>
      <p:ext uri="{BB962C8B-B14F-4D97-AF65-F5344CB8AC3E}">
        <p14:creationId xmlns:p14="http://schemas.microsoft.com/office/powerpoint/2010/main" xmlns="" val="5392240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err="1" smtClean="0"/>
              <a:t>DroidRide</a:t>
            </a:r>
            <a:r>
              <a:rPr lang="en-US" altLang="zh-CN" dirty="0" smtClean="0"/>
              <a:t> aims at re-examining the security and robustness of current android ecosystem.</a:t>
            </a:r>
            <a:endParaRPr lang="en-US" altLang="zh-CN" baseline="0" dirty="0" smtClean="0"/>
          </a:p>
        </p:txBody>
      </p:sp>
      <p:sp>
        <p:nvSpPr>
          <p:cNvPr id="4" name="灯片编号占位符 3"/>
          <p:cNvSpPr>
            <a:spLocks noGrp="1"/>
          </p:cNvSpPr>
          <p:nvPr>
            <p:ph type="sldNum" sz="quarter" idx="10"/>
          </p:nvPr>
        </p:nvSpPr>
        <p:spPr/>
        <p:txBody>
          <a:bodyPr/>
          <a:lstStyle/>
          <a:p>
            <a:fld id="{CA3EA19B-5F24-4BBA-9714-720DA56D90C5}" type="slidenum">
              <a:rPr lang="zh-CN" altLang="en-US" smtClean="0"/>
              <a:pPr/>
              <a:t>2</a:t>
            </a:fld>
            <a:endParaRPr lang="zh-CN" altLang="en-US"/>
          </a:p>
        </p:txBody>
      </p:sp>
    </p:spTree>
    <p:extLst>
      <p:ext uri="{BB962C8B-B14F-4D97-AF65-F5344CB8AC3E}">
        <p14:creationId xmlns:p14="http://schemas.microsoft.com/office/powerpoint/2010/main" xmlns="" val="5392240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This snapshots demonstrate that </a:t>
            </a:r>
            <a:r>
              <a:rPr lang="en-US" altLang="zh-CN" dirty="0" err="1" smtClean="0"/>
              <a:t>repackeged</a:t>
            </a:r>
            <a:r>
              <a:rPr lang="en-US" altLang="zh-CN" baseline="0" dirty="0" smtClean="0"/>
              <a:t> Notes app successfully supports remote access control function extracted from </a:t>
            </a:r>
            <a:r>
              <a:rPr lang="en-US" altLang="zh-CN" baseline="0" dirty="0" err="1" smtClean="0"/>
              <a:t>AndroRAT</a:t>
            </a:r>
            <a:r>
              <a:rPr lang="en-US" altLang="zh-CN" baseline="0" dirty="0" smtClean="0"/>
              <a:t>.</a:t>
            </a:r>
            <a:endParaRPr lang="zh-CN" altLang="en-US" dirty="0"/>
          </a:p>
        </p:txBody>
      </p:sp>
      <p:sp>
        <p:nvSpPr>
          <p:cNvPr id="4" name="灯片编号占位符 3"/>
          <p:cNvSpPr>
            <a:spLocks noGrp="1"/>
          </p:cNvSpPr>
          <p:nvPr>
            <p:ph type="sldNum" sz="quarter" idx="10"/>
          </p:nvPr>
        </p:nvSpPr>
        <p:spPr/>
        <p:txBody>
          <a:bodyPr/>
          <a:lstStyle/>
          <a:p>
            <a:fld id="{CA3EA19B-5F24-4BBA-9714-720DA56D90C5}" type="slidenum">
              <a:rPr lang="zh-CN" altLang="en-US" smtClean="0"/>
              <a:pPr/>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baseline="0" dirty="0" smtClean="0"/>
              <a:t>now, let’s move to on-phone phase</a:t>
            </a:r>
          </a:p>
        </p:txBody>
      </p:sp>
      <p:sp>
        <p:nvSpPr>
          <p:cNvPr id="4" name="灯片编号占位符 3"/>
          <p:cNvSpPr>
            <a:spLocks noGrp="1"/>
          </p:cNvSpPr>
          <p:nvPr>
            <p:ph type="sldNum" sz="quarter" idx="10"/>
          </p:nvPr>
        </p:nvSpPr>
        <p:spPr/>
        <p:txBody>
          <a:bodyPr/>
          <a:lstStyle/>
          <a:p>
            <a:fld id="{CA3EA19B-5F24-4BBA-9714-720DA56D90C5}" type="slidenum">
              <a:rPr lang="zh-CN" altLang="en-US" smtClean="0"/>
              <a:pPr/>
              <a:t>21</a:t>
            </a:fld>
            <a:endParaRPr lang="zh-CN" altLang="en-US"/>
          </a:p>
        </p:txBody>
      </p:sp>
    </p:spTree>
    <p:extLst>
      <p:ext uri="{BB962C8B-B14F-4D97-AF65-F5344CB8AC3E}">
        <p14:creationId xmlns:p14="http://schemas.microsoft.com/office/powerpoint/2010/main" xmlns="" val="5392240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baseline="0" dirty="0" smtClean="0"/>
              <a:t>We find that Android OS features of Broadcast exploitable to enable malicious apps’ automatic activation and uninstall resistance.</a:t>
            </a:r>
          </a:p>
          <a:p>
            <a:r>
              <a:rPr lang="en-US" altLang="zh-CN" baseline="0" dirty="0" smtClean="0"/>
              <a:t>For automatic activation, we code the application to register for a system event </a:t>
            </a:r>
            <a:r>
              <a:rPr lang="en-US" altLang="zh-CN" baseline="0" dirty="0" err="1" smtClean="0"/>
              <a:t>Intent.ACTION_TIME_TICK</a:t>
            </a:r>
            <a:r>
              <a:rPr lang="en-US" altLang="zh-CN" baseline="0" dirty="0" smtClean="0"/>
              <a:t>, which broadcasts the time every minute.</a:t>
            </a:r>
          </a:p>
          <a:p>
            <a:r>
              <a:rPr lang="en-US" altLang="zh-CN" baseline="0" dirty="0" smtClean="0"/>
              <a:t>Thus upon receiving the broadcast message every minute, </a:t>
            </a:r>
            <a:r>
              <a:rPr lang="en-US" altLang="zh-CN" baseline="0" dirty="0" err="1" smtClean="0"/>
              <a:t>BroadcastReceiver</a:t>
            </a:r>
            <a:r>
              <a:rPr lang="en-US" altLang="zh-CN" baseline="0" dirty="0" smtClean="0"/>
              <a:t> will activate </a:t>
            </a:r>
            <a:r>
              <a:rPr lang="en-US" altLang="zh-CN" baseline="0" dirty="0" err="1" smtClean="0"/>
              <a:t>AndroRAT</a:t>
            </a:r>
            <a:r>
              <a:rPr lang="en-US" altLang="zh-CN" baseline="0" dirty="0" smtClean="0"/>
              <a:t> client if it’s not yet.</a:t>
            </a:r>
          </a:p>
          <a:p>
            <a:r>
              <a:rPr lang="en-US" altLang="zh-CN" baseline="0" dirty="0" smtClean="0"/>
              <a:t>It’s straightforward to tune the activation frequency through, for example, using a counter decreased upon every </a:t>
            </a:r>
            <a:r>
              <a:rPr lang="en-US" altLang="zh-CN" baseline="0" dirty="0" err="1" smtClean="0"/>
              <a:t>Time_Tick</a:t>
            </a:r>
            <a:r>
              <a:rPr lang="en-US" altLang="zh-CN" baseline="0" dirty="0" smtClean="0"/>
              <a:t> broadcast.</a:t>
            </a:r>
          </a:p>
        </p:txBody>
      </p:sp>
      <p:sp>
        <p:nvSpPr>
          <p:cNvPr id="4" name="灯片编号占位符 3"/>
          <p:cNvSpPr>
            <a:spLocks noGrp="1"/>
          </p:cNvSpPr>
          <p:nvPr>
            <p:ph type="sldNum" sz="quarter" idx="10"/>
          </p:nvPr>
        </p:nvSpPr>
        <p:spPr/>
        <p:txBody>
          <a:bodyPr/>
          <a:lstStyle/>
          <a:p>
            <a:fld id="{CA3EA19B-5F24-4BBA-9714-720DA56D90C5}" type="slidenum">
              <a:rPr lang="zh-CN" altLang="en-US" smtClean="0"/>
              <a:pPr/>
              <a:t>22</a:t>
            </a:fld>
            <a:endParaRPr lang="zh-CN" altLang="en-US"/>
          </a:p>
        </p:txBody>
      </p:sp>
    </p:spTree>
    <p:extLst>
      <p:ext uri="{BB962C8B-B14F-4D97-AF65-F5344CB8AC3E}">
        <p14:creationId xmlns:p14="http://schemas.microsoft.com/office/powerpoint/2010/main" xmlns="" val="5392240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baseline="0" dirty="0" smtClean="0"/>
              <a:t>Uninstall resistance is more difficult to achieve.</a:t>
            </a:r>
          </a:p>
          <a:p>
            <a:r>
              <a:rPr lang="en-US" altLang="zh-CN" baseline="0" dirty="0" smtClean="0"/>
              <a:t>But it’s possible on a rooted phone.</a:t>
            </a:r>
          </a:p>
          <a:p>
            <a:r>
              <a:rPr lang="en-US" altLang="zh-CN" baseline="0" dirty="0" smtClean="0"/>
              <a:t>The method is to copy the malware application into /system/app folder.</a:t>
            </a:r>
          </a:p>
          <a:p>
            <a:r>
              <a:rPr lang="en-US" altLang="zh-CN" baseline="0" dirty="0" smtClean="0"/>
              <a:t>Then the malware application will be escalated to a system app which cannot be deleted via common deletion functions.</a:t>
            </a:r>
          </a:p>
        </p:txBody>
      </p:sp>
      <p:sp>
        <p:nvSpPr>
          <p:cNvPr id="4" name="灯片编号占位符 3"/>
          <p:cNvSpPr>
            <a:spLocks noGrp="1"/>
          </p:cNvSpPr>
          <p:nvPr>
            <p:ph type="sldNum" sz="quarter" idx="10"/>
          </p:nvPr>
        </p:nvSpPr>
        <p:spPr/>
        <p:txBody>
          <a:bodyPr/>
          <a:lstStyle/>
          <a:p>
            <a:fld id="{CA3EA19B-5F24-4BBA-9714-720DA56D90C5}" type="slidenum">
              <a:rPr lang="zh-CN" altLang="en-US" smtClean="0"/>
              <a:pPr/>
              <a:t>23</a:t>
            </a:fld>
            <a:endParaRPr lang="zh-CN" altLang="en-US"/>
          </a:p>
        </p:txBody>
      </p:sp>
    </p:spTree>
    <p:extLst>
      <p:ext uri="{BB962C8B-B14F-4D97-AF65-F5344CB8AC3E}">
        <p14:creationId xmlns:p14="http://schemas.microsoft.com/office/powerpoint/2010/main" xmlns="" val="5392240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As shown in the</a:t>
            </a:r>
            <a:r>
              <a:rPr lang="en-US" altLang="zh-CN" baseline="0" dirty="0" smtClean="0"/>
              <a:t> snapshots, after copying the </a:t>
            </a:r>
            <a:r>
              <a:rPr lang="en-US" altLang="zh-CN" baseline="0" dirty="0" err="1" smtClean="0"/>
              <a:t>repkaged</a:t>
            </a:r>
            <a:r>
              <a:rPr lang="en-US" altLang="zh-CN" baseline="0" dirty="0" smtClean="0"/>
              <a:t> Notes to /system/app folder,</a:t>
            </a:r>
          </a:p>
          <a:p>
            <a:r>
              <a:rPr lang="en-US" altLang="zh-CN" baseline="0" dirty="0" smtClean="0"/>
              <a:t>When we click the delete button, its icon turns to </a:t>
            </a:r>
            <a:r>
              <a:rPr lang="en-US" altLang="zh-CN" baseline="0" dirty="0" err="1" smtClean="0"/>
              <a:t>unselectable</a:t>
            </a:r>
            <a:r>
              <a:rPr lang="en-US" altLang="zh-CN" baseline="0" dirty="0" smtClean="0"/>
              <a:t>. </a:t>
            </a:r>
            <a:endParaRPr lang="zh-CN" altLang="en-US" dirty="0"/>
          </a:p>
        </p:txBody>
      </p:sp>
      <p:sp>
        <p:nvSpPr>
          <p:cNvPr id="4" name="灯片编号占位符 3"/>
          <p:cNvSpPr>
            <a:spLocks noGrp="1"/>
          </p:cNvSpPr>
          <p:nvPr>
            <p:ph type="sldNum" sz="quarter" idx="10"/>
          </p:nvPr>
        </p:nvSpPr>
        <p:spPr/>
        <p:txBody>
          <a:bodyPr/>
          <a:lstStyle/>
          <a:p>
            <a:fld id="{CA3EA19B-5F24-4BBA-9714-720DA56D90C5}" type="slidenum">
              <a:rPr lang="zh-CN" altLang="en-US" smtClean="0"/>
              <a:pPr/>
              <a:t>24</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baseline="0" dirty="0" smtClean="0"/>
              <a:t>Now we have walked through how </a:t>
            </a:r>
            <a:r>
              <a:rPr lang="en-US" altLang="zh-CN" baseline="0" dirty="0" err="1" smtClean="0"/>
              <a:t>DroidRide</a:t>
            </a:r>
            <a:r>
              <a:rPr lang="en-US" altLang="zh-CN" baseline="0" dirty="0" smtClean="0"/>
              <a:t> conducts the hacking part,</a:t>
            </a:r>
          </a:p>
          <a:p>
            <a:r>
              <a:rPr lang="en-US" altLang="zh-CN" baseline="0" dirty="0" smtClean="0"/>
              <a:t>Then what can we learn from it to secure current Android ecosystem</a:t>
            </a:r>
            <a:r>
              <a:rPr lang="zh-CN" altLang="en-US" baseline="0" dirty="0" smtClean="0"/>
              <a:t>？</a:t>
            </a:r>
            <a:endParaRPr lang="en-US" altLang="zh-CN" baseline="0" dirty="0" smtClean="0"/>
          </a:p>
        </p:txBody>
      </p:sp>
      <p:sp>
        <p:nvSpPr>
          <p:cNvPr id="4" name="灯片编号占位符 3"/>
          <p:cNvSpPr>
            <a:spLocks noGrp="1"/>
          </p:cNvSpPr>
          <p:nvPr>
            <p:ph type="sldNum" sz="quarter" idx="10"/>
          </p:nvPr>
        </p:nvSpPr>
        <p:spPr/>
        <p:txBody>
          <a:bodyPr/>
          <a:lstStyle/>
          <a:p>
            <a:fld id="{CA3EA19B-5F24-4BBA-9714-720DA56D90C5}" type="slidenum">
              <a:rPr lang="zh-CN" altLang="en-US" smtClean="0"/>
              <a:pPr/>
              <a:t>25</a:t>
            </a:fld>
            <a:endParaRPr lang="zh-CN" altLang="en-US"/>
          </a:p>
        </p:txBody>
      </p:sp>
    </p:spTree>
    <p:extLst>
      <p:ext uri="{BB962C8B-B14F-4D97-AF65-F5344CB8AC3E}">
        <p14:creationId xmlns:p14="http://schemas.microsoft.com/office/powerpoint/2010/main" xmlns="" val="5392240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t>Among</a:t>
            </a:r>
            <a:r>
              <a:rPr lang="en-US" altLang="zh-CN" baseline="0" dirty="0" smtClean="0"/>
              <a:t> many possible enhancements, we find three of them would be necessary to pursue.</a:t>
            </a:r>
          </a:p>
          <a:p>
            <a:r>
              <a:rPr lang="en-US" altLang="zh-CN" baseline="0" dirty="0" smtClean="0"/>
              <a:t>First, detectors should integrated more powerful analysis schemes like dynamic analysis. No matter how malware applications are repackaged and obfuscated, the behavior or pattern they exhibit during execution may be same or similar.</a:t>
            </a:r>
          </a:p>
          <a:p>
            <a:r>
              <a:rPr lang="en-US" altLang="zh-CN" baseline="0" dirty="0" smtClean="0"/>
              <a:t>Second, Android OS could consider behavioral analysis of running apps. For example, if a user notices that our example Notes app constantly accesses contact and SMS and transfers many of them out, the user can easily identify the repackaged Notes as malicious.</a:t>
            </a:r>
          </a:p>
          <a:p>
            <a:r>
              <a:rPr lang="en-US" altLang="zh-CN" baseline="0" dirty="0" smtClean="0"/>
              <a:t>Finally, app stores also play a comparatively critical role in combating malicious apps. They, especially in cooperation, have the largest app base for exercising various detection methods.</a:t>
            </a:r>
            <a:endParaRPr lang="zh-CN" altLang="en-US" dirty="0"/>
          </a:p>
        </p:txBody>
      </p:sp>
      <p:sp>
        <p:nvSpPr>
          <p:cNvPr id="4" name="灯片编号占位符 3"/>
          <p:cNvSpPr>
            <a:spLocks noGrp="1"/>
          </p:cNvSpPr>
          <p:nvPr>
            <p:ph type="sldNum" sz="quarter" idx="10"/>
          </p:nvPr>
        </p:nvSpPr>
        <p:spPr/>
        <p:txBody>
          <a:bodyPr/>
          <a:lstStyle/>
          <a:p>
            <a:fld id="{CA3EA19B-5F24-4BBA-9714-720DA56D90C5}" type="slidenum">
              <a:rPr lang="zh-CN" altLang="en-US" smtClean="0"/>
              <a:pPr/>
              <a:t>26</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baseline="0" dirty="0" smtClean="0"/>
              <a:t>So this is all about the vulnerabilities of current malware detectors and Android OS revealed by </a:t>
            </a:r>
            <a:r>
              <a:rPr lang="en-US" altLang="zh-CN" baseline="0" dirty="0" err="1" smtClean="0"/>
              <a:t>DroidRide</a:t>
            </a:r>
            <a:r>
              <a:rPr lang="en-US" altLang="zh-CN" baseline="0" dirty="0" smtClean="0"/>
              <a:t>,</a:t>
            </a:r>
          </a:p>
          <a:p>
            <a:r>
              <a:rPr lang="en-US" altLang="zh-CN" baseline="0" dirty="0" smtClean="0"/>
              <a:t>And the necessary enhancements it suggests</a:t>
            </a:r>
          </a:p>
        </p:txBody>
      </p:sp>
      <p:sp>
        <p:nvSpPr>
          <p:cNvPr id="4" name="灯片编号占位符 3"/>
          <p:cNvSpPr>
            <a:spLocks noGrp="1"/>
          </p:cNvSpPr>
          <p:nvPr>
            <p:ph type="sldNum" sz="quarter" idx="10"/>
          </p:nvPr>
        </p:nvSpPr>
        <p:spPr/>
        <p:txBody>
          <a:bodyPr/>
          <a:lstStyle/>
          <a:p>
            <a:fld id="{CA3EA19B-5F24-4BBA-9714-720DA56D90C5}" type="slidenum">
              <a:rPr lang="zh-CN" altLang="en-US" smtClean="0"/>
              <a:pPr/>
              <a:t>27</a:t>
            </a:fld>
            <a:endParaRPr lang="zh-CN" altLang="en-US"/>
          </a:p>
        </p:txBody>
      </p:sp>
    </p:spTree>
    <p:extLst>
      <p:ext uri="{BB962C8B-B14F-4D97-AF65-F5344CB8AC3E}">
        <p14:creationId xmlns:p14="http://schemas.microsoft.com/office/powerpoint/2010/main" xmlns="" val="53922409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t>Thank you for your time and interest. </a:t>
            </a:r>
            <a:endParaRPr lang="en-US" altLang="zh-CN" baseline="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aseline="0" smtClean="0"/>
              <a:t>Now </a:t>
            </a:r>
            <a:r>
              <a:rPr lang="en-US" altLang="zh-CN" baseline="0" dirty="0" smtClean="0"/>
              <a:t>I’m happy to take any questions. Thank you.</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t>You are also welcome to email your questions to the authors and check their demo and prototype online.</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灯片编号占位符 3"/>
          <p:cNvSpPr>
            <a:spLocks noGrp="1"/>
          </p:cNvSpPr>
          <p:nvPr>
            <p:ph type="sldNum" sz="quarter" idx="10"/>
          </p:nvPr>
        </p:nvSpPr>
        <p:spPr/>
        <p:txBody>
          <a:bodyPr/>
          <a:lstStyle/>
          <a:p>
            <a:fld id="{CA3EA19B-5F24-4BBA-9714-720DA56D90C5}" type="slidenum">
              <a:rPr lang="zh-CN" altLang="en-US" smtClean="0"/>
              <a:pPr/>
              <a:t>28</a:t>
            </a:fld>
            <a:endParaRPr lang="zh-CN" altLang="en-US"/>
          </a:p>
        </p:txBody>
      </p:sp>
    </p:spTree>
    <p:extLst>
      <p:ext uri="{BB962C8B-B14F-4D97-AF65-F5344CB8AC3E}">
        <p14:creationId xmlns:p14="http://schemas.microsoft.com/office/powerpoint/2010/main" xmlns="" val="17710438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baseline="0" dirty="0" smtClean="0"/>
              <a:t>Specifically, it reveals the vulnerabilities of malware detectors and Android OS by implementing a framework of </a:t>
            </a:r>
          </a:p>
          <a:p>
            <a:r>
              <a:rPr lang="en-US" altLang="zh-CN" baseline="0" dirty="0" smtClean="0"/>
              <a:t>how to make Android malware less catchable to detectors and more active on phones.</a:t>
            </a:r>
          </a:p>
        </p:txBody>
      </p:sp>
      <p:sp>
        <p:nvSpPr>
          <p:cNvPr id="4" name="灯片编号占位符 3"/>
          <p:cNvSpPr>
            <a:spLocks noGrp="1"/>
          </p:cNvSpPr>
          <p:nvPr>
            <p:ph type="sldNum" sz="quarter" idx="10"/>
          </p:nvPr>
        </p:nvSpPr>
        <p:spPr/>
        <p:txBody>
          <a:bodyPr/>
          <a:lstStyle/>
          <a:p>
            <a:fld id="{CA3EA19B-5F24-4BBA-9714-720DA56D90C5}" type="slidenum">
              <a:rPr lang="zh-CN" altLang="en-US" smtClean="0"/>
              <a:pPr/>
              <a:t>3</a:t>
            </a:fld>
            <a:endParaRPr lang="zh-CN" altLang="en-US"/>
          </a:p>
        </p:txBody>
      </p:sp>
    </p:spTree>
    <p:extLst>
      <p:ext uri="{BB962C8B-B14F-4D97-AF65-F5344CB8AC3E}">
        <p14:creationId xmlns:p14="http://schemas.microsoft.com/office/powerpoint/2010/main" xmlns="" val="5392240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t>Malwares have four major behaviors, </a:t>
            </a:r>
            <a:r>
              <a:rPr lang="en-US" sz="1200" kern="1200" dirty="0" smtClean="0">
                <a:solidFill>
                  <a:schemeClr val="tx1"/>
                </a:solidFill>
                <a:effectLst/>
                <a:latin typeface="+mn-lt"/>
                <a:ea typeface="+mn-ea"/>
                <a:cs typeface="+mn-cs"/>
              </a:rPr>
              <a:t>privilege escalation, remote control, financial charges, and information stealing</a:t>
            </a:r>
            <a:endParaRPr lang="en-US" dirty="0" smtClean="0"/>
          </a:p>
        </p:txBody>
      </p:sp>
      <p:sp>
        <p:nvSpPr>
          <p:cNvPr id="4" name="灯片编号占位符 3"/>
          <p:cNvSpPr>
            <a:spLocks noGrp="1"/>
          </p:cNvSpPr>
          <p:nvPr>
            <p:ph type="sldNum" sz="quarter" idx="10"/>
          </p:nvPr>
        </p:nvSpPr>
        <p:spPr/>
        <p:txBody>
          <a:bodyPr/>
          <a:lstStyle/>
          <a:p>
            <a:fld id="{CA3EA19B-5F24-4BBA-9714-720DA56D90C5}" type="slidenum">
              <a:rPr lang="zh-CN" altLang="en-US" smtClean="0"/>
              <a:pPr/>
              <a:t>4</a:t>
            </a:fld>
            <a:endParaRPr lang="zh-CN" altLang="en-US"/>
          </a:p>
        </p:txBody>
      </p:sp>
    </p:spTree>
    <p:extLst>
      <p:ext uri="{BB962C8B-B14F-4D97-AF65-F5344CB8AC3E}">
        <p14:creationId xmlns:p14="http://schemas.microsoft.com/office/powerpoint/2010/main" xmlns="" val="5392240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baseline="0" dirty="0" smtClean="0"/>
              <a:t>Back to the first quarter of 2015, newly 5000 new Android malware samples were revealed each day.</a:t>
            </a:r>
          </a:p>
        </p:txBody>
      </p:sp>
      <p:sp>
        <p:nvSpPr>
          <p:cNvPr id="4" name="灯片编号占位符 3"/>
          <p:cNvSpPr>
            <a:spLocks noGrp="1"/>
          </p:cNvSpPr>
          <p:nvPr>
            <p:ph type="sldNum" sz="quarter" idx="10"/>
          </p:nvPr>
        </p:nvSpPr>
        <p:spPr/>
        <p:txBody>
          <a:bodyPr/>
          <a:lstStyle/>
          <a:p>
            <a:fld id="{CA3EA19B-5F24-4BBA-9714-720DA56D90C5}" type="slidenum">
              <a:rPr lang="zh-CN" altLang="en-US" smtClean="0"/>
              <a:pPr/>
              <a:t>5</a:t>
            </a:fld>
            <a:endParaRPr lang="zh-CN" altLang="en-US"/>
          </a:p>
        </p:txBody>
      </p:sp>
    </p:spTree>
    <p:extLst>
      <p:ext uri="{BB962C8B-B14F-4D97-AF65-F5344CB8AC3E}">
        <p14:creationId xmlns:p14="http://schemas.microsoft.com/office/powerpoint/2010/main" xmlns="" val="5392240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baseline="0" dirty="0" smtClean="0"/>
              <a:t>You might wonder </a:t>
            </a:r>
          </a:p>
          <a:p>
            <a:r>
              <a:rPr lang="en-US" altLang="zh-CN" baseline="0" dirty="0" smtClean="0"/>
              <a:t>that’s not a big deal, </a:t>
            </a:r>
          </a:p>
          <a:p>
            <a:r>
              <a:rPr lang="en-US" altLang="zh-CN" baseline="0" dirty="0" smtClean="0"/>
              <a:t>Cause we have many powerful malware scanners/detectors to expose them, right?</a:t>
            </a:r>
          </a:p>
        </p:txBody>
      </p:sp>
      <p:sp>
        <p:nvSpPr>
          <p:cNvPr id="4" name="灯片编号占位符 3"/>
          <p:cNvSpPr>
            <a:spLocks noGrp="1"/>
          </p:cNvSpPr>
          <p:nvPr>
            <p:ph type="sldNum" sz="quarter" idx="10"/>
          </p:nvPr>
        </p:nvSpPr>
        <p:spPr/>
        <p:txBody>
          <a:bodyPr/>
          <a:lstStyle/>
          <a:p>
            <a:fld id="{CA3EA19B-5F24-4BBA-9714-720DA56D90C5}" type="slidenum">
              <a:rPr lang="zh-CN" altLang="en-US" smtClean="0"/>
              <a:pPr/>
              <a:t>6</a:t>
            </a:fld>
            <a:endParaRPr lang="zh-CN" altLang="en-US"/>
          </a:p>
        </p:txBody>
      </p:sp>
    </p:spTree>
    <p:extLst>
      <p:ext uri="{BB962C8B-B14F-4D97-AF65-F5344CB8AC3E}">
        <p14:creationId xmlns:p14="http://schemas.microsoft.com/office/powerpoint/2010/main" xmlns="" val="5392240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baseline="0" dirty="0" smtClean="0"/>
              <a:t>In 2011, Zhou et al already conducted a measurement study about the performance of malware detectors.</a:t>
            </a:r>
          </a:p>
          <a:p>
            <a:r>
              <a:rPr lang="en-US" altLang="zh-CN" baseline="0" dirty="0" smtClean="0"/>
              <a:t>Given more than one thousand collected malware samples, </a:t>
            </a:r>
          </a:p>
          <a:p>
            <a:r>
              <a:rPr lang="en-US" altLang="zh-CN" baseline="0" dirty="0" smtClean="0"/>
              <a:t>Four representative detectors caught only 20% to 79% of them.</a:t>
            </a:r>
          </a:p>
        </p:txBody>
      </p:sp>
      <p:sp>
        <p:nvSpPr>
          <p:cNvPr id="4" name="灯片编号占位符 3"/>
          <p:cNvSpPr>
            <a:spLocks noGrp="1"/>
          </p:cNvSpPr>
          <p:nvPr>
            <p:ph type="sldNum" sz="quarter" idx="10"/>
          </p:nvPr>
        </p:nvSpPr>
        <p:spPr/>
        <p:txBody>
          <a:bodyPr/>
          <a:lstStyle/>
          <a:p>
            <a:fld id="{CA3EA19B-5F24-4BBA-9714-720DA56D90C5}" type="slidenum">
              <a:rPr lang="zh-CN" altLang="en-US" smtClean="0"/>
              <a:pPr/>
              <a:t>7</a:t>
            </a:fld>
            <a:endParaRPr lang="zh-CN" altLang="en-US"/>
          </a:p>
        </p:txBody>
      </p:sp>
    </p:spTree>
    <p:extLst>
      <p:ext uri="{BB962C8B-B14F-4D97-AF65-F5344CB8AC3E}">
        <p14:creationId xmlns:p14="http://schemas.microsoft.com/office/powerpoint/2010/main" xmlns="" val="5392240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baseline="0" dirty="0" smtClean="0"/>
              <a:t>Now, after years of fighting against android malware,</a:t>
            </a:r>
          </a:p>
          <a:p>
            <a:r>
              <a:rPr lang="en-US" altLang="zh-CN" baseline="0" dirty="0" smtClean="0"/>
              <a:t>Is it still a problem?</a:t>
            </a:r>
          </a:p>
        </p:txBody>
      </p:sp>
      <p:sp>
        <p:nvSpPr>
          <p:cNvPr id="4" name="灯片编号占位符 3"/>
          <p:cNvSpPr>
            <a:spLocks noGrp="1"/>
          </p:cNvSpPr>
          <p:nvPr>
            <p:ph type="sldNum" sz="quarter" idx="10"/>
          </p:nvPr>
        </p:nvSpPr>
        <p:spPr/>
        <p:txBody>
          <a:bodyPr/>
          <a:lstStyle/>
          <a:p>
            <a:fld id="{CA3EA19B-5F24-4BBA-9714-720DA56D90C5}" type="slidenum">
              <a:rPr lang="zh-CN" altLang="en-US" smtClean="0"/>
              <a:pPr/>
              <a:t>8</a:t>
            </a:fld>
            <a:endParaRPr lang="zh-CN" altLang="en-US"/>
          </a:p>
        </p:txBody>
      </p:sp>
    </p:spTree>
    <p:extLst>
      <p:ext uri="{BB962C8B-B14F-4D97-AF65-F5344CB8AC3E}">
        <p14:creationId xmlns:p14="http://schemas.microsoft.com/office/powerpoint/2010/main" xmlns="" val="5392240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baseline="0" dirty="0" smtClean="0"/>
              <a:t>We answer this question by scanning a public dataset containing 58 known malware samples on </a:t>
            </a:r>
            <a:r>
              <a:rPr lang="en-US" altLang="zh-CN" baseline="0" dirty="0" err="1" smtClean="0"/>
              <a:t>VirusTotal</a:t>
            </a:r>
            <a:r>
              <a:rPr lang="en-US" altLang="zh-CN" baseline="0" dirty="0" smtClean="0"/>
              <a:t>, which supports more than 50 built-in detectors.</a:t>
            </a:r>
          </a:p>
          <a:p>
            <a:r>
              <a:rPr lang="en-US" altLang="zh-CN" baseline="0" dirty="0" smtClean="0"/>
              <a:t>As shown in this figure, no detector can detect all test known malware samples.</a:t>
            </a:r>
          </a:p>
          <a:p>
            <a:r>
              <a:rPr lang="en-US" altLang="zh-CN" baseline="0" dirty="0" smtClean="0"/>
              <a:t>The detection ratio ranges from 17% to 92%.</a:t>
            </a:r>
          </a:p>
          <a:p>
            <a:endParaRPr lang="en-US" altLang="zh-CN" baseline="0" dirty="0" smtClean="0"/>
          </a:p>
          <a:p>
            <a:endParaRPr lang="en-US" altLang="zh-CN" baseline="0" dirty="0" smtClean="0"/>
          </a:p>
        </p:txBody>
      </p:sp>
      <p:sp>
        <p:nvSpPr>
          <p:cNvPr id="4" name="灯片编号占位符 3"/>
          <p:cNvSpPr>
            <a:spLocks noGrp="1"/>
          </p:cNvSpPr>
          <p:nvPr>
            <p:ph type="sldNum" sz="quarter" idx="10"/>
          </p:nvPr>
        </p:nvSpPr>
        <p:spPr/>
        <p:txBody>
          <a:bodyPr/>
          <a:lstStyle/>
          <a:p>
            <a:fld id="{CA3EA19B-5F24-4BBA-9714-720DA56D90C5}" type="slidenum">
              <a:rPr lang="zh-CN" altLang="en-US" smtClean="0"/>
              <a:pPr/>
              <a:t>9</a:t>
            </a:fld>
            <a:endParaRPr lang="zh-CN" altLang="en-US"/>
          </a:p>
        </p:txBody>
      </p:sp>
    </p:spTree>
    <p:extLst>
      <p:ext uri="{BB962C8B-B14F-4D97-AF65-F5344CB8AC3E}">
        <p14:creationId xmlns:p14="http://schemas.microsoft.com/office/powerpoint/2010/main" xmlns="" val="5392240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2016/10/11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2016/10/11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2016/10/11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2016/10/11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2016/10/11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2016/10/11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2016/10/11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2016/10/11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2016/10/11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2016/10/11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2016/10/11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2016/10/11</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b="1" kern="1200">
          <a:solidFill>
            <a:schemeClr val="tx1"/>
          </a:solidFill>
          <a:latin typeface="Verdana" pitchFamily="34" charset="0"/>
          <a:ea typeface="+mj-ea"/>
          <a:cs typeface="Verdana"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Verdana" pitchFamily="34" charset="0"/>
          <a:ea typeface="+mn-ea"/>
          <a:cs typeface="Verdana"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Verdana" pitchFamily="34" charset="0"/>
          <a:ea typeface="+mn-ea"/>
          <a:cs typeface="Verdana"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Verdana" pitchFamily="34" charset="0"/>
          <a:ea typeface="+mn-ea"/>
          <a:cs typeface="Verdana"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Verdana" pitchFamily="34" charset="0"/>
          <a:ea typeface="+mn-ea"/>
          <a:cs typeface="Verdana"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Verdana" pitchFamily="34" charset="0"/>
          <a:ea typeface="+mn-ea"/>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8.jpeg"/></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1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jpe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12.jpe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1.xml"/><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jpe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1.xml"/><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jpe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0" y="2643182"/>
            <a:ext cx="9144000" cy="986400"/>
          </a:xfrm>
        </p:spPr>
        <p:txBody>
          <a:bodyPr>
            <a:normAutofit fontScale="90000"/>
          </a:bodyPr>
          <a:lstStyle/>
          <a:p>
            <a:r>
              <a:rPr lang="en-US" altLang="zh-CN" sz="4000" dirty="0" smtClean="0">
                <a:ea typeface="Verdana" pitchFamily="34" charset="0"/>
              </a:rPr>
              <a:t>Reviving Android Malware</a:t>
            </a:r>
            <a:r>
              <a:rPr lang="en-US" altLang="zh-CN" sz="4000" dirty="0" smtClean="0"/>
              <a:t/>
            </a:r>
            <a:br>
              <a:rPr lang="en-US" altLang="zh-CN" sz="4000" dirty="0" smtClean="0"/>
            </a:br>
            <a:r>
              <a:rPr lang="en-US" altLang="zh-CN" sz="4000" dirty="0" smtClean="0"/>
              <a:t>with </a:t>
            </a:r>
            <a:r>
              <a:rPr lang="en-US" altLang="zh-CN" sz="4000" dirty="0" err="1" smtClean="0">
                <a:solidFill>
                  <a:srgbClr val="FFC000"/>
                </a:solidFill>
              </a:rPr>
              <a:t>DroidRide</a:t>
            </a:r>
            <a:r>
              <a:rPr lang="en-US" altLang="zh-CN" sz="4000" dirty="0" smtClean="0"/>
              <a:t>: And How Not To</a:t>
            </a:r>
            <a:endParaRPr lang="zh-CN" altLang="en-US" sz="4000" dirty="0"/>
          </a:p>
        </p:txBody>
      </p:sp>
      <p:sp>
        <p:nvSpPr>
          <p:cNvPr id="3" name="副标题 2"/>
          <p:cNvSpPr>
            <a:spLocks noGrp="1"/>
          </p:cNvSpPr>
          <p:nvPr>
            <p:ph type="subTitle" idx="1"/>
          </p:nvPr>
        </p:nvSpPr>
        <p:spPr>
          <a:xfrm>
            <a:off x="1928794" y="5362580"/>
            <a:ext cx="7215206" cy="1495420"/>
          </a:xfrm>
        </p:spPr>
        <p:txBody>
          <a:bodyPr>
            <a:normAutofit lnSpcReduction="10000"/>
          </a:bodyPr>
          <a:lstStyle/>
          <a:p>
            <a:pPr algn="l"/>
            <a:r>
              <a:rPr lang="en-US" altLang="zh-CN" sz="2800" dirty="0" smtClean="0">
                <a:solidFill>
                  <a:schemeClr val="tx1"/>
                </a:solidFill>
              </a:rPr>
              <a:t>Min Huang, Kai Bu, </a:t>
            </a:r>
          </a:p>
          <a:p>
            <a:pPr algn="l"/>
            <a:r>
              <a:rPr lang="en-US" altLang="zh-CN" sz="2800" dirty="0" err="1" smtClean="0">
                <a:solidFill>
                  <a:schemeClr val="tx1"/>
                </a:solidFill>
              </a:rPr>
              <a:t>Hanlin</a:t>
            </a:r>
            <a:r>
              <a:rPr lang="en-US" altLang="zh-CN" sz="2800" dirty="0" smtClean="0">
                <a:solidFill>
                  <a:schemeClr val="tx1"/>
                </a:solidFill>
              </a:rPr>
              <a:t> Wang, </a:t>
            </a:r>
            <a:r>
              <a:rPr lang="en-US" altLang="zh-CN" sz="2800" dirty="0" err="1" smtClean="0">
                <a:solidFill>
                  <a:schemeClr val="tx1"/>
                </a:solidFill>
              </a:rPr>
              <a:t>Kaiwen</a:t>
            </a:r>
            <a:r>
              <a:rPr lang="en-US" altLang="zh-CN" sz="2800" dirty="0" smtClean="0">
                <a:solidFill>
                  <a:schemeClr val="tx1"/>
                </a:solidFill>
              </a:rPr>
              <a:t> Zhu</a:t>
            </a:r>
          </a:p>
          <a:p>
            <a:pPr algn="l"/>
            <a:r>
              <a:rPr lang="en-US" altLang="zh-CN" sz="2800" dirty="0" smtClean="0">
                <a:solidFill>
                  <a:schemeClr val="tx1"/>
                </a:solidFill>
                <a:effectLst>
                  <a:outerShdw blurRad="38100" dist="38100" dir="2700000" algn="tl">
                    <a:srgbClr val="000000">
                      <a:alpha val="43137"/>
                    </a:srgbClr>
                  </a:outerShdw>
                </a:effectLst>
              </a:rPr>
              <a:t>Zhejiang University</a:t>
            </a:r>
            <a:endParaRPr lang="en-US" altLang="zh-CN" sz="2800" dirty="0" smtClean="0">
              <a:solidFill>
                <a:schemeClr val="tx1"/>
              </a:solidFill>
            </a:endParaRPr>
          </a:p>
          <a:p>
            <a:pPr algn="r"/>
            <a:endParaRPr lang="en-US" altLang="zh-CN" sz="2800" dirty="0" smtClean="0">
              <a:solidFill>
                <a:schemeClr val="tx1"/>
              </a:solidFill>
            </a:endParaRPr>
          </a:p>
        </p:txBody>
      </p:sp>
      <p:sp>
        <p:nvSpPr>
          <p:cNvPr id="4" name="Rectangle 5"/>
          <p:cNvSpPr>
            <a:spLocks noChangeArrowheads="1"/>
          </p:cNvSpPr>
          <p:nvPr/>
        </p:nvSpPr>
        <p:spPr bwMode="auto">
          <a:xfrm>
            <a:off x="5181600" y="0"/>
            <a:ext cx="3962400" cy="381000"/>
          </a:xfrm>
          <a:prstGeom prst="rect">
            <a:avLst/>
          </a:prstGeom>
          <a:noFill/>
          <a:ln w="9525">
            <a:noFill/>
            <a:miter lim="800000"/>
            <a:headEnd/>
            <a:tailEnd/>
          </a:ln>
          <a:effectLst/>
        </p:spPr>
        <p:txBody>
          <a:bodyPr anchor="ctr"/>
          <a:lstStyle/>
          <a:p>
            <a:pPr algn="r"/>
            <a:r>
              <a:rPr lang="en-US" altLang="zh-CN" sz="2400" b="1" dirty="0" err="1" smtClean="0">
                <a:latin typeface="Verdana" pitchFamily="34" charset="0"/>
              </a:rPr>
              <a:t>CyberC</a:t>
            </a:r>
            <a:r>
              <a:rPr lang="en-US" altLang="zh-CN" sz="2400" b="1" dirty="0" smtClean="0">
                <a:latin typeface="Verdana" pitchFamily="34" charset="0"/>
              </a:rPr>
              <a:t> 2016</a:t>
            </a:r>
            <a:endParaRPr lang="en-US" altLang="zh-CN" sz="4000" b="1" dirty="0">
              <a:latin typeface="Verdana" pitchFamily="34" charset="0"/>
            </a:endParaRPr>
          </a:p>
        </p:txBody>
      </p:sp>
      <p:pic>
        <p:nvPicPr>
          <p:cNvPr id="6" name="图片 5" descr="images.jpg"/>
          <p:cNvPicPr>
            <a:picLocks noChangeAspect="1"/>
          </p:cNvPicPr>
          <p:nvPr/>
        </p:nvPicPr>
        <p:blipFill>
          <a:blip r:embed="rId3"/>
          <a:stretch>
            <a:fillRect/>
          </a:stretch>
        </p:blipFill>
        <p:spPr>
          <a:xfrm>
            <a:off x="6867525" y="4848225"/>
            <a:ext cx="2276475" cy="2009775"/>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android.jpg"/>
          <p:cNvPicPr>
            <a:picLocks noChangeAspect="1"/>
          </p:cNvPicPr>
          <p:nvPr/>
        </p:nvPicPr>
        <p:blipFill>
          <a:blip r:embed="rId3"/>
          <a:stretch>
            <a:fillRect/>
          </a:stretch>
        </p:blipFill>
        <p:spPr>
          <a:xfrm>
            <a:off x="0" y="1714488"/>
            <a:ext cx="2002776" cy="1504943"/>
          </a:xfrm>
          <a:prstGeom prst="rect">
            <a:avLst/>
          </a:prstGeom>
        </p:spPr>
      </p:pic>
      <p:sp>
        <p:nvSpPr>
          <p:cNvPr id="7" name="TextBox 6"/>
          <p:cNvSpPr txBox="1"/>
          <p:nvPr/>
        </p:nvSpPr>
        <p:spPr>
          <a:xfrm>
            <a:off x="0" y="4214818"/>
            <a:ext cx="7536037" cy="553998"/>
          </a:xfrm>
          <a:prstGeom prst="rect">
            <a:avLst/>
          </a:prstGeom>
          <a:noFill/>
        </p:spPr>
        <p:txBody>
          <a:bodyPr wrap="none" rtlCol="0">
            <a:spAutoFit/>
          </a:bodyPr>
          <a:lstStyle/>
          <a:p>
            <a:r>
              <a:rPr lang="en-US" altLang="zh-CN" sz="3000" b="1" dirty="0" smtClean="0">
                <a:latin typeface="Verdana" pitchFamily="34" charset="0"/>
                <a:ea typeface="Verdana" pitchFamily="34" charset="0"/>
                <a:cs typeface="Verdana" pitchFamily="34" charset="0"/>
              </a:rPr>
              <a:t>Can scanners/detectors catch all?</a:t>
            </a:r>
            <a:endParaRPr lang="zh-CN" altLang="en-US" sz="3000" b="1" dirty="0" smtClean="0">
              <a:latin typeface="Verdana" pitchFamily="34" charset="0"/>
              <a:ea typeface="Verdana" pitchFamily="34" charset="0"/>
              <a:cs typeface="Verdana" pitchFamily="34" charset="0"/>
            </a:endParaRPr>
          </a:p>
        </p:txBody>
      </p:sp>
      <p:pic>
        <p:nvPicPr>
          <p:cNvPr id="9" name="图片 8" descr="detectratio.JPG"/>
          <p:cNvPicPr>
            <a:picLocks noChangeAspect="1"/>
          </p:cNvPicPr>
          <p:nvPr/>
        </p:nvPicPr>
        <p:blipFill>
          <a:blip r:embed="rId4"/>
          <a:stretch>
            <a:fillRect/>
          </a:stretch>
        </p:blipFill>
        <p:spPr>
          <a:xfrm>
            <a:off x="0" y="3198611"/>
            <a:ext cx="9144000" cy="3659389"/>
          </a:xfrm>
          <a:prstGeom prst="rect">
            <a:avLst/>
          </a:prstGeom>
        </p:spPr>
      </p:pic>
      <p:pic>
        <p:nvPicPr>
          <p:cNvPr id="5" name="图片 4" descr="malware-detection-website-icon-large.png"/>
          <p:cNvPicPr>
            <a:picLocks noChangeAspect="1"/>
          </p:cNvPicPr>
          <p:nvPr/>
        </p:nvPicPr>
        <p:blipFill>
          <a:blip r:embed="rId5"/>
          <a:stretch>
            <a:fillRect/>
          </a:stretch>
        </p:blipFill>
        <p:spPr>
          <a:xfrm>
            <a:off x="4000496" y="1214422"/>
            <a:ext cx="3009323" cy="2882615"/>
          </a:xfrm>
          <a:prstGeom prst="rect">
            <a:avLst/>
          </a:prstGeom>
        </p:spPr>
      </p:pic>
      <p:sp>
        <p:nvSpPr>
          <p:cNvPr id="6" name="TextBox 5"/>
          <p:cNvSpPr txBox="1"/>
          <p:nvPr/>
        </p:nvSpPr>
        <p:spPr>
          <a:xfrm>
            <a:off x="0" y="3143248"/>
            <a:ext cx="2058577" cy="553998"/>
          </a:xfrm>
          <a:prstGeom prst="rect">
            <a:avLst/>
          </a:prstGeom>
          <a:noFill/>
        </p:spPr>
        <p:txBody>
          <a:bodyPr wrap="none" rtlCol="0">
            <a:spAutoFit/>
          </a:bodyPr>
          <a:lstStyle/>
          <a:p>
            <a:r>
              <a:rPr lang="en-US" altLang="zh-CN" sz="3000" b="1" dirty="0" smtClean="0">
                <a:latin typeface="Verdana" pitchFamily="34" charset="0"/>
                <a:ea typeface="Verdana" pitchFamily="34" charset="0"/>
                <a:cs typeface="Verdana" pitchFamily="34" charset="0"/>
              </a:rPr>
              <a:t>malware</a:t>
            </a:r>
            <a:endParaRPr lang="zh-CN" altLang="en-US" sz="3000" b="1" dirty="0" smtClean="0">
              <a:latin typeface="Verdana" pitchFamily="34" charset="0"/>
              <a:ea typeface="Verdana" pitchFamily="34" charset="0"/>
              <a:cs typeface="Verdana" pitchFamily="34" charset="0"/>
            </a:endParaRPr>
          </a:p>
        </p:txBody>
      </p:sp>
      <p:sp>
        <p:nvSpPr>
          <p:cNvPr id="8" name="TextBox 7"/>
          <p:cNvSpPr txBox="1"/>
          <p:nvPr/>
        </p:nvSpPr>
        <p:spPr>
          <a:xfrm>
            <a:off x="1643042" y="1857364"/>
            <a:ext cx="7538471" cy="2400657"/>
          </a:xfrm>
          <a:prstGeom prst="rect">
            <a:avLst/>
          </a:prstGeom>
          <a:noFill/>
        </p:spPr>
        <p:txBody>
          <a:bodyPr wrap="square" rtlCol="0">
            <a:spAutoFit/>
          </a:bodyPr>
          <a:lstStyle/>
          <a:p>
            <a:pPr algn="r"/>
            <a:r>
              <a:rPr lang="en-US" altLang="zh-CN" sz="3000" b="1" dirty="0" smtClean="0">
                <a:latin typeface="Verdana" pitchFamily="34" charset="0"/>
                <a:ea typeface="Verdana" pitchFamily="34" charset="0"/>
                <a:cs typeface="Verdana" pitchFamily="34" charset="0"/>
              </a:rPr>
              <a:t>in 2016, 17.9%~92.7% of</a:t>
            </a:r>
          </a:p>
          <a:p>
            <a:pPr algn="r"/>
            <a:r>
              <a:rPr lang="en-US" altLang="zh-CN" sz="3000" b="1" dirty="0" smtClean="0">
                <a:latin typeface="Verdana" pitchFamily="34" charset="0"/>
                <a:ea typeface="Verdana" pitchFamily="34" charset="0"/>
                <a:cs typeface="Verdana" pitchFamily="34" charset="0"/>
              </a:rPr>
              <a:t>58 malware samples</a:t>
            </a:r>
          </a:p>
          <a:p>
            <a:pPr algn="r"/>
            <a:r>
              <a:rPr lang="en-US" altLang="zh-CN" sz="3000" b="1" dirty="0" smtClean="0">
                <a:latin typeface="Verdana" pitchFamily="34" charset="0"/>
                <a:ea typeface="Verdana" pitchFamily="34" charset="0"/>
                <a:cs typeface="Verdana" pitchFamily="34" charset="0"/>
              </a:rPr>
              <a:t>were detected on </a:t>
            </a:r>
            <a:r>
              <a:rPr lang="en-US" altLang="zh-CN" sz="3000" b="1" dirty="0" err="1" smtClean="0">
                <a:latin typeface="Verdana" pitchFamily="34" charset="0"/>
                <a:ea typeface="Verdana" pitchFamily="34" charset="0"/>
                <a:cs typeface="Verdana" pitchFamily="34" charset="0"/>
              </a:rPr>
              <a:t>VirusTotal</a:t>
            </a:r>
            <a:r>
              <a:rPr lang="en-US" altLang="zh-CN" sz="3000" b="1" dirty="0" smtClean="0">
                <a:latin typeface="Verdana" pitchFamily="34" charset="0"/>
                <a:ea typeface="Verdana" pitchFamily="34" charset="0"/>
                <a:cs typeface="Verdana" pitchFamily="34" charset="0"/>
              </a:rPr>
              <a:t> </a:t>
            </a:r>
          </a:p>
          <a:p>
            <a:pPr algn="r"/>
            <a:endParaRPr lang="en-US" altLang="zh-CN" sz="3000" b="1" dirty="0" smtClean="0">
              <a:latin typeface="Verdana" pitchFamily="34" charset="0"/>
              <a:ea typeface="Verdana" pitchFamily="34" charset="0"/>
              <a:cs typeface="Verdana" pitchFamily="34" charset="0"/>
            </a:endParaRPr>
          </a:p>
          <a:p>
            <a:pPr algn="r"/>
            <a:r>
              <a:rPr lang="en-US" altLang="zh-CN" sz="3000" b="1" dirty="0" smtClean="0">
                <a:latin typeface="Verdana" pitchFamily="34" charset="0"/>
                <a:ea typeface="Verdana" pitchFamily="34" charset="0"/>
                <a:cs typeface="Verdana" pitchFamily="34" charset="0"/>
              </a:rPr>
              <a:t>How about now? </a:t>
            </a:r>
          </a:p>
        </p:txBody>
      </p:sp>
      <p:sp>
        <p:nvSpPr>
          <p:cNvPr id="11" name="TextBox 10"/>
          <p:cNvSpPr txBox="1"/>
          <p:nvPr/>
        </p:nvSpPr>
        <p:spPr>
          <a:xfrm>
            <a:off x="-142908" y="571480"/>
            <a:ext cx="9286908" cy="553998"/>
          </a:xfrm>
          <a:prstGeom prst="rect">
            <a:avLst/>
          </a:prstGeom>
          <a:noFill/>
        </p:spPr>
        <p:txBody>
          <a:bodyPr wrap="square" rtlCol="0">
            <a:spAutoFit/>
          </a:bodyPr>
          <a:lstStyle/>
          <a:p>
            <a:pPr algn="r"/>
            <a:r>
              <a:rPr lang="en-US" altLang="zh-CN" sz="3000" b="1" dirty="0" smtClean="0">
                <a:latin typeface="Verdana" pitchFamily="34" charset="0"/>
                <a:ea typeface="Verdana" pitchFamily="34" charset="0"/>
                <a:cs typeface="Verdana" pitchFamily="34" charset="0"/>
              </a:rPr>
              <a:t>40% of samples evade &gt;50% of detectors</a:t>
            </a:r>
            <a:endParaRPr lang="zh-CN" altLang="en-US" sz="3000" b="1"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android.jpg"/>
          <p:cNvPicPr>
            <a:picLocks noChangeAspect="1"/>
          </p:cNvPicPr>
          <p:nvPr/>
        </p:nvPicPr>
        <p:blipFill>
          <a:blip r:embed="rId3"/>
          <a:stretch>
            <a:fillRect/>
          </a:stretch>
        </p:blipFill>
        <p:spPr>
          <a:xfrm>
            <a:off x="0" y="1714488"/>
            <a:ext cx="2002776" cy="1504943"/>
          </a:xfrm>
          <a:prstGeom prst="rect">
            <a:avLst/>
          </a:prstGeom>
        </p:spPr>
      </p:pic>
      <p:sp>
        <p:nvSpPr>
          <p:cNvPr id="6" name="TextBox 5"/>
          <p:cNvSpPr txBox="1"/>
          <p:nvPr/>
        </p:nvSpPr>
        <p:spPr>
          <a:xfrm>
            <a:off x="0" y="3143248"/>
            <a:ext cx="2058577" cy="553998"/>
          </a:xfrm>
          <a:prstGeom prst="rect">
            <a:avLst/>
          </a:prstGeom>
          <a:noFill/>
        </p:spPr>
        <p:txBody>
          <a:bodyPr wrap="none" rtlCol="0">
            <a:spAutoFit/>
          </a:bodyPr>
          <a:lstStyle/>
          <a:p>
            <a:r>
              <a:rPr lang="en-US" altLang="zh-CN" sz="3000" b="1" dirty="0" smtClean="0">
                <a:latin typeface="Verdana" pitchFamily="34" charset="0"/>
                <a:ea typeface="Verdana" pitchFamily="34" charset="0"/>
                <a:cs typeface="Verdana" pitchFamily="34" charset="0"/>
              </a:rPr>
              <a:t>malware</a:t>
            </a:r>
            <a:endParaRPr lang="zh-CN" altLang="en-US" sz="3000" b="1" dirty="0" smtClean="0">
              <a:latin typeface="Verdana" pitchFamily="34" charset="0"/>
              <a:ea typeface="Verdana" pitchFamily="34" charset="0"/>
              <a:cs typeface="Verdana" pitchFamily="34" charset="0"/>
            </a:endParaRPr>
          </a:p>
        </p:txBody>
      </p:sp>
      <p:sp>
        <p:nvSpPr>
          <p:cNvPr id="7" name="TextBox 6"/>
          <p:cNvSpPr txBox="1"/>
          <p:nvPr/>
        </p:nvSpPr>
        <p:spPr>
          <a:xfrm>
            <a:off x="0" y="4214818"/>
            <a:ext cx="7536037" cy="1015663"/>
          </a:xfrm>
          <a:prstGeom prst="rect">
            <a:avLst/>
          </a:prstGeom>
          <a:noFill/>
        </p:spPr>
        <p:txBody>
          <a:bodyPr wrap="none" rtlCol="0">
            <a:spAutoFit/>
          </a:bodyPr>
          <a:lstStyle/>
          <a:p>
            <a:r>
              <a:rPr lang="en-US" altLang="zh-CN" sz="3000" b="1" dirty="0" smtClean="0">
                <a:solidFill>
                  <a:schemeClr val="bg1">
                    <a:lumMod val="50000"/>
                  </a:schemeClr>
                </a:solidFill>
                <a:latin typeface="Verdana" pitchFamily="34" charset="0"/>
                <a:ea typeface="Verdana" pitchFamily="34" charset="0"/>
                <a:cs typeface="Verdana" pitchFamily="34" charset="0"/>
              </a:rPr>
              <a:t>Can scanners/detectors catch all?</a:t>
            </a:r>
          </a:p>
          <a:p>
            <a:r>
              <a:rPr lang="en-US" altLang="zh-CN" sz="3000" b="1" dirty="0" smtClean="0">
                <a:latin typeface="Verdana" pitchFamily="34" charset="0"/>
                <a:ea typeface="Verdana" pitchFamily="34" charset="0"/>
                <a:cs typeface="Verdana" pitchFamily="34" charset="0"/>
              </a:rPr>
              <a:t>And app store?</a:t>
            </a:r>
            <a:endParaRPr lang="zh-CN" altLang="en-US" sz="3000" b="1"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appstore.JPG"/>
          <p:cNvPicPr>
            <a:picLocks noChangeAspect="1"/>
          </p:cNvPicPr>
          <p:nvPr/>
        </p:nvPicPr>
        <p:blipFill>
          <a:blip r:embed="rId3"/>
          <a:stretch>
            <a:fillRect/>
          </a:stretch>
        </p:blipFill>
        <p:spPr>
          <a:xfrm>
            <a:off x="1923356" y="-1"/>
            <a:ext cx="7220644" cy="4000505"/>
          </a:xfrm>
          <a:prstGeom prst="rect">
            <a:avLst/>
          </a:prstGeom>
        </p:spPr>
      </p:pic>
      <p:pic>
        <p:nvPicPr>
          <p:cNvPr id="4" name="图片 3" descr="android.jpg"/>
          <p:cNvPicPr>
            <a:picLocks noChangeAspect="1"/>
          </p:cNvPicPr>
          <p:nvPr/>
        </p:nvPicPr>
        <p:blipFill>
          <a:blip r:embed="rId4"/>
          <a:stretch>
            <a:fillRect/>
          </a:stretch>
        </p:blipFill>
        <p:spPr>
          <a:xfrm>
            <a:off x="0" y="1714488"/>
            <a:ext cx="2002776" cy="1504943"/>
          </a:xfrm>
          <a:prstGeom prst="rect">
            <a:avLst/>
          </a:prstGeom>
        </p:spPr>
      </p:pic>
      <p:sp>
        <p:nvSpPr>
          <p:cNvPr id="6" name="TextBox 5"/>
          <p:cNvSpPr txBox="1"/>
          <p:nvPr/>
        </p:nvSpPr>
        <p:spPr>
          <a:xfrm>
            <a:off x="0" y="3143248"/>
            <a:ext cx="2058577" cy="553998"/>
          </a:xfrm>
          <a:prstGeom prst="rect">
            <a:avLst/>
          </a:prstGeom>
          <a:noFill/>
        </p:spPr>
        <p:txBody>
          <a:bodyPr wrap="none" rtlCol="0">
            <a:spAutoFit/>
          </a:bodyPr>
          <a:lstStyle/>
          <a:p>
            <a:r>
              <a:rPr lang="en-US" altLang="zh-CN" sz="3000" b="1" dirty="0" smtClean="0">
                <a:latin typeface="Verdana" pitchFamily="34" charset="0"/>
                <a:ea typeface="Verdana" pitchFamily="34" charset="0"/>
                <a:cs typeface="Verdana" pitchFamily="34" charset="0"/>
              </a:rPr>
              <a:t>malware</a:t>
            </a:r>
            <a:endParaRPr lang="zh-CN" altLang="en-US" sz="3000" b="1" dirty="0" smtClean="0">
              <a:latin typeface="Verdana" pitchFamily="34" charset="0"/>
              <a:ea typeface="Verdana" pitchFamily="34" charset="0"/>
              <a:cs typeface="Verdana" pitchFamily="34" charset="0"/>
            </a:endParaRPr>
          </a:p>
        </p:txBody>
      </p:sp>
      <p:sp>
        <p:nvSpPr>
          <p:cNvPr id="7" name="TextBox 6"/>
          <p:cNvSpPr txBox="1"/>
          <p:nvPr/>
        </p:nvSpPr>
        <p:spPr>
          <a:xfrm>
            <a:off x="0" y="4214818"/>
            <a:ext cx="8869992" cy="2400657"/>
          </a:xfrm>
          <a:prstGeom prst="rect">
            <a:avLst/>
          </a:prstGeom>
          <a:noFill/>
        </p:spPr>
        <p:txBody>
          <a:bodyPr wrap="none" rtlCol="0">
            <a:spAutoFit/>
          </a:bodyPr>
          <a:lstStyle/>
          <a:p>
            <a:r>
              <a:rPr lang="en-US" altLang="zh-CN" sz="3000" b="1" dirty="0" smtClean="0">
                <a:solidFill>
                  <a:schemeClr val="bg1">
                    <a:lumMod val="50000"/>
                  </a:schemeClr>
                </a:solidFill>
                <a:latin typeface="Verdana" pitchFamily="34" charset="0"/>
                <a:ea typeface="Verdana" pitchFamily="34" charset="0"/>
                <a:cs typeface="Verdana" pitchFamily="34" charset="0"/>
              </a:rPr>
              <a:t>Can scanners/detectors catch all?</a:t>
            </a:r>
          </a:p>
          <a:p>
            <a:r>
              <a:rPr lang="en-US" altLang="zh-CN" sz="3000" b="1" dirty="0" smtClean="0">
                <a:latin typeface="Verdana" pitchFamily="34" charset="0"/>
                <a:ea typeface="Verdana" pitchFamily="34" charset="0"/>
                <a:cs typeface="Verdana" pitchFamily="34" charset="0"/>
              </a:rPr>
              <a:t>And app store?</a:t>
            </a:r>
          </a:p>
          <a:p>
            <a:endParaRPr lang="en-US" altLang="zh-CN" sz="2800" b="1" dirty="0" smtClean="0">
              <a:latin typeface="Verdana" pitchFamily="34" charset="0"/>
              <a:ea typeface="Verdana" pitchFamily="34" charset="0"/>
              <a:cs typeface="Verdana" pitchFamily="34" charset="0"/>
            </a:endParaRPr>
          </a:p>
          <a:p>
            <a:r>
              <a:rPr lang="en-US" altLang="zh-CN" sz="3000" dirty="0" smtClean="0">
                <a:latin typeface="Verdana" pitchFamily="34" charset="0"/>
                <a:ea typeface="Verdana" pitchFamily="34" charset="0"/>
                <a:cs typeface="Verdana" pitchFamily="34" charset="0"/>
              </a:rPr>
              <a:t>four out of ten top downloaded contact apps</a:t>
            </a:r>
          </a:p>
          <a:p>
            <a:r>
              <a:rPr lang="en-US" altLang="zh-CN" sz="3000" dirty="0" smtClean="0">
                <a:latin typeface="Verdana" pitchFamily="34" charset="0"/>
                <a:ea typeface="Verdana" pitchFamily="34" charset="0"/>
                <a:cs typeface="Verdana" pitchFamily="34" charset="0"/>
              </a:rPr>
              <a:t>were detected as malware</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android (1).jpg"/>
          <p:cNvPicPr>
            <a:picLocks noChangeAspect="1"/>
          </p:cNvPicPr>
          <p:nvPr/>
        </p:nvPicPr>
        <p:blipFill>
          <a:blip r:embed="rId3"/>
          <a:stretch>
            <a:fillRect/>
          </a:stretch>
        </p:blipFill>
        <p:spPr>
          <a:xfrm>
            <a:off x="4214810" y="0"/>
            <a:ext cx="4929190" cy="4311245"/>
          </a:xfrm>
          <a:prstGeom prst="rect">
            <a:avLst/>
          </a:prstGeom>
        </p:spPr>
      </p:pic>
      <p:pic>
        <p:nvPicPr>
          <p:cNvPr id="4" name="图片 3" descr="android.jpg"/>
          <p:cNvPicPr>
            <a:picLocks noChangeAspect="1"/>
          </p:cNvPicPr>
          <p:nvPr/>
        </p:nvPicPr>
        <p:blipFill>
          <a:blip r:embed="rId4"/>
          <a:stretch>
            <a:fillRect/>
          </a:stretch>
        </p:blipFill>
        <p:spPr>
          <a:xfrm>
            <a:off x="0" y="1714488"/>
            <a:ext cx="2002776" cy="1504943"/>
          </a:xfrm>
          <a:prstGeom prst="rect">
            <a:avLst/>
          </a:prstGeom>
        </p:spPr>
      </p:pic>
      <p:sp>
        <p:nvSpPr>
          <p:cNvPr id="6" name="TextBox 5"/>
          <p:cNvSpPr txBox="1"/>
          <p:nvPr/>
        </p:nvSpPr>
        <p:spPr>
          <a:xfrm>
            <a:off x="0" y="3143248"/>
            <a:ext cx="2058577" cy="553998"/>
          </a:xfrm>
          <a:prstGeom prst="rect">
            <a:avLst/>
          </a:prstGeom>
          <a:noFill/>
        </p:spPr>
        <p:txBody>
          <a:bodyPr wrap="none" rtlCol="0">
            <a:spAutoFit/>
          </a:bodyPr>
          <a:lstStyle/>
          <a:p>
            <a:r>
              <a:rPr lang="en-US" altLang="zh-CN" sz="3000" b="1" dirty="0" smtClean="0">
                <a:latin typeface="Verdana" pitchFamily="34" charset="0"/>
                <a:ea typeface="Verdana" pitchFamily="34" charset="0"/>
                <a:cs typeface="Verdana" pitchFamily="34" charset="0"/>
              </a:rPr>
              <a:t>malware</a:t>
            </a:r>
            <a:endParaRPr lang="zh-CN" altLang="en-US" sz="3000" b="1" dirty="0" smtClean="0">
              <a:latin typeface="Verdana" pitchFamily="34" charset="0"/>
              <a:ea typeface="Verdana" pitchFamily="34" charset="0"/>
              <a:cs typeface="Verdana" pitchFamily="34" charset="0"/>
            </a:endParaRPr>
          </a:p>
        </p:txBody>
      </p:sp>
      <p:sp>
        <p:nvSpPr>
          <p:cNvPr id="7" name="TextBox 6"/>
          <p:cNvSpPr txBox="1"/>
          <p:nvPr/>
        </p:nvSpPr>
        <p:spPr>
          <a:xfrm>
            <a:off x="0" y="4214818"/>
            <a:ext cx="7536037" cy="1477328"/>
          </a:xfrm>
          <a:prstGeom prst="rect">
            <a:avLst/>
          </a:prstGeom>
          <a:noFill/>
        </p:spPr>
        <p:txBody>
          <a:bodyPr wrap="none" rtlCol="0">
            <a:spAutoFit/>
          </a:bodyPr>
          <a:lstStyle/>
          <a:p>
            <a:r>
              <a:rPr lang="en-US" altLang="zh-CN" sz="3000" b="1" dirty="0" smtClean="0">
                <a:solidFill>
                  <a:schemeClr val="bg1">
                    <a:lumMod val="50000"/>
                  </a:schemeClr>
                </a:solidFill>
                <a:latin typeface="Verdana" pitchFamily="34" charset="0"/>
                <a:ea typeface="Verdana" pitchFamily="34" charset="0"/>
                <a:cs typeface="Verdana" pitchFamily="34" charset="0"/>
              </a:rPr>
              <a:t>Can scanners/detectors catch all?</a:t>
            </a:r>
          </a:p>
          <a:p>
            <a:r>
              <a:rPr lang="en-US" altLang="zh-CN" sz="3000" b="1" dirty="0" smtClean="0">
                <a:solidFill>
                  <a:schemeClr val="bg1">
                    <a:lumMod val="50000"/>
                  </a:schemeClr>
                </a:solidFill>
                <a:latin typeface="Verdana" pitchFamily="34" charset="0"/>
                <a:ea typeface="Verdana" pitchFamily="34" charset="0"/>
                <a:cs typeface="Verdana" pitchFamily="34" charset="0"/>
              </a:rPr>
              <a:t>And app store?</a:t>
            </a:r>
          </a:p>
          <a:p>
            <a:r>
              <a:rPr lang="en-US" altLang="zh-CN" sz="3000" b="1" dirty="0" smtClean="0">
                <a:latin typeface="Verdana" pitchFamily="34" charset="0"/>
                <a:ea typeface="Verdana" pitchFamily="34" charset="0"/>
                <a:cs typeface="Verdana" pitchFamily="34" charset="0"/>
              </a:rPr>
              <a:t>Fixes on OS? </a:t>
            </a:r>
            <a:endParaRPr lang="zh-CN" altLang="en-US" sz="3000" b="1"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android (1).jpg"/>
          <p:cNvPicPr>
            <a:picLocks noChangeAspect="1"/>
          </p:cNvPicPr>
          <p:nvPr/>
        </p:nvPicPr>
        <p:blipFill>
          <a:blip r:embed="rId3"/>
          <a:stretch>
            <a:fillRect/>
          </a:stretch>
        </p:blipFill>
        <p:spPr>
          <a:xfrm>
            <a:off x="4214810" y="0"/>
            <a:ext cx="4929190" cy="4311245"/>
          </a:xfrm>
          <a:prstGeom prst="rect">
            <a:avLst/>
          </a:prstGeom>
        </p:spPr>
      </p:pic>
      <p:pic>
        <p:nvPicPr>
          <p:cNvPr id="4" name="图片 3" descr="android.jpg"/>
          <p:cNvPicPr>
            <a:picLocks noChangeAspect="1"/>
          </p:cNvPicPr>
          <p:nvPr/>
        </p:nvPicPr>
        <p:blipFill>
          <a:blip r:embed="rId4"/>
          <a:stretch>
            <a:fillRect/>
          </a:stretch>
        </p:blipFill>
        <p:spPr>
          <a:xfrm>
            <a:off x="0" y="1714488"/>
            <a:ext cx="2002776" cy="1504943"/>
          </a:xfrm>
          <a:prstGeom prst="rect">
            <a:avLst/>
          </a:prstGeom>
        </p:spPr>
      </p:pic>
      <p:sp>
        <p:nvSpPr>
          <p:cNvPr id="6" name="TextBox 5"/>
          <p:cNvSpPr txBox="1"/>
          <p:nvPr/>
        </p:nvSpPr>
        <p:spPr>
          <a:xfrm>
            <a:off x="0" y="3143248"/>
            <a:ext cx="2058577" cy="553998"/>
          </a:xfrm>
          <a:prstGeom prst="rect">
            <a:avLst/>
          </a:prstGeom>
          <a:noFill/>
        </p:spPr>
        <p:txBody>
          <a:bodyPr wrap="none" rtlCol="0">
            <a:spAutoFit/>
          </a:bodyPr>
          <a:lstStyle/>
          <a:p>
            <a:r>
              <a:rPr lang="en-US" altLang="zh-CN" sz="3000" b="1" dirty="0" smtClean="0">
                <a:latin typeface="Verdana" pitchFamily="34" charset="0"/>
                <a:ea typeface="Verdana" pitchFamily="34" charset="0"/>
                <a:cs typeface="Verdana" pitchFamily="34" charset="0"/>
              </a:rPr>
              <a:t>malware</a:t>
            </a:r>
            <a:endParaRPr lang="zh-CN" altLang="en-US" sz="3000" b="1" dirty="0" smtClean="0">
              <a:latin typeface="Verdana" pitchFamily="34" charset="0"/>
              <a:ea typeface="Verdana" pitchFamily="34" charset="0"/>
              <a:cs typeface="Verdana" pitchFamily="34" charset="0"/>
            </a:endParaRPr>
          </a:p>
        </p:txBody>
      </p:sp>
      <p:sp>
        <p:nvSpPr>
          <p:cNvPr id="7" name="TextBox 6"/>
          <p:cNvSpPr txBox="1"/>
          <p:nvPr/>
        </p:nvSpPr>
        <p:spPr>
          <a:xfrm>
            <a:off x="0" y="4214818"/>
            <a:ext cx="9144000" cy="1477328"/>
          </a:xfrm>
          <a:prstGeom prst="rect">
            <a:avLst/>
          </a:prstGeom>
          <a:noFill/>
        </p:spPr>
        <p:txBody>
          <a:bodyPr wrap="square" rtlCol="0">
            <a:spAutoFit/>
          </a:bodyPr>
          <a:lstStyle/>
          <a:p>
            <a:r>
              <a:rPr lang="en-US" altLang="zh-CN" sz="3000" b="1" dirty="0" smtClean="0">
                <a:solidFill>
                  <a:schemeClr val="bg1">
                    <a:lumMod val="50000"/>
                  </a:schemeClr>
                </a:solidFill>
                <a:latin typeface="Verdana" pitchFamily="34" charset="0"/>
                <a:ea typeface="Verdana" pitchFamily="34" charset="0"/>
                <a:cs typeface="Verdana" pitchFamily="34" charset="0"/>
              </a:rPr>
              <a:t>Can scanners/detectors catch all?</a:t>
            </a:r>
          </a:p>
          <a:p>
            <a:r>
              <a:rPr lang="en-US" altLang="zh-CN" sz="3000" b="1" dirty="0" smtClean="0">
                <a:solidFill>
                  <a:schemeClr val="bg1">
                    <a:lumMod val="50000"/>
                  </a:schemeClr>
                </a:solidFill>
                <a:latin typeface="Verdana" pitchFamily="34" charset="0"/>
                <a:ea typeface="Verdana" pitchFamily="34" charset="0"/>
                <a:cs typeface="Verdana" pitchFamily="34" charset="0"/>
              </a:rPr>
              <a:t>And app store?</a:t>
            </a:r>
          </a:p>
          <a:p>
            <a:r>
              <a:rPr lang="en-US" altLang="zh-CN" sz="3000" b="1" dirty="0" smtClean="0">
                <a:latin typeface="Verdana" pitchFamily="34" charset="0"/>
                <a:ea typeface="Verdana" pitchFamily="34" charset="0"/>
                <a:cs typeface="Verdana" pitchFamily="34" charset="0"/>
              </a:rPr>
              <a:t>Fixes on OS?                                     well… </a:t>
            </a:r>
            <a:endParaRPr lang="zh-CN" altLang="en-US" sz="3000" b="1"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0" y="2643182"/>
            <a:ext cx="9144000" cy="986400"/>
          </a:xfrm>
        </p:spPr>
        <p:txBody>
          <a:bodyPr>
            <a:normAutofit fontScale="90000"/>
          </a:bodyPr>
          <a:lstStyle/>
          <a:p>
            <a:r>
              <a:rPr lang="en-US" altLang="zh-CN" sz="4000" dirty="0" smtClean="0">
                <a:solidFill>
                  <a:schemeClr val="bg1"/>
                </a:solidFill>
                <a:ea typeface="Verdana" pitchFamily="34" charset="0"/>
              </a:rPr>
              <a:t>Reviving Android Malware</a:t>
            </a:r>
            <a:r>
              <a:rPr lang="en-US" altLang="zh-CN" sz="4000" dirty="0" smtClean="0">
                <a:solidFill>
                  <a:schemeClr val="bg1"/>
                </a:solidFill>
              </a:rPr>
              <a:t/>
            </a:r>
            <a:br>
              <a:rPr lang="en-US" altLang="zh-CN" sz="4000" dirty="0" smtClean="0">
                <a:solidFill>
                  <a:schemeClr val="bg1"/>
                </a:solidFill>
              </a:rPr>
            </a:br>
            <a:r>
              <a:rPr lang="en-US" altLang="zh-CN" sz="4000" dirty="0" smtClean="0">
                <a:solidFill>
                  <a:schemeClr val="bg1"/>
                </a:solidFill>
              </a:rPr>
              <a:t>with </a:t>
            </a:r>
            <a:r>
              <a:rPr lang="en-US" altLang="zh-CN" sz="4000" dirty="0" err="1" smtClean="0">
                <a:solidFill>
                  <a:srgbClr val="FFC000"/>
                </a:solidFill>
              </a:rPr>
              <a:t>DroidRide</a:t>
            </a:r>
            <a:r>
              <a:rPr lang="en-US" altLang="zh-CN" sz="4000" dirty="0" smtClean="0">
                <a:solidFill>
                  <a:schemeClr val="bg1"/>
                </a:solidFill>
              </a:rPr>
              <a:t>: And How Not To</a:t>
            </a:r>
            <a:endParaRPr lang="zh-CN" altLang="en-US" sz="4000" dirty="0">
              <a:solidFill>
                <a:schemeClr val="bg1"/>
              </a:solidFill>
            </a:endParaRPr>
          </a:p>
        </p:txBody>
      </p:sp>
      <p:pic>
        <p:nvPicPr>
          <p:cNvPr id="3" name="图片 2" descr="feature_donut_2.png"/>
          <p:cNvPicPr>
            <a:picLocks noChangeAspect="1"/>
          </p:cNvPicPr>
          <p:nvPr/>
        </p:nvPicPr>
        <p:blipFill>
          <a:blip r:embed="rId3"/>
          <a:stretch>
            <a:fillRect/>
          </a:stretch>
        </p:blipFill>
        <p:spPr>
          <a:xfrm>
            <a:off x="7643834" y="2643182"/>
            <a:ext cx="1500166" cy="2575460"/>
          </a:xfrm>
          <a:prstGeom prst="rect">
            <a:avLst/>
          </a:prstGeom>
        </p:spPr>
      </p:pic>
      <p:pic>
        <p:nvPicPr>
          <p:cNvPr id="4" name="图片 3" descr="android.jpg"/>
          <p:cNvPicPr>
            <a:picLocks noChangeAspect="1"/>
          </p:cNvPicPr>
          <p:nvPr/>
        </p:nvPicPr>
        <p:blipFill>
          <a:blip r:embed="rId4"/>
          <a:stretch>
            <a:fillRect/>
          </a:stretch>
        </p:blipFill>
        <p:spPr>
          <a:xfrm>
            <a:off x="0" y="1714488"/>
            <a:ext cx="2002776" cy="1504943"/>
          </a:xfrm>
          <a:prstGeom prst="rect">
            <a:avLst/>
          </a:prstGeom>
        </p:spPr>
      </p:pic>
      <p:sp>
        <p:nvSpPr>
          <p:cNvPr id="5" name="弧形 4"/>
          <p:cNvSpPr/>
          <p:nvPr/>
        </p:nvSpPr>
        <p:spPr>
          <a:xfrm rot="11787199">
            <a:off x="1130654" y="2999632"/>
            <a:ext cx="571504" cy="500066"/>
          </a:xfrm>
          <a:prstGeom prst="arc">
            <a:avLst>
              <a:gd name="adj1" fmla="val 13214946"/>
              <a:gd name="adj2" fmla="val 0"/>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TextBox 5"/>
          <p:cNvSpPr txBox="1"/>
          <p:nvPr/>
        </p:nvSpPr>
        <p:spPr>
          <a:xfrm>
            <a:off x="0" y="3143248"/>
            <a:ext cx="1436612" cy="400110"/>
          </a:xfrm>
          <a:prstGeom prst="rect">
            <a:avLst/>
          </a:prstGeom>
          <a:noFill/>
        </p:spPr>
        <p:txBody>
          <a:bodyPr wrap="none" rtlCol="0">
            <a:spAutoFit/>
          </a:bodyPr>
          <a:lstStyle/>
          <a:p>
            <a:r>
              <a:rPr lang="en-US" altLang="zh-CN" sz="2000" b="1" dirty="0" smtClean="0">
                <a:latin typeface="Verdana" pitchFamily="34" charset="0"/>
                <a:ea typeface="Verdana" pitchFamily="34" charset="0"/>
                <a:cs typeface="Verdana" pitchFamily="34" charset="0"/>
              </a:rPr>
              <a:t>malware</a:t>
            </a:r>
            <a:endParaRPr lang="zh-CN" altLang="en-US" sz="2000" b="1" dirty="0" smtClean="0">
              <a:latin typeface="Verdana" pitchFamily="34" charset="0"/>
              <a:ea typeface="Verdana" pitchFamily="34" charset="0"/>
              <a:cs typeface="Verdana" pitchFamily="34" charset="0"/>
            </a:endParaRPr>
          </a:p>
        </p:txBody>
      </p:sp>
      <p:pic>
        <p:nvPicPr>
          <p:cNvPr id="7" name="图片 6" descr="malware-detection-website-icon-large.png"/>
          <p:cNvPicPr>
            <a:picLocks noChangeAspect="1"/>
          </p:cNvPicPr>
          <p:nvPr/>
        </p:nvPicPr>
        <p:blipFill>
          <a:blip r:embed="rId5"/>
          <a:stretch>
            <a:fillRect/>
          </a:stretch>
        </p:blipFill>
        <p:spPr>
          <a:xfrm>
            <a:off x="4000496" y="1214422"/>
            <a:ext cx="3009323" cy="2882615"/>
          </a:xfrm>
          <a:prstGeom prst="rect">
            <a:avLst/>
          </a:prstGeom>
        </p:spPr>
      </p:pic>
      <p:sp>
        <p:nvSpPr>
          <p:cNvPr id="8" name="弧形 7"/>
          <p:cNvSpPr/>
          <p:nvPr/>
        </p:nvSpPr>
        <p:spPr>
          <a:xfrm rot="6949626">
            <a:off x="4135730" y="2973600"/>
            <a:ext cx="571504" cy="500066"/>
          </a:xfrm>
          <a:prstGeom prst="arc">
            <a:avLst>
              <a:gd name="adj1" fmla="val 13214946"/>
              <a:gd name="adj2" fmla="val 0"/>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TextBox 8"/>
          <p:cNvSpPr txBox="1"/>
          <p:nvPr/>
        </p:nvSpPr>
        <p:spPr>
          <a:xfrm>
            <a:off x="4286248" y="3286124"/>
            <a:ext cx="1856598" cy="707886"/>
          </a:xfrm>
          <a:prstGeom prst="rect">
            <a:avLst/>
          </a:prstGeom>
          <a:noFill/>
        </p:spPr>
        <p:txBody>
          <a:bodyPr wrap="none" rtlCol="0">
            <a:spAutoFit/>
          </a:bodyPr>
          <a:lstStyle/>
          <a:p>
            <a:r>
              <a:rPr lang="en-US" altLang="zh-CN" sz="2000" b="1" dirty="0" smtClean="0">
                <a:latin typeface="Verdana" pitchFamily="34" charset="0"/>
                <a:ea typeface="Verdana" pitchFamily="34" charset="0"/>
                <a:cs typeface="Verdana" pitchFamily="34" charset="0"/>
              </a:rPr>
              <a:t>repackaged</a:t>
            </a:r>
          </a:p>
          <a:p>
            <a:r>
              <a:rPr lang="en-US" altLang="zh-CN" sz="2000" b="1" dirty="0" smtClean="0">
                <a:latin typeface="Verdana" pitchFamily="34" charset="0"/>
                <a:ea typeface="Verdana" pitchFamily="34" charset="0"/>
                <a:cs typeface="Verdana" pitchFamily="34" charset="0"/>
              </a:rPr>
              <a:t>obfuscated</a:t>
            </a:r>
            <a:endParaRPr lang="zh-CN" altLang="en-US" sz="2000" b="1" dirty="0" smtClean="0">
              <a:latin typeface="Verdana" pitchFamily="34" charset="0"/>
              <a:ea typeface="Verdana" pitchFamily="34" charset="0"/>
              <a:cs typeface="Verdana" pitchFamily="34" charset="0"/>
            </a:endParaRPr>
          </a:p>
        </p:txBody>
      </p:sp>
      <p:pic>
        <p:nvPicPr>
          <p:cNvPr id="12" name="图片 11" descr="download.jpg"/>
          <p:cNvPicPr>
            <a:picLocks noChangeAspect="1"/>
          </p:cNvPicPr>
          <p:nvPr/>
        </p:nvPicPr>
        <p:blipFill>
          <a:blip r:embed="rId6"/>
          <a:stretch>
            <a:fillRect/>
          </a:stretch>
        </p:blipFill>
        <p:spPr>
          <a:xfrm>
            <a:off x="6143636" y="1071546"/>
            <a:ext cx="1995492" cy="1121213"/>
          </a:xfrm>
          <a:prstGeom prst="rect">
            <a:avLst/>
          </a:prstGeom>
        </p:spPr>
      </p:pic>
      <p:sp>
        <p:nvSpPr>
          <p:cNvPr id="13" name="弧形 12"/>
          <p:cNvSpPr/>
          <p:nvPr/>
        </p:nvSpPr>
        <p:spPr>
          <a:xfrm rot="18270965">
            <a:off x="5582879" y="1555832"/>
            <a:ext cx="571504" cy="500066"/>
          </a:xfrm>
          <a:prstGeom prst="arc">
            <a:avLst>
              <a:gd name="adj1" fmla="val 13214946"/>
              <a:gd name="adj2" fmla="val 0"/>
            </a:avLst>
          </a:prstGeom>
          <a:ln w="571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 name="TextBox 13"/>
          <p:cNvSpPr txBox="1"/>
          <p:nvPr/>
        </p:nvSpPr>
        <p:spPr>
          <a:xfrm>
            <a:off x="4857752" y="1142984"/>
            <a:ext cx="1221809" cy="400110"/>
          </a:xfrm>
          <a:prstGeom prst="rect">
            <a:avLst/>
          </a:prstGeom>
          <a:noFill/>
        </p:spPr>
        <p:txBody>
          <a:bodyPr wrap="none" rtlCol="0">
            <a:spAutoFit/>
          </a:bodyPr>
          <a:lstStyle/>
          <a:p>
            <a:r>
              <a:rPr lang="en-US" altLang="zh-CN" sz="2000" b="1" dirty="0" smtClean="0">
                <a:latin typeface="Verdana" pitchFamily="34" charset="0"/>
                <a:ea typeface="Verdana" pitchFamily="34" charset="0"/>
                <a:cs typeface="Verdana" pitchFamily="34" charset="0"/>
              </a:rPr>
              <a:t>evaded</a:t>
            </a:r>
            <a:endParaRPr lang="zh-CN" altLang="en-US" sz="2000" b="1" dirty="0" smtClean="0">
              <a:latin typeface="Verdana" pitchFamily="34" charset="0"/>
              <a:ea typeface="Verdana" pitchFamily="34" charset="0"/>
              <a:cs typeface="Verdana" pitchFamily="34" charset="0"/>
            </a:endParaRPr>
          </a:p>
        </p:txBody>
      </p:sp>
      <p:sp>
        <p:nvSpPr>
          <p:cNvPr id="15" name="弧形 14"/>
          <p:cNvSpPr/>
          <p:nvPr/>
        </p:nvSpPr>
        <p:spPr>
          <a:xfrm rot="3030283">
            <a:off x="7905924" y="2104872"/>
            <a:ext cx="571504" cy="500066"/>
          </a:xfrm>
          <a:prstGeom prst="arc">
            <a:avLst>
              <a:gd name="adj1" fmla="val 13214946"/>
              <a:gd name="adj2" fmla="val 0"/>
            </a:avLst>
          </a:prstGeom>
          <a:ln w="571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pic>
        <p:nvPicPr>
          <p:cNvPr id="16" name="图片 15" descr="download.jpg"/>
          <p:cNvPicPr>
            <a:picLocks noChangeAspect="1"/>
          </p:cNvPicPr>
          <p:nvPr/>
        </p:nvPicPr>
        <p:blipFill>
          <a:blip r:embed="rId6"/>
          <a:stretch>
            <a:fillRect/>
          </a:stretch>
        </p:blipFill>
        <p:spPr>
          <a:xfrm>
            <a:off x="7715272" y="3071810"/>
            <a:ext cx="1144284" cy="642942"/>
          </a:xfrm>
          <a:prstGeom prst="rect">
            <a:avLst/>
          </a:prstGeom>
        </p:spPr>
      </p:pic>
      <p:pic>
        <p:nvPicPr>
          <p:cNvPr id="19" name="图片 18" descr="download.jpg"/>
          <p:cNvPicPr>
            <a:picLocks noChangeAspect="1"/>
          </p:cNvPicPr>
          <p:nvPr/>
        </p:nvPicPr>
        <p:blipFill>
          <a:blip r:embed="rId6"/>
          <a:stretch>
            <a:fillRect/>
          </a:stretch>
        </p:blipFill>
        <p:spPr>
          <a:xfrm>
            <a:off x="7867672" y="3357562"/>
            <a:ext cx="1144284" cy="642942"/>
          </a:xfrm>
          <a:prstGeom prst="rect">
            <a:avLst/>
          </a:prstGeom>
        </p:spPr>
      </p:pic>
      <p:pic>
        <p:nvPicPr>
          <p:cNvPr id="20" name="图片 19" descr="download.jpg"/>
          <p:cNvPicPr>
            <a:picLocks noChangeAspect="1"/>
          </p:cNvPicPr>
          <p:nvPr/>
        </p:nvPicPr>
        <p:blipFill>
          <a:blip r:embed="rId6"/>
          <a:stretch>
            <a:fillRect/>
          </a:stretch>
        </p:blipFill>
        <p:spPr>
          <a:xfrm>
            <a:off x="8020072" y="3662362"/>
            <a:ext cx="1144284" cy="642942"/>
          </a:xfrm>
          <a:prstGeom prst="rect">
            <a:avLst/>
          </a:prstGeom>
        </p:spPr>
      </p:pic>
      <p:sp>
        <p:nvSpPr>
          <p:cNvPr id="22" name="TextBox 21"/>
          <p:cNvSpPr txBox="1"/>
          <p:nvPr/>
        </p:nvSpPr>
        <p:spPr>
          <a:xfrm>
            <a:off x="8071270" y="2071678"/>
            <a:ext cx="1072730" cy="400110"/>
          </a:xfrm>
          <a:prstGeom prst="rect">
            <a:avLst/>
          </a:prstGeom>
          <a:noFill/>
        </p:spPr>
        <p:txBody>
          <a:bodyPr wrap="none" rtlCol="0">
            <a:spAutoFit/>
          </a:bodyPr>
          <a:lstStyle/>
          <a:p>
            <a:pPr algn="r"/>
            <a:r>
              <a:rPr lang="en-US" altLang="zh-CN" sz="2000" b="1" dirty="0" smtClean="0">
                <a:latin typeface="Verdana" pitchFamily="34" charset="0"/>
                <a:ea typeface="Verdana" pitchFamily="34" charset="0"/>
                <a:cs typeface="Verdana" pitchFamily="34" charset="0"/>
              </a:rPr>
              <a:t>install</a:t>
            </a:r>
            <a:endParaRPr lang="zh-CN" altLang="en-US" sz="2000" b="1" dirty="0" smtClean="0">
              <a:latin typeface="Verdana" pitchFamily="34" charset="0"/>
              <a:ea typeface="Verdana" pitchFamily="34" charset="0"/>
              <a:cs typeface="Verdana" pitchFamily="34" charset="0"/>
            </a:endParaRPr>
          </a:p>
        </p:txBody>
      </p:sp>
      <p:sp>
        <p:nvSpPr>
          <p:cNvPr id="23" name="TextBox 22"/>
          <p:cNvSpPr txBox="1"/>
          <p:nvPr/>
        </p:nvSpPr>
        <p:spPr>
          <a:xfrm>
            <a:off x="7948552" y="4214818"/>
            <a:ext cx="910827" cy="754053"/>
          </a:xfrm>
          <a:prstGeom prst="rect">
            <a:avLst/>
          </a:prstGeom>
          <a:noFill/>
        </p:spPr>
        <p:txBody>
          <a:bodyPr wrap="square" rtlCol="0">
            <a:spAutoFit/>
          </a:bodyPr>
          <a:lstStyle/>
          <a:p>
            <a:pPr algn="dist"/>
            <a:r>
              <a:rPr lang="en-US" altLang="zh-CN" sz="2000" b="1" dirty="0" smtClean="0">
                <a:latin typeface="Verdana" pitchFamily="34" charset="0"/>
                <a:ea typeface="Verdana" pitchFamily="34" charset="0"/>
                <a:cs typeface="Verdana" pitchFamily="34" charset="0"/>
              </a:rPr>
              <a:t>WOO</a:t>
            </a:r>
          </a:p>
          <a:p>
            <a:pPr algn="dist"/>
            <a:r>
              <a:rPr lang="en-US" altLang="zh-CN" sz="2300" b="1" dirty="0" smtClean="0">
                <a:latin typeface="Verdana" pitchFamily="34" charset="0"/>
                <a:ea typeface="Verdana" pitchFamily="34" charset="0"/>
                <a:cs typeface="Verdana" pitchFamily="34" charset="0"/>
              </a:rPr>
              <a:t>HAH</a:t>
            </a:r>
            <a:endParaRPr lang="zh-CN" altLang="en-US" sz="2300" b="1" dirty="0" smtClean="0">
              <a:latin typeface="Verdana" pitchFamily="34" charset="0"/>
              <a:ea typeface="Verdana" pitchFamily="34" charset="0"/>
              <a:cs typeface="Verdana" pitchFamily="34" charset="0"/>
            </a:endParaRPr>
          </a:p>
        </p:txBody>
      </p:sp>
      <p:sp>
        <p:nvSpPr>
          <p:cNvPr id="21" name="TextBox 20"/>
          <p:cNvSpPr txBox="1"/>
          <p:nvPr/>
        </p:nvSpPr>
        <p:spPr>
          <a:xfrm>
            <a:off x="1591200" y="5143512"/>
            <a:ext cx="4172449" cy="646331"/>
          </a:xfrm>
          <a:prstGeom prst="rect">
            <a:avLst/>
          </a:prstGeom>
          <a:noFill/>
        </p:spPr>
        <p:txBody>
          <a:bodyPr wrap="square" rtlCol="0">
            <a:spAutoFit/>
          </a:bodyPr>
          <a:lstStyle/>
          <a:p>
            <a:r>
              <a:rPr lang="en-US" altLang="zh-CN" sz="3600" b="1" dirty="0" smtClean="0">
                <a:latin typeface="Verdana" pitchFamily="34" charset="0"/>
                <a:ea typeface="Verdana" pitchFamily="34" charset="0"/>
                <a:cs typeface="Verdana" pitchFamily="34" charset="0"/>
              </a:rPr>
              <a:t>hack to secure</a:t>
            </a:r>
            <a:endParaRPr lang="zh-CN" altLang="en-US" sz="3600" b="1"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0" y="2643182"/>
            <a:ext cx="9144000" cy="986400"/>
          </a:xfrm>
        </p:spPr>
        <p:txBody>
          <a:bodyPr>
            <a:normAutofit fontScale="90000"/>
          </a:bodyPr>
          <a:lstStyle/>
          <a:p>
            <a:r>
              <a:rPr lang="en-US" altLang="zh-CN" sz="4000" dirty="0" smtClean="0">
                <a:solidFill>
                  <a:schemeClr val="bg1"/>
                </a:solidFill>
                <a:ea typeface="Verdana" pitchFamily="34" charset="0"/>
              </a:rPr>
              <a:t>Reviving Android Malware</a:t>
            </a:r>
            <a:r>
              <a:rPr lang="en-US" altLang="zh-CN" sz="4000" dirty="0" smtClean="0">
                <a:solidFill>
                  <a:schemeClr val="bg1"/>
                </a:solidFill>
              </a:rPr>
              <a:t/>
            </a:r>
            <a:br>
              <a:rPr lang="en-US" altLang="zh-CN" sz="4000" dirty="0" smtClean="0">
                <a:solidFill>
                  <a:schemeClr val="bg1"/>
                </a:solidFill>
              </a:rPr>
            </a:br>
            <a:r>
              <a:rPr lang="en-US" altLang="zh-CN" sz="4000" dirty="0" smtClean="0">
                <a:solidFill>
                  <a:schemeClr val="bg1"/>
                </a:solidFill>
              </a:rPr>
              <a:t>with </a:t>
            </a:r>
            <a:r>
              <a:rPr lang="en-US" altLang="zh-CN" sz="4000" dirty="0" err="1" smtClean="0">
                <a:solidFill>
                  <a:srgbClr val="FFC000"/>
                </a:solidFill>
              </a:rPr>
              <a:t>DroidRide</a:t>
            </a:r>
            <a:r>
              <a:rPr lang="en-US" altLang="zh-CN" sz="4000" dirty="0" smtClean="0">
                <a:solidFill>
                  <a:schemeClr val="bg1"/>
                </a:solidFill>
              </a:rPr>
              <a:t>: And How Not To</a:t>
            </a:r>
            <a:endParaRPr lang="zh-CN" altLang="en-US" sz="4000" dirty="0">
              <a:solidFill>
                <a:schemeClr val="bg1"/>
              </a:solidFill>
            </a:endParaRPr>
          </a:p>
        </p:txBody>
      </p:sp>
      <p:pic>
        <p:nvPicPr>
          <p:cNvPr id="1026" name="Picture 2"/>
          <p:cNvPicPr>
            <a:picLocks noChangeAspect="1" noChangeArrowheads="1"/>
          </p:cNvPicPr>
          <p:nvPr/>
        </p:nvPicPr>
        <p:blipFill>
          <a:blip r:embed="rId3"/>
          <a:srcRect/>
          <a:stretch>
            <a:fillRect/>
          </a:stretch>
        </p:blipFill>
        <p:spPr bwMode="auto">
          <a:xfrm>
            <a:off x="4214809" y="1857365"/>
            <a:ext cx="4929191" cy="280749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0" y="2643182"/>
            <a:ext cx="9144000" cy="986400"/>
          </a:xfrm>
        </p:spPr>
        <p:txBody>
          <a:bodyPr>
            <a:normAutofit fontScale="90000"/>
          </a:bodyPr>
          <a:lstStyle/>
          <a:p>
            <a:r>
              <a:rPr lang="en-US" altLang="zh-CN" sz="4000" dirty="0" smtClean="0">
                <a:solidFill>
                  <a:schemeClr val="bg1"/>
                </a:solidFill>
                <a:ea typeface="Verdana" pitchFamily="34" charset="0"/>
              </a:rPr>
              <a:t>Reviving Android Malware</a:t>
            </a:r>
            <a:r>
              <a:rPr lang="en-US" altLang="zh-CN" sz="4000" dirty="0" smtClean="0">
                <a:solidFill>
                  <a:schemeClr val="bg1"/>
                </a:solidFill>
              </a:rPr>
              <a:t/>
            </a:r>
            <a:br>
              <a:rPr lang="en-US" altLang="zh-CN" sz="4000" dirty="0" smtClean="0">
                <a:solidFill>
                  <a:schemeClr val="bg1"/>
                </a:solidFill>
              </a:rPr>
            </a:br>
            <a:r>
              <a:rPr lang="en-US" altLang="zh-CN" sz="4000" dirty="0" smtClean="0">
                <a:solidFill>
                  <a:schemeClr val="bg1"/>
                </a:solidFill>
              </a:rPr>
              <a:t>with </a:t>
            </a:r>
            <a:r>
              <a:rPr lang="en-US" altLang="zh-CN" sz="4000" dirty="0" err="1" smtClean="0">
                <a:solidFill>
                  <a:srgbClr val="FFC000"/>
                </a:solidFill>
              </a:rPr>
              <a:t>DroidRide</a:t>
            </a:r>
            <a:r>
              <a:rPr lang="en-US" altLang="zh-CN" sz="4000" dirty="0" smtClean="0">
                <a:solidFill>
                  <a:schemeClr val="bg1"/>
                </a:solidFill>
              </a:rPr>
              <a:t>: And How Not To</a:t>
            </a:r>
            <a:endParaRPr lang="zh-CN" altLang="en-US" sz="4000" dirty="0">
              <a:solidFill>
                <a:schemeClr val="bg1"/>
              </a:solidFill>
            </a:endParaRPr>
          </a:p>
        </p:txBody>
      </p:sp>
      <p:pic>
        <p:nvPicPr>
          <p:cNvPr id="1026" name="Picture 2"/>
          <p:cNvPicPr>
            <a:picLocks noChangeAspect="1" noChangeArrowheads="1"/>
          </p:cNvPicPr>
          <p:nvPr/>
        </p:nvPicPr>
        <p:blipFill>
          <a:blip r:embed="rId3"/>
          <a:srcRect/>
          <a:stretch>
            <a:fillRect/>
          </a:stretch>
        </p:blipFill>
        <p:spPr bwMode="auto">
          <a:xfrm>
            <a:off x="4214809" y="1857365"/>
            <a:ext cx="4929191" cy="2807496"/>
          </a:xfrm>
          <a:prstGeom prst="rect">
            <a:avLst/>
          </a:prstGeom>
          <a:noFill/>
          <a:ln w="9525">
            <a:noFill/>
            <a:miter lim="800000"/>
            <a:headEnd/>
            <a:tailEnd/>
          </a:ln>
          <a:effectLst/>
        </p:spPr>
      </p:pic>
      <p:cxnSp>
        <p:nvCxnSpPr>
          <p:cNvPr id="6" name="直接连接符 5"/>
          <p:cNvCxnSpPr/>
          <p:nvPr/>
        </p:nvCxnSpPr>
        <p:spPr>
          <a:xfrm>
            <a:off x="3500430" y="2285992"/>
            <a:ext cx="714380" cy="1588"/>
          </a:xfrm>
          <a:prstGeom prst="line">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0" y="2643182"/>
            <a:ext cx="9144000" cy="986400"/>
          </a:xfrm>
        </p:spPr>
        <p:txBody>
          <a:bodyPr>
            <a:normAutofit fontScale="90000"/>
          </a:bodyPr>
          <a:lstStyle/>
          <a:p>
            <a:r>
              <a:rPr lang="en-US" altLang="zh-CN" sz="4000" dirty="0" smtClean="0">
                <a:solidFill>
                  <a:schemeClr val="bg1"/>
                </a:solidFill>
                <a:ea typeface="Verdana" pitchFamily="34" charset="0"/>
              </a:rPr>
              <a:t>Reviving Android Malware</a:t>
            </a:r>
            <a:r>
              <a:rPr lang="en-US" altLang="zh-CN" sz="4000" dirty="0" smtClean="0">
                <a:solidFill>
                  <a:schemeClr val="bg1"/>
                </a:solidFill>
              </a:rPr>
              <a:t/>
            </a:r>
            <a:br>
              <a:rPr lang="en-US" altLang="zh-CN" sz="4000" dirty="0" smtClean="0">
                <a:solidFill>
                  <a:schemeClr val="bg1"/>
                </a:solidFill>
              </a:rPr>
            </a:br>
            <a:r>
              <a:rPr lang="en-US" altLang="zh-CN" sz="4000" dirty="0" smtClean="0">
                <a:solidFill>
                  <a:schemeClr val="bg1"/>
                </a:solidFill>
              </a:rPr>
              <a:t>with </a:t>
            </a:r>
            <a:r>
              <a:rPr lang="en-US" altLang="zh-CN" sz="4000" dirty="0" err="1" smtClean="0">
                <a:solidFill>
                  <a:srgbClr val="FFC000"/>
                </a:solidFill>
              </a:rPr>
              <a:t>DroidRide</a:t>
            </a:r>
            <a:r>
              <a:rPr lang="en-US" altLang="zh-CN" sz="4000" dirty="0" smtClean="0">
                <a:solidFill>
                  <a:schemeClr val="bg1"/>
                </a:solidFill>
              </a:rPr>
              <a:t>: And How Not To</a:t>
            </a:r>
            <a:endParaRPr lang="zh-CN" altLang="en-US" sz="4000" dirty="0">
              <a:solidFill>
                <a:schemeClr val="bg1"/>
              </a:solidFill>
            </a:endParaRPr>
          </a:p>
        </p:txBody>
      </p:sp>
      <p:pic>
        <p:nvPicPr>
          <p:cNvPr id="1026" name="Picture 2"/>
          <p:cNvPicPr>
            <a:picLocks noChangeAspect="1" noChangeArrowheads="1"/>
          </p:cNvPicPr>
          <p:nvPr/>
        </p:nvPicPr>
        <p:blipFill>
          <a:blip r:embed="rId3"/>
          <a:srcRect/>
          <a:stretch>
            <a:fillRect/>
          </a:stretch>
        </p:blipFill>
        <p:spPr bwMode="auto">
          <a:xfrm>
            <a:off x="4214809" y="1857365"/>
            <a:ext cx="4929191" cy="2807496"/>
          </a:xfrm>
          <a:prstGeom prst="rect">
            <a:avLst/>
          </a:prstGeom>
          <a:noFill/>
          <a:ln w="9525">
            <a:noFill/>
            <a:miter lim="800000"/>
            <a:headEnd/>
            <a:tailEnd/>
          </a:ln>
          <a:effectLst/>
        </p:spPr>
      </p:pic>
      <p:cxnSp>
        <p:nvCxnSpPr>
          <p:cNvPr id="6" name="直接连接符 5"/>
          <p:cNvCxnSpPr/>
          <p:nvPr/>
        </p:nvCxnSpPr>
        <p:spPr>
          <a:xfrm>
            <a:off x="3500430" y="2285992"/>
            <a:ext cx="714380" cy="1588"/>
          </a:xfrm>
          <a:prstGeom prst="line">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0" y="5000636"/>
            <a:ext cx="9144000" cy="615553"/>
          </a:xfrm>
          <a:prstGeom prst="rect">
            <a:avLst/>
          </a:prstGeom>
          <a:noFill/>
        </p:spPr>
        <p:txBody>
          <a:bodyPr wrap="square" rtlCol="0">
            <a:spAutoFit/>
          </a:bodyPr>
          <a:lstStyle/>
          <a:p>
            <a:pPr algn="ctr"/>
            <a:r>
              <a:rPr lang="en-US" altLang="zh-CN" sz="3400" b="1" dirty="0" smtClean="0">
                <a:latin typeface="Verdana" pitchFamily="34" charset="0"/>
                <a:ea typeface="Verdana" pitchFamily="34" charset="0"/>
                <a:cs typeface="Verdana" pitchFamily="34" charset="0"/>
              </a:rPr>
              <a:t>repackaging &amp; obfuscation still work</a:t>
            </a:r>
            <a:endParaRPr lang="zh-CN" altLang="en-US" sz="3400" b="1" dirty="0" smtClean="0">
              <a:latin typeface="Verdana" pitchFamily="34" charset="0"/>
              <a:ea typeface="Verdana" pitchFamily="34" charset="0"/>
              <a:cs typeface="Verdana" pitchFamily="34" charset="0"/>
            </a:endParaRPr>
          </a:p>
        </p:txBody>
      </p:sp>
      <p:cxnSp>
        <p:nvCxnSpPr>
          <p:cNvPr id="8" name="直接连接符 7"/>
          <p:cNvCxnSpPr/>
          <p:nvPr/>
        </p:nvCxnSpPr>
        <p:spPr>
          <a:xfrm>
            <a:off x="142844" y="5572140"/>
            <a:ext cx="2857520" cy="1588"/>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46800" y="5643578"/>
            <a:ext cx="8501090" cy="1015663"/>
          </a:xfrm>
          <a:prstGeom prst="rect">
            <a:avLst/>
          </a:prstGeom>
          <a:noFill/>
        </p:spPr>
        <p:txBody>
          <a:bodyPr wrap="square" rtlCol="0">
            <a:spAutoFit/>
          </a:bodyPr>
          <a:lstStyle/>
          <a:p>
            <a:r>
              <a:rPr lang="en-US" altLang="zh-CN" sz="2000" b="1" dirty="0" smtClean="0">
                <a:solidFill>
                  <a:srgbClr val="0070C0"/>
                </a:solidFill>
                <a:latin typeface="Verdana" pitchFamily="34" charset="0"/>
                <a:ea typeface="Verdana" pitchFamily="34" charset="0"/>
                <a:cs typeface="Verdana" pitchFamily="34" charset="0"/>
              </a:rPr>
              <a:t>extract exploitable code </a:t>
            </a:r>
          </a:p>
          <a:p>
            <a:r>
              <a:rPr lang="en-US" altLang="zh-CN" sz="2000" b="1" dirty="0" smtClean="0">
                <a:solidFill>
                  <a:srgbClr val="0070C0"/>
                </a:solidFill>
                <a:latin typeface="Verdana" pitchFamily="34" charset="0"/>
                <a:ea typeface="Verdana" pitchFamily="34" charset="0"/>
                <a:cs typeface="Verdana" pitchFamily="34" charset="0"/>
              </a:rPr>
              <a:t>(instead of readily available malware samples)</a:t>
            </a:r>
          </a:p>
          <a:p>
            <a:r>
              <a:rPr lang="en-US" altLang="zh-CN" sz="2000" b="1" dirty="0" smtClean="0">
                <a:solidFill>
                  <a:srgbClr val="0070C0"/>
                </a:solidFill>
                <a:latin typeface="Verdana" pitchFamily="34" charset="0"/>
                <a:ea typeface="Verdana" pitchFamily="34" charset="0"/>
                <a:cs typeface="Verdana" pitchFamily="34" charset="0"/>
              </a:rPr>
              <a:t>inject it into benign app </a:t>
            </a:r>
            <a:endParaRPr lang="zh-CN" altLang="en-US" sz="2000" b="1" dirty="0" smtClean="0">
              <a:solidFill>
                <a:srgbClr val="0070C0"/>
              </a:solidFill>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0" y="2643182"/>
            <a:ext cx="9144000" cy="986400"/>
          </a:xfrm>
        </p:spPr>
        <p:txBody>
          <a:bodyPr>
            <a:normAutofit fontScale="90000"/>
          </a:bodyPr>
          <a:lstStyle/>
          <a:p>
            <a:r>
              <a:rPr lang="en-US" altLang="zh-CN" sz="4000" dirty="0" smtClean="0">
                <a:solidFill>
                  <a:schemeClr val="bg1"/>
                </a:solidFill>
                <a:ea typeface="Verdana" pitchFamily="34" charset="0"/>
              </a:rPr>
              <a:t>Reviving Android Malware</a:t>
            </a:r>
            <a:r>
              <a:rPr lang="en-US" altLang="zh-CN" sz="4000" dirty="0" smtClean="0">
                <a:solidFill>
                  <a:schemeClr val="bg1"/>
                </a:solidFill>
              </a:rPr>
              <a:t/>
            </a:r>
            <a:br>
              <a:rPr lang="en-US" altLang="zh-CN" sz="4000" dirty="0" smtClean="0">
                <a:solidFill>
                  <a:schemeClr val="bg1"/>
                </a:solidFill>
              </a:rPr>
            </a:br>
            <a:r>
              <a:rPr lang="en-US" altLang="zh-CN" sz="4000" dirty="0" smtClean="0">
                <a:solidFill>
                  <a:schemeClr val="bg1"/>
                </a:solidFill>
              </a:rPr>
              <a:t>with </a:t>
            </a:r>
            <a:r>
              <a:rPr lang="en-US" altLang="zh-CN" sz="4000" dirty="0" err="1" smtClean="0">
                <a:solidFill>
                  <a:srgbClr val="FFC000"/>
                </a:solidFill>
              </a:rPr>
              <a:t>DroidRide</a:t>
            </a:r>
            <a:r>
              <a:rPr lang="en-US" altLang="zh-CN" sz="4000" dirty="0" smtClean="0">
                <a:solidFill>
                  <a:schemeClr val="bg1"/>
                </a:solidFill>
              </a:rPr>
              <a:t>: And How Not To</a:t>
            </a:r>
            <a:endParaRPr lang="zh-CN" altLang="en-US" sz="4000" dirty="0">
              <a:solidFill>
                <a:schemeClr val="bg1"/>
              </a:solidFill>
            </a:endParaRPr>
          </a:p>
        </p:txBody>
      </p:sp>
      <p:pic>
        <p:nvPicPr>
          <p:cNvPr id="1026" name="Picture 2"/>
          <p:cNvPicPr>
            <a:picLocks noChangeAspect="1" noChangeArrowheads="1"/>
          </p:cNvPicPr>
          <p:nvPr/>
        </p:nvPicPr>
        <p:blipFill>
          <a:blip r:embed="rId3"/>
          <a:srcRect/>
          <a:stretch>
            <a:fillRect/>
          </a:stretch>
        </p:blipFill>
        <p:spPr bwMode="auto">
          <a:xfrm>
            <a:off x="4214809" y="1857365"/>
            <a:ext cx="4929191" cy="2807496"/>
          </a:xfrm>
          <a:prstGeom prst="rect">
            <a:avLst/>
          </a:prstGeom>
          <a:noFill/>
          <a:ln w="9525">
            <a:noFill/>
            <a:miter lim="800000"/>
            <a:headEnd/>
            <a:tailEnd/>
          </a:ln>
          <a:effectLst/>
        </p:spPr>
      </p:pic>
      <p:cxnSp>
        <p:nvCxnSpPr>
          <p:cNvPr id="6" name="直接连接符 5"/>
          <p:cNvCxnSpPr/>
          <p:nvPr/>
        </p:nvCxnSpPr>
        <p:spPr>
          <a:xfrm>
            <a:off x="3500430" y="2285992"/>
            <a:ext cx="714380" cy="1588"/>
          </a:xfrm>
          <a:prstGeom prst="line">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10" name="图片 9" descr="testratio.JPG"/>
          <p:cNvPicPr>
            <a:picLocks noChangeAspect="1"/>
          </p:cNvPicPr>
          <p:nvPr/>
        </p:nvPicPr>
        <p:blipFill>
          <a:blip r:embed="rId4"/>
          <a:stretch>
            <a:fillRect/>
          </a:stretch>
        </p:blipFill>
        <p:spPr>
          <a:xfrm>
            <a:off x="0" y="5000636"/>
            <a:ext cx="9144000" cy="1365290"/>
          </a:xfrm>
          <a:prstGeom prst="rect">
            <a:avLst/>
          </a:prstGeom>
        </p:spPr>
      </p:pic>
      <p:cxnSp>
        <p:nvCxnSpPr>
          <p:cNvPr id="11" name="直接连接符 10"/>
          <p:cNvCxnSpPr/>
          <p:nvPr/>
        </p:nvCxnSpPr>
        <p:spPr>
          <a:xfrm>
            <a:off x="187200" y="5786454"/>
            <a:ext cx="1785950" cy="158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0" y="6215082"/>
            <a:ext cx="8501090" cy="707886"/>
          </a:xfrm>
          <a:prstGeom prst="rect">
            <a:avLst/>
          </a:prstGeom>
          <a:noFill/>
        </p:spPr>
        <p:txBody>
          <a:bodyPr wrap="square" rtlCol="0">
            <a:spAutoFit/>
          </a:bodyPr>
          <a:lstStyle/>
          <a:p>
            <a:r>
              <a:rPr lang="en-US" altLang="zh-CN" sz="2000" b="1" dirty="0" smtClean="0">
                <a:solidFill>
                  <a:srgbClr val="FF0000"/>
                </a:solidFill>
                <a:latin typeface="Verdana" pitchFamily="34" charset="0"/>
                <a:ea typeface="Verdana" pitchFamily="34" charset="0"/>
                <a:cs typeface="Verdana" pitchFamily="34" charset="0"/>
              </a:rPr>
              <a:t>remote access control</a:t>
            </a:r>
          </a:p>
          <a:p>
            <a:r>
              <a:rPr lang="en-US" altLang="zh-CN" sz="2000" b="1" dirty="0" smtClean="0">
                <a:solidFill>
                  <a:srgbClr val="FF0000"/>
                </a:solidFill>
                <a:latin typeface="Verdana" pitchFamily="34" charset="0"/>
                <a:ea typeface="Verdana" pitchFamily="34" charset="0"/>
                <a:cs typeface="Verdana" pitchFamily="34" charset="0"/>
              </a:rPr>
              <a:t>		   </a:t>
            </a:r>
            <a:r>
              <a:rPr lang="en-US" altLang="zh-CN" sz="2000" b="1" dirty="0" smtClean="0">
                <a:solidFill>
                  <a:srgbClr val="00B050"/>
                </a:solidFill>
                <a:latin typeface="Verdana" pitchFamily="34" charset="0"/>
                <a:ea typeface="Verdana" pitchFamily="34" charset="0"/>
                <a:cs typeface="Verdana" pitchFamily="34" charset="0"/>
              </a:rPr>
              <a:t>memo app</a:t>
            </a:r>
            <a:endParaRPr lang="zh-CN" altLang="en-US" sz="2000" b="1" dirty="0" smtClean="0">
              <a:solidFill>
                <a:srgbClr val="00B050"/>
              </a:solidFill>
              <a:latin typeface="Verdana" pitchFamily="34" charset="0"/>
              <a:ea typeface="Verdana" pitchFamily="34" charset="0"/>
              <a:cs typeface="Verdana" pitchFamily="34" charset="0"/>
            </a:endParaRPr>
          </a:p>
        </p:txBody>
      </p:sp>
      <p:cxnSp>
        <p:nvCxnSpPr>
          <p:cNvPr id="15" name="直接连接符 14"/>
          <p:cNvCxnSpPr/>
          <p:nvPr/>
        </p:nvCxnSpPr>
        <p:spPr>
          <a:xfrm>
            <a:off x="2143108" y="5786454"/>
            <a:ext cx="785818" cy="763"/>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android-v6.0-marshmallow-security.png"/>
          <p:cNvPicPr>
            <a:picLocks noChangeAspect="1"/>
          </p:cNvPicPr>
          <p:nvPr/>
        </p:nvPicPr>
        <p:blipFill>
          <a:blip r:embed="rId3"/>
          <a:stretch>
            <a:fillRect/>
          </a:stretch>
        </p:blipFill>
        <p:spPr>
          <a:xfrm>
            <a:off x="3571868" y="3550098"/>
            <a:ext cx="5572132" cy="3307901"/>
          </a:xfrm>
          <a:prstGeom prst="rect">
            <a:avLst/>
          </a:prstGeom>
        </p:spPr>
      </p:pic>
      <p:sp>
        <p:nvSpPr>
          <p:cNvPr id="2" name="标题 1"/>
          <p:cNvSpPr>
            <a:spLocks noGrp="1"/>
          </p:cNvSpPr>
          <p:nvPr>
            <p:ph type="ctrTitle"/>
          </p:nvPr>
        </p:nvSpPr>
        <p:spPr>
          <a:xfrm>
            <a:off x="0" y="2643182"/>
            <a:ext cx="9144000" cy="986400"/>
          </a:xfrm>
        </p:spPr>
        <p:txBody>
          <a:bodyPr>
            <a:normAutofit fontScale="90000"/>
          </a:bodyPr>
          <a:lstStyle/>
          <a:p>
            <a:r>
              <a:rPr lang="en-US" altLang="zh-CN" sz="4000" dirty="0" smtClean="0">
                <a:solidFill>
                  <a:schemeClr val="bg1"/>
                </a:solidFill>
                <a:ea typeface="Verdana" pitchFamily="34" charset="0"/>
              </a:rPr>
              <a:t>Reviving Android Malware</a:t>
            </a:r>
            <a:r>
              <a:rPr lang="en-US" altLang="zh-CN" sz="4000" dirty="0" smtClean="0">
                <a:solidFill>
                  <a:schemeClr val="bg1"/>
                </a:solidFill>
              </a:rPr>
              <a:t/>
            </a:r>
            <a:br>
              <a:rPr lang="en-US" altLang="zh-CN" sz="4000" dirty="0" smtClean="0">
                <a:solidFill>
                  <a:schemeClr val="bg1"/>
                </a:solidFill>
              </a:rPr>
            </a:br>
            <a:r>
              <a:rPr lang="en-US" altLang="zh-CN" sz="4000" dirty="0" smtClean="0">
                <a:solidFill>
                  <a:schemeClr val="bg1"/>
                </a:solidFill>
              </a:rPr>
              <a:t>with </a:t>
            </a:r>
            <a:r>
              <a:rPr lang="en-US" altLang="zh-CN" sz="4000" dirty="0" err="1" smtClean="0">
                <a:solidFill>
                  <a:srgbClr val="FFC000"/>
                </a:solidFill>
              </a:rPr>
              <a:t>DroidRide</a:t>
            </a:r>
            <a:r>
              <a:rPr lang="en-US" altLang="zh-CN" sz="4000" dirty="0" smtClean="0">
                <a:solidFill>
                  <a:schemeClr val="bg1"/>
                </a:solidFill>
              </a:rPr>
              <a:t>: And How Not To</a:t>
            </a:r>
            <a:endParaRPr lang="zh-CN" altLang="en-US" sz="4000" dirty="0">
              <a:solidFill>
                <a:schemeClr val="bg1"/>
              </a:solidFill>
            </a:endParaRPr>
          </a:p>
        </p:txBody>
      </p:sp>
      <p:sp>
        <p:nvSpPr>
          <p:cNvPr id="7" name="TextBox 6"/>
          <p:cNvSpPr txBox="1"/>
          <p:nvPr/>
        </p:nvSpPr>
        <p:spPr>
          <a:xfrm>
            <a:off x="7143768" y="3643314"/>
            <a:ext cx="707245" cy="1569660"/>
          </a:xfrm>
          <a:prstGeom prst="rect">
            <a:avLst/>
          </a:prstGeom>
          <a:noFill/>
        </p:spPr>
        <p:txBody>
          <a:bodyPr wrap="square" rtlCol="0">
            <a:spAutoFit/>
          </a:bodyPr>
          <a:lstStyle/>
          <a:p>
            <a:r>
              <a:rPr lang="en-US" altLang="zh-CN" sz="9600" b="1" dirty="0" smtClean="0">
                <a:latin typeface="Verdana" pitchFamily="34" charset="0"/>
                <a:ea typeface="Verdana" pitchFamily="34" charset="0"/>
                <a:cs typeface="Verdana" pitchFamily="34" charset="0"/>
              </a:rPr>
              <a:t>?</a:t>
            </a:r>
            <a:endParaRPr lang="zh-CN" altLang="en-US" sz="9600" b="1"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srcRect/>
          <a:stretch>
            <a:fillRect/>
          </a:stretch>
        </p:blipFill>
        <p:spPr bwMode="auto">
          <a:xfrm>
            <a:off x="0" y="1285860"/>
            <a:ext cx="9144000" cy="2745174"/>
          </a:xfrm>
          <a:prstGeom prst="rect">
            <a:avLst/>
          </a:prstGeom>
          <a:noFill/>
          <a:ln w="9525">
            <a:noFill/>
            <a:miter lim="800000"/>
            <a:headEnd/>
            <a:tailEnd/>
          </a:ln>
          <a:effectLst/>
        </p:spPr>
      </p:pic>
      <p:sp>
        <p:nvSpPr>
          <p:cNvPr id="5" name="TextBox 4"/>
          <p:cNvSpPr txBox="1"/>
          <p:nvPr/>
        </p:nvSpPr>
        <p:spPr>
          <a:xfrm>
            <a:off x="0" y="4714884"/>
            <a:ext cx="9144000" cy="1200329"/>
          </a:xfrm>
          <a:prstGeom prst="rect">
            <a:avLst/>
          </a:prstGeom>
          <a:noFill/>
        </p:spPr>
        <p:txBody>
          <a:bodyPr wrap="square" rtlCol="0">
            <a:spAutoFit/>
          </a:bodyPr>
          <a:lstStyle/>
          <a:p>
            <a:pPr algn="ctr"/>
            <a:r>
              <a:rPr lang="en-US" altLang="zh-CN" sz="3600" b="1" dirty="0" smtClean="0">
                <a:latin typeface="Verdana" pitchFamily="34" charset="0"/>
                <a:ea typeface="Verdana" pitchFamily="34" charset="0"/>
                <a:cs typeface="Verdana" pitchFamily="34" charset="0"/>
              </a:rPr>
              <a:t>repackaged Notes supports</a:t>
            </a:r>
          </a:p>
          <a:p>
            <a:pPr algn="ctr"/>
            <a:r>
              <a:rPr lang="en-US" altLang="zh-CN" sz="3600" b="1" dirty="0" smtClean="0">
                <a:latin typeface="Verdana" pitchFamily="34" charset="0"/>
                <a:ea typeface="Verdana" pitchFamily="34" charset="0"/>
                <a:cs typeface="Verdana" pitchFamily="34" charset="0"/>
              </a:rPr>
              <a:t>injected remote access control</a:t>
            </a:r>
            <a:endParaRPr lang="zh-CN" altLang="en-US" sz="3600" b="1" dirty="0" smtClean="0">
              <a:latin typeface="Verdana" pitchFamily="34" charset="0"/>
              <a:ea typeface="Verdana" pitchFamily="34" charset="0"/>
              <a:cs typeface="Verdana"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0" y="2643182"/>
            <a:ext cx="9144000" cy="986400"/>
          </a:xfrm>
        </p:spPr>
        <p:txBody>
          <a:bodyPr>
            <a:normAutofit fontScale="90000"/>
          </a:bodyPr>
          <a:lstStyle/>
          <a:p>
            <a:r>
              <a:rPr lang="en-US" altLang="zh-CN" sz="4000" dirty="0" smtClean="0">
                <a:solidFill>
                  <a:schemeClr val="bg1"/>
                </a:solidFill>
                <a:ea typeface="Verdana" pitchFamily="34" charset="0"/>
              </a:rPr>
              <a:t>Reviving Android Malware</a:t>
            </a:r>
            <a:r>
              <a:rPr lang="en-US" altLang="zh-CN" sz="4000" dirty="0" smtClean="0">
                <a:solidFill>
                  <a:schemeClr val="bg1"/>
                </a:solidFill>
              </a:rPr>
              <a:t/>
            </a:r>
            <a:br>
              <a:rPr lang="en-US" altLang="zh-CN" sz="4000" dirty="0" smtClean="0">
                <a:solidFill>
                  <a:schemeClr val="bg1"/>
                </a:solidFill>
              </a:rPr>
            </a:br>
            <a:r>
              <a:rPr lang="en-US" altLang="zh-CN" sz="4000" dirty="0" smtClean="0">
                <a:solidFill>
                  <a:schemeClr val="bg1"/>
                </a:solidFill>
              </a:rPr>
              <a:t>with </a:t>
            </a:r>
            <a:r>
              <a:rPr lang="en-US" altLang="zh-CN" sz="4000" dirty="0" err="1" smtClean="0">
                <a:solidFill>
                  <a:srgbClr val="FFC000"/>
                </a:solidFill>
              </a:rPr>
              <a:t>DroidRide</a:t>
            </a:r>
            <a:r>
              <a:rPr lang="en-US" altLang="zh-CN" sz="4000" dirty="0" smtClean="0">
                <a:solidFill>
                  <a:schemeClr val="bg1"/>
                </a:solidFill>
              </a:rPr>
              <a:t>: And How Not To</a:t>
            </a:r>
            <a:endParaRPr lang="zh-CN" altLang="en-US" sz="4000" dirty="0">
              <a:solidFill>
                <a:schemeClr val="bg1"/>
              </a:solidFill>
            </a:endParaRPr>
          </a:p>
        </p:txBody>
      </p:sp>
      <p:pic>
        <p:nvPicPr>
          <p:cNvPr id="1026" name="Picture 2"/>
          <p:cNvPicPr>
            <a:picLocks noChangeAspect="1" noChangeArrowheads="1"/>
          </p:cNvPicPr>
          <p:nvPr/>
        </p:nvPicPr>
        <p:blipFill>
          <a:blip r:embed="rId3"/>
          <a:srcRect/>
          <a:stretch>
            <a:fillRect/>
          </a:stretch>
        </p:blipFill>
        <p:spPr bwMode="auto">
          <a:xfrm>
            <a:off x="4214809" y="1857365"/>
            <a:ext cx="4929191" cy="2807496"/>
          </a:xfrm>
          <a:prstGeom prst="rect">
            <a:avLst/>
          </a:prstGeom>
          <a:noFill/>
          <a:ln w="9525">
            <a:noFill/>
            <a:miter lim="800000"/>
            <a:headEnd/>
            <a:tailEnd/>
          </a:ln>
          <a:effectLst/>
        </p:spPr>
      </p:pic>
      <p:cxnSp>
        <p:nvCxnSpPr>
          <p:cNvPr id="6" name="直接连接符 5"/>
          <p:cNvCxnSpPr/>
          <p:nvPr/>
        </p:nvCxnSpPr>
        <p:spPr>
          <a:xfrm>
            <a:off x="6357950" y="2285992"/>
            <a:ext cx="714380" cy="1588"/>
          </a:xfrm>
          <a:prstGeom prst="line">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0" y="2643182"/>
            <a:ext cx="9144000" cy="986400"/>
          </a:xfrm>
        </p:spPr>
        <p:txBody>
          <a:bodyPr>
            <a:normAutofit fontScale="90000"/>
          </a:bodyPr>
          <a:lstStyle/>
          <a:p>
            <a:r>
              <a:rPr lang="en-US" altLang="zh-CN" sz="4000" dirty="0" smtClean="0">
                <a:solidFill>
                  <a:schemeClr val="bg1"/>
                </a:solidFill>
                <a:ea typeface="Verdana" pitchFamily="34" charset="0"/>
              </a:rPr>
              <a:t>Reviving Android Malware</a:t>
            </a:r>
            <a:r>
              <a:rPr lang="en-US" altLang="zh-CN" sz="4000" dirty="0" smtClean="0">
                <a:solidFill>
                  <a:schemeClr val="bg1"/>
                </a:solidFill>
              </a:rPr>
              <a:t/>
            </a:r>
            <a:br>
              <a:rPr lang="en-US" altLang="zh-CN" sz="4000" dirty="0" smtClean="0">
                <a:solidFill>
                  <a:schemeClr val="bg1"/>
                </a:solidFill>
              </a:rPr>
            </a:br>
            <a:r>
              <a:rPr lang="en-US" altLang="zh-CN" sz="4000" dirty="0" smtClean="0">
                <a:solidFill>
                  <a:schemeClr val="bg1"/>
                </a:solidFill>
              </a:rPr>
              <a:t>with </a:t>
            </a:r>
            <a:r>
              <a:rPr lang="en-US" altLang="zh-CN" sz="4000" dirty="0" err="1" smtClean="0">
                <a:solidFill>
                  <a:srgbClr val="FFC000"/>
                </a:solidFill>
              </a:rPr>
              <a:t>DroidRide</a:t>
            </a:r>
            <a:r>
              <a:rPr lang="en-US" altLang="zh-CN" sz="4000" dirty="0" smtClean="0">
                <a:solidFill>
                  <a:schemeClr val="bg1"/>
                </a:solidFill>
              </a:rPr>
              <a:t>: And How Not To</a:t>
            </a:r>
            <a:endParaRPr lang="zh-CN" altLang="en-US" sz="4000" dirty="0">
              <a:solidFill>
                <a:schemeClr val="bg1"/>
              </a:solidFill>
            </a:endParaRPr>
          </a:p>
        </p:txBody>
      </p:sp>
      <p:pic>
        <p:nvPicPr>
          <p:cNvPr id="1026" name="Picture 2"/>
          <p:cNvPicPr>
            <a:picLocks noChangeAspect="1" noChangeArrowheads="1"/>
          </p:cNvPicPr>
          <p:nvPr/>
        </p:nvPicPr>
        <p:blipFill>
          <a:blip r:embed="rId3"/>
          <a:srcRect/>
          <a:stretch>
            <a:fillRect/>
          </a:stretch>
        </p:blipFill>
        <p:spPr bwMode="auto">
          <a:xfrm>
            <a:off x="4214809" y="1857365"/>
            <a:ext cx="4929191" cy="2807496"/>
          </a:xfrm>
          <a:prstGeom prst="rect">
            <a:avLst/>
          </a:prstGeom>
          <a:noFill/>
          <a:ln w="9525">
            <a:noFill/>
            <a:miter lim="800000"/>
            <a:headEnd/>
            <a:tailEnd/>
          </a:ln>
          <a:effectLst/>
        </p:spPr>
      </p:pic>
      <p:cxnSp>
        <p:nvCxnSpPr>
          <p:cNvPr id="6" name="直接连接符 5"/>
          <p:cNvCxnSpPr/>
          <p:nvPr/>
        </p:nvCxnSpPr>
        <p:spPr>
          <a:xfrm>
            <a:off x="6357950" y="2285992"/>
            <a:ext cx="714380" cy="1588"/>
          </a:xfrm>
          <a:prstGeom prst="line">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0" y="5000636"/>
            <a:ext cx="9144000" cy="600164"/>
          </a:xfrm>
          <a:prstGeom prst="rect">
            <a:avLst/>
          </a:prstGeom>
          <a:noFill/>
        </p:spPr>
        <p:txBody>
          <a:bodyPr wrap="square" rtlCol="0">
            <a:spAutoFit/>
          </a:bodyPr>
          <a:lstStyle/>
          <a:p>
            <a:pPr algn="ctr"/>
            <a:r>
              <a:rPr lang="en-US" altLang="zh-CN" sz="3300" b="1" dirty="0" smtClean="0">
                <a:latin typeface="Verdana" pitchFamily="34" charset="0"/>
                <a:ea typeface="Verdana" pitchFamily="34" charset="0"/>
                <a:cs typeface="Verdana" pitchFamily="34" charset="0"/>
              </a:rPr>
              <a:t>auto activation &amp; uninstall resistance</a:t>
            </a:r>
            <a:endParaRPr lang="zh-CN" altLang="en-US" sz="3300" b="1" dirty="0" smtClean="0">
              <a:latin typeface="Verdana" pitchFamily="34" charset="0"/>
              <a:ea typeface="Verdana" pitchFamily="34" charset="0"/>
              <a:cs typeface="Verdana" pitchFamily="34" charset="0"/>
            </a:endParaRPr>
          </a:p>
        </p:txBody>
      </p:sp>
      <p:cxnSp>
        <p:nvCxnSpPr>
          <p:cNvPr id="7" name="直接连接符 6"/>
          <p:cNvCxnSpPr/>
          <p:nvPr/>
        </p:nvCxnSpPr>
        <p:spPr>
          <a:xfrm>
            <a:off x="214282" y="5572140"/>
            <a:ext cx="3500462" cy="1588"/>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08000" y="5643578"/>
            <a:ext cx="8501090" cy="1015663"/>
          </a:xfrm>
          <a:prstGeom prst="rect">
            <a:avLst/>
          </a:prstGeom>
          <a:noFill/>
        </p:spPr>
        <p:txBody>
          <a:bodyPr wrap="square" rtlCol="0">
            <a:spAutoFit/>
          </a:bodyPr>
          <a:lstStyle/>
          <a:p>
            <a:r>
              <a:rPr lang="en-US" altLang="zh-CN" sz="2000" b="1" dirty="0" smtClean="0">
                <a:solidFill>
                  <a:srgbClr val="0070C0"/>
                </a:solidFill>
                <a:latin typeface="Verdana" pitchFamily="34" charset="0"/>
                <a:ea typeface="Verdana" pitchFamily="34" charset="0"/>
                <a:cs typeface="Verdana" pitchFamily="34" charset="0"/>
              </a:rPr>
              <a:t>register for a sys event</a:t>
            </a:r>
          </a:p>
          <a:p>
            <a:r>
              <a:rPr lang="en-US" altLang="zh-CN" sz="2000" b="1" dirty="0" err="1" smtClean="0">
                <a:solidFill>
                  <a:srgbClr val="0070C0"/>
                </a:solidFill>
                <a:latin typeface="Verdana" pitchFamily="34" charset="0"/>
                <a:ea typeface="Verdana" pitchFamily="34" charset="0"/>
                <a:cs typeface="Verdana" pitchFamily="34" charset="0"/>
              </a:rPr>
              <a:t>Intent.ACTION_TIME_TICK</a:t>
            </a:r>
            <a:endParaRPr lang="en-US" altLang="zh-CN" sz="2000" b="1" dirty="0" smtClean="0">
              <a:solidFill>
                <a:srgbClr val="0070C0"/>
              </a:solidFill>
              <a:latin typeface="Verdana" pitchFamily="34" charset="0"/>
              <a:ea typeface="Verdana" pitchFamily="34" charset="0"/>
              <a:cs typeface="Verdana" pitchFamily="34" charset="0"/>
            </a:endParaRPr>
          </a:p>
          <a:p>
            <a:r>
              <a:rPr lang="en-US" altLang="zh-CN" sz="2000" b="1" dirty="0" smtClean="0">
                <a:solidFill>
                  <a:srgbClr val="0070C0"/>
                </a:solidFill>
                <a:latin typeface="Verdana" pitchFamily="34" charset="0"/>
                <a:ea typeface="Verdana" pitchFamily="34" charset="0"/>
                <a:cs typeface="Verdana" pitchFamily="34" charset="0"/>
              </a:rPr>
              <a:t>to control activation rate </a:t>
            </a:r>
            <a:endParaRPr lang="zh-CN" altLang="en-US" sz="2000" b="1" dirty="0" smtClean="0">
              <a:solidFill>
                <a:srgbClr val="0070C0"/>
              </a:solidFill>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0" y="2643182"/>
            <a:ext cx="9144000" cy="986400"/>
          </a:xfrm>
        </p:spPr>
        <p:txBody>
          <a:bodyPr>
            <a:normAutofit fontScale="90000"/>
          </a:bodyPr>
          <a:lstStyle/>
          <a:p>
            <a:r>
              <a:rPr lang="en-US" altLang="zh-CN" sz="4000" dirty="0" smtClean="0">
                <a:solidFill>
                  <a:schemeClr val="bg1"/>
                </a:solidFill>
                <a:ea typeface="Verdana" pitchFamily="34" charset="0"/>
              </a:rPr>
              <a:t>Reviving Android Malware</a:t>
            </a:r>
            <a:r>
              <a:rPr lang="en-US" altLang="zh-CN" sz="4000" dirty="0" smtClean="0">
                <a:solidFill>
                  <a:schemeClr val="bg1"/>
                </a:solidFill>
              </a:rPr>
              <a:t/>
            </a:r>
            <a:br>
              <a:rPr lang="en-US" altLang="zh-CN" sz="4000" dirty="0" smtClean="0">
                <a:solidFill>
                  <a:schemeClr val="bg1"/>
                </a:solidFill>
              </a:rPr>
            </a:br>
            <a:r>
              <a:rPr lang="en-US" altLang="zh-CN" sz="4000" dirty="0" smtClean="0">
                <a:solidFill>
                  <a:schemeClr val="bg1"/>
                </a:solidFill>
              </a:rPr>
              <a:t>with </a:t>
            </a:r>
            <a:r>
              <a:rPr lang="en-US" altLang="zh-CN" sz="4000" dirty="0" err="1" smtClean="0">
                <a:solidFill>
                  <a:srgbClr val="FFC000"/>
                </a:solidFill>
              </a:rPr>
              <a:t>DroidRide</a:t>
            </a:r>
            <a:r>
              <a:rPr lang="en-US" altLang="zh-CN" sz="4000" dirty="0" smtClean="0">
                <a:solidFill>
                  <a:schemeClr val="bg1"/>
                </a:solidFill>
              </a:rPr>
              <a:t>: And How Not To</a:t>
            </a:r>
            <a:endParaRPr lang="zh-CN" altLang="en-US" sz="4000" dirty="0">
              <a:solidFill>
                <a:schemeClr val="bg1"/>
              </a:solidFill>
            </a:endParaRPr>
          </a:p>
        </p:txBody>
      </p:sp>
      <p:pic>
        <p:nvPicPr>
          <p:cNvPr id="1026" name="Picture 2"/>
          <p:cNvPicPr>
            <a:picLocks noChangeAspect="1" noChangeArrowheads="1"/>
          </p:cNvPicPr>
          <p:nvPr/>
        </p:nvPicPr>
        <p:blipFill>
          <a:blip r:embed="rId3"/>
          <a:srcRect/>
          <a:stretch>
            <a:fillRect/>
          </a:stretch>
        </p:blipFill>
        <p:spPr bwMode="auto">
          <a:xfrm>
            <a:off x="4214809" y="1857365"/>
            <a:ext cx="4929191" cy="2807496"/>
          </a:xfrm>
          <a:prstGeom prst="rect">
            <a:avLst/>
          </a:prstGeom>
          <a:noFill/>
          <a:ln w="9525">
            <a:noFill/>
            <a:miter lim="800000"/>
            <a:headEnd/>
            <a:tailEnd/>
          </a:ln>
          <a:effectLst/>
        </p:spPr>
      </p:pic>
      <p:cxnSp>
        <p:nvCxnSpPr>
          <p:cNvPr id="6" name="直接连接符 5"/>
          <p:cNvCxnSpPr/>
          <p:nvPr/>
        </p:nvCxnSpPr>
        <p:spPr>
          <a:xfrm>
            <a:off x="6357950" y="2285992"/>
            <a:ext cx="714380" cy="1588"/>
          </a:xfrm>
          <a:prstGeom prst="line">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0" y="5000636"/>
            <a:ext cx="9144000" cy="600164"/>
          </a:xfrm>
          <a:prstGeom prst="rect">
            <a:avLst/>
          </a:prstGeom>
          <a:noFill/>
        </p:spPr>
        <p:txBody>
          <a:bodyPr wrap="square" rtlCol="0">
            <a:spAutoFit/>
          </a:bodyPr>
          <a:lstStyle/>
          <a:p>
            <a:pPr algn="ctr"/>
            <a:r>
              <a:rPr lang="en-US" altLang="zh-CN" sz="3300" b="1" dirty="0" smtClean="0">
                <a:latin typeface="Verdana" pitchFamily="34" charset="0"/>
                <a:ea typeface="Verdana" pitchFamily="34" charset="0"/>
                <a:cs typeface="Verdana" pitchFamily="34" charset="0"/>
              </a:rPr>
              <a:t>auto activation &amp; uninstall resistance</a:t>
            </a:r>
            <a:endParaRPr lang="zh-CN" altLang="en-US" sz="3300" b="1" dirty="0" smtClean="0">
              <a:latin typeface="Verdana" pitchFamily="34" charset="0"/>
              <a:ea typeface="Verdana" pitchFamily="34" charset="0"/>
              <a:cs typeface="Verdana" pitchFamily="34" charset="0"/>
            </a:endParaRPr>
          </a:p>
        </p:txBody>
      </p:sp>
      <p:cxnSp>
        <p:nvCxnSpPr>
          <p:cNvPr id="7" name="直接连接符 6"/>
          <p:cNvCxnSpPr/>
          <p:nvPr/>
        </p:nvCxnSpPr>
        <p:spPr>
          <a:xfrm>
            <a:off x="4388400" y="5572140"/>
            <a:ext cx="4429188" cy="1588"/>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284000" y="5643578"/>
            <a:ext cx="4821190" cy="1015663"/>
          </a:xfrm>
          <a:prstGeom prst="rect">
            <a:avLst/>
          </a:prstGeom>
          <a:noFill/>
        </p:spPr>
        <p:txBody>
          <a:bodyPr wrap="square" rtlCol="0">
            <a:spAutoFit/>
          </a:bodyPr>
          <a:lstStyle/>
          <a:p>
            <a:r>
              <a:rPr lang="en-US" altLang="zh-CN" sz="2000" b="1" dirty="0" smtClean="0">
                <a:solidFill>
                  <a:srgbClr val="0070C0"/>
                </a:solidFill>
                <a:latin typeface="Verdana" pitchFamily="34" charset="0"/>
                <a:ea typeface="Verdana" pitchFamily="34" charset="0"/>
                <a:cs typeface="Verdana" pitchFamily="34" charset="0"/>
              </a:rPr>
              <a:t>root privilege needed</a:t>
            </a:r>
          </a:p>
          <a:p>
            <a:r>
              <a:rPr lang="en-US" altLang="zh-CN" sz="2000" b="1" dirty="0" smtClean="0">
                <a:solidFill>
                  <a:srgbClr val="0070C0"/>
                </a:solidFill>
                <a:latin typeface="Verdana" pitchFamily="34" charset="0"/>
                <a:ea typeface="Verdana" pitchFamily="34" charset="0"/>
                <a:cs typeface="Verdana" pitchFamily="34" charset="0"/>
              </a:rPr>
              <a:t>copy app to sys app folder</a:t>
            </a:r>
          </a:p>
          <a:p>
            <a:r>
              <a:rPr lang="en-US" altLang="zh-CN" sz="2000" b="1" dirty="0" smtClean="0">
                <a:solidFill>
                  <a:srgbClr val="0070C0"/>
                </a:solidFill>
                <a:latin typeface="Verdana" pitchFamily="34" charset="0"/>
                <a:ea typeface="Verdana" pitchFamily="34" charset="0"/>
                <a:cs typeface="Verdana" pitchFamily="34" charset="0"/>
              </a:rPr>
              <a:t>potential memory-drain attack   </a:t>
            </a:r>
            <a:endParaRPr lang="zh-CN" altLang="en-US" sz="2000" b="1" dirty="0" smtClean="0">
              <a:solidFill>
                <a:srgbClr val="0070C0"/>
              </a:solidFill>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srcRect/>
          <a:stretch>
            <a:fillRect/>
          </a:stretch>
        </p:blipFill>
        <p:spPr bwMode="auto">
          <a:xfrm>
            <a:off x="-44870" y="1285200"/>
            <a:ext cx="9233741" cy="2571768"/>
          </a:xfrm>
          <a:prstGeom prst="rect">
            <a:avLst/>
          </a:prstGeom>
          <a:noFill/>
          <a:ln w="9525">
            <a:noFill/>
            <a:miter lim="800000"/>
            <a:headEnd/>
            <a:tailEnd/>
          </a:ln>
          <a:effectLst/>
        </p:spPr>
      </p:pic>
      <p:sp>
        <p:nvSpPr>
          <p:cNvPr id="5" name="TextBox 4"/>
          <p:cNvSpPr txBox="1"/>
          <p:nvPr/>
        </p:nvSpPr>
        <p:spPr>
          <a:xfrm>
            <a:off x="0" y="4714884"/>
            <a:ext cx="9144000" cy="1200329"/>
          </a:xfrm>
          <a:prstGeom prst="rect">
            <a:avLst/>
          </a:prstGeom>
          <a:noFill/>
        </p:spPr>
        <p:txBody>
          <a:bodyPr wrap="square" rtlCol="0">
            <a:spAutoFit/>
          </a:bodyPr>
          <a:lstStyle/>
          <a:p>
            <a:pPr algn="ctr"/>
            <a:r>
              <a:rPr lang="en-US" altLang="zh-CN" sz="3600" b="1" dirty="0" smtClean="0">
                <a:latin typeface="Verdana" pitchFamily="34" charset="0"/>
                <a:ea typeface="Verdana" pitchFamily="34" charset="0"/>
                <a:cs typeface="Verdana" pitchFamily="34" charset="0"/>
              </a:rPr>
              <a:t>app escalated to sys level</a:t>
            </a:r>
          </a:p>
          <a:p>
            <a:pPr algn="ctr"/>
            <a:r>
              <a:rPr lang="en-US" altLang="zh-CN" sz="3600" b="1" dirty="0" smtClean="0">
                <a:latin typeface="Verdana" pitchFamily="34" charset="0"/>
                <a:ea typeface="Verdana" pitchFamily="34" charset="0"/>
                <a:cs typeface="Verdana" pitchFamily="34" charset="0"/>
              </a:rPr>
              <a:t>cannot be selected to delete </a:t>
            </a:r>
            <a:endParaRPr lang="zh-CN" altLang="en-US" sz="3600" b="1"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0" y="2643182"/>
            <a:ext cx="9144000" cy="986400"/>
          </a:xfrm>
        </p:spPr>
        <p:txBody>
          <a:bodyPr>
            <a:normAutofit fontScale="90000"/>
          </a:bodyPr>
          <a:lstStyle/>
          <a:p>
            <a:r>
              <a:rPr lang="en-US" altLang="zh-CN" sz="4000" dirty="0" smtClean="0">
                <a:solidFill>
                  <a:schemeClr val="bg1"/>
                </a:solidFill>
                <a:ea typeface="Verdana" pitchFamily="34" charset="0"/>
              </a:rPr>
              <a:t>Reviving Android Malware</a:t>
            </a:r>
            <a:r>
              <a:rPr lang="en-US" altLang="zh-CN" sz="4000" dirty="0" smtClean="0">
                <a:solidFill>
                  <a:schemeClr val="bg1"/>
                </a:solidFill>
              </a:rPr>
              <a:t/>
            </a:r>
            <a:br>
              <a:rPr lang="en-US" altLang="zh-CN" sz="4000" dirty="0" smtClean="0">
                <a:solidFill>
                  <a:schemeClr val="bg1"/>
                </a:solidFill>
              </a:rPr>
            </a:br>
            <a:r>
              <a:rPr lang="en-US" altLang="zh-CN" sz="4000" dirty="0" smtClean="0">
                <a:solidFill>
                  <a:schemeClr val="bg1"/>
                </a:solidFill>
              </a:rPr>
              <a:t>with </a:t>
            </a:r>
            <a:r>
              <a:rPr lang="en-US" altLang="zh-CN" sz="4000" dirty="0" err="1" smtClean="0">
                <a:solidFill>
                  <a:srgbClr val="FFC000"/>
                </a:solidFill>
              </a:rPr>
              <a:t>DroidRide</a:t>
            </a:r>
            <a:r>
              <a:rPr lang="en-US" altLang="zh-CN" sz="4000" dirty="0" smtClean="0">
                <a:solidFill>
                  <a:schemeClr val="bg1"/>
                </a:solidFill>
              </a:rPr>
              <a:t>: And How Not To</a:t>
            </a:r>
            <a:endParaRPr lang="zh-CN" altLang="en-US" sz="4000" dirty="0">
              <a:solidFill>
                <a:schemeClr val="bg1"/>
              </a:solidFill>
            </a:endParaRPr>
          </a:p>
        </p:txBody>
      </p:sp>
      <p:pic>
        <p:nvPicPr>
          <p:cNvPr id="3" name="图片 2" descr="feature_donut_2.png"/>
          <p:cNvPicPr>
            <a:picLocks noChangeAspect="1"/>
          </p:cNvPicPr>
          <p:nvPr/>
        </p:nvPicPr>
        <p:blipFill>
          <a:blip r:embed="rId3"/>
          <a:stretch>
            <a:fillRect/>
          </a:stretch>
        </p:blipFill>
        <p:spPr>
          <a:xfrm>
            <a:off x="7643834" y="2643182"/>
            <a:ext cx="1500166" cy="2575460"/>
          </a:xfrm>
          <a:prstGeom prst="rect">
            <a:avLst/>
          </a:prstGeom>
        </p:spPr>
      </p:pic>
      <p:pic>
        <p:nvPicPr>
          <p:cNvPr id="4" name="图片 3" descr="android.jpg"/>
          <p:cNvPicPr>
            <a:picLocks noChangeAspect="1"/>
          </p:cNvPicPr>
          <p:nvPr/>
        </p:nvPicPr>
        <p:blipFill>
          <a:blip r:embed="rId4"/>
          <a:stretch>
            <a:fillRect/>
          </a:stretch>
        </p:blipFill>
        <p:spPr>
          <a:xfrm>
            <a:off x="0" y="1714488"/>
            <a:ext cx="2002776" cy="1504943"/>
          </a:xfrm>
          <a:prstGeom prst="rect">
            <a:avLst/>
          </a:prstGeom>
        </p:spPr>
      </p:pic>
      <p:sp>
        <p:nvSpPr>
          <p:cNvPr id="5" name="弧形 4"/>
          <p:cNvSpPr/>
          <p:nvPr/>
        </p:nvSpPr>
        <p:spPr>
          <a:xfrm rot="11787199">
            <a:off x="1130654" y="2999632"/>
            <a:ext cx="571504" cy="500066"/>
          </a:xfrm>
          <a:prstGeom prst="arc">
            <a:avLst>
              <a:gd name="adj1" fmla="val 13214946"/>
              <a:gd name="adj2" fmla="val 0"/>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TextBox 5"/>
          <p:cNvSpPr txBox="1"/>
          <p:nvPr/>
        </p:nvSpPr>
        <p:spPr>
          <a:xfrm>
            <a:off x="0" y="3143248"/>
            <a:ext cx="1436612" cy="400110"/>
          </a:xfrm>
          <a:prstGeom prst="rect">
            <a:avLst/>
          </a:prstGeom>
          <a:noFill/>
        </p:spPr>
        <p:txBody>
          <a:bodyPr wrap="none" rtlCol="0">
            <a:spAutoFit/>
          </a:bodyPr>
          <a:lstStyle/>
          <a:p>
            <a:r>
              <a:rPr lang="en-US" altLang="zh-CN" sz="2000" b="1" dirty="0" smtClean="0">
                <a:latin typeface="Verdana" pitchFamily="34" charset="0"/>
                <a:ea typeface="Verdana" pitchFamily="34" charset="0"/>
                <a:cs typeface="Verdana" pitchFamily="34" charset="0"/>
              </a:rPr>
              <a:t>malware</a:t>
            </a:r>
            <a:endParaRPr lang="zh-CN" altLang="en-US" sz="2000" b="1" dirty="0" smtClean="0">
              <a:latin typeface="Verdana" pitchFamily="34" charset="0"/>
              <a:ea typeface="Verdana" pitchFamily="34" charset="0"/>
              <a:cs typeface="Verdana" pitchFamily="34" charset="0"/>
            </a:endParaRPr>
          </a:p>
        </p:txBody>
      </p:sp>
      <p:pic>
        <p:nvPicPr>
          <p:cNvPr id="7" name="图片 6" descr="malware-detection-website-icon-large.png"/>
          <p:cNvPicPr>
            <a:picLocks noChangeAspect="1"/>
          </p:cNvPicPr>
          <p:nvPr/>
        </p:nvPicPr>
        <p:blipFill>
          <a:blip r:embed="rId5"/>
          <a:stretch>
            <a:fillRect/>
          </a:stretch>
        </p:blipFill>
        <p:spPr>
          <a:xfrm>
            <a:off x="4000496" y="1214422"/>
            <a:ext cx="3009323" cy="2882615"/>
          </a:xfrm>
          <a:prstGeom prst="rect">
            <a:avLst/>
          </a:prstGeom>
        </p:spPr>
      </p:pic>
      <p:sp>
        <p:nvSpPr>
          <p:cNvPr id="8" name="弧形 7"/>
          <p:cNvSpPr/>
          <p:nvPr/>
        </p:nvSpPr>
        <p:spPr>
          <a:xfrm rot="6949626">
            <a:off x="4135730" y="2973600"/>
            <a:ext cx="571504" cy="500066"/>
          </a:xfrm>
          <a:prstGeom prst="arc">
            <a:avLst>
              <a:gd name="adj1" fmla="val 13214946"/>
              <a:gd name="adj2" fmla="val 0"/>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TextBox 8"/>
          <p:cNvSpPr txBox="1"/>
          <p:nvPr/>
        </p:nvSpPr>
        <p:spPr>
          <a:xfrm>
            <a:off x="4286248" y="3286124"/>
            <a:ext cx="1856598" cy="707886"/>
          </a:xfrm>
          <a:prstGeom prst="rect">
            <a:avLst/>
          </a:prstGeom>
          <a:noFill/>
        </p:spPr>
        <p:txBody>
          <a:bodyPr wrap="none" rtlCol="0">
            <a:spAutoFit/>
          </a:bodyPr>
          <a:lstStyle/>
          <a:p>
            <a:r>
              <a:rPr lang="en-US" altLang="zh-CN" sz="2000" b="1" dirty="0" smtClean="0">
                <a:latin typeface="Verdana" pitchFamily="34" charset="0"/>
                <a:ea typeface="Verdana" pitchFamily="34" charset="0"/>
                <a:cs typeface="Verdana" pitchFamily="34" charset="0"/>
              </a:rPr>
              <a:t>repackaged</a:t>
            </a:r>
          </a:p>
          <a:p>
            <a:r>
              <a:rPr lang="en-US" altLang="zh-CN" sz="2000" b="1" dirty="0" smtClean="0">
                <a:latin typeface="Verdana" pitchFamily="34" charset="0"/>
                <a:ea typeface="Verdana" pitchFamily="34" charset="0"/>
                <a:cs typeface="Verdana" pitchFamily="34" charset="0"/>
              </a:rPr>
              <a:t>obfuscated</a:t>
            </a:r>
            <a:endParaRPr lang="zh-CN" altLang="en-US" sz="2000" b="1" dirty="0" smtClean="0">
              <a:latin typeface="Verdana" pitchFamily="34" charset="0"/>
              <a:ea typeface="Verdana" pitchFamily="34" charset="0"/>
              <a:cs typeface="Verdana" pitchFamily="34" charset="0"/>
            </a:endParaRPr>
          </a:p>
        </p:txBody>
      </p:sp>
      <p:pic>
        <p:nvPicPr>
          <p:cNvPr id="12" name="图片 11" descr="download.jpg"/>
          <p:cNvPicPr>
            <a:picLocks noChangeAspect="1"/>
          </p:cNvPicPr>
          <p:nvPr/>
        </p:nvPicPr>
        <p:blipFill>
          <a:blip r:embed="rId6"/>
          <a:stretch>
            <a:fillRect/>
          </a:stretch>
        </p:blipFill>
        <p:spPr>
          <a:xfrm>
            <a:off x="6143636" y="1071546"/>
            <a:ext cx="1995492" cy="1121213"/>
          </a:xfrm>
          <a:prstGeom prst="rect">
            <a:avLst/>
          </a:prstGeom>
        </p:spPr>
      </p:pic>
      <p:sp>
        <p:nvSpPr>
          <p:cNvPr id="13" name="弧形 12"/>
          <p:cNvSpPr/>
          <p:nvPr/>
        </p:nvSpPr>
        <p:spPr>
          <a:xfrm rot="18270965">
            <a:off x="5582879" y="1555832"/>
            <a:ext cx="571504" cy="500066"/>
          </a:xfrm>
          <a:prstGeom prst="arc">
            <a:avLst>
              <a:gd name="adj1" fmla="val 13214946"/>
              <a:gd name="adj2" fmla="val 0"/>
            </a:avLst>
          </a:prstGeom>
          <a:ln w="571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 name="TextBox 13"/>
          <p:cNvSpPr txBox="1"/>
          <p:nvPr/>
        </p:nvSpPr>
        <p:spPr>
          <a:xfrm>
            <a:off x="4857752" y="1142984"/>
            <a:ext cx="1221809" cy="400110"/>
          </a:xfrm>
          <a:prstGeom prst="rect">
            <a:avLst/>
          </a:prstGeom>
          <a:noFill/>
        </p:spPr>
        <p:txBody>
          <a:bodyPr wrap="none" rtlCol="0">
            <a:spAutoFit/>
          </a:bodyPr>
          <a:lstStyle/>
          <a:p>
            <a:r>
              <a:rPr lang="en-US" altLang="zh-CN" sz="2000" b="1" dirty="0" smtClean="0">
                <a:latin typeface="Verdana" pitchFamily="34" charset="0"/>
                <a:ea typeface="Verdana" pitchFamily="34" charset="0"/>
                <a:cs typeface="Verdana" pitchFamily="34" charset="0"/>
              </a:rPr>
              <a:t>evaded</a:t>
            </a:r>
            <a:endParaRPr lang="zh-CN" altLang="en-US" sz="2000" b="1" dirty="0" smtClean="0">
              <a:latin typeface="Verdana" pitchFamily="34" charset="0"/>
              <a:ea typeface="Verdana" pitchFamily="34" charset="0"/>
              <a:cs typeface="Verdana" pitchFamily="34" charset="0"/>
            </a:endParaRPr>
          </a:p>
        </p:txBody>
      </p:sp>
      <p:sp>
        <p:nvSpPr>
          <p:cNvPr id="15" name="弧形 14"/>
          <p:cNvSpPr/>
          <p:nvPr/>
        </p:nvSpPr>
        <p:spPr>
          <a:xfrm rot="3030283">
            <a:off x="7905924" y="2104872"/>
            <a:ext cx="571504" cy="500066"/>
          </a:xfrm>
          <a:prstGeom prst="arc">
            <a:avLst>
              <a:gd name="adj1" fmla="val 13214946"/>
              <a:gd name="adj2" fmla="val 0"/>
            </a:avLst>
          </a:prstGeom>
          <a:ln w="571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pic>
        <p:nvPicPr>
          <p:cNvPr id="16" name="图片 15" descr="download.jpg"/>
          <p:cNvPicPr>
            <a:picLocks noChangeAspect="1"/>
          </p:cNvPicPr>
          <p:nvPr/>
        </p:nvPicPr>
        <p:blipFill>
          <a:blip r:embed="rId6"/>
          <a:stretch>
            <a:fillRect/>
          </a:stretch>
        </p:blipFill>
        <p:spPr>
          <a:xfrm>
            <a:off x="7715272" y="3071810"/>
            <a:ext cx="1144284" cy="642942"/>
          </a:xfrm>
          <a:prstGeom prst="rect">
            <a:avLst/>
          </a:prstGeom>
        </p:spPr>
      </p:pic>
      <p:pic>
        <p:nvPicPr>
          <p:cNvPr id="19" name="图片 18" descr="download.jpg"/>
          <p:cNvPicPr>
            <a:picLocks noChangeAspect="1"/>
          </p:cNvPicPr>
          <p:nvPr/>
        </p:nvPicPr>
        <p:blipFill>
          <a:blip r:embed="rId6"/>
          <a:stretch>
            <a:fillRect/>
          </a:stretch>
        </p:blipFill>
        <p:spPr>
          <a:xfrm>
            <a:off x="7867672" y="3357562"/>
            <a:ext cx="1144284" cy="642942"/>
          </a:xfrm>
          <a:prstGeom prst="rect">
            <a:avLst/>
          </a:prstGeom>
        </p:spPr>
      </p:pic>
      <p:pic>
        <p:nvPicPr>
          <p:cNvPr id="20" name="图片 19" descr="download.jpg"/>
          <p:cNvPicPr>
            <a:picLocks noChangeAspect="1"/>
          </p:cNvPicPr>
          <p:nvPr/>
        </p:nvPicPr>
        <p:blipFill>
          <a:blip r:embed="rId6"/>
          <a:stretch>
            <a:fillRect/>
          </a:stretch>
        </p:blipFill>
        <p:spPr>
          <a:xfrm>
            <a:off x="8020072" y="3662362"/>
            <a:ext cx="1144284" cy="642942"/>
          </a:xfrm>
          <a:prstGeom prst="rect">
            <a:avLst/>
          </a:prstGeom>
        </p:spPr>
      </p:pic>
      <p:sp>
        <p:nvSpPr>
          <p:cNvPr id="22" name="TextBox 21"/>
          <p:cNvSpPr txBox="1"/>
          <p:nvPr/>
        </p:nvSpPr>
        <p:spPr>
          <a:xfrm>
            <a:off x="8071270" y="2071678"/>
            <a:ext cx="1072730" cy="400110"/>
          </a:xfrm>
          <a:prstGeom prst="rect">
            <a:avLst/>
          </a:prstGeom>
          <a:noFill/>
        </p:spPr>
        <p:txBody>
          <a:bodyPr wrap="none" rtlCol="0">
            <a:spAutoFit/>
          </a:bodyPr>
          <a:lstStyle/>
          <a:p>
            <a:pPr algn="r"/>
            <a:r>
              <a:rPr lang="en-US" altLang="zh-CN" sz="2000" b="1" dirty="0" smtClean="0">
                <a:latin typeface="Verdana" pitchFamily="34" charset="0"/>
                <a:ea typeface="Verdana" pitchFamily="34" charset="0"/>
                <a:cs typeface="Verdana" pitchFamily="34" charset="0"/>
              </a:rPr>
              <a:t>install</a:t>
            </a:r>
            <a:endParaRPr lang="zh-CN" altLang="en-US" sz="2000" b="1" dirty="0" smtClean="0">
              <a:latin typeface="Verdana" pitchFamily="34" charset="0"/>
              <a:ea typeface="Verdana" pitchFamily="34" charset="0"/>
              <a:cs typeface="Verdana" pitchFamily="34" charset="0"/>
            </a:endParaRPr>
          </a:p>
        </p:txBody>
      </p:sp>
      <p:sp>
        <p:nvSpPr>
          <p:cNvPr id="23" name="TextBox 22"/>
          <p:cNvSpPr txBox="1"/>
          <p:nvPr/>
        </p:nvSpPr>
        <p:spPr>
          <a:xfrm>
            <a:off x="7948552" y="4214818"/>
            <a:ext cx="910827" cy="754053"/>
          </a:xfrm>
          <a:prstGeom prst="rect">
            <a:avLst/>
          </a:prstGeom>
          <a:noFill/>
        </p:spPr>
        <p:txBody>
          <a:bodyPr wrap="square" rtlCol="0">
            <a:spAutoFit/>
          </a:bodyPr>
          <a:lstStyle/>
          <a:p>
            <a:pPr algn="dist"/>
            <a:r>
              <a:rPr lang="en-US" altLang="zh-CN" sz="2000" b="1" dirty="0" smtClean="0">
                <a:latin typeface="Verdana" pitchFamily="34" charset="0"/>
                <a:ea typeface="Verdana" pitchFamily="34" charset="0"/>
                <a:cs typeface="Verdana" pitchFamily="34" charset="0"/>
              </a:rPr>
              <a:t>WOO</a:t>
            </a:r>
          </a:p>
          <a:p>
            <a:pPr algn="dist"/>
            <a:r>
              <a:rPr lang="en-US" altLang="zh-CN" sz="2300" b="1" dirty="0" smtClean="0">
                <a:latin typeface="Verdana" pitchFamily="34" charset="0"/>
                <a:ea typeface="Verdana" pitchFamily="34" charset="0"/>
                <a:cs typeface="Verdana" pitchFamily="34" charset="0"/>
              </a:rPr>
              <a:t>HAH</a:t>
            </a:r>
            <a:endParaRPr lang="zh-CN" altLang="en-US" sz="2300" b="1" dirty="0" smtClean="0">
              <a:latin typeface="Verdana" pitchFamily="34" charset="0"/>
              <a:ea typeface="Verdana" pitchFamily="34" charset="0"/>
              <a:cs typeface="Verdana" pitchFamily="34" charset="0"/>
            </a:endParaRPr>
          </a:p>
        </p:txBody>
      </p:sp>
      <p:sp>
        <p:nvSpPr>
          <p:cNvPr id="21" name="TextBox 20"/>
          <p:cNvSpPr txBox="1"/>
          <p:nvPr/>
        </p:nvSpPr>
        <p:spPr>
          <a:xfrm>
            <a:off x="1591200" y="5143512"/>
            <a:ext cx="4172449" cy="646331"/>
          </a:xfrm>
          <a:prstGeom prst="rect">
            <a:avLst/>
          </a:prstGeom>
          <a:noFill/>
        </p:spPr>
        <p:txBody>
          <a:bodyPr wrap="square" rtlCol="0">
            <a:spAutoFit/>
          </a:bodyPr>
          <a:lstStyle/>
          <a:p>
            <a:r>
              <a:rPr lang="en-US" altLang="zh-CN" sz="3600" b="1" dirty="0" smtClean="0">
                <a:latin typeface="Verdana" pitchFamily="34" charset="0"/>
                <a:ea typeface="Verdana" pitchFamily="34" charset="0"/>
                <a:cs typeface="Verdana" pitchFamily="34" charset="0"/>
              </a:rPr>
              <a:t>hack to secure</a:t>
            </a:r>
            <a:endParaRPr lang="zh-CN" altLang="en-US" sz="3600" b="1"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a:t>
            </a:r>
            <a:r>
              <a:rPr lang="en-US" altLang="zh-CN" dirty="0" smtClean="0"/>
              <a:t>efenses</a:t>
            </a:r>
            <a:endParaRPr lang="zh-CN" altLang="en-US" dirty="0"/>
          </a:p>
        </p:txBody>
      </p:sp>
      <p:sp>
        <p:nvSpPr>
          <p:cNvPr id="3" name="内容占位符 2"/>
          <p:cNvSpPr>
            <a:spLocks noGrp="1"/>
          </p:cNvSpPr>
          <p:nvPr>
            <p:ph idx="1"/>
          </p:nvPr>
        </p:nvSpPr>
        <p:spPr/>
        <p:txBody>
          <a:bodyPr/>
          <a:lstStyle/>
          <a:p>
            <a:pPr>
              <a:buNone/>
            </a:pPr>
            <a:r>
              <a:rPr lang="en-US" altLang="zh-CN" b="1" dirty="0" smtClean="0"/>
              <a:t>static/dynamic analysis</a:t>
            </a:r>
          </a:p>
          <a:p>
            <a:pPr>
              <a:buNone/>
            </a:pPr>
            <a:endParaRPr lang="en-US" altLang="zh-CN" b="1" dirty="0" smtClean="0"/>
          </a:p>
          <a:p>
            <a:pPr>
              <a:buNone/>
            </a:pPr>
            <a:r>
              <a:rPr lang="en-US" altLang="zh-CN" b="1" dirty="0" smtClean="0"/>
              <a:t>b</a:t>
            </a:r>
            <a:r>
              <a:rPr lang="en-US" altLang="zh-CN" b="1" dirty="0" smtClean="0"/>
              <a:t>ehavioral analysis </a:t>
            </a:r>
          </a:p>
          <a:p>
            <a:pPr>
              <a:buNone/>
            </a:pPr>
            <a:endParaRPr lang="en-US" altLang="zh-CN" b="1" dirty="0"/>
          </a:p>
          <a:p>
            <a:pPr>
              <a:buNone/>
            </a:pPr>
            <a:r>
              <a:rPr lang="en-US" altLang="zh-CN" b="1" dirty="0" smtClean="0"/>
              <a:t>m</a:t>
            </a:r>
            <a:r>
              <a:rPr lang="en-US" altLang="zh-CN" b="1" dirty="0" smtClean="0"/>
              <a:t>arket policy</a:t>
            </a:r>
          </a:p>
          <a:p>
            <a:pPr>
              <a:buNone/>
            </a:pPr>
            <a:endParaRPr lang="en-US" altLang="zh-CN" b="1" dirty="0" smtClean="0"/>
          </a:p>
          <a:p>
            <a:pPr>
              <a:buNone/>
            </a:pPr>
            <a:r>
              <a:rPr lang="en-US" altLang="zh-CN" b="1" dirty="0" smtClean="0"/>
              <a:t>…</a:t>
            </a:r>
            <a:endParaRPr lang="en-US" altLang="zh-CN" b="1" dirty="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0" y="2643182"/>
            <a:ext cx="9144000" cy="986400"/>
          </a:xfrm>
        </p:spPr>
        <p:txBody>
          <a:bodyPr>
            <a:normAutofit fontScale="90000"/>
          </a:bodyPr>
          <a:lstStyle/>
          <a:p>
            <a:r>
              <a:rPr lang="en-US" altLang="zh-CN" sz="4000" dirty="0" smtClean="0">
                <a:solidFill>
                  <a:schemeClr val="bg1"/>
                </a:solidFill>
                <a:ea typeface="Verdana" pitchFamily="34" charset="0"/>
              </a:rPr>
              <a:t>Reviving Android Malware</a:t>
            </a:r>
            <a:r>
              <a:rPr lang="en-US" altLang="zh-CN" sz="4000" dirty="0" smtClean="0">
                <a:solidFill>
                  <a:schemeClr val="bg1"/>
                </a:solidFill>
              </a:rPr>
              <a:t/>
            </a:r>
            <a:br>
              <a:rPr lang="en-US" altLang="zh-CN" sz="4000" dirty="0" smtClean="0">
                <a:solidFill>
                  <a:schemeClr val="bg1"/>
                </a:solidFill>
              </a:rPr>
            </a:br>
            <a:r>
              <a:rPr lang="en-US" altLang="zh-CN" sz="4000" dirty="0" smtClean="0">
                <a:solidFill>
                  <a:schemeClr val="bg1"/>
                </a:solidFill>
              </a:rPr>
              <a:t>with </a:t>
            </a:r>
            <a:r>
              <a:rPr lang="en-US" altLang="zh-CN" sz="4000" dirty="0" err="1" smtClean="0">
                <a:solidFill>
                  <a:srgbClr val="FFC000"/>
                </a:solidFill>
              </a:rPr>
              <a:t>DroidRide</a:t>
            </a:r>
            <a:r>
              <a:rPr lang="en-US" altLang="zh-CN" sz="4000" dirty="0" smtClean="0">
                <a:solidFill>
                  <a:schemeClr val="bg1"/>
                </a:solidFill>
              </a:rPr>
              <a:t>: And How Not To</a:t>
            </a:r>
            <a:endParaRPr lang="zh-CN" altLang="en-US" sz="4000" dirty="0">
              <a:solidFill>
                <a:schemeClr val="bg1"/>
              </a:solidFill>
            </a:endParaRPr>
          </a:p>
        </p:txBody>
      </p:sp>
      <p:pic>
        <p:nvPicPr>
          <p:cNvPr id="3" name="图片 2" descr="feature_donut_2.png"/>
          <p:cNvPicPr>
            <a:picLocks noChangeAspect="1"/>
          </p:cNvPicPr>
          <p:nvPr/>
        </p:nvPicPr>
        <p:blipFill>
          <a:blip r:embed="rId3"/>
          <a:stretch>
            <a:fillRect/>
          </a:stretch>
        </p:blipFill>
        <p:spPr>
          <a:xfrm>
            <a:off x="7643834" y="2643182"/>
            <a:ext cx="1500166" cy="2575460"/>
          </a:xfrm>
          <a:prstGeom prst="rect">
            <a:avLst/>
          </a:prstGeom>
        </p:spPr>
      </p:pic>
      <p:pic>
        <p:nvPicPr>
          <p:cNvPr id="4" name="图片 3" descr="android.jpg"/>
          <p:cNvPicPr>
            <a:picLocks noChangeAspect="1"/>
          </p:cNvPicPr>
          <p:nvPr/>
        </p:nvPicPr>
        <p:blipFill>
          <a:blip r:embed="rId4"/>
          <a:stretch>
            <a:fillRect/>
          </a:stretch>
        </p:blipFill>
        <p:spPr>
          <a:xfrm>
            <a:off x="0" y="1714488"/>
            <a:ext cx="2002776" cy="1504943"/>
          </a:xfrm>
          <a:prstGeom prst="rect">
            <a:avLst/>
          </a:prstGeom>
        </p:spPr>
      </p:pic>
      <p:sp>
        <p:nvSpPr>
          <p:cNvPr id="5" name="弧形 4"/>
          <p:cNvSpPr/>
          <p:nvPr/>
        </p:nvSpPr>
        <p:spPr>
          <a:xfrm rot="11787199">
            <a:off x="1130654" y="2999632"/>
            <a:ext cx="571504" cy="500066"/>
          </a:xfrm>
          <a:prstGeom prst="arc">
            <a:avLst>
              <a:gd name="adj1" fmla="val 13214946"/>
              <a:gd name="adj2" fmla="val 0"/>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TextBox 5"/>
          <p:cNvSpPr txBox="1"/>
          <p:nvPr/>
        </p:nvSpPr>
        <p:spPr>
          <a:xfrm>
            <a:off x="0" y="3143248"/>
            <a:ext cx="1436612" cy="400110"/>
          </a:xfrm>
          <a:prstGeom prst="rect">
            <a:avLst/>
          </a:prstGeom>
          <a:noFill/>
        </p:spPr>
        <p:txBody>
          <a:bodyPr wrap="none" rtlCol="0">
            <a:spAutoFit/>
          </a:bodyPr>
          <a:lstStyle/>
          <a:p>
            <a:r>
              <a:rPr lang="en-US" altLang="zh-CN" sz="2000" b="1" dirty="0" smtClean="0">
                <a:latin typeface="Verdana" pitchFamily="34" charset="0"/>
                <a:ea typeface="Verdana" pitchFamily="34" charset="0"/>
                <a:cs typeface="Verdana" pitchFamily="34" charset="0"/>
              </a:rPr>
              <a:t>malware</a:t>
            </a:r>
            <a:endParaRPr lang="zh-CN" altLang="en-US" sz="2000" b="1" dirty="0" smtClean="0">
              <a:latin typeface="Verdana" pitchFamily="34" charset="0"/>
              <a:ea typeface="Verdana" pitchFamily="34" charset="0"/>
              <a:cs typeface="Verdana" pitchFamily="34" charset="0"/>
            </a:endParaRPr>
          </a:p>
        </p:txBody>
      </p:sp>
      <p:pic>
        <p:nvPicPr>
          <p:cNvPr id="7" name="图片 6" descr="malware-detection-website-icon-large.png"/>
          <p:cNvPicPr>
            <a:picLocks noChangeAspect="1"/>
          </p:cNvPicPr>
          <p:nvPr/>
        </p:nvPicPr>
        <p:blipFill>
          <a:blip r:embed="rId5"/>
          <a:stretch>
            <a:fillRect/>
          </a:stretch>
        </p:blipFill>
        <p:spPr>
          <a:xfrm>
            <a:off x="4000496" y="1214422"/>
            <a:ext cx="3009323" cy="2882615"/>
          </a:xfrm>
          <a:prstGeom prst="rect">
            <a:avLst/>
          </a:prstGeom>
        </p:spPr>
      </p:pic>
      <p:sp>
        <p:nvSpPr>
          <p:cNvPr id="8" name="弧形 7"/>
          <p:cNvSpPr/>
          <p:nvPr/>
        </p:nvSpPr>
        <p:spPr>
          <a:xfrm rot="6949626">
            <a:off x="4135730" y="2973600"/>
            <a:ext cx="571504" cy="500066"/>
          </a:xfrm>
          <a:prstGeom prst="arc">
            <a:avLst>
              <a:gd name="adj1" fmla="val 13214946"/>
              <a:gd name="adj2" fmla="val 0"/>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TextBox 8"/>
          <p:cNvSpPr txBox="1"/>
          <p:nvPr/>
        </p:nvSpPr>
        <p:spPr>
          <a:xfrm>
            <a:off x="4286248" y="3286124"/>
            <a:ext cx="1856598" cy="707886"/>
          </a:xfrm>
          <a:prstGeom prst="rect">
            <a:avLst/>
          </a:prstGeom>
          <a:noFill/>
        </p:spPr>
        <p:txBody>
          <a:bodyPr wrap="none" rtlCol="0">
            <a:spAutoFit/>
          </a:bodyPr>
          <a:lstStyle/>
          <a:p>
            <a:r>
              <a:rPr lang="en-US" altLang="zh-CN" sz="2000" b="1" dirty="0" smtClean="0">
                <a:latin typeface="Verdana" pitchFamily="34" charset="0"/>
                <a:ea typeface="Verdana" pitchFamily="34" charset="0"/>
                <a:cs typeface="Verdana" pitchFamily="34" charset="0"/>
              </a:rPr>
              <a:t>repackaged</a:t>
            </a:r>
          </a:p>
          <a:p>
            <a:r>
              <a:rPr lang="en-US" altLang="zh-CN" sz="2000" b="1" dirty="0" smtClean="0">
                <a:latin typeface="Verdana" pitchFamily="34" charset="0"/>
                <a:ea typeface="Verdana" pitchFamily="34" charset="0"/>
                <a:cs typeface="Verdana" pitchFamily="34" charset="0"/>
              </a:rPr>
              <a:t>obfuscated</a:t>
            </a:r>
            <a:endParaRPr lang="zh-CN" altLang="en-US" sz="2000" b="1" dirty="0" smtClean="0">
              <a:latin typeface="Verdana" pitchFamily="34" charset="0"/>
              <a:ea typeface="Verdana" pitchFamily="34" charset="0"/>
              <a:cs typeface="Verdana" pitchFamily="34" charset="0"/>
            </a:endParaRPr>
          </a:p>
        </p:txBody>
      </p:sp>
      <p:pic>
        <p:nvPicPr>
          <p:cNvPr id="12" name="图片 11" descr="download.jpg"/>
          <p:cNvPicPr>
            <a:picLocks noChangeAspect="1"/>
          </p:cNvPicPr>
          <p:nvPr/>
        </p:nvPicPr>
        <p:blipFill>
          <a:blip r:embed="rId6"/>
          <a:stretch>
            <a:fillRect/>
          </a:stretch>
        </p:blipFill>
        <p:spPr>
          <a:xfrm>
            <a:off x="6143636" y="1071546"/>
            <a:ext cx="1995492" cy="1121213"/>
          </a:xfrm>
          <a:prstGeom prst="rect">
            <a:avLst/>
          </a:prstGeom>
        </p:spPr>
      </p:pic>
      <p:sp>
        <p:nvSpPr>
          <p:cNvPr id="13" name="弧形 12"/>
          <p:cNvSpPr/>
          <p:nvPr/>
        </p:nvSpPr>
        <p:spPr>
          <a:xfrm rot="18270965">
            <a:off x="5582879" y="1555832"/>
            <a:ext cx="571504" cy="500066"/>
          </a:xfrm>
          <a:prstGeom prst="arc">
            <a:avLst>
              <a:gd name="adj1" fmla="val 13214946"/>
              <a:gd name="adj2" fmla="val 0"/>
            </a:avLst>
          </a:prstGeom>
          <a:ln w="571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 name="TextBox 13"/>
          <p:cNvSpPr txBox="1"/>
          <p:nvPr/>
        </p:nvSpPr>
        <p:spPr>
          <a:xfrm>
            <a:off x="4857752" y="1142984"/>
            <a:ext cx="1221809" cy="400110"/>
          </a:xfrm>
          <a:prstGeom prst="rect">
            <a:avLst/>
          </a:prstGeom>
          <a:noFill/>
        </p:spPr>
        <p:txBody>
          <a:bodyPr wrap="none" rtlCol="0">
            <a:spAutoFit/>
          </a:bodyPr>
          <a:lstStyle/>
          <a:p>
            <a:r>
              <a:rPr lang="en-US" altLang="zh-CN" sz="2000" b="1" dirty="0" smtClean="0">
                <a:latin typeface="Verdana" pitchFamily="34" charset="0"/>
                <a:ea typeface="Verdana" pitchFamily="34" charset="0"/>
                <a:cs typeface="Verdana" pitchFamily="34" charset="0"/>
              </a:rPr>
              <a:t>evaded</a:t>
            </a:r>
            <a:endParaRPr lang="zh-CN" altLang="en-US" sz="2000" b="1" dirty="0" smtClean="0">
              <a:latin typeface="Verdana" pitchFamily="34" charset="0"/>
              <a:ea typeface="Verdana" pitchFamily="34" charset="0"/>
              <a:cs typeface="Verdana" pitchFamily="34" charset="0"/>
            </a:endParaRPr>
          </a:p>
        </p:txBody>
      </p:sp>
      <p:sp>
        <p:nvSpPr>
          <p:cNvPr id="15" name="弧形 14"/>
          <p:cNvSpPr/>
          <p:nvPr/>
        </p:nvSpPr>
        <p:spPr>
          <a:xfrm rot="3030283">
            <a:off x="7905924" y="2104872"/>
            <a:ext cx="571504" cy="500066"/>
          </a:xfrm>
          <a:prstGeom prst="arc">
            <a:avLst>
              <a:gd name="adj1" fmla="val 13214946"/>
              <a:gd name="adj2" fmla="val 0"/>
            </a:avLst>
          </a:prstGeom>
          <a:ln w="571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pic>
        <p:nvPicPr>
          <p:cNvPr id="16" name="图片 15" descr="download.jpg"/>
          <p:cNvPicPr>
            <a:picLocks noChangeAspect="1"/>
          </p:cNvPicPr>
          <p:nvPr/>
        </p:nvPicPr>
        <p:blipFill>
          <a:blip r:embed="rId6"/>
          <a:stretch>
            <a:fillRect/>
          </a:stretch>
        </p:blipFill>
        <p:spPr>
          <a:xfrm>
            <a:off x="7715272" y="3071810"/>
            <a:ext cx="1144284" cy="642942"/>
          </a:xfrm>
          <a:prstGeom prst="rect">
            <a:avLst/>
          </a:prstGeom>
        </p:spPr>
      </p:pic>
      <p:pic>
        <p:nvPicPr>
          <p:cNvPr id="19" name="图片 18" descr="download.jpg"/>
          <p:cNvPicPr>
            <a:picLocks noChangeAspect="1"/>
          </p:cNvPicPr>
          <p:nvPr/>
        </p:nvPicPr>
        <p:blipFill>
          <a:blip r:embed="rId6"/>
          <a:stretch>
            <a:fillRect/>
          </a:stretch>
        </p:blipFill>
        <p:spPr>
          <a:xfrm>
            <a:off x="7867672" y="3357562"/>
            <a:ext cx="1144284" cy="642942"/>
          </a:xfrm>
          <a:prstGeom prst="rect">
            <a:avLst/>
          </a:prstGeom>
        </p:spPr>
      </p:pic>
      <p:pic>
        <p:nvPicPr>
          <p:cNvPr id="20" name="图片 19" descr="download.jpg"/>
          <p:cNvPicPr>
            <a:picLocks noChangeAspect="1"/>
          </p:cNvPicPr>
          <p:nvPr/>
        </p:nvPicPr>
        <p:blipFill>
          <a:blip r:embed="rId6"/>
          <a:stretch>
            <a:fillRect/>
          </a:stretch>
        </p:blipFill>
        <p:spPr>
          <a:xfrm>
            <a:off x="8020072" y="3662362"/>
            <a:ext cx="1144284" cy="642942"/>
          </a:xfrm>
          <a:prstGeom prst="rect">
            <a:avLst/>
          </a:prstGeom>
        </p:spPr>
      </p:pic>
      <p:sp>
        <p:nvSpPr>
          <p:cNvPr id="22" name="TextBox 21"/>
          <p:cNvSpPr txBox="1"/>
          <p:nvPr/>
        </p:nvSpPr>
        <p:spPr>
          <a:xfrm>
            <a:off x="8071270" y="2071678"/>
            <a:ext cx="1072730" cy="400110"/>
          </a:xfrm>
          <a:prstGeom prst="rect">
            <a:avLst/>
          </a:prstGeom>
          <a:noFill/>
        </p:spPr>
        <p:txBody>
          <a:bodyPr wrap="none" rtlCol="0">
            <a:spAutoFit/>
          </a:bodyPr>
          <a:lstStyle/>
          <a:p>
            <a:pPr algn="r"/>
            <a:r>
              <a:rPr lang="en-US" altLang="zh-CN" sz="2000" b="1" dirty="0" smtClean="0">
                <a:latin typeface="Verdana" pitchFamily="34" charset="0"/>
                <a:ea typeface="Verdana" pitchFamily="34" charset="0"/>
                <a:cs typeface="Verdana" pitchFamily="34" charset="0"/>
              </a:rPr>
              <a:t>install</a:t>
            </a:r>
            <a:endParaRPr lang="zh-CN" altLang="en-US" sz="2000" b="1" dirty="0" smtClean="0">
              <a:latin typeface="Verdana" pitchFamily="34" charset="0"/>
              <a:ea typeface="Verdana" pitchFamily="34" charset="0"/>
              <a:cs typeface="Verdana" pitchFamily="34" charset="0"/>
            </a:endParaRPr>
          </a:p>
        </p:txBody>
      </p:sp>
      <p:sp>
        <p:nvSpPr>
          <p:cNvPr id="23" name="TextBox 22"/>
          <p:cNvSpPr txBox="1"/>
          <p:nvPr/>
        </p:nvSpPr>
        <p:spPr>
          <a:xfrm>
            <a:off x="7948552" y="4214818"/>
            <a:ext cx="910827" cy="754053"/>
          </a:xfrm>
          <a:prstGeom prst="rect">
            <a:avLst/>
          </a:prstGeom>
          <a:noFill/>
        </p:spPr>
        <p:txBody>
          <a:bodyPr wrap="square" rtlCol="0">
            <a:spAutoFit/>
          </a:bodyPr>
          <a:lstStyle/>
          <a:p>
            <a:pPr algn="dist"/>
            <a:r>
              <a:rPr lang="en-US" altLang="zh-CN" sz="2000" b="1" dirty="0" smtClean="0">
                <a:latin typeface="Verdana" pitchFamily="34" charset="0"/>
                <a:ea typeface="Verdana" pitchFamily="34" charset="0"/>
                <a:cs typeface="Verdana" pitchFamily="34" charset="0"/>
              </a:rPr>
              <a:t>WOO</a:t>
            </a:r>
          </a:p>
          <a:p>
            <a:pPr algn="dist"/>
            <a:r>
              <a:rPr lang="en-US" altLang="zh-CN" sz="2300" b="1" dirty="0" smtClean="0">
                <a:latin typeface="Verdana" pitchFamily="34" charset="0"/>
                <a:ea typeface="Verdana" pitchFamily="34" charset="0"/>
                <a:cs typeface="Verdana" pitchFamily="34" charset="0"/>
              </a:rPr>
              <a:t>HAH</a:t>
            </a:r>
            <a:endParaRPr lang="zh-CN" altLang="en-US" sz="2300" b="1" dirty="0" smtClean="0">
              <a:latin typeface="Verdana" pitchFamily="34" charset="0"/>
              <a:ea typeface="Verdana" pitchFamily="34" charset="0"/>
              <a:cs typeface="Verdana" pitchFamily="34" charset="0"/>
            </a:endParaRPr>
          </a:p>
        </p:txBody>
      </p:sp>
      <p:sp>
        <p:nvSpPr>
          <p:cNvPr id="21" name="TextBox 20"/>
          <p:cNvSpPr txBox="1"/>
          <p:nvPr/>
        </p:nvSpPr>
        <p:spPr>
          <a:xfrm>
            <a:off x="0" y="5143512"/>
            <a:ext cx="9144000" cy="646331"/>
          </a:xfrm>
          <a:prstGeom prst="rect">
            <a:avLst/>
          </a:prstGeom>
          <a:noFill/>
        </p:spPr>
        <p:txBody>
          <a:bodyPr wrap="square" rtlCol="0">
            <a:spAutoFit/>
          </a:bodyPr>
          <a:lstStyle/>
          <a:p>
            <a:pPr algn="ctr"/>
            <a:r>
              <a:rPr lang="en-US" altLang="zh-CN" sz="3600" b="1" dirty="0" smtClean="0">
                <a:latin typeface="Verdana" pitchFamily="34" charset="0"/>
                <a:ea typeface="Verdana" pitchFamily="34" charset="0"/>
                <a:cs typeface="Verdana" pitchFamily="34" charset="0"/>
              </a:rPr>
              <a:t>enhance detectors and Android OS</a:t>
            </a:r>
            <a:endParaRPr lang="zh-CN" altLang="en-US" sz="3600" b="1"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txBox="1">
            <a:spLocks/>
          </p:cNvSpPr>
          <p:nvPr/>
        </p:nvSpPr>
        <p:spPr>
          <a:xfrm>
            <a:off x="-28600" y="2492896"/>
            <a:ext cx="9144000" cy="16478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b="1" kern="1200">
                <a:solidFill>
                  <a:schemeClr val="tx1"/>
                </a:solidFill>
                <a:latin typeface="Verdana" pitchFamily="34" charset="0"/>
                <a:ea typeface="+mj-ea"/>
                <a:cs typeface="Verdana" pitchFamily="34" charset="0"/>
              </a:defRPr>
            </a:lvl1pPr>
          </a:lstStyle>
          <a:p>
            <a:r>
              <a:rPr lang="en-US" altLang="zh-CN" sz="6600" dirty="0" smtClean="0">
                <a:ea typeface="Verdana" pitchFamily="34" charset="0"/>
              </a:rPr>
              <a:t>Thank You</a:t>
            </a:r>
          </a:p>
          <a:p>
            <a:r>
              <a:rPr lang="en-US" altLang="zh-CN" sz="3000" b="0" dirty="0" smtClean="0"/>
              <a:t>Min_Huang@cs.cmu.edu, kaibu@zju.edu.cn</a:t>
            </a:r>
          </a:p>
          <a:p>
            <a:endParaRPr lang="en-US" altLang="zh-CN" sz="3100" b="0" dirty="0" smtClean="0"/>
          </a:p>
        </p:txBody>
      </p:sp>
      <p:sp>
        <p:nvSpPr>
          <p:cNvPr id="3" name="TextBox 2"/>
          <p:cNvSpPr txBox="1"/>
          <p:nvPr/>
        </p:nvSpPr>
        <p:spPr>
          <a:xfrm>
            <a:off x="3025274" y="6150114"/>
            <a:ext cx="6118726" cy="707886"/>
          </a:xfrm>
          <a:prstGeom prst="rect">
            <a:avLst/>
          </a:prstGeom>
          <a:noFill/>
        </p:spPr>
        <p:txBody>
          <a:bodyPr wrap="none" rtlCol="0">
            <a:spAutoFit/>
          </a:bodyPr>
          <a:lstStyle/>
          <a:p>
            <a:pPr algn="r"/>
            <a:r>
              <a:rPr lang="en-US" altLang="zh-CN" sz="2000" dirty="0" smtClean="0"/>
              <a:t>demo: https://www.youtube.com/watch?v=uGEcL9jT-a4</a:t>
            </a:r>
          </a:p>
          <a:p>
            <a:pPr algn="r"/>
            <a:r>
              <a:rPr lang="en-US" altLang="zh-CN" sz="2000" dirty="0" smtClean="0"/>
              <a:t>code: http://pan.baidu.com/s/1i56QNL7     </a:t>
            </a:r>
            <a:r>
              <a:rPr lang="en-US" altLang="zh-CN" sz="2000" dirty="0" err="1" smtClean="0"/>
              <a:t>passwd</a:t>
            </a:r>
            <a:r>
              <a:rPr lang="en-US" altLang="zh-CN" sz="2000" dirty="0" smtClean="0"/>
              <a:t>: xo87</a:t>
            </a:r>
            <a:endParaRPr lang="zh-CN" altLang="en-US" sz="2000" dirty="0"/>
          </a:p>
        </p:txBody>
      </p:sp>
    </p:spTree>
    <p:extLst>
      <p:ext uri="{BB962C8B-B14F-4D97-AF65-F5344CB8AC3E}">
        <p14:creationId xmlns:p14="http://schemas.microsoft.com/office/powerpoint/2010/main" xmlns="" val="11485306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0" y="2643182"/>
            <a:ext cx="9144000" cy="986400"/>
          </a:xfrm>
        </p:spPr>
        <p:txBody>
          <a:bodyPr>
            <a:normAutofit fontScale="90000"/>
          </a:bodyPr>
          <a:lstStyle/>
          <a:p>
            <a:r>
              <a:rPr lang="en-US" altLang="zh-CN" sz="4000" dirty="0" smtClean="0">
                <a:solidFill>
                  <a:schemeClr val="bg1"/>
                </a:solidFill>
                <a:ea typeface="Verdana" pitchFamily="34" charset="0"/>
              </a:rPr>
              <a:t>Reviving Android Malware</a:t>
            </a:r>
            <a:r>
              <a:rPr lang="en-US" altLang="zh-CN" sz="4000" dirty="0" smtClean="0">
                <a:solidFill>
                  <a:schemeClr val="bg1"/>
                </a:solidFill>
              </a:rPr>
              <a:t/>
            </a:r>
            <a:br>
              <a:rPr lang="en-US" altLang="zh-CN" sz="4000" dirty="0" smtClean="0">
                <a:solidFill>
                  <a:schemeClr val="bg1"/>
                </a:solidFill>
              </a:rPr>
            </a:br>
            <a:r>
              <a:rPr lang="en-US" altLang="zh-CN" sz="4000" dirty="0" smtClean="0">
                <a:solidFill>
                  <a:schemeClr val="bg1"/>
                </a:solidFill>
              </a:rPr>
              <a:t>with </a:t>
            </a:r>
            <a:r>
              <a:rPr lang="en-US" altLang="zh-CN" sz="4000" dirty="0" err="1" smtClean="0">
                <a:solidFill>
                  <a:srgbClr val="FFC000"/>
                </a:solidFill>
              </a:rPr>
              <a:t>DroidRide</a:t>
            </a:r>
            <a:r>
              <a:rPr lang="en-US" altLang="zh-CN" sz="4000" dirty="0" smtClean="0">
                <a:solidFill>
                  <a:schemeClr val="bg1"/>
                </a:solidFill>
              </a:rPr>
              <a:t>: And How Not To</a:t>
            </a:r>
            <a:endParaRPr lang="zh-CN" altLang="en-US" sz="4000" dirty="0">
              <a:solidFill>
                <a:schemeClr val="bg1"/>
              </a:solidFill>
            </a:endParaRPr>
          </a:p>
        </p:txBody>
      </p:sp>
      <p:pic>
        <p:nvPicPr>
          <p:cNvPr id="3" name="图片 2" descr="feature_donut_2.png"/>
          <p:cNvPicPr>
            <a:picLocks noChangeAspect="1"/>
          </p:cNvPicPr>
          <p:nvPr/>
        </p:nvPicPr>
        <p:blipFill>
          <a:blip r:embed="rId3"/>
          <a:stretch>
            <a:fillRect/>
          </a:stretch>
        </p:blipFill>
        <p:spPr>
          <a:xfrm>
            <a:off x="7643834" y="2643182"/>
            <a:ext cx="1500166" cy="2575460"/>
          </a:xfrm>
          <a:prstGeom prst="rect">
            <a:avLst/>
          </a:prstGeom>
        </p:spPr>
      </p:pic>
      <p:pic>
        <p:nvPicPr>
          <p:cNvPr id="4" name="图片 3" descr="android.jpg"/>
          <p:cNvPicPr>
            <a:picLocks noChangeAspect="1"/>
          </p:cNvPicPr>
          <p:nvPr/>
        </p:nvPicPr>
        <p:blipFill>
          <a:blip r:embed="rId4"/>
          <a:stretch>
            <a:fillRect/>
          </a:stretch>
        </p:blipFill>
        <p:spPr>
          <a:xfrm>
            <a:off x="0" y="1714488"/>
            <a:ext cx="2002776" cy="1504943"/>
          </a:xfrm>
          <a:prstGeom prst="rect">
            <a:avLst/>
          </a:prstGeom>
        </p:spPr>
      </p:pic>
      <p:sp>
        <p:nvSpPr>
          <p:cNvPr id="5" name="弧形 4"/>
          <p:cNvSpPr/>
          <p:nvPr/>
        </p:nvSpPr>
        <p:spPr>
          <a:xfrm rot="11787199">
            <a:off x="1130654" y="2999632"/>
            <a:ext cx="571504" cy="500066"/>
          </a:xfrm>
          <a:prstGeom prst="arc">
            <a:avLst>
              <a:gd name="adj1" fmla="val 13214946"/>
              <a:gd name="adj2" fmla="val 0"/>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TextBox 5"/>
          <p:cNvSpPr txBox="1"/>
          <p:nvPr/>
        </p:nvSpPr>
        <p:spPr>
          <a:xfrm>
            <a:off x="0" y="3143248"/>
            <a:ext cx="1436612" cy="400110"/>
          </a:xfrm>
          <a:prstGeom prst="rect">
            <a:avLst/>
          </a:prstGeom>
          <a:noFill/>
        </p:spPr>
        <p:txBody>
          <a:bodyPr wrap="none" rtlCol="0">
            <a:spAutoFit/>
          </a:bodyPr>
          <a:lstStyle/>
          <a:p>
            <a:r>
              <a:rPr lang="en-US" altLang="zh-CN" sz="2000" b="1" dirty="0" smtClean="0">
                <a:latin typeface="Verdana" pitchFamily="34" charset="0"/>
                <a:ea typeface="Verdana" pitchFamily="34" charset="0"/>
                <a:cs typeface="Verdana" pitchFamily="34" charset="0"/>
              </a:rPr>
              <a:t>malware</a:t>
            </a:r>
            <a:endParaRPr lang="zh-CN" altLang="en-US" sz="2000" b="1" dirty="0" smtClean="0">
              <a:latin typeface="Verdana" pitchFamily="34" charset="0"/>
              <a:ea typeface="Verdana" pitchFamily="34" charset="0"/>
              <a:cs typeface="Verdana" pitchFamily="34" charset="0"/>
            </a:endParaRPr>
          </a:p>
        </p:txBody>
      </p:sp>
      <p:pic>
        <p:nvPicPr>
          <p:cNvPr id="7" name="图片 6" descr="malware-detection-website-icon-large.png"/>
          <p:cNvPicPr>
            <a:picLocks noChangeAspect="1"/>
          </p:cNvPicPr>
          <p:nvPr/>
        </p:nvPicPr>
        <p:blipFill>
          <a:blip r:embed="rId5"/>
          <a:stretch>
            <a:fillRect/>
          </a:stretch>
        </p:blipFill>
        <p:spPr>
          <a:xfrm>
            <a:off x="4000496" y="1214422"/>
            <a:ext cx="3009323" cy="2882615"/>
          </a:xfrm>
          <a:prstGeom prst="rect">
            <a:avLst/>
          </a:prstGeom>
        </p:spPr>
      </p:pic>
      <p:sp>
        <p:nvSpPr>
          <p:cNvPr id="8" name="弧形 7"/>
          <p:cNvSpPr/>
          <p:nvPr/>
        </p:nvSpPr>
        <p:spPr>
          <a:xfrm rot="6949626">
            <a:off x="4135730" y="2973600"/>
            <a:ext cx="571504" cy="500066"/>
          </a:xfrm>
          <a:prstGeom prst="arc">
            <a:avLst>
              <a:gd name="adj1" fmla="val 13214946"/>
              <a:gd name="adj2" fmla="val 0"/>
            </a:avLst>
          </a:prstGeom>
          <a:ln w="5715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TextBox 8"/>
          <p:cNvSpPr txBox="1"/>
          <p:nvPr/>
        </p:nvSpPr>
        <p:spPr>
          <a:xfrm>
            <a:off x="4286248" y="3286124"/>
            <a:ext cx="1856598" cy="707886"/>
          </a:xfrm>
          <a:prstGeom prst="rect">
            <a:avLst/>
          </a:prstGeom>
          <a:noFill/>
        </p:spPr>
        <p:txBody>
          <a:bodyPr wrap="none" rtlCol="0">
            <a:spAutoFit/>
          </a:bodyPr>
          <a:lstStyle/>
          <a:p>
            <a:r>
              <a:rPr lang="en-US" altLang="zh-CN" sz="2000" b="1" dirty="0" smtClean="0">
                <a:latin typeface="Verdana" pitchFamily="34" charset="0"/>
                <a:ea typeface="Verdana" pitchFamily="34" charset="0"/>
                <a:cs typeface="Verdana" pitchFamily="34" charset="0"/>
              </a:rPr>
              <a:t>repackaged</a:t>
            </a:r>
          </a:p>
          <a:p>
            <a:r>
              <a:rPr lang="en-US" altLang="zh-CN" sz="2000" b="1" dirty="0" smtClean="0">
                <a:latin typeface="Verdana" pitchFamily="34" charset="0"/>
                <a:ea typeface="Verdana" pitchFamily="34" charset="0"/>
                <a:cs typeface="Verdana" pitchFamily="34" charset="0"/>
              </a:rPr>
              <a:t>obfuscated</a:t>
            </a:r>
            <a:endParaRPr lang="zh-CN" altLang="en-US" sz="2000" b="1" dirty="0" smtClean="0">
              <a:latin typeface="Verdana" pitchFamily="34" charset="0"/>
              <a:ea typeface="Verdana" pitchFamily="34" charset="0"/>
              <a:cs typeface="Verdana" pitchFamily="34" charset="0"/>
            </a:endParaRPr>
          </a:p>
        </p:txBody>
      </p:sp>
      <p:pic>
        <p:nvPicPr>
          <p:cNvPr id="12" name="图片 11" descr="download.jpg"/>
          <p:cNvPicPr>
            <a:picLocks noChangeAspect="1"/>
          </p:cNvPicPr>
          <p:nvPr/>
        </p:nvPicPr>
        <p:blipFill>
          <a:blip r:embed="rId6"/>
          <a:stretch>
            <a:fillRect/>
          </a:stretch>
        </p:blipFill>
        <p:spPr>
          <a:xfrm>
            <a:off x="6143636" y="1071546"/>
            <a:ext cx="1995492" cy="1121213"/>
          </a:xfrm>
          <a:prstGeom prst="rect">
            <a:avLst/>
          </a:prstGeom>
        </p:spPr>
      </p:pic>
      <p:sp>
        <p:nvSpPr>
          <p:cNvPr id="13" name="弧形 12"/>
          <p:cNvSpPr/>
          <p:nvPr/>
        </p:nvSpPr>
        <p:spPr>
          <a:xfrm rot="18270965">
            <a:off x="5582879" y="1555832"/>
            <a:ext cx="571504" cy="500066"/>
          </a:xfrm>
          <a:prstGeom prst="arc">
            <a:avLst>
              <a:gd name="adj1" fmla="val 13214946"/>
              <a:gd name="adj2" fmla="val 0"/>
            </a:avLst>
          </a:prstGeom>
          <a:ln w="571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 name="TextBox 13"/>
          <p:cNvSpPr txBox="1"/>
          <p:nvPr/>
        </p:nvSpPr>
        <p:spPr>
          <a:xfrm>
            <a:off x="4857752" y="1142984"/>
            <a:ext cx="1221809" cy="400110"/>
          </a:xfrm>
          <a:prstGeom prst="rect">
            <a:avLst/>
          </a:prstGeom>
          <a:noFill/>
        </p:spPr>
        <p:txBody>
          <a:bodyPr wrap="none" rtlCol="0">
            <a:spAutoFit/>
          </a:bodyPr>
          <a:lstStyle/>
          <a:p>
            <a:r>
              <a:rPr lang="en-US" altLang="zh-CN" sz="2000" b="1" dirty="0" smtClean="0">
                <a:latin typeface="Verdana" pitchFamily="34" charset="0"/>
                <a:ea typeface="Verdana" pitchFamily="34" charset="0"/>
                <a:cs typeface="Verdana" pitchFamily="34" charset="0"/>
              </a:rPr>
              <a:t>evaded</a:t>
            </a:r>
            <a:endParaRPr lang="zh-CN" altLang="en-US" sz="2000" b="1" dirty="0" smtClean="0">
              <a:latin typeface="Verdana" pitchFamily="34" charset="0"/>
              <a:ea typeface="Verdana" pitchFamily="34" charset="0"/>
              <a:cs typeface="Verdana" pitchFamily="34" charset="0"/>
            </a:endParaRPr>
          </a:p>
        </p:txBody>
      </p:sp>
      <p:sp>
        <p:nvSpPr>
          <p:cNvPr id="15" name="弧形 14"/>
          <p:cNvSpPr/>
          <p:nvPr/>
        </p:nvSpPr>
        <p:spPr>
          <a:xfrm rot="3030283">
            <a:off x="7905924" y="2104872"/>
            <a:ext cx="571504" cy="500066"/>
          </a:xfrm>
          <a:prstGeom prst="arc">
            <a:avLst>
              <a:gd name="adj1" fmla="val 13214946"/>
              <a:gd name="adj2" fmla="val 0"/>
            </a:avLst>
          </a:prstGeom>
          <a:ln w="571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pic>
        <p:nvPicPr>
          <p:cNvPr id="16" name="图片 15" descr="download.jpg"/>
          <p:cNvPicPr>
            <a:picLocks noChangeAspect="1"/>
          </p:cNvPicPr>
          <p:nvPr/>
        </p:nvPicPr>
        <p:blipFill>
          <a:blip r:embed="rId6"/>
          <a:stretch>
            <a:fillRect/>
          </a:stretch>
        </p:blipFill>
        <p:spPr>
          <a:xfrm>
            <a:off x="7715272" y="3071810"/>
            <a:ext cx="1144284" cy="642942"/>
          </a:xfrm>
          <a:prstGeom prst="rect">
            <a:avLst/>
          </a:prstGeom>
        </p:spPr>
      </p:pic>
      <p:pic>
        <p:nvPicPr>
          <p:cNvPr id="19" name="图片 18" descr="download.jpg"/>
          <p:cNvPicPr>
            <a:picLocks noChangeAspect="1"/>
          </p:cNvPicPr>
          <p:nvPr/>
        </p:nvPicPr>
        <p:blipFill>
          <a:blip r:embed="rId6"/>
          <a:stretch>
            <a:fillRect/>
          </a:stretch>
        </p:blipFill>
        <p:spPr>
          <a:xfrm>
            <a:off x="7867672" y="3357562"/>
            <a:ext cx="1144284" cy="642942"/>
          </a:xfrm>
          <a:prstGeom prst="rect">
            <a:avLst/>
          </a:prstGeom>
        </p:spPr>
      </p:pic>
      <p:pic>
        <p:nvPicPr>
          <p:cNvPr id="20" name="图片 19" descr="download.jpg"/>
          <p:cNvPicPr>
            <a:picLocks noChangeAspect="1"/>
          </p:cNvPicPr>
          <p:nvPr/>
        </p:nvPicPr>
        <p:blipFill>
          <a:blip r:embed="rId6"/>
          <a:stretch>
            <a:fillRect/>
          </a:stretch>
        </p:blipFill>
        <p:spPr>
          <a:xfrm>
            <a:off x="8020072" y="3662362"/>
            <a:ext cx="1144284" cy="642942"/>
          </a:xfrm>
          <a:prstGeom prst="rect">
            <a:avLst/>
          </a:prstGeom>
        </p:spPr>
      </p:pic>
      <p:sp>
        <p:nvSpPr>
          <p:cNvPr id="22" name="TextBox 21"/>
          <p:cNvSpPr txBox="1"/>
          <p:nvPr/>
        </p:nvSpPr>
        <p:spPr>
          <a:xfrm>
            <a:off x="8071270" y="2071678"/>
            <a:ext cx="1072730" cy="400110"/>
          </a:xfrm>
          <a:prstGeom prst="rect">
            <a:avLst/>
          </a:prstGeom>
          <a:noFill/>
        </p:spPr>
        <p:txBody>
          <a:bodyPr wrap="none" rtlCol="0">
            <a:spAutoFit/>
          </a:bodyPr>
          <a:lstStyle/>
          <a:p>
            <a:pPr algn="r"/>
            <a:r>
              <a:rPr lang="en-US" altLang="zh-CN" sz="2000" b="1" dirty="0" smtClean="0">
                <a:latin typeface="Verdana" pitchFamily="34" charset="0"/>
                <a:ea typeface="Verdana" pitchFamily="34" charset="0"/>
                <a:cs typeface="Verdana" pitchFamily="34" charset="0"/>
              </a:rPr>
              <a:t>install</a:t>
            </a:r>
            <a:endParaRPr lang="zh-CN" altLang="en-US" sz="2000" b="1" dirty="0" smtClean="0">
              <a:latin typeface="Verdana" pitchFamily="34" charset="0"/>
              <a:ea typeface="Verdana" pitchFamily="34" charset="0"/>
              <a:cs typeface="Verdana" pitchFamily="34" charset="0"/>
            </a:endParaRPr>
          </a:p>
        </p:txBody>
      </p:sp>
      <p:sp>
        <p:nvSpPr>
          <p:cNvPr id="23" name="TextBox 22"/>
          <p:cNvSpPr txBox="1"/>
          <p:nvPr/>
        </p:nvSpPr>
        <p:spPr>
          <a:xfrm>
            <a:off x="7948552" y="4214818"/>
            <a:ext cx="910827" cy="754053"/>
          </a:xfrm>
          <a:prstGeom prst="rect">
            <a:avLst/>
          </a:prstGeom>
          <a:noFill/>
        </p:spPr>
        <p:txBody>
          <a:bodyPr wrap="square" rtlCol="0">
            <a:spAutoFit/>
          </a:bodyPr>
          <a:lstStyle/>
          <a:p>
            <a:pPr algn="dist"/>
            <a:r>
              <a:rPr lang="en-US" altLang="zh-CN" sz="2000" b="1" dirty="0" smtClean="0">
                <a:latin typeface="Verdana" pitchFamily="34" charset="0"/>
                <a:ea typeface="Verdana" pitchFamily="34" charset="0"/>
                <a:cs typeface="Verdana" pitchFamily="34" charset="0"/>
              </a:rPr>
              <a:t>WOO</a:t>
            </a:r>
          </a:p>
          <a:p>
            <a:pPr algn="dist"/>
            <a:r>
              <a:rPr lang="en-US" altLang="zh-CN" sz="2300" b="1" dirty="0" smtClean="0">
                <a:latin typeface="Verdana" pitchFamily="34" charset="0"/>
                <a:ea typeface="Verdana" pitchFamily="34" charset="0"/>
                <a:cs typeface="Verdana" pitchFamily="34" charset="0"/>
              </a:rPr>
              <a:t>HAH</a:t>
            </a:r>
            <a:endParaRPr lang="zh-CN" altLang="en-US" sz="2300" b="1"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android.jpg"/>
          <p:cNvPicPr>
            <a:picLocks noChangeAspect="1"/>
          </p:cNvPicPr>
          <p:nvPr/>
        </p:nvPicPr>
        <p:blipFill>
          <a:blip r:embed="rId3"/>
          <a:stretch>
            <a:fillRect/>
          </a:stretch>
        </p:blipFill>
        <p:spPr>
          <a:xfrm>
            <a:off x="0" y="1714488"/>
            <a:ext cx="2002776" cy="1504943"/>
          </a:xfrm>
          <a:prstGeom prst="rect">
            <a:avLst/>
          </a:prstGeom>
        </p:spPr>
      </p:pic>
      <p:sp>
        <p:nvSpPr>
          <p:cNvPr id="6" name="TextBox 5"/>
          <p:cNvSpPr txBox="1"/>
          <p:nvPr/>
        </p:nvSpPr>
        <p:spPr>
          <a:xfrm>
            <a:off x="0" y="3143248"/>
            <a:ext cx="2058577" cy="553998"/>
          </a:xfrm>
          <a:prstGeom prst="rect">
            <a:avLst/>
          </a:prstGeom>
          <a:noFill/>
        </p:spPr>
        <p:txBody>
          <a:bodyPr wrap="none" rtlCol="0">
            <a:spAutoFit/>
          </a:bodyPr>
          <a:lstStyle/>
          <a:p>
            <a:r>
              <a:rPr lang="en-US" altLang="zh-CN" sz="3000" b="1" dirty="0" smtClean="0">
                <a:latin typeface="Verdana" pitchFamily="34" charset="0"/>
                <a:ea typeface="Verdana" pitchFamily="34" charset="0"/>
                <a:cs typeface="Verdana" pitchFamily="34" charset="0"/>
              </a:rPr>
              <a:t>malware</a:t>
            </a:r>
            <a:endParaRPr lang="zh-CN" altLang="en-US" sz="3000" b="1" dirty="0" smtClean="0">
              <a:latin typeface="Verdana" pitchFamily="34" charset="0"/>
              <a:ea typeface="Verdana" pitchFamily="34" charset="0"/>
              <a:cs typeface="Verdana" pitchFamily="34" charset="0"/>
            </a:endParaRPr>
          </a:p>
        </p:txBody>
      </p:sp>
      <p:sp>
        <p:nvSpPr>
          <p:cNvPr id="26" name="TextBox 25"/>
          <p:cNvSpPr txBox="1"/>
          <p:nvPr/>
        </p:nvSpPr>
        <p:spPr>
          <a:xfrm>
            <a:off x="2928926" y="1714488"/>
            <a:ext cx="5442516" cy="2862322"/>
          </a:xfrm>
          <a:prstGeom prst="rect">
            <a:avLst/>
          </a:prstGeom>
          <a:noFill/>
        </p:spPr>
        <p:txBody>
          <a:bodyPr wrap="square" rtlCol="0">
            <a:spAutoFit/>
          </a:bodyPr>
          <a:lstStyle/>
          <a:p>
            <a:r>
              <a:rPr lang="en-US" altLang="zh-CN" sz="3600" b="1" dirty="0" smtClean="0">
                <a:latin typeface="Verdana" pitchFamily="34" charset="0"/>
                <a:ea typeface="Verdana" pitchFamily="34" charset="0"/>
                <a:cs typeface="Verdana" pitchFamily="34" charset="0"/>
              </a:rPr>
              <a:t>privilege escalation</a:t>
            </a:r>
          </a:p>
          <a:p>
            <a:r>
              <a:rPr lang="en-US" altLang="zh-CN" sz="3600" b="1" dirty="0" smtClean="0">
                <a:latin typeface="Verdana" pitchFamily="34" charset="0"/>
                <a:ea typeface="Verdana" pitchFamily="34" charset="0"/>
                <a:cs typeface="Verdana" pitchFamily="34" charset="0"/>
              </a:rPr>
              <a:t>remote control</a:t>
            </a:r>
          </a:p>
          <a:p>
            <a:r>
              <a:rPr lang="en-US" altLang="zh-CN" sz="3600" b="1" dirty="0" smtClean="0">
                <a:latin typeface="Verdana" pitchFamily="34" charset="0"/>
                <a:ea typeface="Verdana" pitchFamily="34" charset="0"/>
                <a:cs typeface="Verdana" pitchFamily="34" charset="0"/>
              </a:rPr>
              <a:t>financial charges</a:t>
            </a:r>
          </a:p>
          <a:p>
            <a:r>
              <a:rPr lang="en-US" altLang="zh-CN" sz="3600" b="1" dirty="0" smtClean="0">
                <a:latin typeface="Verdana" pitchFamily="34" charset="0"/>
                <a:ea typeface="Verdana" pitchFamily="34" charset="0"/>
                <a:cs typeface="Verdana" pitchFamily="34" charset="0"/>
              </a:rPr>
              <a:t>information stealing</a:t>
            </a:r>
          </a:p>
          <a:p>
            <a:r>
              <a:rPr lang="en-US" altLang="zh-CN" sz="3600" b="1" dirty="0" smtClean="0">
                <a:latin typeface="Verdana" pitchFamily="34" charset="0"/>
                <a:ea typeface="Verdana" pitchFamily="34" charset="0"/>
                <a:cs typeface="Verdana" pitchFamily="34" charset="0"/>
              </a:rPr>
              <a:t>…</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android.jpg"/>
          <p:cNvPicPr>
            <a:picLocks noChangeAspect="1"/>
          </p:cNvPicPr>
          <p:nvPr/>
        </p:nvPicPr>
        <p:blipFill>
          <a:blip r:embed="rId3"/>
          <a:stretch>
            <a:fillRect/>
          </a:stretch>
        </p:blipFill>
        <p:spPr>
          <a:xfrm>
            <a:off x="0" y="1714488"/>
            <a:ext cx="2002776" cy="1504943"/>
          </a:xfrm>
          <a:prstGeom prst="rect">
            <a:avLst/>
          </a:prstGeom>
        </p:spPr>
      </p:pic>
      <p:sp>
        <p:nvSpPr>
          <p:cNvPr id="6" name="TextBox 5"/>
          <p:cNvSpPr txBox="1"/>
          <p:nvPr/>
        </p:nvSpPr>
        <p:spPr>
          <a:xfrm>
            <a:off x="0" y="3143248"/>
            <a:ext cx="2058577" cy="553998"/>
          </a:xfrm>
          <a:prstGeom prst="rect">
            <a:avLst/>
          </a:prstGeom>
          <a:noFill/>
        </p:spPr>
        <p:txBody>
          <a:bodyPr wrap="none" rtlCol="0">
            <a:spAutoFit/>
          </a:bodyPr>
          <a:lstStyle/>
          <a:p>
            <a:r>
              <a:rPr lang="en-US" altLang="zh-CN" sz="3000" b="1" dirty="0" smtClean="0">
                <a:latin typeface="Verdana" pitchFamily="34" charset="0"/>
                <a:ea typeface="Verdana" pitchFamily="34" charset="0"/>
                <a:cs typeface="Verdana" pitchFamily="34" charset="0"/>
              </a:rPr>
              <a:t>malware</a:t>
            </a:r>
            <a:endParaRPr lang="zh-CN" altLang="en-US" sz="3000" b="1" dirty="0" smtClean="0">
              <a:latin typeface="Verdana" pitchFamily="34" charset="0"/>
              <a:ea typeface="Verdana" pitchFamily="34" charset="0"/>
              <a:cs typeface="Verdana" pitchFamily="34" charset="0"/>
            </a:endParaRPr>
          </a:p>
        </p:txBody>
      </p:sp>
      <p:pic>
        <p:nvPicPr>
          <p:cNvPr id="24" name="图片 23" descr="web1.JPG"/>
          <p:cNvPicPr>
            <a:picLocks noChangeAspect="1"/>
          </p:cNvPicPr>
          <p:nvPr/>
        </p:nvPicPr>
        <p:blipFill>
          <a:blip r:embed="rId4"/>
          <a:stretch>
            <a:fillRect/>
          </a:stretch>
        </p:blipFill>
        <p:spPr>
          <a:xfrm>
            <a:off x="3271720" y="0"/>
            <a:ext cx="5872280" cy="6841265"/>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android.jpg"/>
          <p:cNvPicPr>
            <a:picLocks noChangeAspect="1"/>
          </p:cNvPicPr>
          <p:nvPr/>
        </p:nvPicPr>
        <p:blipFill>
          <a:blip r:embed="rId3"/>
          <a:stretch>
            <a:fillRect/>
          </a:stretch>
        </p:blipFill>
        <p:spPr>
          <a:xfrm>
            <a:off x="0" y="1714488"/>
            <a:ext cx="2002776" cy="1504943"/>
          </a:xfrm>
          <a:prstGeom prst="rect">
            <a:avLst/>
          </a:prstGeom>
        </p:spPr>
      </p:pic>
      <p:sp>
        <p:nvSpPr>
          <p:cNvPr id="6" name="TextBox 5"/>
          <p:cNvSpPr txBox="1"/>
          <p:nvPr/>
        </p:nvSpPr>
        <p:spPr>
          <a:xfrm>
            <a:off x="0" y="3143248"/>
            <a:ext cx="2058577" cy="553998"/>
          </a:xfrm>
          <a:prstGeom prst="rect">
            <a:avLst/>
          </a:prstGeom>
          <a:noFill/>
        </p:spPr>
        <p:txBody>
          <a:bodyPr wrap="none" rtlCol="0">
            <a:spAutoFit/>
          </a:bodyPr>
          <a:lstStyle/>
          <a:p>
            <a:r>
              <a:rPr lang="en-US" altLang="zh-CN" sz="3000" b="1" dirty="0" smtClean="0">
                <a:latin typeface="Verdana" pitchFamily="34" charset="0"/>
                <a:ea typeface="Verdana" pitchFamily="34" charset="0"/>
                <a:cs typeface="Verdana" pitchFamily="34" charset="0"/>
              </a:rPr>
              <a:t>malware</a:t>
            </a:r>
            <a:endParaRPr lang="zh-CN" altLang="en-US" sz="3000" b="1" dirty="0" smtClean="0">
              <a:latin typeface="Verdana" pitchFamily="34" charset="0"/>
              <a:ea typeface="Verdana" pitchFamily="34" charset="0"/>
              <a:cs typeface="Verdana" pitchFamily="34" charset="0"/>
            </a:endParaRPr>
          </a:p>
        </p:txBody>
      </p:sp>
      <p:pic>
        <p:nvPicPr>
          <p:cNvPr id="24" name="图片 23" descr="web1.JPG"/>
          <p:cNvPicPr>
            <a:picLocks noChangeAspect="1"/>
          </p:cNvPicPr>
          <p:nvPr/>
        </p:nvPicPr>
        <p:blipFill>
          <a:blip r:embed="rId4">
            <a:grayscl/>
          </a:blip>
          <a:stretch>
            <a:fillRect/>
          </a:stretch>
        </p:blipFill>
        <p:spPr>
          <a:xfrm>
            <a:off x="3271720" y="0"/>
            <a:ext cx="5872280" cy="6841265"/>
          </a:xfrm>
          <a:prstGeom prst="rect">
            <a:avLst/>
          </a:prstGeom>
        </p:spPr>
      </p:pic>
      <p:pic>
        <p:nvPicPr>
          <p:cNvPr id="5" name="图片 4" descr="malware-detection-website-icon-large.png"/>
          <p:cNvPicPr>
            <a:picLocks noChangeAspect="1"/>
          </p:cNvPicPr>
          <p:nvPr/>
        </p:nvPicPr>
        <p:blipFill>
          <a:blip r:embed="rId5"/>
          <a:stretch>
            <a:fillRect/>
          </a:stretch>
        </p:blipFill>
        <p:spPr>
          <a:xfrm>
            <a:off x="4000496" y="1214422"/>
            <a:ext cx="3009323" cy="2882615"/>
          </a:xfrm>
          <a:prstGeom prst="rect">
            <a:avLst/>
          </a:prstGeom>
        </p:spPr>
      </p:pic>
      <p:sp>
        <p:nvSpPr>
          <p:cNvPr id="7" name="TextBox 6"/>
          <p:cNvSpPr txBox="1"/>
          <p:nvPr/>
        </p:nvSpPr>
        <p:spPr>
          <a:xfrm>
            <a:off x="0" y="4214818"/>
            <a:ext cx="7536037" cy="553998"/>
          </a:xfrm>
          <a:prstGeom prst="rect">
            <a:avLst/>
          </a:prstGeom>
          <a:noFill/>
        </p:spPr>
        <p:txBody>
          <a:bodyPr wrap="none" rtlCol="0">
            <a:spAutoFit/>
          </a:bodyPr>
          <a:lstStyle/>
          <a:p>
            <a:r>
              <a:rPr lang="en-US" altLang="zh-CN" sz="3000" b="1" dirty="0" smtClean="0">
                <a:latin typeface="Verdana" pitchFamily="34" charset="0"/>
                <a:ea typeface="Verdana" pitchFamily="34" charset="0"/>
                <a:cs typeface="Verdana" pitchFamily="34" charset="0"/>
              </a:rPr>
              <a:t>Can scanners/detectors catch all?</a:t>
            </a:r>
            <a:endParaRPr lang="zh-CN" altLang="en-US" sz="3000" b="1"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android.jpg"/>
          <p:cNvPicPr>
            <a:picLocks noChangeAspect="1"/>
          </p:cNvPicPr>
          <p:nvPr/>
        </p:nvPicPr>
        <p:blipFill>
          <a:blip r:embed="rId3"/>
          <a:stretch>
            <a:fillRect/>
          </a:stretch>
        </p:blipFill>
        <p:spPr>
          <a:xfrm>
            <a:off x="0" y="1714488"/>
            <a:ext cx="2002776" cy="1504943"/>
          </a:xfrm>
          <a:prstGeom prst="rect">
            <a:avLst/>
          </a:prstGeom>
        </p:spPr>
      </p:pic>
      <p:sp>
        <p:nvSpPr>
          <p:cNvPr id="6" name="TextBox 5"/>
          <p:cNvSpPr txBox="1"/>
          <p:nvPr/>
        </p:nvSpPr>
        <p:spPr>
          <a:xfrm>
            <a:off x="0" y="3143248"/>
            <a:ext cx="2058577" cy="553998"/>
          </a:xfrm>
          <a:prstGeom prst="rect">
            <a:avLst/>
          </a:prstGeom>
          <a:noFill/>
        </p:spPr>
        <p:txBody>
          <a:bodyPr wrap="none" rtlCol="0">
            <a:spAutoFit/>
          </a:bodyPr>
          <a:lstStyle/>
          <a:p>
            <a:r>
              <a:rPr lang="en-US" altLang="zh-CN" sz="3000" b="1" dirty="0" smtClean="0">
                <a:latin typeface="Verdana" pitchFamily="34" charset="0"/>
                <a:ea typeface="Verdana" pitchFamily="34" charset="0"/>
                <a:cs typeface="Verdana" pitchFamily="34" charset="0"/>
              </a:rPr>
              <a:t>malware</a:t>
            </a:r>
            <a:endParaRPr lang="zh-CN" altLang="en-US" sz="3000" b="1" dirty="0" smtClean="0">
              <a:latin typeface="Verdana" pitchFamily="34" charset="0"/>
              <a:ea typeface="Verdana" pitchFamily="34" charset="0"/>
              <a:cs typeface="Verdana" pitchFamily="34" charset="0"/>
            </a:endParaRPr>
          </a:p>
        </p:txBody>
      </p:sp>
      <p:pic>
        <p:nvPicPr>
          <p:cNvPr id="5" name="图片 4" descr="malware-detection-website-icon-large.png"/>
          <p:cNvPicPr>
            <a:picLocks noChangeAspect="1"/>
          </p:cNvPicPr>
          <p:nvPr/>
        </p:nvPicPr>
        <p:blipFill>
          <a:blip r:embed="rId4"/>
          <a:stretch>
            <a:fillRect/>
          </a:stretch>
        </p:blipFill>
        <p:spPr>
          <a:xfrm>
            <a:off x="4000496" y="1214422"/>
            <a:ext cx="3009323" cy="2882615"/>
          </a:xfrm>
          <a:prstGeom prst="rect">
            <a:avLst/>
          </a:prstGeom>
        </p:spPr>
      </p:pic>
      <p:sp>
        <p:nvSpPr>
          <p:cNvPr id="7" name="TextBox 6"/>
          <p:cNvSpPr txBox="1"/>
          <p:nvPr/>
        </p:nvSpPr>
        <p:spPr>
          <a:xfrm>
            <a:off x="0" y="4214818"/>
            <a:ext cx="7536037" cy="553998"/>
          </a:xfrm>
          <a:prstGeom prst="rect">
            <a:avLst/>
          </a:prstGeom>
          <a:noFill/>
        </p:spPr>
        <p:txBody>
          <a:bodyPr wrap="none" rtlCol="0">
            <a:spAutoFit/>
          </a:bodyPr>
          <a:lstStyle/>
          <a:p>
            <a:r>
              <a:rPr lang="en-US" altLang="zh-CN" sz="3000" b="1" dirty="0" smtClean="0">
                <a:latin typeface="Verdana" pitchFamily="34" charset="0"/>
                <a:ea typeface="Verdana" pitchFamily="34" charset="0"/>
                <a:cs typeface="Verdana" pitchFamily="34" charset="0"/>
              </a:rPr>
              <a:t>Can scanners/detectors catch all?</a:t>
            </a:r>
            <a:endParaRPr lang="zh-CN" altLang="en-US" sz="3000" b="1" dirty="0" smtClean="0">
              <a:latin typeface="Verdana" pitchFamily="34" charset="0"/>
              <a:ea typeface="Verdana" pitchFamily="34" charset="0"/>
              <a:cs typeface="Verdana" pitchFamily="34" charset="0"/>
            </a:endParaRPr>
          </a:p>
        </p:txBody>
      </p:sp>
      <p:sp>
        <p:nvSpPr>
          <p:cNvPr id="8" name="TextBox 7"/>
          <p:cNvSpPr txBox="1"/>
          <p:nvPr/>
        </p:nvSpPr>
        <p:spPr>
          <a:xfrm>
            <a:off x="3214678" y="1857364"/>
            <a:ext cx="5966835" cy="1477328"/>
          </a:xfrm>
          <a:prstGeom prst="rect">
            <a:avLst/>
          </a:prstGeom>
          <a:noFill/>
        </p:spPr>
        <p:txBody>
          <a:bodyPr wrap="square" rtlCol="0">
            <a:spAutoFit/>
          </a:bodyPr>
          <a:lstStyle/>
          <a:p>
            <a:pPr algn="r"/>
            <a:r>
              <a:rPr lang="en-US" altLang="zh-CN" sz="3000" b="1" dirty="0" smtClean="0">
                <a:latin typeface="Verdana" pitchFamily="34" charset="0"/>
                <a:ea typeface="Verdana" pitchFamily="34" charset="0"/>
                <a:cs typeface="Verdana" pitchFamily="34" charset="0"/>
              </a:rPr>
              <a:t>in 2011, </a:t>
            </a:r>
            <a:r>
              <a:rPr lang="en-US" altLang="zh-CN" sz="3000" b="1" dirty="0" smtClean="0">
                <a:solidFill>
                  <a:srgbClr val="FF0000"/>
                </a:solidFill>
                <a:latin typeface="Verdana" pitchFamily="34" charset="0"/>
                <a:ea typeface="Verdana" pitchFamily="34" charset="0"/>
                <a:cs typeface="Verdana" pitchFamily="34" charset="0"/>
              </a:rPr>
              <a:t>20.2%~79.6% </a:t>
            </a:r>
            <a:r>
              <a:rPr lang="en-US" altLang="zh-CN" sz="3000" b="1" dirty="0" smtClean="0">
                <a:latin typeface="Verdana" pitchFamily="34" charset="0"/>
                <a:ea typeface="Verdana" pitchFamily="34" charset="0"/>
                <a:cs typeface="Verdana" pitchFamily="34" charset="0"/>
              </a:rPr>
              <a:t>of</a:t>
            </a:r>
          </a:p>
          <a:p>
            <a:pPr algn="r"/>
            <a:r>
              <a:rPr lang="en-US" altLang="zh-CN" sz="3000" b="1" dirty="0" smtClean="0">
                <a:latin typeface="Verdana" pitchFamily="34" charset="0"/>
                <a:ea typeface="Verdana" pitchFamily="34" charset="0"/>
                <a:cs typeface="Verdana" pitchFamily="34" charset="0"/>
              </a:rPr>
              <a:t>1260 malware samples</a:t>
            </a:r>
          </a:p>
          <a:p>
            <a:pPr algn="r"/>
            <a:r>
              <a:rPr lang="en-US" altLang="zh-CN" sz="3000" b="1" dirty="0" smtClean="0">
                <a:latin typeface="Verdana" pitchFamily="34" charset="0"/>
                <a:ea typeface="Verdana" pitchFamily="34" charset="0"/>
                <a:cs typeface="Verdana" pitchFamily="34" charset="0"/>
              </a:rPr>
              <a:t>were detected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android.jpg"/>
          <p:cNvPicPr>
            <a:picLocks noChangeAspect="1"/>
          </p:cNvPicPr>
          <p:nvPr/>
        </p:nvPicPr>
        <p:blipFill>
          <a:blip r:embed="rId3"/>
          <a:stretch>
            <a:fillRect/>
          </a:stretch>
        </p:blipFill>
        <p:spPr>
          <a:xfrm>
            <a:off x="0" y="1714488"/>
            <a:ext cx="2002776" cy="1504943"/>
          </a:xfrm>
          <a:prstGeom prst="rect">
            <a:avLst/>
          </a:prstGeom>
        </p:spPr>
      </p:pic>
      <p:sp>
        <p:nvSpPr>
          <p:cNvPr id="6" name="TextBox 5"/>
          <p:cNvSpPr txBox="1"/>
          <p:nvPr/>
        </p:nvSpPr>
        <p:spPr>
          <a:xfrm>
            <a:off x="0" y="3143248"/>
            <a:ext cx="2058577" cy="553998"/>
          </a:xfrm>
          <a:prstGeom prst="rect">
            <a:avLst/>
          </a:prstGeom>
          <a:noFill/>
        </p:spPr>
        <p:txBody>
          <a:bodyPr wrap="none" rtlCol="0">
            <a:spAutoFit/>
          </a:bodyPr>
          <a:lstStyle/>
          <a:p>
            <a:r>
              <a:rPr lang="en-US" altLang="zh-CN" sz="3000" b="1" dirty="0" smtClean="0">
                <a:latin typeface="Verdana" pitchFamily="34" charset="0"/>
                <a:ea typeface="Verdana" pitchFamily="34" charset="0"/>
                <a:cs typeface="Verdana" pitchFamily="34" charset="0"/>
              </a:rPr>
              <a:t>malware</a:t>
            </a:r>
            <a:endParaRPr lang="zh-CN" altLang="en-US" sz="3000" b="1" dirty="0" smtClean="0">
              <a:latin typeface="Verdana" pitchFamily="34" charset="0"/>
              <a:ea typeface="Verdana" pitchFamily="34" charset="0"/>
              <a:cs typeface="Verdana" pitchFamily="34" charset="0"/>
            </a:endParaRPr>
          </a:p>
        </p:txBody>
      </p:sp>
      <p:pic>
        <p:nvPicPr>
          <p:cNvPr id="5" name="图片 4" descr="malware-detection-website-icon-large.png"/>
          <p:cNvPicPr>
            <a:picLocks noChangeAspect="1"/>
          </p:cNvPicPr>
          <p:nvPr/>
        </p:nvPicPr>
        <p:blipFill>
          <a:blip r:embed="rId4"/>
          <a:stretch>
            <a:fillRect/>
          </a:stretch>
        </p:blipFill>
        <p:spPr>
          <a:xfrm>
            <a:off x="4000496" y="1214422"/>
            <a:ext cx="3009323" cy="2882615"/>
          </a:xfrm>
          <a:prstGeom prst="rect">
            <a:avLst/>
          </a:prstGeom>
        </p:spPr>
      </p:pic>
      <p:sp>
        <p:nvSpPr>
          <p:cNvPr id="7" name="TextBox 6"/>
          <p:cNvSpPr txBox="1"/>
          <p:nvPr/>
        </p:nvSpPr>
        <p:spPr>
          <a:xfrm>
            <a:off x="0" y="4214818"/>
            <a:ext cx="7536037" cy="553998"/>
          </a:xfrm>
          <a:prstGeom prst="rect">
            <a:avLst/>
          </a:prstGeom>
          <a:noFill/>
        </p:spPr>
        <p:txBody>
          <a:bodyPr wrap="none" rtlCol="0">
            <a:spAutoFit/>
          </a:bodyPr>
          <a:lstStyle/>
          <a:p>
            <a:r>
              <a:rPr lang="en-US" altLang="zh-CN" sz="3000" b="1" dirty="0" smtClean="0">
                <a:latin typeface="Verdana" pitchFamily="34" charset="0"/>
                <a:ea typeface="Verdana" pitchFamily="34" charset="0"/>
                <a:cs typeface="Verdana" pitchFamily="34" charset="0"/>
              </a:rPr>
              <a:t>Can scanners/detectors catch all?</a:t>
            </a:r>
            <a:endParaRPr lang="zh-CN" altLang="en-US" sz="3000" b="1" dirty="0" smtClean="0">
              <a:latin typeface="Verdana" pitchFamily="34" charset="0"/>
              <a:ea typeface="Verdana" pitchFamily="34" charset="0"/>
              <a:cs typeface="Verdana" pitchFamily="34" charset="0"/>
            </a:endParaRPr>
          </a:p>
        </p:txBody>
      </p:sp>
      <p:sp>
        <p:nvSpPr>
          <p:cNvPr id="8" name="TextBox 7"/>
          <p:cNvSpPr txBox="1"/>
          <p:nvPr/>
        </p:nvSpPr>
        <p:spPr>
          <a:xfrm>
            <a:off x="3214678" y="1857364"/>
            <a:ext cx="5966835" cy="2400657"/>
          </a:xfrm>
          <a:prstGeom prst="rect">
            <a:avLst/>
          </a:prstGeom>
          <a:noFill/>
        </p:spPr>
        <p:txBody>
          <a:bodyPr wrap="square" rtlCol="0">
            <a:spAutoFit/>
          </a:bodyPr>
          <a:lstStyle/>
          <a:p>
            <a:pPr algn="r"/>
            <a:r>
              <a:rPr lang="en-US" altLang="zh-CN" sz="3000" b="1" dirty="0" smtClean="0">
                <a:solidFill>
                  <a:schemeClr val="bg1">
                    <a:lumMod val="50000"/>
                  </a:schemeClr>
                </a:solidFill>
                <a:latin typeface="Verdana" pitchFamily="34" charset="0"/>
                <a:ea typeface="Verdana" pitchFamily="34" charset="0"/>
                <a:cs typeface="Verdana" pitchFamily="34" charset="0"/>
              </a:rPr>
              <a:t>in 2011, 20.2%~79.6% of</a:t>
            </a:r>
          </a:p>
          <a:p>
            <a:pPr algn="r"/>
            <a:r>
              <a:rPr lang="en-US" altLang="zh-CN" sz="3000" b="1" dirty="0" smtClean="0">
                <a:solidFill>
                  <a:schemeClr val="bg1">
                    <a:lumMod val="50000"/>
                  </a:schemeClr>
                </a:solidFill>
                <a:latin typeface="Verdana" pitchFamily="34" charset="0"/>
                <a:ea typeface="Verdana" pitchFamily="34" charset="0"/>
                <a:cs typeface="Verdana" pitchFamily="34" charset="0"/>
              </a:rPr>
              <a:t>1260 malware samples</a:t>
            </a:r>
          </a:p>
          <a:p>
            <a:pPr algn="r"/>
            <a:r>
              <a:rPr lang="en-US" altLang="zh-CN" sz="3000" b="1" dirty="0" smtClean="0">
                <a:solidFill>
                  <a:schemeClr val="bg1">
                    <a:lumMod val="50000"/>
                  </a:schemeClr>
                </a:solidFill>
                <a:latin typeface="Verdana" pitchFamily="34" charset="0"/>
                <a:ea typeface="Verdana" pitchFamily="34" charset="0"/>
                <a:cs typeface="Verdana" pitchFamily="34" charset="0"/>
              </a:rPr>
              <a:t>were detected</a:t>
            </a:r>
          </a:p>
          <a:p>
            <a:pPr algn="r"/>
            <a:endParaRPr lang="en-US" altLang="zh-CN" sz="3000" b="1" dirty="0" smtClean="0">
              <a:latin typeface="Verdana" pitchFamily="34" charset="0"/>
              <a:ea typeface="Verdana" pitchFamily="34" charset="0"/>
              <a:cs typeface="Verdana" pitchFamily="34" charset="0"/>
            </a:endParaRPr>
          </a:p>
          <a:p>
            <a:pPr algn="r"/>
            <a:r>
              <a:rPr lang="en-US" altLang="zh-CN" sz="3000" b="1" dirty="0" smtClean="0">
                <a:latin typeface="Verdana" pitchFamily="34" charset="0"/>
                <a:ea typeface="Verdana" pitchFamily="34" charset="0"/>
                <a:cs typeface="Verdana" pitchFamily="34" charset="0"/>
              </a:rPr>
              <a:t>How about now?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android.jpg"/>
          <p:cNvPicPr>
            <a:picLocks noChangeAspect="1"/>
          </p:cNvPicPr>
          <p:nvPr/>
        </p:nvPicPr>
        <p:blipFill>
          <a:blip r:embed="rId3"/>
          <a:stretch>
            <a:fillRect/>
          </a:stretch>
        </p:blipFill>
        <p:spPr>
          <a:xfrm>
            <a:off x="0" y="1714488"/>
            <a:ext cx="2002776" cy="1504943"/>
          </a:xfrm>
          <a:prstGeom prst="rect">
            <a:avLst/>
          </a:prstGeom>
        </p:spPr>
      </p:pic>
      <p:sp>
        <p:nvSpPr>
          <p:cNvPr id="7" name="TextBox 6"/>
          <p:cNvSpPr txBox="1"/>
          <p:nvPr/>
        </p:nvSpPr>
        <p:spPr>
          <a:xfrm>
            <a:off x="0" y="4214818"/>
            <a:ext cx="7536037" cy="553998"/>
          </a:xfrm>
          <a:prstGeom prst="rect">
            <a:avLst/>
          </a:prstGeom>
          <a:noFill/>
        </p:spPr>
        <p:txBody>
          <a:bodyPr wrap="none" rtlCol="0">
            <a:spAutoFit/>
          </a:bodyPr>
          <a:lstStyle/>
          <a:p>
            <a:r>
              <a:rPr lang="en-US" altLang="zh-CN" sz="3000" b="1" dirty="0" smtClean="0">
                <a:latin typeface="Verdana" pitchFamily="34" charset="0"/>
                <a:ea typeface="Verdana" pitchFamily="34" charset="0"/>
                <a:cs typeface="Verdana" pitchFamily="34" charset="0"/>
              </a:rPr>
              <a:t>Can scanners/detectors catch all?</a:t>
            </a:r>
            <a:endParaRPr lang="zh-CN" altLang="en-US" sz="3000" b="1" dirty="0" smtClean="0">
              <a:latin typeface="Verdana" pitchFamily="34" charset="0"/>
              <a:ea typeface="Verdana" pitchFamily="34" charset="0"/>
              <a:cs typeface="Verdana" pitchFamily="34" charset="0"/>
            </a:endParaRPr>
          </a:p>
        </p:txBody>
      </p:sp>
      <p:pic>
        <p:nvPicPr>
          <p:cNvPr id="9" name="图片 8" descr="detectratio.JPG"/>
          <p:cNvPicPr>
            <a:picLocks noChangeAspect="1"/>
          </p:cNvPicPr>
          <p:nvPr/>
        </p:nvPicPr>
        <p:blipFill>
          <a:blip r:embed="rId4"/>
          <a:stretch>
            <a:fillRect/>
          </a:stretch>
        </p:blipFill>
        <p:spPr>
          <a:xfrm>
            <a:off x="0" y="3198611"/>
            <a:ext cx="9144000" cy="3659389"/>
          </a:xfrm>
          <a:prstGeom prst="rect">
            <a:avLst/>
          </a:prstGeom>
        </p:spPr>
      </p:pic>
      <p:pic>
        <p:nvPicPr>
          <p:cNvPr id="5" name="图片 4" descr="malware-detection-website-icon-large.png"/>
          <p:cNvPicPr>
            <a:picLocks noChangeAspect="1"/>
          </p:cNvPicPr>
          <p:nvPr/>
        </p:nvPicPr>
        <p:blipFill>
          <a:blip r:embed="rId5"/>
          <a:stretch>
            <a:fillRect/>
          </a:stretch>
        </p:blipFill>
        <p:spPr>
          <a:xfrm>
            <a:off x="4000496" y="1214422"/>
            <a:ext cx="3009323" cy="2882615"/>
          </a:xfrm>
          <a:prstGeom prst="rect">
            <a:avLst/>
          </a:prstGeom>
        </p:spPr>
      </p:pic>
      <p:sp>
        <p:nvSpPr>
          <p:cNvPr id="6" name="TextBox 5"/>
          <p:cNvSpPr txBox="1"/>
          <p:nvPr/>
        </p:nvSpPr>
        <p:spPr>
          <a:xfrm>
            <a:off x="0" y="3143248"/>
            <a:ext cx="2058577" cy="553998"/>
          </a:xfrm>
          <a:prstGeom prst="rect">
            <a:avLst/>
          </a:prstGeom>
          <a:noFill/>
        </p:spPr>
        <p:txBody>
          <a:bodyPr wrap="none" rtlCol="0">
            <a:spAutoFit/>
          </a:bodyPr>
          <a:lstStyle/>
          <a:p>
            <a:r>
              <a:rPr lang="en-US" altLang="zh-CN" sz="3000" b="1" dirty="0" smtClean="0">
                <a:latin typeface="Verdana" pitchFamily="34" charset="0"/>
                <a:ea typeface="Verdana" pitchFamily="34" charset="0"/>
                <a:cs typeface="Verdana" pitchFamily="34" charset="0"/>
              </a:rPr>
              <a:t>malware</a:t>
            </a:r>
            <a:endParaRPr lang="zh-CN" altLang="en-US" sz="3000" b="1" dirty="0" smtClean="0">
              <a:latin typeface="Verdana" pitchFamily="34" charset="0"/>
              <a:ea typeface="Verdana" pitchFamily="34" charset="0"/>
              <a:cs typeface="Verdana" pitchFamily="34" charset="0"/>
            </a:endParaRPr>
          </a:p>
        </p:txBody>
      </p:sp>
      <p:sp>
        <p:nvSpPr>
          <p:cNvPr id="8" name="TextBox 7"/>
          <p:cNvSpPr txBox="1"/>
          <p:nvPr/>
        </p:nvSpPr>
        <p:spPr>
          <a:xfrm>
            <a:off x="1643042" y="1857364"/>
            <a:ext cx="7538471" cy="2400657"/>
          </a:xfrm>
          <a:prstGeom prst="rect">
            <a:avLst/>
          </a:prstGeom>
          <a:noFill/>
        </p:spPr>
        <p:txBody>
          <a:bodyPr wrap="square" rtlCol="0">
            <a:spAutoFit/>
          </a:bodyPr>
          <a:lstStyle/>
          <a:p>
            <a:pPr algn="r"/>
            <a:r>
              <a:rPr lang="en-US" altLang="zh-CN" sz="3000" b="1" dirty="0" smtClean="0">
                <a:latin typeface="Verdana" pitchFamily="34" charset="0"/>
                <a:ea typeface="Verdana" pitchFamily="34" charset="0"/>
                <a:cs typeface="Verdana" pitchFamily="34" charset="0"/>
              </a:rPr>
              <a:t>in 2016, 17.9%~92.7% of</a:t>
            </a:r>
          </a:p>
          <a:p>
            <a:pPr algn="r"/>
            <a:r>
              <a:rPr lang="en-US" altLang="zh-CN" sz="3000" b="1" dirty="0" smtClean="0">
                <a:latin typeface="Verdana" pitchFamily="34" charset="0"/>
                <a:ea typeface="Verdana" pitchFamily="34" charset="0"/>
                <a:cs typeface="Verdana" pitchFamily="34" charset="0"/>
              </a:rPr>
              <a:t>58 malware samples</a:t>
            </a:r>
          </a:p>
          <a:p>
            <a:pPr algn="r"/>
            <a:r>
              <a:rPr lang="en-US" altLang="zh-CN" sz="3000" b="1" dirty="0" smtClean="0">
                <a:latin typeface="Verdana" pitchFamily="34" charset="0"/>
                <a:ea typeface="Verdana" pitchFamily="34" charset="0"/>
                <a:cs typeface="Verdana" pitchFamily="34" charset="0"/>
              </a:rPr>
              <a:t>were detected on </a:t>
            </a:r>
            <a:r>
              <a:rPr lang="en-US" altLang="zh-CN" sz="3000" b="1" dirty="0" err="1" smtClean="0">
                <a:latin typeface="Verdana" pitchFamily="34" charset="0"/>
                <a:ea typeface="Verdana" pitchFamily="34" charset="0"/>
                <a:cs typeface="Verdana" pitchFamily="34" charset="0"/>
              </a:rPr>
              <a:t>VirusTotal</a:t>
            </a:r>
            <a:r>
              <a:rPr lang="en-US" altLang="zh-CN" sz="3000" b="1" dirty="0" smtClean="0">
                <a:latin typeface="Verdana" pitchFamily="34" charset="0"/>
                <a:ea typeface="Verdana" pitchFamily="34" charset="0"/>
                <a:cs typeface="Verdana" pitchFamily="34" charset="0"/>
              </a:rPr>
              <a:t> </a:t>
            </a:r>
          </a:p>
          <a:p>
            <a:pPr algn="r"/>
            <a:endParaRPr lang="en-US" altLang="zh-CN" sz="3000" b="1" dirty="0" smtClean="0">
              <a:latin typeface="Verdana" pitchFamily="34" charset="0"/>
              <a:ea typeface="Verdana" pitchFamily="34" charset="0"/>
              <a:cs typeface="Verdana" pitchFamily="34" charset="0"/>
            </a:endParaRPr>
          </a:p>
          <a:p>
            <a:pPr algn="r"/>
            <a:r>
              <a:rPr lang="en-US" altLang="zh-CN" sz="3000" b="1" dirty="0" smtClean="0">
                <a:latin typeface="Verdana" pitchFamily="34" charset="0"/>
                <a:ea typeface="Verdana" pitchFamily="34" charset="0"/>
                <a:cs typeface="Verdana" pitchFamily="34" charset="0"/>
              </a:rPr>
              <a:t>How about now? </a:t>
            </a:r>
          </a:p>
        </p:txBody>
      </p:sp>
      <p:sp>
        <p:nvSpPr>
          <p:cNvPr id="11" name="TextBox 10"/>
          <p:cNvSpPr txBox="1"/>
          <p:nvPr/>
        </p:nvSpPr>
        <p:spPr>
          <a:xfrm>
            <a:off x="-500098" y="571480"/>
            <a:ext cx="9644098" cy="553998"/>
          </a:xfrm>
          <a:prstGeom prst="rect">
            <a:avLst/>
          </a:prstGeom>
          <a:noFill/>
        </p:spPr>
        <p:txBody>
          <a:bodyPr wrap="square" rtlCol="0">
            <a:spAutoFit/>
          </a:bodyPr>
          <a:lstStyle/>
          <a:p>
            <a:pPr algn="r"/>
            <a:r>
              <a:rPr lang="en-US" altLang="zh-CN" sz="3000" b="1" dirty="0" smtClean="0">
                <a:latin typeface="Verdana" pitchFamily="34" charset="0"/>
                <a:ea typeface="Verdana" pitchFamily="34" charset="0"/>
                <a:cs typeface="Verdana" pitchFamily="34" charset="0"/>
              </a:rPr>
              <a:t>no</a:t>
            </a:r>
            <a:r>
              <a:rPr lang="en-US" altLang="zh-CN" sz="1600" b="1" dirty="0" smtClean="0">
                <a:latin typeface="Verdana" pitchFamily="34" charset="0"/>
                <a:ea typeface="Verdana" pitchFamily="34" charset="0"/>
                <a:cs typeface="Verdana" pitchFamily="34" charset="0"/>
              </a:rPr>
              <a:t> </a:t>
            </a:r>
            <a:r>
              <a:rPr lang="en-US" altLang="zh-CN" sz="3000" b="1" dirty="0" smtClean="0">
                <a:latin typeface="Verdana" pitchFamily="34" charset="0"/>
                <a:ea typeface="Verdana" pitchFamily="34" charset="0"/>
                <a:cs typeface="Verdana" pitchFamily="34" charset="0"/>
              </a:rPr>
              <a:t>detector</a:t>
            </a:r>
            <a:r>
              <a:rPr lang="en-US" altLang="zh-CN" sz="1600" b="1" dirty="0" smtClean="0">
                <a:latin typeface="Verdana" pitchFamily="34" charset="0"/>
                <a:ea typeface="Verdana" pitchFamily="34" charset="0"/>
                <a:cs typeface="Verdana" pitchFamily="34" charset="0"/>
              </a:rPr>
              <a:t> </a:t>
            </a:r>
            <a:r>
              <a:rPr lang="en-US" altLang="zh-CN" sz="3000" b="1" dirty="0" smtClean="0">
                <a:latin typeface="Verdana" pitchFamily="34" charset="0"/>
                <a:ea typeface="Verdana" pitchFamily="34" charset="0"/>
                <a:cs typeface="Verdana" pitchFamily="34" charset="0"/>
              </a:rPr>
              <a:t>detects</a:t>
            </a:r>
            <a:r>
              <a:rPr lang="en-US" altLang="zh-CN" sz="1600" b="1" dirty="0" smtClean="0">
                <a:latin typeface="Verdana" pitchFamily="34" charset="0"/>
                <a:ea typeface="Verdana" pitchFamily="34" charset="0"/>
                <a:cs typeface="Verdana" pitchFamily="34" charset="0"/>
              </a:rPr>
              <a:t> </a:t>
            </a:r>
            <a:r>
              <a:rPr lang="en-US" altLang="zh-CN" sz="3000" b="1" dirty="0" smtClean="0">
                <a:latin typeface="Verdana" pitchFamily="34" charset="0"/>
                <a:ea typeface="Verdana" pitchFamily="34" charset="0"/>
                <a:cs typeface="Verdana" pitchFamily="34" charset="0"/>
              </a:rPr>
              <a:t>all</a:t>
            </a:r>
            <a:r>
              <a:rPr lang="en-US" altLang="zh-CN" sz="1600" b="1" dirty="0" smtClean="0">
                <a:latin typeface="Verdana" pitchFamily="34" charset="0"/>
                <a:ea typeface="Verdana" pitchFamily="34" charset="0"/>
                <a:cs typeface="Verdana" pitchFamily="34" charset="0"/>
              </a:rPr>
              <a:t> </a:t>
            </a:r>
            <a:r>
              <a:rPr lang="en-US" altLang="zh-CN" sz="3000" b="1" dirty="0" smtClean="0">
                <a:latin typeface="Verdana" pitchFamily="34" charset="0"/>
                <a:ea typeface="Verdana" pitchFamily="34" charset="0"/>
                <a:cs typeface="Verdana" pitchFamily="34" charset="0"/>
              </a:rPr>
              <a:t>test</a:t>
            </a:r>
            <a:r>
              <a:rPr lang="en-US" altLang="zh-CN" sz="1600" b="1" dirty="0" smtClean="0">
                <a:latin typeface="Verdana" pitchFamily="34" charset="0"/>
                <a:ea typeface="Verdana" pitchFamily="34" charset="0"/>
                <a:cs typeface="Verdana" pitchFamily="34" charset="0"/>
              </a:rPr>
              <a:t> </a:t>
            </a:r>
            <a:r>
              <a:rPr lang="en-US" altLang="zh-CN" sz="3000" b="1" dirty="0" smtClean="0">
                <a:latin typeface="Verdana" pitchFamily="34" charset="0"/>
                <a:ea typeface="Verdana" pitchFamily="34" charset="0"/>
                <a:cs typeface="Verdana" pitchFamily="34" charset="0"/>
              </a:rPr>
              <a:t>known</a:t>
            </a:r>
            <a:r>
              <a:rPr lang="en-US" altLang="zh-CN" sz="1600" b="1" dirty="0" smtClean="0">
                <a:latin typeface="Verdana" pitchFamily="34" charset="0"/>
                <a:ea typeface="Verdana" pitchFamily="34" charset="0"/>
                <a:cs typeface="Verdana" pitchFamily="34" charset="0"/>
              </a:rPr>
              <a:t> </a:t>
            </a:r>
            <a:r>
              <a:rPr lang="en-US" altLang="zh-CN" sz="3000" b="1" dirty="0" smtClean="0">
                <a:latin typeface="Verdana" pitchFamily="34" charset="0"/>
                <a:ea typeface="Verdana" pitchFamily="34" charset="0"/>
                <a:cs typeface="Verdana" pitchFamily="34" charset="0"/>
              </a:rPr>
              <a:t>malware</a:t>
            </a:r>
            <a:endParaRPr lang="zh-CN" altLang="en-US" sz="3000" b="1"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000" b="1" dirty="0" smtClean="0">
            <a:solidFill>
              <a:srgbClr val="0070C0"/>
            </a:solidFill>
            <a:latin typeface="Verdana" pitchFamily="34" charset="0"/>
            <a:ea typeface="Verdana" pitchFamily="34" charset="0"/>
            <a:cs typeface="Verdana" pitchFamily="34" charset="0"/>
          </a:defRPr>
        </a:defPPr>
      </a:lstStyle>
    </a:tx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6520</TotalTime>
  <Words>1392</Words>
  <Application>Microsoft Macintosh PowerPoint</Application>
  <PresentationFormat>全屏显示(4:3)</PresentationFormat>
  <Paragraphs>225</Paragraphs>
  <Slides>28</Slides>
  <Notes>28</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28</vt:i4>
      </vt:variant>
    </vt:vector>
  </HeadingPairs>
  <TitlesOfParts>
    <vt:vector size="33" baseType="lpstr">
      <vt:lpstr>Arial</vt:lpstr>
      <vt:lpstr>宋体</vt:lpstr>
      <vt:lpstr>Verdana</vt:lpstr>
      <vt:lpstr>Calibri</vt:lpstr>
      <vt:lpstr>Office 主题</vt:lpstr>
      <vt:lpstr>Reviving Android Malware with DroidRide: And How Not To</vt:lpstr>
      <vt:lpstr>Reviving Android Malware with DroidRide: And How Not To</vt:lpstr>
      <vt:lpstr>Reviving Android Malware with DroidRide: And How Not To</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Reviving Android Malware with DroidRide: And How Not To</vt:lpstr>
      <vt:lpstr>Reviving Android Malware with DroidRide: And How Not To</vt:lpstr>
      <vt:lpstr>Reviving Android Malware with DroidRide: And How Not To</vt:lpstr>
      <vt:lpstr>Reviving Android Malware with DroidRide: And How Not To</vt:lpstr>
      <vt:lpstr>Reviving Android Malware with DroidRide: And How Not To</vt:lpstr>
      <vt:lpstr>幻灯片 20</vt:lpstr>
      <vt:lpstr>Reviving Android Malware with DroidRide: And How Not To</vt:lpstr>
      <vt:lpstr>Reviving Android Malware with DroidRide: And How Not To</vt:lpstr>
      <vt:lpstr>Reviving Android Malware with DroidRide: And How Not To</vt:lpstr>
      <vt:lpstr>幻灯片 24</vt:lpstr>
      <vt:lpstr>Reviving Android Malware with DroidRide: And How Not To</vt:lpstr>
      <vt:lpstr>defenses</vt:lpstr>
      <vt:lpstr>Reviving Android Malware with DroidRide: And How Not To</vt:lpstr>
      <vt:lpstr>幻灯片 28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Kai</dc:creator>
  <cp:lastModifiedBy>lenovo</cp:lastModifiedBy>
  <cp:revision>1428</cp:revision>
  <dcterms:created xsi:type="dcterms:W3CDTF">2015-04-21T04:16:01Z</dcterms:created>
  <dcterms:modified xsi:type="dcterms:W3CDTF">2016-10-11T15:41:03Z</dcterms:modified>
</cp:coreProperties>
</file>