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5" r:id="rId5"/>
    <p:sldId id="276" r:id="rId6"/>
    <p:sldId id="277" r:id="rId7"/>
    <p:sldId id="284" r:id="rId8"/>
    <p:sldId id="285" r:id="rId9"/>
    <p:sldId id="286" r:id="rId10"/>
    <p:sldId id="287" r:id="rId11"/>
    <p:sldId id="279" r:id="rId12"/>
    <p:sldId id="278" r:id="rId13"/>
    <p:sldId id="280" r:id="rId14"/>
    <p:sldId id="281" r:id="rId15"/>
    <p:sldId id="282" r:id="rId16"/>
    <p:sldId id="283" r:id="rId17"/>
    <p:sldId id="265" r:id="rId18"/>
    <p:sldId id="267" r:id="rId19"/>
    <p:sldId id="268" r:id="rId20"/>
    <p:sldId id="271" r:id="rId21"/>
    <p:sldId id="269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details/Microsoft_Research_Video_103482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iyun.com/zixun/content/2_6_1907774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hejiwang.com/news/news-14857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4KqQkcJlqw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is.gmu.edu/MTD2014/" TargetMode="External"/><Relationship Id="rId4" Type="http://schemas.openxmlformats.org/officeDocument/2006/relationships/hyperlink" Target="http://drops.wooyun.org/tips/4966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ist.zju.edu.cn/kaibu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hElxf6MUk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 fontScale="90000"/>
          </a:bodyPr>
          <a:lstStyle/>
          <a:p>
            <a:r>
              <a:rPr lang="en-US" altLang="zh-CN" sz="3600" b="1" dirty="0" smtClean="0">
                <a:solidFill>
                  <a:schemeClr val="accent6"/>
                </a:solidFill>
              </a:rPr>
              <a:t>Comprehensive Laboratory Practice of </a:t>
            </a:r>
            <a:r>
              <a:rPr lang="en-US" altLang="zh-CN" sz="4800" b="1" dirty="0" smtClean="0">
                <a:solidFill>
                  <a:schemeClr val="accent6"/>
                </a:solidFill>
              </a:rPr>
              <a:t>Information Security</a:t>
            </a:r>
            <a:endParaRPr lang="zh-CN" altLang="en-US" sz="4800" b="1" dirty="0">
              <a:solidFill>
                <a:schemeClr val="accent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143380"/>
            <a:ext cx="9144000" cy="1495420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Kai Bu</a:t>
            </a:r>
          </a:p>
          <a:p>
            <a:r>
              <a:rPr lang="en-US" altLang="zh-CN" sz="2400" dirty="0" smtClean="0"/>
              <a:t>Zhejiang University</a:t>
            </a:r>
          </a:p>
          <a:p>
            <a:r>
              <a:rPr lang="en-US" altLang="zh-CN" sz="2400" dirty="0" smtClean="0"/>
              <a:t>http://list.zju.edu.cn/kaibu/infosec2015/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Group-Project Oriented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solidFill>
                  <a:schemeClr val="bg1"/>
                </a:solidFill>
              </a:rPr>
              <a:t>https://www.youtube.com/watch?v=phElxf6MUkU </a:t>
            </a:r>
            <a:endParaRPr lang="zh-CN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Tentative Projects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RFID Authentication</a:t>
            </a:r>
          </a:p>
          <a:p>
            <a:r>
              <a:rPr lang="en-US" altLang="zh-CN" dirty="0" smtClean="0"/>
              <a:t>Hacking Taxi-Hailing Apps</a:t>
            </a:r>
          </a:p>
          <a:p>
            <a:r>
              <a:rPr lang="en-US" altLang="zh-CN" dirty="0" smtClean="0"/>
              <a:t>Moving Target Defense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0cf6e2b4efbacc34e3a1dbc611a6628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23560" y="4008120"/>
            <a:ext cx="3520440" cy="28498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Being Secret Enough?: Efficiency and Privacy for RFID Authentication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Goal</a:t>
            </a:r>
          </a:p>
          <a:p>
            <a:pPr>
              <a:buNone/>
            </a:pPr>
            <a:r>
              <a:rPr lang="en-US" altLang="zh-CN" dirty="0" smtClean="0"/>
              <a:t>	attack current designs;</a:t>
            </a:r>
          </a:p>
          <a:p>
            <a:pPr>
              <a:buNone/>
            </a:pPr>
            <a:r>
              <a:rPr lang="en-US" altLang="zh-CN" dirty="0" smtClean="0"/>
              <a:t>	design/implement new</a:t>
            </a:r>
          </a:p>
          <a:p>
            <a:pPr>
              <a:buNone/>
            </a:pPr>
            <a:r>
              <a:rPr lang="en-US" altLang="zh-CN" dirty="0" smtClean="0"/>
              <a:t>	ones with improved</a:t>
            </a:r>
          </a:p>
          <a:p>
            <a:pPr>
              <a:buNone/>
            </a:pPr>
            <a:r>
              <a:rPr lang="en-US" altLang="zh-CN" dirty="0" smtClean="0"/>
              <a:t>	efficiency/privacy.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#1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Is Being Secret Enough?: Efficiency and Privacy for RFID Authentication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Reference</a:t>
            </a:r>
          </a:p>
          <a:p>
            <a:r>
              <a:rPr lang="en-US" altLang="zh-CN" sz="2000" dirty="0" smtClean="0"/>
              <a:t>Privacy and security in library RFID: issues, practices, and architectures, CCS 2004, [video: </a:t>
            </a:r>
            <a:r>
              <a:rPr lang="en-US" altLang="zh-CN" sz="900" dirty="0" smtClean="0">
                <a:hlinkClick r:id="rId2"/>
              </a:rPr>
              <a:t>https://archive.org/details/Microsoft_Research_Video_103482</a:t>
            </a:r>
            <a:r>
              <a:rPr lang="en-US" altLang="zh-CN" sz="2000" dirty="0" smtClean="0"/>
              <a:t>]</a:t>
            </a:r>
          </a:p>
          <a:p>
            <a:r>
              <a:rPr lang="en-US" altLang="zh-CN" sz="2000" dirty="0" smtClean="0"/>
              <a:t>RFID Traceability: A Multilayer Problem, FC 2005</a:t>
            </a:r>
          </a:p>
          <a:p>
            <a:r>
              <a:rPr lang="en-US" altLang="zh-CN" sz="2000" dirty="0" smtClean="0"/>
              <a:t>A Lightweight RFID Protocol to protect against Traceability and Cloning attacks, </a:t>
            </a:r>
            <a:r>
              <a:rPr lang="en-US" altLang="zh-CN" sz="2000" dirty="0" err="1" smtClean="0"/>
              <a:t>SecureComm</a:t>
            </a:r>
            <a:r>
              <a:rPr lang="en-US" altLang="zh-CN" sz="2000" dirty="0" smtClean="0"/>
              <a:t> 2005</a:t>
            </a:r>
          </a:p>
          <a:p>
            <a:r>
              <a:rPr lang="en-US" altLang="zh-CN" sz="2000" dirty="0" smtClean="0"/>
              <a:t>An efficient forward private RFID protocol, CCS 2009</a:t>
            </a:r>
            <a:endParaRPr lang="zh-CN" altLang="en-US" sz="20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#1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kuaidi1-e1426727031729-1940x10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392"/>
            <a:ext cx="9144000" cy="51376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Hacking Taxi-Hailing Services for Profits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Goal</a:t>
            </a:r>
          </a:p>
          <a:p>
            <a:pPr>
              <a:buNone/>
            </a:pPr>
            <a:r>
              <a:rPr lang="en-US" altLang="zh-CN" dirty="0" smtClean="0"/>
              <a:t>	exploit taxi-hailing apps &amp; driver-passenger collusion for profits;</a:t>
            </a:r>
          </a:p>
          <a:p>
            <a:pPr>
              <a:buNone/>
            </a:pPr>
            <a:r>
              <a:rPr lang="en-US" altLang="zh-CN" dirty="0" smtClean="0"/>
              <a:t>	design/implement detection/prevention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News</a:t>
            </a:r>
          </a:p>
          <a:p>
            <a:r>
              <a:rPr lang="en-US" altLang="zh-CN" sz="2000" dirty="0" smtClean="0">
                <a:hlinkClick r:id="rId3"/>
              </a:rPr>
              <a:t>http://www.aliyun.com/zixun/content/2_6_1907774.html</a:t>
            </a:r>
            <a:r>
              <a:rPr lang="en-US" altLang="zh-CN" sz="2000" dirty="0" smtClean="0"/>
              <a:t> </a:t>
            </a:r>
          </a:p>
          <a:p>
            <a:r>
              <a:rPr lang="en-US" altLang="zh-CN" sz="2000" dirty="0" smtClean="0">
                <a:hlinkClick r:id="rId4"/>
              </a:rPr>
              <a:t>http://www.chejiwang.com/news/news-14857.html</a:t>
            </a:r>
            <a:r>
              <a:rPr lang="en-US" altLang="zh-CN" sz="2000" dirty="0" smtClean="0"/>
              <a:t> 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#2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Kovalev_v_Szilagyi_2013_Fencing_WCH_SMS-IN_t1941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5294"/>
            <a:ext cx="9144000" cy="610270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Catch Me If You Can: Meet the So Called Moving Target Defense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Goal</a:t>
            </a:r>
          </a:p>
          <a:p>
            <a:pPr>
              <a:buNone/>
            </a:pPr>
            <a:r>
              <a:rPr lang="en-US" altLang="zh-CN" dirty="0" smtClean="0"/>
              <a:t>	design/implement MTD against classic attack like </a:t>
            </a:r>
            <a:r>
              <a:rPr lang="en-US" altLang="zh-CN" dirty="0" err="1" smtClean="0"/>
              <a:t>DDoS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#3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Kovalev_v_Szilagyi_2013_Fencing_WCH_SMS-IN_t1941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55294"/>
            <a:ext cx="9144000" cy="6102706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Catch Me If You Can: Meet the So Called Moving Target Defense</a:t>
            </a:r>
          </a:p>
          <a:p>
            <a:endParaRPr lang="en-US" altLang="zh-CN" dirty="0" smtClean="0"/>
          </a:p>
          <a:p>
            <a:r>
              <a:rPr lang="en-US" altLang="zh-CN" dirty="0" smtClean="0">
                <a:solidFill>
                  <a:schemeClr val="accent6"/>
                </a:solidFill>
              </a:rPr>
              <a:t>Reference</a:t>
            </a:r>
          </a:p>
          <a:p>
            <a:r>
              <a:rPr lang="en-US" sz="2000" dirty="0" smtClean="0"/>
              <a:t>SDN - Moving Target Defense Controller (POX) [video: </a:t>
            </a:r>
            <a:r>
              <a:rPr lang="en-US" sz="2000" dirty="0" smtClean="0">
                <a:hlinkClick r:id="rId3"/>
              </a:rPr>
              <a:t>https://www.youtube.com/watch?v=E4KqQkcJlqw</a:t>
            </a:r>
            <a:r>
              <a:rPr lang="en-US" sz="2000" dirty="0" smtClean="0"/>
              <a:t> ]</a:t>
            </a:r>
          </a:p>
          <a:p>
            <a:r>
              <a:rPr lang="en-US" sz="2000" dirty="0" err="1" smtClean="0"/>
              <a:t>OpenFlow</a:t>
            </a:r>
            <a:r>
              <a:rPr lang="en-US" sz="2000" dirty="0" smtClean="0"/>
              <a:t> Random Host Mutation: Transparent Moving Target Defense using Software Defined Networking, </a:t>
            </a:r>
            <a:r>
              <a:rPr lang="en-US" sz="2000" dirty="0" err="1" smtClean="0"/>
              <a:t>HotSDN</a:t>
            </a:r>
            <a:r>
              <a:rPr lang="en-US" sz="2000" dirty="0" smtClean="0"/>
              <a:t> 2014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cn</a:t>
            </a:r>
            <a:r>
              <a:rPr lang="en-US" sz="2000" dirty="0" smtClean="0"/>
              <a:t> post: </a:t>
            </a:r>
            <a:r>
              <a:rPr lang="en-US" sz="2000" dirty="0" smtClean="0">
                <a:hlinkClick r:id="rId4"/>
              </a:rPr>
              <a:t>http://drops.wooyun.org/tips/4966</a:t>
            </a:r>
            <a:r>
              <a:rPr lang="en-US" sz="2000" dirty="0" smtClean="0"/>
              <a:t> </a:t>
            </a:r>
            <a:endParaRPr lang="en-US" sz="1600" dirty="0" smtClean="0"/>
          </a:p>
          <a:p>
            <a:r>
              <a:rPr lang="en-US" sz="2000" dirty="0" smtClean="0"/>
              <a:t>First ACM Workshop on Moving Target Defense (MTD 2014) </a:t>
            </a:r>
            <a:r>
              <a:rPr lang="en-US" sz="2000" dirty="0" smtClean="0">
                <a:hlinkClick r:id="rId5"/>
              </a:rPr>
              <a:t>http://csis.gmu.edu/MTD2014/</a:t>
            </a:r>
            <a:r>
              <a:rPr lang="en-US" sz="2000" dirty="0" smtClean="0"/>
              <a:t> </a:t>
            </a:r>
            <a:endParaRPr lang="en-US" altLang="zh-CN" dirty="0" smtClean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#3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Open call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you want to WOW this class?</a:t>
            </a:r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Project</a:t>
            </a:r>
            <a:r>
              <a:rPr lang="en-US" altLang="zh-CN" dirty="0" smtClean="0">
                <a:solidFill>
                  <a:schemeClr val="bg1"/>
                </a:solidFill>
              </a:rPr>
              <a:t>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3714744" y="273600"/>
            <a:ext cx="542925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#?</a:t>
            </a: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Schedule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Week 2: Sep 21</a:t>
            </a:r>
          </a:p>
          <a:p>
            <a:pPr>
              <a:buNone/>
            </a:pPr>
            <a:r>
              <a:rPr lang="en-US" altLang="zh-CN" dirty="0" smtClean="0"/>
              <a:t>	project proposal presentation</a:t>
            </a:r>
          </a:p>
          <a:p>
            <a:pPr>
              <a:buNone/>
            </a:pPr>
            <a:r>
              <a:rPr lang="en-US" altLang="zh-CN" dirty="0" smtClean="0"/>
              <a:t>	grouping: 5-6/group</a:t>
            </a:r>
          </a:p>
          <a:p>
            <a:pPr>
              <a:buNone/>
            </a:pPr>
            <a:r>
              <a:rPr lang="en-US" altLang="zh-CN" dirty="0" smtClean="0"/>
              <a:t>	project assignment</a:t>
            </a:r>
          </a:p>
          <a:p>
            <a:r>
              <a:rPr lang="en-US" altLang="zh-CN" dirty="0" smtClean="0"/>
              <a:t>Week 3-7</a:t>
            </a:r>
          </a:p>
          <a:p>
            <a:pPr>
              <a:buNone/>
            </a:pPr>
            <a:r>
              <a:rPr lang="en-US" altLang="zh-CN" dirty="0" smtClean="0"/>
              <a:t>	discuss, design, implement… ENJOY</a:t>
            </a:r>
          </a:p>
          <a:p>
            <a:r>
              <a:rPr lang="en-US" altLang="zh-CN" dirty="0" smtClean="0"/>
              <a:t>Week 8: Nov 2</a:t>
            </a:r>
          </a:p>
          <a:p>
            <a:pPr>
              <a:buNone/>
            </a:pPr>
            <a:r>
              <a:rPr lang="en-US" altLang="zh-CN" dirty="0" smtClean="0"/>
              <a:t>	demo, presentation, report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Grading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40%   Demo</a:t>
            </a:r>
          </a:p>
          <a:p>
            <a:r>
              <a:rPr lang="en-US" altLang="zh-CN" dirty="0" smtClean="0"/>
              <a:t>40%   Report</a:t>
            </a:r>
          </a:p>
          <a:p>
            <a:r>
              <a:rPr lang="en-US" altLang="zh-CN" dirty="0" smtClean="0"/>
              <a:t>20%   Presentation</a:t>
            </a:r>
          </a:p>
          <a:p>
            <a:r>
              <a:rPr lang="en-US" altLang="zh-CN" dirty="0" smtClean="0"/>
              <a:t>10%+ Research-oriented project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Welcome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Who’s Who?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Email: kaibu@zju.edu.cn</a:t>
            </a:r>
            <a:endParaRPr kumimoji="0" lang="en-US" altLang="zh-CN" sz="4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QQ group: 69730126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Ready?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6"/>
                </a:solidFill>
              </a:rPr>
              <a:t>Instructor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dirty="0" smtClean="0"/>
              <a:t>Kai Bu 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卜凯</a:t>
            </a:r>
            <a:endParaRPr lang="en-US" altLang="zh-CN" dirty="0" smtClean="0">
              <a:latin typeface="华文楷体" pitchFamily="2" charset="-122"/>
              <a:ea typeface="华文楷体" pitchFamily="2" charset="-122"/>
            </a:endParaRPr>
          </a:p>
          <a:p>
            <a:pPr>
              <a:buNone/>
            </a:pPr>
            <a:r>
              <a:rPr lang="en-US" altLang="zh-CN" dirty="0" smtClean="0"/>
              <a:t>Assistant Professor, College of CS, ZJU</a:t>
            </a:r>
          </a:p>
          <a:p>
            <a:pPr>
              <a:buNone/>
            </a:pPr>
            <a:r>
              <a:rPr lang="en-US" altLang="zh-CN" dirty="0" smtClean="0"/>
              <a:t>Ph.D. from Hong Kong </a:t>
            </a:r>
            <a:r>
              <a:rPr lang="en-US" altLang="zh-CN" dirty="0" err="1" smtClean="0"/>
              <a:t>PolyU</a:t>
            </a:r>
            <a:r>
              <a:rPr lang="en-US" altLang="zh-CN" dirty="0" smtClean="0"/>
              <a:t>, 2013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Research Interests</a:t>
            </a:r>
          </a:p>
          <a:p>
            <a:pPr>
              <a:buNone/>
            </a:pPr>
            <a:r>
              <a:rPr lang="en-US" altLang="zh-CN" dirty="0" smtClean="0"/>
              <a:t>	networking and security</a:t>
            </a:r>
          </a:p>
          <a:p>
            <a:pPr>
              <a:buNone/>
            </a:pPr>
            <a:r>
              <a:rPr lang="en-US" altLang="zh-CN" dirty="0" smtClean="0"/>
              <a:t>	(RFID, Software-Defined Networking…)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hlinkClick r:id="rId2"/>
              </a:rPr>
              <a:t>http://list.zju.edu.cn/kaibu/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do u think</a:t>
            </a: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</a:t>
            </a:r>
            <a:endParaRPr lang="en-US" altLang="zh-CN" sz="4400" b="1" dirty="0">
              <a:solidFill>
                <a:schemeClr val="accent6"/>
              </a:solidFill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security?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What did u think 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1" dirty="0" smtClean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this course?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Might be a bit different…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beyond</a:t>
            </a: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practicing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hacking tools and skills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Train Your Security Mindset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0" y="278605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Hack to Secure</a:t>
            </a:r>
          </a:p>
          <a:p>
            <a:pPr algn="ctr">
              <a:spcBef>
                <a:spcPct val="0"/>
              </a:spcBef>
              <a:defRPr/>
            </a:pPr>
            <a:r>
              <a:rPr lang="en-US" altLang="zh-CN" sz="2400" dirty="0" smtClean="0">
                <a:hlinkClick r:id="rId2"/>
              </a:rPr>
              <a:t>https://www.youtube.com/watch?v=phElxf6MUkU</a:t>
            </a:r>
            <a:r>
              <a:rPr lang="en-US" altLang="zh-CN" sz="2400" dirty="0" smtClean="0"/>
              <a:t>  </a:t>
            </a:r>
            <a:endParaRPr lang="zh-CN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296</Words>
  <PresentationFormat>全屏显示(4:3)</PresentationFormat>
  <Paragraphs>99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Office 主题</vt:lpstr>
      <vt:lpstr>Comprehensive Laboratory Practice of Information Security</vt:lpstr>
      <vt:lpstr>幻灯片 2</vt:lpstr>
      <vt:lpstr>Instructor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Tentative Projects</vt:lpstr>
      <vt:lpstr>Projects</vt:lpstr>
      <vt:lpstr>Projects</vt:lpstr>
      <vt:lpstr>Projects</vt:lpstr>
      <vt:lpstr>Projects</vt:lpstr>
      <vt:lpstr>Projects</vt:lpstr>
      <vt:lpstr>Projects</vt:lpstr>
      <vt:lpstr>Schedule</vt:lpstr>
      <vt:lpstr>Grading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Kai</dc:creator>
  <cp:lastModifiedBy>lenovo</cp:lastModifiedBy>
  <cp:revision>194</cp:revision>
  <dcterms:created xsi:type="dcterms:W3CDTF">2015-05-05T12:27:46Z</dcterms:created>
  <dcterms:modified xsi:type="dcterms:W3CDTF">2015-09-14T09:15:03Z</dcterms:modified>
</cp:coreProperties>
</file>