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8.xml" ContentType="application/vnd.openxmlformats-officedocument.presentationml.tags+xml"/>
  <Override PartName="/ppt/comments/modernComment_7FFAC36E_7649FCA.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9.xml" ContentType="application/vnd.openxmlformats-officedocument.presentationml.tags+xml"/>
  <Override PartName="/ppt/comments/modernComment_7FFAC346_36F53411.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handoutMasterIdLst>
    <p:handoutMasterId r:id="rId39"/>
  </p:handoutMasterIdLst>
  <p:sldIdLst>
    <p:sldId id="309" r:id="rId5"/>
    <p:sldId id="2147140460" r:id="rId6"/>
    <p:sldId id="2147140461" r:id="rId7"/>
    <p:sldId id="2147140462" r:id="rId8"/>
    <p:sldId id="2147140463" r:id="rId9"/>
    <p:sldId id="2147140464" r:id="rId10"/>
    <p:sldId id="2147140465" r:id="rId11"/>
    <p:sldId id="2147140466" r:id="rId12"/>
    <p:sldId id="2147140467" r:id="rId13"/>
    <p:sldId id="2147140468" r:id="rId14"/>
    <p:sldId id="2147140469" r:id="rId15"/>
    <p:sldId id="2147140470" r:id="rId16"/>
    <p:sldId id="2147140459" r:id="rId17"/>
    <p:sldId id="2147140421" r:id="rId18"/>
    <p:sldId id="2147140443" r:id="rId19"/>
    <p:sldId id="2147140444" r:id="rId20"/>
    <p:sldId id="2147140422" r:id="rId21"/>
    <p:sldId id="2147140452" r:id="rId22"/>
    <p:sldId id="2147140454" r:id="rId23"/>
    <p:sldId id="2147140456" r:id="rId24"/>
    <p:sldId id="2147140451" r:id="rId25"/>
    <p:sldId id="2147140445" r:id="rId26"/>
    <p:sldId id="2147140446" r:id="rId27"/>
    <p:sldId id="2147140453" r:id="rId28"/>
    <p:sldId id="2147140424" r:id="rId29"/>
    <p:sldId id="2147140447" r:id="rId30"/>
    <p:sldId id="2147140450" r:id="rId31"/>
    <p:sldId id="2147140455" r:id="rId32"/>
    <p:sldId id="2147140458" r:id="rId33"/>
    <p:sldId id="2147140448" r:id="rId34"/>
    <p:sldId id="2147140449" r:id="rId35"/>
    <p:sldId id="2147140457" r:id="rId36"/>
    <p:sldId id="2147140425" r:id="rId37"/>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5BA906-B677-4ED9-B365-ED690E2CB720}">
          <p14:sldIdLst>
            <p14:sldId id="309"/>
            <p14:sldId id="2147140460"/>
            <p14:sldId id="2147140461"/>
            <p14:sldId id="2147140462"/>
            <p14:sldId id="2147140463"/>
            <p14:sldId id="2147140464"/>
            <p14:sldId id="2147140465"/>
            <p14:sldId id="2147140466"/>
            <p14:sldId id="2147140467"/>
            <p14:sldId id="2147140468"/>
            <p14:sldId id="2147140469"/>
            <p14:sldId id="2147140470"/>
            <p14:sldId id="2147140459"/>
            <p14:sldId id="2147140421"/>
            <p14:sldId id="2147140443"/>
            <p14:sldId id="2147140444"/>
            <p14:sldId id="2147140422"/>
            <p14:sldId id="2147140452"/>
            <p14:sldId id="2147140454"/>
            <p14:sldId id="2147140456"/>
            <p14:sldId id="2147140451"/>
            <p14:sldId id="2147140445"/>
            <p14:sldId id="2147140446"/>
            <p14:sldId id="2147140453"/>
            <p14:sldId id="2147140424"/>
            <p14:sldId id="2147140447"/>
            <p14:sldId id="2147140450"/>
            <p14:sldId id="2147140455"/>
            <p14:sldId id="2147140458"/>
            <p14:sldId id="2147140448"/>
            <p14:sldId id="2147140449"/>
            <p14:sldId id="2147140457"/>
            <p14:sldId id="21471404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396F98-F494-005E-2382-CC70C6A9F3AC}" name="Ali Yasin Vergili" initials="AV" userId="S::ali.vergili@e61.in::74618f1d-acb5-4a9d-b9cd-7828bee13890" providerId="AD"/>
  <p188:author id="{02212BB9-A5CF-D335-3301-776C81AF3ABE}" name="Lachlan Vass" initials="LV" userId="S::lachlan.vass@e61.in::3865f71c-c396-40c5-8390-2fc8d944de27" providerId="AD"/>
  <p188:author id="{5D220AD4-BDDA-9310-4A20-C5A48DC4CD91}" name="Matt Nolan" initials="MN" userId="S::matt.nolan@e61.in::a62ef2e7-69e7-438f-a0a1-6155e204b9f1" providerId="AD"/>
  <p188:author id="{34CD6AE3-4402-C73C-3D6D-D595530990B9}" name="Jack Buckley" initials="JB" userId="S::jack.buckley@e61.in::28ddcf48-0b29-47ef-8181-0ce27c074e2e" providerId="AD"/>
  <p188:author id="{71CA22F3-774C-2056-8AF6-7BA1CB40250A}" name="Sinn, Joshua" initials="SJ" userId="S::joshua.sinn@accenture.com::611c4376-2cbd-4772-b570-fe288a3c2a7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A7AB"/>
    <a:srgbClr val="004F54"/>
    <a:srgbClr val="2061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60" y="178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presProps" Target="presProps.xml"/></Relationships>
</file>

<file path=ppt/comments/modernComment_7FFAC346_36F53411.xml><?xml version="1.0" encoding="utf-8"?>
<p188:cmLst xmlns:a="http://schemas.openxmlformats.org/drawingml/2006/main" xmlns:r="http://schemas.openxmlformats.org/officeDocument/2006/relationships" xmlns:p188="http://schemas.microsoft.com/office/powerpoint/2018/8/main">
  <p188:cm id="{57275C91-74FB-4A30-B4BD-97956F1FEBCB}" authorId="{58396F98-F494-005E-2382-CC70C6A9F3AC}" created="2024-10-30T04:14:44.801">
    <ac:deMkLst xmlns:ac="http://schemas.microsoft.com/office/drawing/2013/main/command">
      <pc:docMk xmlns:pc="http://schemas.microsoft.com/office/powerpoint/2013/main/command"/>
      <pc:sldMk xmlns:pc="http://schemas.microsoft.com/office/powerpoint/2013/main/command" cId="922039313" sldId="2147140422"/>
      <ac:picMk id="7" creationId="{2DF273EC-6205-8260-8C1E-8FC281D31BDC}"/>
    </ac:deMkLst>
    <p188:replyLst>
      <p188:reply id="{2A4FB6FD-4371-4868-AF23-7176C24EEC82}" authorId="{5D220AD4-BDDA-9310-4A20-C5A48DC4CD91}" created="2024-10-31T05:24:12.379">
        <p188:txBody>
          <a:bodyPr/>
          <a:lstStyle/>
          <a:p>
            <a:r>
              <a:rPr lang="en-NZ"/>
              <a:t>This will do the trick while we have a chat - it would be good to have this the other way around (so that time runs down)</a:t>
            </a:r>
          </a:p>
        </p188:txBody>
      </p188:reply>
      <p188:reply id="{5F513699-892C-4149-9B79-899C87EAE949}" authorId="{5D220AD4-BDDA-9310-4A20-C5A48DC4CD91}" created="2024-11-01T00:43:41.319">
        <p188:txBody>
          <a:bodyPr/>
          <a:lstStyle/>
          <a:p>
            <a:r>
              <a:rPr lang="en-AU"/>
              <a:t>Have added arrows for now to help out with guidance ☺️</a:t>
            </a:r>
          </a:p>
        </p188:txBody>
      </p188:reply>
    </p188:replyLst>
    <p188:txBody>
      <a:bodyPr/>
      <a:lstStyle/>
      <a:p>
        <a:r>
          <a:rPr lang="en-US"/>
          <a:t>this looks ugly but, I don't know how to do it here, I made it on latex</a:t>
        </a:r>
      </a:p>
    </p188:txBody>
  </p188:cm>
</p188:cmLst>
</file>

<file path=ppt/comments/modernComment_7FFAC36E_7649FCA.xml><?xml version="1.0" encoding="utf-8"?>
<p188:cmLst xmlns:a="http://schemas.openxmlformats.org/drawingml/2006/main" xmlns:r="http://schemas.openxmlformats.org/officeDocument/2006/relationships" xmlns:p188="http://schemas.microsoft.com/office/powerpoint/2018/8/main">
  <p188:cm id="{10021475-99A0-442F-8212-064D696FBFFC}" authorId="{58396F98-F494-005E-2382-CC70C6A9F3AC}" created="2024-10-30T04:14:44.801">
    <ac:deMkLst xmlns:ac="http://schemas.microsoft.com/office/drawing/2013/main/command">
      <pc:docMk xmlns:pc="http://schemas.microsoft.com/office/powerpoint/2013/main/command"/>
      <pc:sldMk xmlns:pc="http://schemas.microsoft.com/office/powerpoint/2013/main/command" cId="124035018" sldId="2147140462"/>
      <ac:picMk id="7" creationId="{0C7446DE-7798-7010-DA15-AB4271E96F32}"/>
    </ac:deMkLst>
    <p188:replyLst>
      <p188:reply id="{2A4FB6FD-4371-4868-AF23-7176C24EEC82}" authorId="{5D220AD4-BDDA-9310-4A20-C5A48DC4CD91}" created="2024-10-31T05:24:12.379">
        <p188:txBody>
          <a:bodyPr/>
          <a:lstStyle/>
          <a:p>
            <a:r>
              <a:rPr lang="en-NZ"/>
              <a:t>This will do the trick while we have a chat - it would be good to have this the other way around (so that time runs down)</a:t>
            </a:r>
          </a:p>
        </p188:txBody>
      </p188:reply>
      <p188:reply id="{5F513699-892C-4149-9B79-899C87EAE949}" authorId="{5D220AD4-BDDA-9310-4A20-C5A48DC4CD91}" created="2024-11-01T00:43:41.319">
        <p188:txBody>
          <a:bodyPr/>
          <a:lstStyle/>
          <a:p>
            <a:r>
              <a:rPr lang="en-AU"/>
              <a:t>Have added arrows for now to help out with guidance ☺️</a:t>
            </a:r>
          </a:p>
        </p188:txBody>
      </p188:reply>
    </p188:replyLst>
    <p188:txBody>
      <a:bodyPr/>
      <a:lstStyle/>
      <a:p>
        <a:r>
          <a:rPr lang="en-US"/>
          <a:t>this looks ugly but, I don't know how to do it here, I made it on latex</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9F452D-FA17-885C-CC89-0DC68658B2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1B9CDAA-6A69-3DFF-BE4E-6602CC25B0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F87968-E7C3-4FA2-86D7-7CFDDCA2896A}" type="datetimeFigureOut">
              <a:rPr lang="en-US" smtClean="0"/>
              <a:t>11/14/2024</a:t>
            </a:fld>
            <a:endParaRPr lang="en-US"/>
          </a:p>
        </p:txBody>
      </p:sp>
      <p:sp>
        <p:nvSpPr>
          <p:cNvPr id="4" name="Footer Placeholder 3">
            <a:extLst>
              <a:ext uri="{FF2B5EF4-FFF2-40B4-BE49-F238E27FC236}">
                <a16:creationId xmlns:a16="http://schemas.microsoft.com/office/drawing/2014/main" id="{A60F01E9-DBAA-1EA2-4D9A-7E77B5DFA5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6DBB76F-B80E-EE0E-9F0D-2AC6378957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08A632-F1EE-40DC-8EB4-831F2F70E759}" type="slidenum">
              <a:rPr lang="en-US" smtClean="0"/>
              <a:t>‹#›</a:t>
            </a:fld>
            <a:endParaRPr lang="en-US"/>
          </a:p>
        </p:txBody>
      </p:sp>
    </p:spTree>
    <p:extLst>
      <p:ext uri="{BB962C8B-B14F-4D97-AF65-F5344CB8AC3E}">
        <p14:creationId xmlns:p14="http://schemas.microsoft.com/office/powerpoint/2010/main" val="340407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6A7BE-E113-476D-8DE0-A6138461ACE1}"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F2214-1F6F-4D6B-854F-093941A8F696}" type="slidenum">
              <a:rPr lang="en-US" smtClean="0"/>
              <a:t>‹#›</a:t>
            </a:fld>
            <a:endParaRPr lang="en-US"/>
          </a:p>
        </p:txBody>
      </p:sp>
    </p:spTree>
    <p:extLst>
      <p:ext uri="{BB962C8B-B14F-4D97-AF65-F5344CB8AC3E}">
        <p14:creationId xmlns:p14="http://schemas.microsoft.com/office/powerpoint/2010/main" val="330811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9EBA5-327E-F7BF-6367-391BC86511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A67A3C-C637-FF18-E34A-C6754D28CB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47ED1-6D2A-8874-AFCC-24B7C7759262}"/>
              </a:ext>
            </a:extLst>
          </p:cNvPr>
          <p:cNvSpPr>
            <a:spLocks noGrp="1"/>
          </p:cNvSpPr>
          <p:nvPr>
            <p:ph type="body" idx="1"/>
          </p:nvPr>
        </p:nvSpPr>
        <p:spPr/>
        <p:txBody>
          <a:bodyPr/>
          <a:lstStyle/>
          <a:p>
            <a:endParaRPr lang="en-NZ"/>
          </a:p>
        </p:txBody>
      </p:sp>
      <p:sp>
        <p:nvSpPr>
          <p:cNvPr id="4" name="Slide Number Placeholder 3">
            <a:extLst>
              <a:ext uri="{FF2B5EF4-FFF2-40B4-BE49-F238E27FC236}">
                <a16:creationId xmlns:a16="http://schemas.microsoft.com/office/drawing/2014/main" id="{31231DE4-D6C5-7C50-AAF0-05AF2D2C1C96}"/>
              </a:ext>
            </a:extLst>
          </p:cNvPr>
          <p:cNvSpPr>
            <a:spLocks noGrp="1"/>
          </p:cNvSpPr>
          <p:nvPr>
            <p:ph type="sldNum" sz="quarter" idx="5"/>
          </p:nvPr>
        </p:nvSpPr>
        <p:spPr/>
        <p:txBody>
          <a:bodyPr/>
          <a:lstStyle/>
          <a:p>
            <a:fld id="{2A3F2214-1F6F-4D6B-854F-093941A8F696}" type="slidenum">
              <a:rPr lang="en-US" smtClean="0"/>
              <a:t>8</a:t>
            </a:fld>
            <a:endParaRPr lang="en-US"/>
          </a:p>
        </p:txBody>
      </p:sp>
    </p:spTree>
    <p:extLst>
      <p:ext uri="{BB962C8B-B14F-4D97-AF65-F5344CB8AC3E}">
        <p14:creationId xmlns:p14="http://schemas.microsoft.com/office/powerpoint/2010/main" val="227663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16682-1BB4-2F78-912D-ACB5DBA132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ECF99-EB4F-D897-1FC7-AB39E793C2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7F5428-FF3A-E369-27C9-A7F34E290601}"/>
              </a:ext>
            </a:extLst>
          </p:cNvPr>
          <p:cNvSpPr>
            <a:spLocks noGrp="1"/>
          </p:cNvSpPr>
          <p:nvPr>
            <p:ph type="body" idx="1"/>
          </p:nvPr>
        </p:nvSpPr>
        <p:spPr/>
        <p:txBody>
          <a:bodyPr/>
          <a:lstStyle/>
          <a:p>
            <a:r>
              <a:rPr lang="en-US" dirty="0"/>
              <a:t>Notes:</a:t>
            </a:r>
            <a:br>
              <a:rPr lang="en-US" dirty="0"/>
            </a:br>
            <a:br>
              <a:rPr lang="en-US" dirty="0"/>
            </a:br>
            <a:r>
              <a:rPr lang="en-US" dirty="0"/>
              <a:t>1) If the labour market shut down and this had differential effects we would expect this to REDUCE the gap between the two groups (diff would be biased towards zero). As a result, this makes an estimated increase in the difference a stronger result.</a:t>
            </a:r>
            <a:br>
              <a:rPr lang="en-US" dirty="0"/>
            </a:br>
            <a:r>
              <a:rPr lang="en-US" dirty="0"/>
              <a:t>2) For the second announcement is we use the actual announcement date then the estimated effects become very small – in a similar way to the reduction on the next slide.</a:t>
            </a:r>
            <a:br>
              <a:rPr lang="en-US" dirty="0"/>
            </a:br>
            <a:r>
              <a:rPr lang="en-US" dirty="0"/>
              <a:t>3) Benefit recipients could work and keep receiving the supplement – as long as they did not cross the specific threshold associated with benefit receipt. Would be useful to add bunching around the eligibility threshold to this piece of work.</a:t>
            </a:r>
            <a:endParaRPr lang="en-NZ" dirty="0"/>
          </a:p>
        </p:txBody>
      </p:sp>
      <p:sp>
        <p:nvSpPr>
          <p:cNvPr id="4" name="Slide Number Placeholder 3">
            <a:extLst>
              <a:ext uri="{FF2B5EF4-FFF2-40B4-BE49-F238E27FC236}">
                <a16:creationId xmlns:a16="http://schemas.microsoft.com/office/drawing/2014/main" id="{80FDD556-639A-7E6B-C5B1-BDE054894134}"/>
              </a:ext>
            </a:extLst>
          </p:cNvPr>
          <p:cNvSpPr>
            <a:spLocks noGrp="1"/>
          </p:cNvSpPr>
          <p:nvPr>
            <p:ph type="sldNum" sz="quarter" idx="5"/>
          </p:nvPr>
        </p:nvSpPr>
        <p:spPr/>
        <p:txBody>
          <a:bodyPr/>
          <a:lstStyle/>
          <a:p>
            <a:fld id="{2A3F2214-1F6F-4D6B-854F-093941A8F696}" type="slidenum">
              <a:rPr lang="en-US" smtClean="0"/>
              <a:t>9</a:t>
            </a:fld>
            <a:endParaRPr lang="en-US"/>
          </a:p>
        </p:txBody>
      </p:sp>
    </p:spTree>
    <p:extLst>
      <p:ext uri="{BB962C8B-B14F-4D97-AF65-F5344CB8AC3E}">
        <p14:creationId xmlns:p14="http://schemas.microsoft.com/office/powerpoint/2010/main" val="88713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2A3F2214-1F6F-4D6B-854F-093941A8F696}" type="slidenum">
              <a:rPr lang="en-US" smtClean="0"/>
              <a:t>22</a:t>
            </a:fld>
            <a:endParaRPr lang="en-US"/>
          </a:p>
        </p:txBody>
      </p:sp>
    </p:spTree>
    <p:extLst>
      <p:ext uri="{BB962C8B-B14F-4D97-AF65-F5344CB8AC3E}">
        <p14:creationId xmlns:p14="http://schemas.microsoft.com/office/powerpoint/2010/main" val="4256198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If the announcement of a time limited payment did increase in PV of the benefit you would expect a drop at announcement, and increase in the trend post-announcement (as the PV of the benefit will fall through time).  As a result, both the drop and change of slope reflect evidence of a response.</a:t>
            </a:r>
            <a:endParaRPr lang="en-NZ"/>
          </a:p>
        </p:txBody>
      </p:sp>
      <p:sp>
        <p:nvSpPr>
          <p:cNvPr id="4" name="Slide Number Placeholder 3"/>
          <p:cNvSpPr>
            <a:spLocks noGrp="1"/>
          </p:cNvSpPr>
          <p:nvPr>
            <p:ph type="sldNum" sz="quarter" idx="5"/>
          </p:nvPr>
        </p:nvSpPr>
        <p:spPr/>
        <p:txBody>
          <a:bodyPr/>
          <a:lstStyle/>
          <a:p>
            <a:fld id="{2A3F2214-1F6F-4D6B-854F-093941A8F696}" type="slidenum">
              <a:rPr lang="en-US" smtClean="0"/>
              <a:t>25</a:t>
            </a:fld>
            <a:endParaRPr lang="en-US"/>
          </a:p>
        </p:txBody>
      </p:sp>
    </p:spTree>
    <p:extLst>
      <p:ext uri="{BB962C8B-B14F-4D97-AF65-F5344CB8AC3E}">
        <p14:creationId xmlns:p14="http://schemas.microsoft.com/office/powerpoint/2010/main" val="3490351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July result is sensitive to the announcement date – if we use a week later there is no change.  The March announcement result is more robust.</a:t>
            </a:r>
            <a:endParaRPr lang="en-NZ"/>
          </a:p>
        </p:txBody>
      </p:sp>
      <p:sp>
        <p:nvSpPr>
          <p:cNvPr id="4" name="Slide Number Placeholder 3"/>
          <p:cNvSpPr>
            <a:spLocks noGrp="1"/>
          </p:cNvSpPr>
          <p:nvPr>
            <p:ph type="sldNum" sz="quarter" idx="5"/>
          </p:nvPr>
        </p:nvSpPr>
        <p:spPr/>
        <p:txBody>
          <a:bodyPr/>
          <a:lstStyle/>
          <a:p>
            <a:fld id="{2A3F2214-1F6F-4D6B-854F-093941A8F696}" type="slidenum">
              <a:rPr lang="en-US" smtClean="0"/>
              <a:t>26</a:t>
            </a:fld>
            <a:endParaRPr lang="en-US"/>
          </a:p>
        </p:txBody>
      </p:sp>
    </p:spTree>
    <p:extLst>
      <p:ext uri="{BB962C8B-B14F-4D97-AF65-F5344CB8AC3E}">
        <p14:creationId xmlns:p14="http://schemas.microsoft.com/office/powerpoint/2010/main" val="24946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Notes:</a:t>
            </a:r>
            <a:br>
              <a:rPr lang="en-US"/>
            </a:br>
            <a:br>
              <a:rPr lang="en-US"/>
            </a:br>
            <a:r>
              <a:rPr lang="en-US"/>
              <a:t>1) If the labour market shut down and this had differential effects we would expect this to REDUCE the gap between the two groups (diff would be biased towards zero). As a result, this makes an estimated increase in the difference a stronger result.</a:t>
            </a:r>
            <a:br>
              <a:rPr lang="en-US"/>
            </a:br>
            <a:r>
              <a:rPr lang="en-US"/>
              <a:t>2) For the second announcement is we use the actual announcement date then the estimated effects become very small – in a similar way to the reduction on the next slide.</a:t>
            </a:r>
            <a:br>
              <a:rPr lang="en-US" dirty="0"/>
            </a:br>
            <a:r>
              <a:rPr lang="en-US" dirty="0"/>
              <a:t>3) Benefit recipients could work and keep receiving the supplement – as long as they did not cross the specific threshold associated with benefit receipt. Would be useful to add bunching around the eligibility threshold to this piece of work.</a:t>
            </a:r>
            <a:endParaRPr lang="en-NZ"/>
          </a:p>
        </p:txBody>
      </p:sp>
      <p:sp>
        <p:nvSpPr>
          <p:cNvPr id="4" name="Slide Number Placeholder 3"/>
          <p:cNvSpPr>
            <a:spLocks noGrp="1"/>
          </p:cNvSpPr>
          <p:nvPr>
            <p:ph type="sldNum" sz="quarter" idx="5"/>
          </p:nvPr>
        </p:nvSpPr>
        <p:spPr/>
        <p:txBody>
          <a:bodyPr/>
          <a:lstStyle/>
          <a:p>
            <a:fld id="{2A3F2214-1F6F-4D6B-854F-093941A8F696}" type="slidenum">
              <a:rPr lang="en-US" smtClean="0"/>
              <a:t>27</a:t>
            </a:fld>
            <a:endParaRPr lang="en-US"/>
          </a:p>
        </p:txBody>
      </p:sp>
    </p:spTree>
    <p:extLst>
      <p:ext uri="{BB962C8B-B14F-4D97-AF65-F5344CB8AC3E}">
        <p14:creationId xmlns:p14="http://schemas.microsoft.com/office/powerpoint/2010/main" val="1854317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cker 1/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34356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34356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83544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cker Alt 4/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274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2742"/>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348326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cker Alt 5/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274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274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Tree>
    <p:extLst>
      <p:ext uri="{BB962C8B-B14F-4D97-AF65-F5344CB8AC3E}">
        <p14:creationId xmlns:p14="http://schemas.microsoft.com/office/powerpoint/2010/main" val="97458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cker Alt App">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Appendix</a:t>
            </a:r>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2743"/>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Tree>
    <p:extLst>
      <p:ext uri="{BB962C8B-B14F-4D97-AF65-F5344CB8AC3E}">
        <p14:creationId xmlns:p14="http://schemas.microsoft.com/office/powerpoint/2010/main" val="153817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cker 1/4">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tx1"/>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3539767"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6672434"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3535805"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6664510" y="34356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1164627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cker 2/4">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3539767"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Data</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6672434"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3535805" y="343565"/>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6664510" y="34356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3640386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cker 3/4">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3539767"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6672434"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Methodology</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3535805"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6664510" y="343564"/>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641323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cker 4/4">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3539767"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6672434"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3535805"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6664510" y="34356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Tree>
    <p:extLst>
      <p:ext uri="{BB962C8B-B14F-4D97-AF65-F5344CB8AC3E}">
        <p14:creationId xmlns:p14="http://schemas.microsoft.com/office/powerpoint/2010/main" val="918177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cker Alt 1/4">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3539767"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6672434"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Methodology</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3535805"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6664510" y="274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2995420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cker Alt 2/4">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3539767"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6672434"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Methodology</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3535805" y="2744"/>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6664510" y="274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11309126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cker Alt 3/4">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3539767"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6672434"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Methodology</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3535805"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6664510" y="2743"/>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76870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cker 2/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343565"/>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34356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34356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3466308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cker Alt 4/4">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3539767"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6672434"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Methodology</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3535805"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6664510" y="274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Tree>
    <p:extLst>
      <p:ext uri="{BB962C8B-B14F-4D97-AF65-F5344CB8AC3E}">
        <p14:creationId xmlns:p14="http://schemas.microsoft.com/office/powerpoint/2010/main" val="397536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op Left">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9" name="Rectangle 8">
            <a:extLst>
              <a:ext uri="{FF2B5EF4-FFF2-40B4-BE49-F238E27FC236}">
                <a16:creationId xmlns:a16="http://schemas.microsoft.com/office/drawing/2014/main" id="{2CCB03E8-089D-0ACD-1D05-C59964D50E2F}"/>
              </a:ext>
            </a:extLst>
          </p:cNvPr>
          <p:cNvSpPr/>
          <p:nvPr userDrawn="1"/>
        </p:nvSpPr>
        <p:spPr>
          <a:xfrm>
            <a:off x="0" y="350761"/>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3" name="Text Placeholder 12">
            <a:extLst>
              <a:ext uri="{FF2B5EF4-FFF2-40B4-BE49-F238E27FC236}">
                <a16:creationId xmlns:a16="http://schemas.microsoft.com/office/drawing/2014/main" id="{42143CB0-80E3-8AB0-053D-E52E19E92F6F}"/>
              </a:ext>
            </a:extLst>
          </p:cNvPr>
          <p:cNvSpPr>
            <a:spLocks noGrp="1"/>
          </p:cNvSpPr>
          <p:nvPr>
            <p:ph type="body" sz="quarter" idx="12" hasCustomPrompt="1"/>
          </p:nvPr>
        </p:nvSpPr>
        <p:spPr>
          <a:xfrm>
            <a:off x="-199" y="26127"/>
            <a:ext cx="1980000" cy="29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defRPr lang="en-US" sz="1200" smtClean="0">
                <a:solidFill>
                  <a:schemeClr val="tx1"/>
                </a:solidFill>
                <a:latin typeface="+mj-lt"/>
                <a:ea typeface="+mn-ea"/>
              </a:defRPr>
            </a:lvl1pPr>
            <a:lvl2pPr>
              <a:defRPr lang="en-US" sz="1800" smtClean="0">
                <a:solidFill>
                  <a:schemeClr val="lt1"/>
                </a:solidFill>
                <a:ea typeface="+mn-ea"/>
                <a:cs typeface="+mn-cs"/>
              </a:defRPr>
            </a:lvl2pPr>
            <a:lvl3pPr>
              <a:defRPr lang="en-US" sz="1800" smtClean="0">
                <a:solidFill>
                  <a:schemeClr val="lt1"/>
                </a:solidFill>
                <a:ea typeface="+mn-ea"/>
                <a:cs typeface="+mn-cs"/>
              </a:defRPr>
            </a:lvl3pPr>
            <a:lvl4pPr>
              <a:defRPr lang="en-US" sz="1800" smtClean="0">
                <a:solidFill>
                  <a:schemeClr val="lt1"/>
                </a:solidFill>
                <a:ea typeface="+mn-ea"/>
                <a:cs typeface="+mn-cs"/>
              </a:defRPr>
            </a:lvl4pPr>
            <a:lvl5pPr>
              <a:defRPr lang="en-AU" sz="1800">
                <a:solidFill>
                  <a:schemeClr val="lt1"/>
                </a:solidFill>
                <a:ea typeface="+mn-ea"/>
                <a:cs typeface="+mn-cs"/>
              </a:defRPr>
            </a:lvl5pPr>
          </a:lstStyle>
          <a:p>
            <a:pPr lvl="0" defTabSz="914400" latinLnBrk="0"/>
            <a:r>
              <a:rPr lang="en-US"/>
              <a:t>Section name here</a:t>
            </a:r>
            <a:endParaRPr lang="en-AU"/>
          </a:p>
        </p:txBody>
      </p:sp>
    </p:spTree>
    <p:extLst>
      <p:ext uri="{BB962C8B-B14F-4D97-AF65-F5344CB8AC3E}">
        <p14:creationId xmlns:p14="http://schemas.microsoft.com/office/powerpoint/2010/main" val="3727668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Tree>
    <p:extLst>
      <p:ext uri="{BB962C8B-B14F-4D97-AF65-F5344CB8AC3E}">
        <p14:creationId xmlns:p14="http://schemas.microsoft.com/office/powerpoint/2010/main" val="38426744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EF090DBB-DBAB-499B-B31E-9C5FEBA1D20C}"/>
              </a:ext>
            </a:extLst>
          </p:cNvPr>
          <p:cNvGraphicFramePr>
            <a:graphicFrameLocks noChangeAspect="1"/>
          </p:cNvGraphicFramePr>
          <p:nvPr userDrawn="1">
            <p:custDataLst>
              <p:tags r:id="rId1"/>
            </p:custDataLst>
            <p:extLst>
              <p:ext uri="{D42A27DB-BD31-4B8C-83A1-F6EECF244321}">
                <p14:modId xmlns:p14="http://schemas.microsoft.com/office/powerpoint/2010/main" val="2460769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81" imgH="381" progId="TCLayout.ActiveDocument.1">
                  <p:embed/>
                </p:oleObj>
              </mc:Choice>
              <mc:Fallback>
                <p:oleObj name="think-cell Slide" r:id="rId3" imgW="381" imgH="381" progId="TCLayout.ActiveDocument.1">
                  <p:embed/>
                  <p:pic>
                    <p:nvPicPr>
                      <p:cNvPr id="10" name="Object 9" hidden="1">
                        <a:extLst>
                          <a:ext uri="{FF2B5EF4-FFF2-40B4-BE49-F238E27FC236}">
                            <a16:creationId xmlns:a16="http://schemas.microsoft.com/office/drawing/2014/main" id="{EF090DBB-DBAB-499B-B31E-9C5FEBA1D2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9" name="Rectangle 28">
            <a:extLst>
              <a:ext uri="{FF2B5EF4-FFF2-40B4-BE49-F238E27FC236}">
                <a16:creationId xmlns:a16="http://schemas.microsoft.com/office/drawing/2014/main" id="{2AED96BB-361A-4F3E-A7CB-D1560FDE9F21}"/>
              </a:ext>
            </a:extLst>
          </p:cNvPr>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1"/>
          </a:p>
        </p:txBody>
      </p:sp>
      <p:sp>
        <p:nvSpPr>
          <p:cNvPr id="2" name="Title 1">
            <a:extLst>
              <a:ext uri="{FF2B5EF4-FFF2-40B4-BE49-F238E27FC236}">
                <a16:creationId xmlns:a16="http://schemas.microsoft.com/office/drawing/2014/main" id="{8CD3CA51-1D19-4ADC-908F-13F64C03CB28}"/>
              </a:ext>
            </a:extLst>
          </p:cNvPr>
          <p:cNvSpPr>
            <a:spLocks noGrp="1"/>
          </p:cNvSpPr>
          <p:nvPr>
            <p:ph type="ctrTitle" hasCustomPrompt="1"/>
          </p:nvPr>
        </p:nvSpPr>
        <p:spPr>
          <a:xfrm>
            <a:off x="7207417" y="3925156"/>
            <a:ext cx="4698834" cy="1181862"/>
          </a:xfrm>
          <a:prstGeom prst="rect">
            <a:avLst/>
          </a:prstGeom>
        </p:spPr>
        <p:txBody>
          <a:bodyPr vert="horz" wrap="square" lIns="0" tIns="0" rIns="0" bIns="0" anchor="b">
            <a:spAutoFit/>
          </a:bodyPr>
          <a:lstStyle>
            <a:lvl1pPr algn="ctr">
              <a:defRPr sz="3200">
                <a:solidFill>
                  <a:schemeClr val="tx1">
                    <a:lumMod val="50000"/>
                    <a:lumOff val="50000"/>
                  </a:schemeClr>
                </a:solidFill>
              </a:defRPr>
            </a:lvl1pPr>
          </a:lstStyle>
          <a:p>
            <a:r>
              <a:rPr lang="en-US"/>
              <a:t>Place presentation title here in sentence case, max 3 lines </a:t>
            </a:r>
          </a:p>
        </p:txBody>
      </p:sp>
      <p:pic>
        <p:nvPicPr>
          <p:cNvPr id="7" name="Picture 6">
            <a:extLst>
              <a:ext uri="{FF2B5EF4-FFF2-40B4-BE49-F238E27FC236}">
                <a16:creationId xmlns:a16="http://schemas.microsoft.com/office/drawing/2014/main" id="{762FDB2B-16C1-4564-B415-DBBBCF0037B4}"/>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93811" y="1475802"/>
            <a:ext cx="2726046" cy="1953198"/>
          </a:xfrm>
          <a:prstGeom prst="rect">
            <a:avLst/>
          </a:prstGeom>
        </p:spPr>
      </p:pic>
      <p:sp>
        <p:nvSpPr>
          <p:cNvPr id="26" name="Text Placeholder 25">
            <a:extLst>
              <a:ext uri="{FF2B5EF4-FFF2-40B4-BE49-F238E27FC236}">
                <a16:creationId xmlns:a16="http://schemas.microsoft.com/office/drawing/2014/main" id="{44C01ECE-843C-4618-8C3A-082A62CB3D44}"/>
              </a:ext>
            </a:extLst>
          </p:cNvPr>
          <p:cNvSpPr>
            <a:spLocks noGrp="1"/>
          </p:cNvSpPr>
          <p:nvPr>
            <p:ph type="body" sz="quarter" idx="10" hasCustomPrompt="1"/>
          </p:nvPr>
        </p:nvSpPr>
        <p:spPr>
          <a:xfrm>
            <a:off x="7207417" y="5334153"/>
            <a:ext cx="4698834" cy="307777"/>
          </a:xfrm>
          <a:prstGeom prst="rect">
            <a:avLst/>
          </a:prstGeom>
        </p:spPr>
        <p:txBody>
          <a:bodyPr wrap="square" lIns="0" tIns="0" rIns="0" bIns="0">
            <a:spAutoFit/>
          </a:bodyPr>
          <a:lstStyle>
            <a:lvl1pPr marL="0" indent="0" algn="ctr">
              <a:buNone/>
              <a:defRPr sz="2000">
                <a:solidFill>
                  <a:schemeClr val="tx1">
                    <a:lumMod val="50000"/>
                    <a:lumOff val="50000"/>
                  </a:schemeClr>
                </a:solidFill>
              </a:defRPr>
            </a:lvl1pPr>
            <a:lvl2pPr marL="457206" indent="0">
              <a:buNone/>
              <a:defRPr/>
            </a:lvl2pPr>
            <a:lvl3pPr marL="914411" indent="0">
              <a:buNone/>
              <a:defRPr/>
            </a:lvl3pPr>
            <a:lvl4pPr marL="1371617" indent="0">
              <a:buNone/>
              <a:defRPr/>
            </a:lvl4pPr>
            <a:lvl5pPr marL="1828823" indent="0">
              <a:buNone/>
              <a:defRPr/>
            </a:lvl5pPr>
          </a:lstStyle>
          <a:p>
            <a:pPr lvl="0"/>
            <a:r>
              <a:rPr lang="en-US"/>
              <a:t>Event title – event date</a:t>
            </a:r>
          </a:p>
        </p:txBody>
      </p:sp>
      <p:sp>
        <p:nvSpPr>
          <p:cNvPr id="3" name="Picture Placeholder 7">
            <a:extLst>
              <a:ext uri="{FF2B5EF4-FFF2-40B4-BE49-F238E27FC236}">
                <a16:creationId xmlns:a16="http://schemas.microsoft.com/office/drawing/2014/main" id="{9F417C3A-BBD1-0EAC-6A37-12CE6587C5B9}"/>
              </a:ext>
            </a:extLst>
          </p:cNvPr>
          <p:cNvSpPr>
            <a:spLocks noGrp="1"/>
          </p:cNvSpPr>
          <p:nvPr>
            <p:ph type="pic" sz="quarter" idx="11" hasCustomPrompt="1"/>
          </p:nvPr>
        </p:nvSpPr>
        <p:spPr>
          <a:xfrm>
            <a:off x="1" y="0"/>
            <a:ext cx="6921666" cy="6858000"/>
          </a:xfrm>
          <a:prstGeom prst="rect">
            <a:avLst/>
          </a:prstGeom>
          <a:noFill/>
        </p:spPr>
        <p:txBody>
          <a:bodyPr anchor="ctr"/>
          <a:lstStyle>
            <a:lvl1pPr algn="ctr">
              <a:defRPr sz="3200"/>
            </a:lvl1pPr>
          </a:lstStyle>
          <a:p>
            <a:r>
              <a:rPr lang="en-US"/>
              <a:t>Insert image </a:t>
            </a:r>
          </a:p>
          <a:p>
            <a:r>
              <a:rPr lang="en-US"/>
              <a:t>(try: https://unsplash.com/)</a:t>
            </a:r>
          </a:p>
        </p:txBody>
      </p:sp>
    </p:spTree>
    <p:extLst>
      <p:ext uri="{BB962C8B-B14F-4D97-AF65-F5344CB8AC3E}">
        <p14:creationId xmlns:p14="http://schemas.microsoft.com/office/powerpoint/2010/main" val="2210043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2" cy="3429000"/>
          </a:xfrm>
        </p:spPr>
        <p:txBody>
          <a:bodyPr anchor="b"/>
          <a:lstStyle>
            <a:lvl1pPr algn="l">
              <a:lnSpc>
                <a:spcPct val="90000"/>
              </a:lnSpc>
              <a:defRPr sz="6000">
                <a:solidFill>
                  <a:schemeClr val="tx1"/>
                </a:solidFill>
              </a:defRPr>
            </a:lvl1pPr>
          </a:lstStyle>
          <a:p>
            <a:r>
              <a:rPr lang="en-US"/>
              <a:t>Place presentation title here in sentence case, max 3 lines </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3970736"/>
            <a:ext cx="6884562" cy="1092845"/>
          </a:xfrm>
        </p:spPr>
        <p:txBody>
          <a:bodyPr/>
          <a:lstStyle>
            <a:lvl1pPr marL="0" indent="0" algn="l">
              <a:lnSpc>
                <a:spcPct val="90000"/>
              </a:lnSpc>
              <a:spcAft>
                <a:spcPts val="0"/>
              </a:spcAft>
              <a:buNone/>
              <a:defRPr sz="2400" b="0" i="0" spc="0">
                <a:solidFill>
                  <a:schemeClr val="tx1">
                    <a:lumMod val="95000"/>
                  </a:schemeClr>
                </a:solidFill>
                <a:latin typeface="GT Sectra Fine"/>
              </a:defRPr>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pPr marL="0" lvl="0" indent="0" algn="l" defTabSz="914411"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5"/>
            <a:ext cx="4114798" cy="530687"/>
          </a:xfrm>
        </p:spPr>
        <p:txBody>
          <a:bodyPr/>
          <a:lstStyle>
            <a:lvl1pPr marL="0" indent="0" algn="l" defTabSz="914411" rtl="0" eaLnBrk="1" latinLnBrk="0" hangingPunct="1">
              <a:spcAft>
                <a:spcPts val="0"/>
              </a:spcAft>
              <a:buNone/>
              <a:defRPr lang="en-US" sz="1600" b="0" kern="1200" dirty="0" smtClean="0">
                <a:solidFill>
                  <a:schemeClr val="tx1"/>
                </a:solidFill>
                <a:latin typeface="+mn-lt"/>
                <a:ea typeface="+mn-ea"/>
                <a:cs typeface="+mn-cs"/>
              </a:defRPr>
            </a:lvl1pPr>
            <a:lvl2pPr marL="0" algn="l" defTabSz="914411" rtl="0" eaLnBrk="1" latinLnBrk="0" hangingPunct="1">
              <a:spcAft>
                <a:spcPts val="0"/>
              </a:spcAft>
              <a:defRPr lang="en-US" sz="1401" b="0" kern="1200" dirty="0" smtClean="0">
                <a:solidFill>
                  <a:schemeClr val="tx1"/>
                </a:solidFill>
                <a:latin typeface="+mn-lt"/>
                <a:ea typeface="+mn-ea"/>
                <a:cs typeface="+mn-cs"/>
              </a:defRPr>
            </a:lvl2pPr>
            <a:lvl3pPr marL="0" algn="l" defTabSz="914411" rtl="0" eaLnBrk="1" latinLnBrk="0" hangingPunct="1">
              <a:spcAft>
                <a:spcPts val="0"/>
              </a:spcAft>
              <a:defRPr lang="en-US" sz="1401" b="0" kern="1200" dirty="0" smtClean="0">
                <a:solidFill>
                  <a:schemeClr val="tx1"/>
                </a:solidFill>
                <a:latin typeface="+mn-lt"/>
                <a:ea typeface="+mn-ea"/>
                <a:cs typeface="+mn-cs"/>
              </a:defRPr>
            </a:lvl3pPr>
            <a:lvl4pPr marL="0" algn="l" defTabSz="914411" rtl="0" eaLnBrk="1" latinLnBrk="0" hangingPunct="1">
              <a:spcAft>
                <a:spcPts val="0"/>
              </a:spcAft>
              <a:defRPr lang="en-US" sz="1401" b="0" kern="1200" dirty="0" smtClean="0">
                <a:solidFill>
                  <a:schemeClr val="tx1"/>
                </a:solidFill>
                <a:latin typeface="+mn-lt"/>
                <a:ea typeface="+mn-ea"/>
                <a:cs typeface="+mn-cs"/>
              </a:defRPr>
            </a:lvl4pPr>
            <a:lvl5pPr marL="0" algn="l" defTabSz="914411" rtl="0" eaLnBrk="1" latinLnBrk="0" hangingPunct="1">
              <a:spcAft>
                <a:spcPts val="0"/>
              </a:spcAft>
              <a:defRPr lang="en-US" sz="1401" b="0" kern="1200" dirty="0" smtClean="0">
                <a:solidFill>
                  <a:schemeClr val="tx1"/>
                </a:solidFill>
                <a:latin typeface="+mn-lt"/>
                <a:ea typeface="+mn-ea"/>
                <a:cs typeface="+mn-cs"/>
              </a:defRPr>
            </a:lvl5pPr>
          </a:lstStyle>
          <a:p>
            <a:pPr lvl="0"/>
            <a:r>
              <a:rPr lang="en-US"/>
              <a:t>Date (DD MMMM YYYY)</a:t>
            </a:r>
          </a:p>
        </p:txBody>
      </p:sp>
      <p:pic>
        <p:nvPicPr>
          <p:cNvPr id="8" name="Picture 7" descr="Logo&#10;&#10;Description automatically generated">
            <a:extLst>
              <a:ext uri="{FF2B5EF4-FFF2-40B4-BE49-F238E27FC236}">
                <a16:creationId xmlns:a16="http://schemas.microsoft.com/office/drawing/2014/main" id="{E5A68FC7-26B5-D447-0F4F-4539456AF0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13521" y="4788067"/>
            <a:ext cx="1965317" cy="1298408"/>
          </a:xfrm>
          <a:prstGeom prst="rect">
            <a:avLst/>
          </a:prstGeom>
        </p:spPr>
      </p:pic>
      <p:sp>
        <p:nvSpPr>
          <p:cNvPr id="12" name="Text Placeholder 9">
            <a:extLst>
              <a:ext uri="{FF2B5EF4-FFF2-40B4-BE49-F238E27FC236}">
                <a16:creationId xmlns:a16="http://schemas.microsoft.com/office/drawing/2014/main" id="{1F6C5752-FCAA-86D8-96A8-435178EF8522}"/>
              </a:ext>
            </a:extLst>
          </p:cNvPr>
          <p:cNvSpPr>
            <a:spLocks noGrp="1"/>
          </p:cNvSpPr>
          <p:nvPr>
            <p:ph type="body" sz="quarter" idx="13" hasCustomPrompt="1"/>
          </p:nvPr>
        </p:nvSpPr>
        <p:spPr>
          <a:xfrm>
            <a:off x="1149092" y="5004444"/>
            <a:ext cx="4114800" cy="348141"/>
          </a:xfrm>
          <a:prstGeom prst="rect">
            <a:avLst/>
          </a:prstGeom>
        </p:spPr>
        <p:txBody>
          <a:bodyPr/>
          <a:lstStyle>
            <a:lvl1pPr>
              <a:defRPr lang="en-US" sz="1600" b="0" i="0" kern="1200" spc="0" dirty="0" smtClean="0">
                <a:solidFill>
                  <a:schemeClr val="tx1">
                    <a:lumMod val="95000"/>
                  </a:schemeClr>
                </a:solidFill>
                <a:latin typeface="+mj-lt"/>
                <a:ea typeface="Roboto" panose="02000000000000000000" pitchFamily="2" charset="0"/>
                <a:cs typeface="Arial" panose="020B0604020202020204" pitchFamily="34" charset="0"/>
              </a:defRPr>
            </a:lvl1pPr>
          </a:lstStyle>
          <a:p>
            <a:pPr lvl="0"/>
            <a:r>
              <a:rPr lang="en-US"/>
              <a:t>Presenters</a:t>
            </a:r>
          </a:p>
        </p:txBody>
      </p:sp>
    </p:spTree>
    <p:extLst>
      <p:ext uri="{BB962C8B-B14F-4D97-AF65-F5344CB8AC3E}">
        <p14:creationId xmlns:p14="http://schemas.microsoft.com/office/powerpoint/2010/main" val="30914830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userDrawn="1">
          <p15:clr>
            <a:srgbClr val="5ACBF0"/>
          </p15:clr>
        </p15:guide>
        <p15:guide id="2" orient="horz" pos="2520" userDrawn="1">
          <p15:clr>
            <a:srgbClr val="5ACBF0"/>
          </p15:clr>
        </p15:guide>
        <p15:guide id="3" pos="720"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a:prstGeom prst="rect">
            <a:avLst/>
          </a:prstGeom>
        </p:spPr>
        <p:txBody>
          <a:bodyPr/>
          <a:lstStyle>
            <a:lvl1pPr marL="0" indent="0">
              <a:lnSpc>
                <a:spcPct val="90000"/>
              </a:lnSpc>
              <a:buNone/>
              <a:defRPr sz="2400">
                <a:solidFill>
                  <a:schemeClr val="bg2"/>
                </a:solidFill>
                <a:latin typeface="GT Sectra Fine" panose="00000500000000000000" pitchFamily="50" charset="0"/>
              </a:defRPr>
            </a:lvl1pPr>
            <a:lvl2pPr marL="0" indent="0">
              <a:buNone/>
              <a:defRPr sz="1801"/>
            </a:lvl2pPr>
            <a:lvl3pPr marL="228604">
              <a:buFont typeface="Arial" panose="020B0604020202020204" pitchFamily="34" charset="0"/>
              <a:buChar char="•"/>
              <a:defRPr sz="1801"/>
            </a:lvl3pPr>
            <a:lvl4pPr marL="457206">
              <a:buFont typeface="System Font"/>
              <a:buChar char="–"/>
              <a:defRPr sz="1600"/>
            </a:lvl4pPr>
            <a:lvl5pPr marL="685809">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2" cy="810399"/>
          </a:xfrm>
          <a:prstGeom prst="rect">
            <a:avLst/>
          </a:prstGeo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3" y="1371600"/>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3" y="1976479"/>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3" y="2581356"/>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3" y="3186234"/>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3" y="3791113"/>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3" y="4395990"/>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3" y="5000868"/>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3" y="5605747"/>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284358" y="1371600"/>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284358" y="1976479"/>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284358" y="2581356"/>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284358" y="3186234"/>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284358" y="3791113"/>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284358" y="4395990"/>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284358" y="5000868"/>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284358" y="5605747"/>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a:cxnSpLocks/>
          </p:cNvCxnSpPr>
          <p:nvPr userDrawn="1"/>
        </p:nvCxnSpPr>
        <p:spPr>
          <a:xfrm>
            <a:off x="4045241" y="1371601"/>
            <a:ext cx="0" cy="33327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9"/>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3"/>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8" cy="485340"/>
          </a:xfrm>
          <a:prstGeom prst="rect">
            <a:avLst/>
          </a:prstGeom>
        </p:spPr>
        <p:txBody>
          <a:bodyPr anchor="ctr"/>
          <a:lstStyle>
            <a:lvl1pPr>
              <a:spcAft>
                <a:spcPts val="0"/>
              </a:spcAft>
              <a:defRPr sz="1600"/>
            </a:lvl1pPr>
          </a:lstStyle>
          <a:p>
            <a:pPr lvl="0"/>
            <a:r>
              <a:rPr lang="en-GB"/>
              <a:t>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195094" y="1371600"/>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195094" y="1976479"/>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195094" y="2581356"/>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195094" y="3186234"/>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195094" y="3791113"/>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195094" y="4395990"/>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195094" y="5000868"/>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195094" y="5605747"/>
            <a:ext cx="558000" cy="485340"/>
          </a:xfrm>
          <a:prstGeom prst="rect">
            <a:avLst/>
          </a:prstGeom>
        </p:spPr>
        <p:txBody>
          <a:bodyPr anchor="ctr"/>
          <a:lstStyle>
            <a:lvl1pPr marL="0" marR="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sz="1801" b="1">
                <a:solidFill>
                  <a:schemeClr val="accent1"/>
                </a:solidFill>
              </a:defRPr>
            </a:lvl1pPr>
          </a:lstStyle>
          <a:p>
            <a:pPr marL="0" marR="0" lvl="0" indent="0" algn="ctr" defTabSz="228604"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4">
              <a:spcAft>
                <a:spcPts val="1200"/>
              </a:spcAft>
            </a:pPr>
            <a:endParaRPr lang="en-US" sz="1801" noProof="0"/>
          </a:p>
        </p:txBody>
      </p:sp>
    </p:spTree>
    <p:extLst>
      <p:ext uri="{BB962C8B-B14F-4D97-AF65-F5344CB8AC3E}">
        <p14:creationId xmlns:p14="http://schemas.microsoft.com/office/powerpoint/2010/main" val="275829920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accent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D8A76DE-ECA0-60F4-575C-02C4077408B5}"/>
              </a:ext>
            </a:extLst>
          </p:cNvPr>
          <p:cNvGraphicFramePr>
            <a:graphicFrameLocks noChangeAspect="1"/>
          </p:cNvGraphicFramePr>
          <p:nvPr userDrawn="1">
            <p:custDataLst>
              <p:tags r:id="rId1"/>
            </p:custDataLst>
            <p:extLst>
              <p:ext uri="{D42A27DB-BD31-4B8C-83A1-F6EECF244321}">
                <p14:modId xmlns:p14="http://schemas.microsoft.com/office/powerpoint/2010/main" val="31092545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4" name="Object 3" hidden="1">
                        <a:extLst>
                          <a:ext uri="{FF2B5EF4-FFF2-40B4-BE49-F238E27FC236}">
                            <a16:creationId xmlns:a16="http://schemas.microsoft.com/office/drawing/2014/main" id="{8D8A76DE-ECA0-60F4-575C-02C4077408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a:extLst>
              <a:ext uri="{FF2B5EF4-FFF2-40B4-BE49-F238E27FC236}">
                <a16:creationId xmlns:a16="http://schemas.microsoft.com/office/drawing/2014/main" id="{F7B9E7BD-B7D1-FF01-F546-0CADB6C2F4CC}"/>
              </a:ext>
            </a:extLst>
          </p:cNvPr>
          <p:cNvSpPr>
            <a:spLocks noGrp="1"/>
          </p:cNvSpPr>
          <p:nvPr>
            <p:ph type="body" sz="quarter" idx="10" hasCustomPrompt="1"/>
          </p:nvPr>
        </p:nvSpPr>
        <p:spPr>
          <a:xfrm>
            <a:off x="1225550" y="2909333"/>
            <a:ext cx="9389031" cy="1039334"/>
          </a:xfrm>
          <a:prstGeom prst="rect">
            <a:avLst/>
          </a:prstGeom>
        </p:spPr>
        <p:txBody>
          <a:bodyPr anchor="ctr"/>
          <a:lstStyle>
            <a:lvl1pPr>
              <a:defRPr sz="3200" b="1"/>
            </a:lvl1pPr>
          </a:lstStyle>
          <a:p>
            <a:pPr lvl="0"/>
            <a:r>
              <a:rPr lang="en-US"/>
              <a:t>## - Place section title here in sentence case, max 2 lines </a:t>
            </a:r>
          </a:p>
        </p:txBody>
      </p:sp>
    </p:spTree>
    <p:extLst>
      <p:ext uri="{BB962C8B-B14F-4D97-AF65-F5344CB8AC3E}">
        <p14:creationId xmlns:p14="http://schemas.microsoft.com/office/powerpoint/2010/main" val="60944569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cker 3/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343564"/>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34356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49267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cker 4/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34356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343563"/>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312791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cker 5/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343565"/>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34356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34356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343562"/>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Tree>
    <p:extLst>
      <p:ext uri="{BB962C8B-B14F-4D97-AF65-F5344CB8AC3E}">
        <p14:creationId xmlns:p14="http://schemas.microsoft.com/office/powerpoint/2010/main" val="360692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cker App">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343770"/>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18931"/>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a:solidFill>
                  <a:schemeClr val="tx1"/>
                </a:solidFill>
                <a:latin typeface="+mj-lt"/>
                <a:cs typeface="Arial" panose="020B0604020202020204" pitchFamily="34" charset="0"/>
              </a:rPr>
              <a:t>Appendix</a:t>
            </a:r>
            <a:endParaRPr lang="en-AU" sz="1200">
              <a:solidFill>
                <a:schemeClr val="tx1"/>
              </a:solidFill>
              <a:latin typeface="+mj-lt"/>
              <a:cs typeface="Arial" panose="020B0604020202020204" pitchFamily="34" charset="0"/>
            </a:endParaRPr>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343564"/>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Tree>
    <p:extLst>
      <p:ext uri="{BB962C8B-B14F-4D97-AF65-F5344CB8AC3E}">
        <p14:creationId xmlns:p14="http://schemas.microsoft.com/office/powerpoint/2010/main" val="382796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cker Alt 1/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274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274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92251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cker Alt 2/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2744"/>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2743"/>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274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1526356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cker Alt 3/5">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id="{9027F242-DDAF-B053-93FE-EC12F9D0D99A}"/>
              </a:ext>
            </a:extLst>
          </p:cNvPr>
          <p:cNvGraphicFramePr>
            <a:graphicFrameLocks noChangeAspect="1"/>
          </p:cNvGraphicFramePr>
          <p:nvPr userDrawn="1">
            <p:custDataLst>
              <p:tags r:id="rId1"/>
            </p:custDataLst>
            <p:extLst>
              <p:ext uri="{D42A27DB-BD31-4B8C-83A1-F6EECF244321}">
                <p14:modId xmlns:p14="http://schemas.microsoft.com/office/powerpoint/2010/main" val="2932919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4" name="Object 13" hidden="1">
                        <a:extLst>
                          <a:ext uri="{FF2B5EF4-FFF2-40B4-BE49-F238E27FC236}">
                            <a16:creationId xmlns:a16="http://schemas.microsoft.com/office/drawing/2014/main" id="{9027F242-DDAF-B053-93FE-EC12F9D0D9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id="{C15F1EE6-CC2E-D070-A90B-647278E14569}"/>
              </a:ext>
            </a:extLst>
          </p:cNvPr>
          <p:cNvSpPr>
            <a:spLocks noGrp="1"/>
          </p:cNvSpPr>
          <p:nvPr>
            <p:ph type="sldNum" sz="quarter" idx="10"/>
          </p:nvPr>
        </p:nvSpPr>
        <p:spPr/>
        <p:txBody>
          <a:bodyPr/>
          <a:lstStyle/>
          <a:p>
            <a:fld id="{4F9AC08D-23A9-440E-BCB9-AA1E9877CC38}" type="slidenum">
              <a:rPr lang="en-US" smtClean="0"/>
              <a:pPr/>
              <a:t>‹#›</a:t>
            </a:fld>
            <a:endParaRPr lang="en-US"/>
          </a:p>
        </p:txBody>
      </p:sp>
      <p:sp>
        <p:nvSpPr>
          <p:cNvPr id="5" name="Footer Placeholder 4">
            <a:extLst>
              <a:ext uri="{FF2B5EF4-FFF2-40B4-BE49-F238E27FC236}">
                <a16:creationId xmlns:a16="http://schemas.microsoft.com/office/drawing/2014/main" id="{A449CA66-3B81-6EAF-89CE-191E07E8994A}"/>
              </a:ext>
            </a:extLst>
          </p:cNvPr>
          <p:cNvSpPr>
            <a:spLocks noGrp="1"/>
          </p:cNvSpPr>
          <p:nvPr>
            <p:ph type="ftr" sz="quarter" idx="11"/>
          </p:nvPr>
        </p:nvSpPr>
        <p:spPr/>
        <p:txBody>
          <a:bodyPr/>
          <a:lstStyle/>
          <a:p>
            <a:r>
              <a:rPr lang="en-GB"/>
              <a:t>Source:</a:t>
            </a:r>
          </a:p>
        </p:txBody>
      </p:sp>
      <p:sp>
        <p:nvSpPr>
          <p:cNvPr id="12" name="Title 1">
            <a:extLst>
              <a:ext uri="{FF2B5EF4-FFF2-40B4-BE49-F238E27FC236}">
                <a16:creationId xmlns:a16="http://schemas.microsoft.com/office/drawing/2014/main" id="{F070BEA7-0BC2-CD56-A017-D27D458E7BA3}"/>
              </a:ext>
            </a:extLst>
          </p:cNvPr>
          <p:cNvSpPr>
            <a:spLocks noGrp="1"/>
          </p:cNvSpPr>
          <p:nvPr>
            <p:ph type="title"/>
          </p:nvPr>
        </p:nvSpPr>
        <p:spPr>
          <a:xfrm>
            <a:off x="370417" y="580221"/>
            <a:ext cx="11459365" cy="700597"/>
          </a:xfrm>
          <a:prstGeom prst="rect">
            <a:avLst/>
          </a:prstGeom>
        </p:spPr>
        <p:txBody>
          <a:bodyPr vert="horz"/>
          <a:lstStyle/>
          <a:p>
            <a:r>
              <a:rPr lang="en-GB"/>
              <a:t>Click to edit Master title style</a:t>
            </a:r>
            <a:endParaRPr lang="en-US"/>
          </a:p>
        </p:txBody>
      </p:sp>
      <p:sp>
        <p:nvSpPr>
          <p:cNvPr id="2" name="Rectangle 1">
            <a:extLst>
              <a:ext uri="{FF2B5EF4-FFF2-40B4-BE49-F238E27FC236}">
                <a16:creationId xmlns:a16="http://schemas.microsoft.com/office/drawing/2014/main" id="{CD4617C1-998F-BABB-B672-58757F8B49B4}"/>
              </a:ext>
            </a:extLst>
          </p:cNvPr>
          <p:cNvSpPr/>
          <p:nvPr userDrawn="1"/>
        </p:nvSpPr>
        <p:spPr>
          <a:xfrm>
            <a:off x="0" y="2949"/>
            <a:ext cx="12192000"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3" name="Rectangle 2">
            <a:extLst>
              <a:ext uri="{FF2B5EF4-FFF2-40B4-BE49-F238E27FC236}">
                <a16:creationId xmlns:a16="http://schemas.microsoft.com/office/drawing/2014/main" id="{FB4E814A-67AD-0376-8018-D396961209F9}"/>
              </a:ext>
            </a:extLst>
          </p:cNvPr>
          <p:cNvSpPr/>
          <p:nvPr userDrawn="1"/>
        </p:nvSpPr>
        <p:spPr>
          <a:xfrm>
            <a:off x="407100"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6" name="Rectangle 5">
            <a:extLst>
              <a:ext uri="{FF2B5EF4-FFF2-40B4-BE49-F238E27FC236}">
                <a16:creationId xmlns:a16="http://schemas.microsoft.com/office/drawing/2014/main" id="{60B0EECD-F4E6-FE01-373F-F6EF721113FE}"/>
              </a:ext>
            </a:extLst>
          </p:cNvPr>
          <p:cNvSpPr/>
          <p:nvPr userDrawn="1"/>
        </p:nvSpPr>
        <p:spPr>
          <a:xfrm>
            <a:off x="407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Introduction</a:t>
            </a:r>
          </a:p>
        </p:txBody>
      </p:sp>
      <p:sp>
        <p:nvSpPr>
          <p:cNvPr id="7" name="Rectangle 6">
            <a:extLst>
              <a:ext uri="{FF2B5EF4-FFF2-40B4-BE49-F238E27FC236}">
                <a16:creationId xmlns:a16="http://schemas.microsoft.com/office/drawing/2014/main" id="{B50D886A-7DD0-384E-66D1-7C73E4B404D2}"/>
              </a:ext>
            </a:extLst>
          </p:cNvPr>
          <p:cNvSpPr/>
          <p:nvPr userDrawn="1"/>
        </p:nvSpPr>
        <p:spPr>
          <a:xfrm>
            <a:off x="27566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bg1">
                    <a:lumMod val="85000"/>
                  </a:schemeClr>
                </a:solidFill>
                <a:latin typeface="+mj-lt"/>
                <a:cs typeface="Arial" panose="020B0604020202020204" pitchFamily="34" charset="0"/>
              </a:rPr>
              <a:t>Data</a:t>
            </a:r>
          </a:p>
        </p:txBody>
      </p:sp>
      <p:sp>
        <p:nvSpPr>
          <p:cNvPr id="9" name="Rectangle 8">
            <a:extLst>
              <a:ext uri="{FF2B5EF4-FFF2-40B4-BE49-F238E27FC236}">
                <a16:creationId xmlns:a16="http://schemas.microsoft.com/office/drawing/2014/main" id="{9C9EB9D1-14EF-8CB4-5D66-915D1D663FA7}"/>
              </a:ext>
            </a:extLst>
          </p:cNvPr>
          <p:cNvSpPr/>
          <p:nvPr userDrawn="1"/>
        </p:nvSpPr>
        <p:spPr>
          <a:xfrm>
            <a:off x="5106101"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AU" sz="1200">
                <a:solidFill>
                  <a:schemeClr val="tx1"/>
                </a:solidFill>
                <a:latin typeface="+mj-lt"/>
                <a:cs typeface="Arial" panose="020B0604020202020204" pitchFamily="34" charset="0"/>
              </a:rPr>
              <a:t>Methodology</a:t>
            </a:r>
          </a:p>
        </p:txBody>
      </p:sp>
      <p:sp>
        <p:nvSpPr>
          <p:cNvPr id="10" name="Rectangle 9">
            <a:extLst>
              <a:ext uri="{FF2B5EF4-FFF2-40B4-BE49-F238E27FC236}">
                <a16:creationId xmlns:a16="http://schemas.microsoft.com/office/drawing/2014/main" id="{97FB1B00-60DD-AE89-42C0-D20DA9257E77}"/>
              </a:ext>
            </a:extLst>
          </p:cNvPr>
          <p:cNvSpPr/>
          <p:nvPr userDrawn="1"/>
        </p:nvSpPr>
        <p:spPr>
          <a:xfrm>
            <a:off x="74556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Results</a:t>
            </a:r>
          </a:p>
        </p:txBody>
      </p:sp>
      <p:sp>
        <p:nvSpPr>
          <p:cNvPr id="11" name="Rectangle 10">
            <a:extLst>
              <a:ext uri="{FF2B5EF4-FFF2-40B4-BE49-F238E27FC236}">
                <a16:creationId xmlns:a16="http://schemas.microsoft.com/office/drawing/2014/main" id="{8B1D390B-CE01-6D47-0B58-0D1BA5C82FA5}"/>
              </a:ext>
            </a:extLst>
          </p:cNvPr>
          <p:cNvSpPr/>
          <p:nvPr userDrawn="1"/>
        </p:nvSpPr>
        <p:spPr>
          <a:xfrm>
            <a:off x="9805100" y="68807"/>
            <a:ext cx="1979801" cy="2931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solidFill>
                  <a:schemeClr val="bg1">
                    <a:lumMod val="85000"/>
                  </a:schemeClr>
                </a:solidFill>
                <a:latin typeface="+mj-lt"/>
                <a:cs typeface="Arial" panose="020B0604020202020204" pitchFamily="34" charset="0"/>
              </a:rPr>
              <a:t>Conclusion</a:t>
            </a:r>
          </a:p>
        </p:txBody>
      </p:sp>
      <p:sp>
        <p:nvSpPr>
          <p:cNvPr id="13" name="Rectangle 12">
            <a:extLst>
              <a:ext uri="{FF2B5EF4-FFF2-40B4-BE49-F238E27FC236}">
                <a16:creationId xmlns:a16="http://schemas.microsoft.com/office/drawing/2014/main" id="{023BB1E6-BF42-C8B4-4A21-11143FDD27D8}"/>
              </a:ext>
            </a:extLst>
          </p:cNvPr>
          <p:cNvSpPr/>
          <p:nvPr userDrawn="1"/>
        </p:nvSpPr>
        <p:spPr>
          <a:xfrm>
            <a:off x="2756601" y="2744"/>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5" name="Rectangle 14">
            <a:extLst>
              <a:ext uri="{FF2B5EF4-FFF2-40B4-BE49-F238E27FC236}">
                <a16:creationId xmlns:a16="http://schemas.microsoft.com/office/drawing/2014/main" id="{3E295B5C-8C45-B6D5-118C-D92163FD82D9}"/>
              </a:ext>
            </a:extLst>
          </p:cNvPr>
          <p:cNvSpPr/>
          <p:nvPr userDrawn="1"/>
        </p:nvSpPr>
        <p:spPr>
          <a:xfrm>
            <a:off x="5102139" y="2743"/>
            <a:ext cx="1979801"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AU" sz="1801"/>
          </a:p>
        </p:txBody>
      </p:sp>
      <p:sp>
        <p:nvSpPr>
          <p:cNvPr id="16" name="Rectangle 15">
            <a:extLst>
              <a:ext uri="{FF2B5EF4-FFF2-40B4-BE49-F238E27FC236}">
                <a16:creationId xmlns:a16="http://schemas.microsoft.com/office/drawing/2014/main" id="{C6503FAF-4D61-241B-6D38-A468ADF7204E}"/>
              </a:ext>
            </a:extLst>
          </p:cNvPr>
          <p:cNvSpPr/>
          <p:nvPr userDrawn="1"/>
        </p:nvSpPr>
        <p:spPr>
          <a:xfrm>
            <a:off x="7447676" y="2742"/>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
        <p:nvSpPr>
          <p:cNvPr id="17" name="Rectangle 16">
            <a:extLst>
              <a:ext uri="{FF2B5EF4-FFF2-40B4-BE49-F238E27FC236}">
                <a16:creationId xmlns:a16="http://schemas.microsoft.com/office/drawing/2014/main" id="{910F1C8B-5896-88A6-5EDA-164A77B5481A}"/>
              </a:ext>
            </a:extLst>
          </p:cNvPr>
          <p:cNvSpPr/>
          <p:nvPr userDrawn="1"/>
        </p:nvSpPr>
        <p:spPr>
          <a:xfrm>
            <a:off x="9793214" y="2741"/>
            <a:ext cx="1979801" cy="54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1"/>
          </a:p>
        </p:txBody>
      </p:sp>
    </p:spTree>
    <p:extLst>
      <p:ext uri="{BB962C8B-B14F-4D97-AF65-F5344CB8AC3E}">
        <p14:creationId xmlns:p14="http://schemas.microsoft.com/office/powerpoint/2010/main" val="407999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BCE4D4F-8CCC-404C-840E-8A45E07645C2}"/>
              </a:ext>
            </a:extLst>
          </p:cNvPr>
          <p:cNvGraphicFramePr>
            <a:graphicFrameLocks noChangeAspect="1"/>
          </p:cNvGraphicFramePr>
          <p:nvPr userDrawn="1">
            <p:custDataLst>
              <p:tags r:id="rId28"/>
            </p:custDataLst>
            <p:extLst>
              <p:ext uri="{D42A27DB-BD31-4B8C-83A1-F6EECF244321}">
                <p14:modId xmlns:p14="http://schemas.microsoft.com/office/powerpoint/2010/main" val="105608378"/>
              </p:ext>
            </p:extLst>
          </p:nvPr>
        </p:nvGraphicFramePr>
        <p:xfrm>
          <a:off x="1588" y="1587"/>
          <a:ext cx="1589" cy="1588"/>
        </p:xfrm>
        <a:graphic>
          <a:graphicData uri="http://schemas.openxmlformats.org/presentationml/2006/ole">
            <mc:AlternateContent xmlns:mc="http://schemas.openxmlformats.org/markup-compatibility/2006">
              <mc:Choice xmlns:v="urn:schemas-microsoft-com:vml" Requires="v">
                <p:oleObj name="think-cell Slide" r:id="rId30" imgW="395" imgH="394" progId="TCLayout.ActiveDocument.1">
                  <p:embed/>
                </p:oleObj>
              </mc:Choice>
              <mc:Fallback>
                <p:oleObj name="think-cell Slide" r:id="rId30" imgW="395" imgH="394" progId="TCLayout.ActiveDocument.1">
                  <p:embed/>
                  <p:pic>
                    <p:nvPicPr>
                      <p:cNvPr id="5" name="Object 4" hidden="1">
                        <a:extLst>
                          <a:ext uri="{FF2B5EF4-FFF2-40B4-BE49-F238E27FC236}">
                            <a16:creationId xmlns:a16="http://schemas.microsoft.com/office/drawing/2014/main" id="{DBCE4D4F-8CCC-404C-840E-8A45E07645C2}"/>
                          </a:ext>
                        </a:extLst>
                      </p:cNvPr>
                      <p:cNvPicPr/>
                      <p:nvPr/>
                    </p:nvPicPr>
                    <p:blipFill>
                      <a:blip r:embed="rId31"/>
                      <a:stretch>
                        <a:fillRect/>
                      </a:stretch>
                    </p:blipFill>
                    <p:spPr>
                      <a:xfrm>
                        <a:off x="1588" y="1587"/>
                        <a:ext cx="1589"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C4AAB9D-85C6-43AB-8696-D55AD6DDE24E}"/>
              </a:ext>
            </a:extLst>
          </p:cNvPr>
          <p:cNvSpPr/>
          <p:nvPr userDrawn="1">
            <p:custDataLst>
              <p:tags r:id="rId29"/>
            </p:custDataLst>
          </p:nvPr>
        </p:nvSpPr>
        <p:spPr>
          <a:xfrm>
            <a:off x="0" y="1"/>
            <a:ext cx="158812" cy="158713"/>
          </a:xfrm>
          <a:prstGeom prst="rect">
            <a:avLst/>
          </a:prstGeom>
          <a:solidFill>
            <a:schemeClr val="accent2"/>
          </a:solidFill>
          <a:ln w="19050">
            <a:no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none" lIns="0" tIns="0" rIns="0" bIns="0" numCol="1" spcCol="0" rtlCol="0" anchor="ctr" anchorCtr="0">
            <a:noAutofit/>
          </a:bodyPr>
          <a:lstStyle/>
          <a:p>
            <a:pPr marL="0" lvl="0" indent="0" algn="ctr"/>
            <a:endParaRPr lang="en-US" sz="3598" b="1" i="0" baseline="0">
              <a:solidFill>
                <a:schemeClr val="bg1"/>
              </a:solidFill>
              <a:latin typeface="Graphik" panose="020B0503030202060203" pitchFamily="34" charset="0"/>
              <a:cs typeface="Arial" panose="020B0604020202020204" pitchFamily="34" charset="0"/>
              <a:sym typeface="Graphik" panose="020B0503030202060203" pitchFamily="34" charset="0"/>
            </a:endParaRPr>
          </a:p>
        </p:txBody>
      </p:sp>
      <p:sp>
        <p:nvSpPr>
          <p:cNvPr id="8" name="Slide Number Placeholder 9">
            <a:extLst>
              <a:ext uri="{FF2B5EF4-FFF2-40B4-BE49-F238E27FC236}">
                <a16:creationId xmlns:a16="http://schemas.microsoft.com/office/drawing/2014/main" id="{E029236F-8D4F-46BA-A33A-11E2F113A78C}"/>
              </a:ext>
            </a:extLst>
          </p:cNvPr>
          <p:cNvSpPr>
            <a:spLocks noGrp="1"/>
          </p:cNvSpPr>
          <p:nvPr>
            <p:ph type="sldNum" sz="quarter" idx="4"/>
          </p:nvPr>
        </p:nvSpPr>
        <p:spPr>
          <a:xfrm flipH="1">
            <a:off x="10946922" y="6401006"/>
            <a:ext cx="561476" cy="273402"/>
          </a:xfrm>
          <a:prstGeom prst="rect">
            <a:avLst/>
          </a:prstGeom>
        </p:spPr>
        <p:txBody>
          <a:bodyPr tIns="0" bIns="0" anchor="b"/>
          <a:lstStyle>
            <a:lvl1pPr algn="l">
              <a:defRPr sz="1001" b="0">
                <a:solidFill>
                  <a:schemeClr val="tx1"/>
                </a:solidFill>
                <a:latin typeface="+mj-lt"/>
              </a:defRPr>
            </a:lvl1pPr>
          </a:lstStyle>
          <a:p>
            <a:fld id="{4F9AC08D-23A9-440E-BCB9-AA1E9877CC38}" type="slidenum">
              <a:rPr lang="en-US" smtClean="0"/>
              <a:pPr/>
              <a:t>‹#›</a:t>
            </a:fld>
            <a:endParaRPr lang="en-US"/>
          </a:p>
        </p:txBody>
      </p:sp>
      <p:sp>
        <p:nvSpPr>
          <p:cNvPr id="10" name="Footer Placeholder 6">
            <a:extLst>
              <a:ext uri="{FF2B5EF4-FFF2-40B4-BE49-F238E27FC236}">
                <a16:creationId xmlns:a16="http://schemas.microsoft.com/office/drawing/2014/main" id="{37E62055-3E0F-4EBB-A962-F9600119E4DA}"/>
              </a:ext>
            </a:extLst>
          </p:cNvPr>
          <p:cNvSpPr>
            <a:spLocks noGrp="1"/>
          </p:cNvSpPr>
          <p:nvPr>
            <p:ph type="ftr" sz="quarter" idx="3"/>
          </p:nvPr>
        </p:nvSpPr>
        <p:spPr>
          <a:xfrm>
            <a:off x="355739" y="6402651"/>
            <a:ext cx="3733634" cy="270112"/>
          </a:xfrm>
          <a:prstGeom prst="rect">
            <a:avLst/>
          </a:prstGeom>
        </p:spPr>
        <p:txBody>
          <a:bodyPr tIns="0" bIns="0" anchor="ctr"/>
          <a:lstStyle>
            <a:lvl1pPr algn="l">
              <a:defRPr sz="800">
                <a:solidFill>
                  <a:schemeClr val="tx1">
                    <a:alpha val="50000"/>
                  </a:schemeClr>
                </a:solidFill>
                <a:latin typeface="+mn-lt"/>
              </a:defRPr>
            </a:lvl1pPr>
          </a:lstStyle>
          <a:p>
            <a:r>
              <a:rPr lang="en-GB"/>
              <a:t>Source:</a:t>
            </a:r>
          </a:p>
        </p:txBody>
      </p:sp>
      <p:pic>
        <p:nvPicPr>
          <p:cNvPr id="9" name="Picture 8" descr="Logo&#10;&#10;Description automatically generated">
            <a:extLst>
              <a:ext uri="{FF2B5EF4-FFF2-40B4-BE49-F238E27FC236}">
                <a16:creationId xmlns:a16="http://schemas.microsoft.com/office/drawing/2014/main" id="{A66CE9E3-35BA-4A0B-8098-8A65954FE472}"/>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1478897" y="6393635"/>
            <a:ext cx="350924" cy="288147"/>
          </a:xfrm>
          <a:prstGeom prst="rect">
            <a:avLst/>
          </a:prstGeom>
        </p:spPr>
      </p:pic>
    </p:spTree>
    <p:extLst>
      <p:ext uri="{BB962C8B-B14F-4D97-AF65-F5344CB8AC3E}">
        <p14:creationId xmlns:p14="http://schemas.microsoft.com/office/powerpoint/2010/main" val="417098438"/>
      </p:ext>
    </p:extLst>
  </p:cSld>
  <p:clrMap bg1="lt1" tx1="dk1" bg2="lt2" tx2="dk2" accent1="accent1" accent2="accent2" accent3="accent3" accent4="accent4" accent5="accent5" accent6="accent6" hlink="hlink" folHlink="folHlink"/>
  <p:sldLayoutIdLst>
    <p:sldLayoutId id="2147483713" r:id="rId1"/>
    <p:sldLayoutId id="2147483720" r:id="rId2"/>
    <p:sldLayoutId id="2147483721" r:id="rId3"/>
    <p:sldLayoutId id="2147483722" r:id="rId4"/>
    <p:sldLayoutId id="2147483726" r:id="rId5"/>
    <p:sldLayoutId id="2147483740" r:id="rId6"/>
    <p:sldLayoutId id="2147483725" r:id="rId7"/>
    <p:sldLayoutId id="2147483727" r:id="rId8"/>
    <p:sldLayoutId id="2147483728" r:id="rId9"/>
    <p:sldLayoutId id="2147483729" r:id="rId10"/>
    <p:sldLayoutId id="2147483730" r:id="rId11"/>
    <p:sldLayoutId id="2147483739" r:id="rId12"/>
    <p:sldLayoutId id="2147483735" r:id="rId13"/>
    <p:sldLayoutId id="2147483736" r:id="rId14"/>
    <p:sldLayoutId id="2147483737" r:id="rId15"/>
    <p:sldLayoutId id="2147483738" r:id="rId16"/>
    <p:sldLayoutId id="2147483731" r:id="rId17"/>
    <p:sldLayoutId id="2147483732" r:id="rId18"/>
    <p:sldLayoutId id="2147483733" r:id="rId19"/>
    <p:sldLayoutId id="2147483734" r:id="rId20"/>
    <p:sldLayoutId id="2147483710" r:id="rId21"/>
    <p:sldLayoutId id="2147483719" r:id="rId22"/>
    <p:sldLayoutId id="2147483706" r:id="rId23"/>
    <p:sldLayoutId id="2147483712" r:id="rId24"/>
    <p:sldLayoutId id="2147483707" r:id="rId25"/>
    <p:sldLayoutId id="2147483708" r:id="rId26"/>
  </p:sldLayoutIdLst>
  <p:hf hdr="0" ftr="0" dt="0"/>
  <p:txStyles>
    <p:titleStyle>
      <a:lvl1pPr algn="l" rtl="0" eaLnBrk="1" fontAlgn="base" hangingPunct="1">
        <a:lnSpc>
          <a:spcPct val="80000"/>
        </a:lnSpc>
        <a:spcBef>
          <a:spcPct val="0"/>
        </a:spcBef>
        <a:spcAft>
          <a:spcPct val="0"/>
        </a:spcAft>
        <a:buFont typeface="Arial" charset="0"/>
        <a:defRPr lang="en-AU" sz="2800" b="1" i="0" kern="1200" cap="none" spc="-149" baseline="0" dirty="0" smtClean="0">
          <a:solidFill>
            <a:schemeClr val="tx1"/>
          </a:solidFill>
          <a:latin typeface="+mj-lt"/>
          <a:ea typeface="Roboto Black" panose="02000000000000000000" pitchFamily="2" charset="0"/>
          <a:cs typeface="Arial" panose="020B0604020202020204" pitchFamily="34" charset="0"/>
        </a:defRPr>
      </a:lvl1pPr>
      <a:lvl2pPr algn="l" rtl="0" eaLnBrk="1" fontAlgn="base" hangingPunct="1">
        <a:lnSpc>
          <a:spcPts val="3465"/>
        </a:lnSpc>
        <a:spcBef>
          <a:spcPct val="0"/>
        </a:spcBef>
        <a:spcAft>
          <a:spcPct val="0"/>
        </a:spcAft>
        <a:buFont typeface="Arial" charset="0"/>
        <a:defRPr sz="3198">
          <a:solidFill>
            <a:schemeClr val="tx1"/>
          </a:solidFill>
          <a:latin typeface="Arial" pitchFamily="-105" charset="-52"/>
          <a:ea typeface="Arial" pitchFamily="-105" charset="-52"/>
          <a:cs typeface="Arial" pitchFamily="-105" charset="-52"/>
        </a:defRPr>
      </a:lvl2pPr>
      <a:lvl3pPr algn="l" rtl="0" eaLnBrk="1" fontAlgn="base" hangingPunct="1">
        <a:lnSpc>
          <a:spcPts val="3465"/>
        </a:lnSpc>
        <a:spcBef>
          <a:spcPct val="0"/>
        </a:spcBef>
        <a:spcAft>
          <a:spcPct val="0"/>
        </a:spcAft>
        <a:buFont typeface="Arial" charset="0"/>
        <a:defRPr sz="3198">
          <a:solidFill>
            <a:schemeClr val="tx1"/>
          </a:solidFill>
          <a:latin typeface="Arial" pitchFamily="-105" charset="-52"/>
          <a:ea typeface="Arial" pitchFamily="-105" charset="-52"/>
          <a:cs typeface="Arial" pitchFamily="-105" charset="-52"/>
        </a:defRPr>
      </a:lvl3pPr>
      <a:lvl4pPr algn="l" rtl="0" eaLnBrk="1" fontAlgn="base" hangingPunct="1">
        <a:lnSpc>
          <a:spcPts val="3465"/>
        </a:lnSpc>
        <a:spcBef>
          <a:spcPct val="0"/>
        </a:spcBef>
        <a:spcAft>
          <a:spcPct val="0"/>
        </a:spcAft>
        <a:buFont typeface="Arial" charset="0"/>
        <a:defRPr sz="3198">
          <a:solidFill>
            <a:schemeClr val="tx1"/>
          </a:solidFill>
          <a:latin typeface="Arial" pitchFamily="-105" charset="-52"/>
          <a:ea typeface="Arial" pitchFamily="-105" charset="-52"/>
          <a:cs typeface="Arial" pitchFamily="-105" charset="-52"/>
        </a:defRPr>
      </a:lvl4pPr>
      <a:lvl5pPr algn="l" rtl="0" eaLnBrk="1" fontAlgn="base" hangingPunct="1">
        <a:lnSpc>
          <a:spcPts val="3465"/>
        </a:lnSpc>
        <a:spcBef>
          <a:spcPct val="0"/>
        </a:spcBef>
        <a:spcAft>
          <a:spcPct val="0"/>
        </a:spcAft>
        <a:buFont typeface="Arial" charset="0"/>
        <a:defRPr sz="3198">
          <a:solidFill>
            <a:schemeClr val="tx1"/>
          </a:solidFill>
          <a:latin typeface="Arial" pitchFamily="-105" charset="-52"/>
          <a:ea typeface="Arial" pitchFamily="-105" charset="-52"/>
          <a:cs typeface="Arial" pitchFamily="-105" charset="-52"/>
        </a:defRPr>
      </a:lvl5pPr>
      <a:lvl6pPr marL="609329"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6pPr>
      <a:lvl7pPr marL="1218657"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7pPr>
      <a:lvl8pPr marL="1827986"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8pPr>
      <a:lvl9pPr marL="2437314"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9pPr>
    </p:titleStyle>
    <p:bodyStyle>
      <a:lvl1pPr marL="0" indent="0" algn="l" rtl="0" eaLnBrk="1" fontAlgn="base" hangingPunct="1">
        <a:lnSpc>
          <a:spcPct val="100000"/>
        </a:lnSpc>
        <a:spcBef>
          <a:spcPts val="601"/>
        </a:spcBef>
        <a:spcAft>
          <a:spcPct val="0"/>
        </a:spcAft>
        <a:buFont typeface="Arial" pitchFamily="34" charset="0"/>
        <a:buNone/>
        <a:defRPr sz="1801" b="0" i="0" kern="1200">
          <a:solidFill>
            <a:schemeClr val="tx1"/>
          </a:solidFill>
          <a:latin typeface="+mn-lt"/>
          <a:ea typeface="Roboto" panose="02000000000000000000" pitchFamily="2" charset="0"/>
          <a:cs typeface="Arial" panose="020B0604020202020204" pitchFamily="34" charset="0"/>
        </a:defRPr>
      </a:lvl1pPr>
      <a:lvl2pPr marL="215960" indent="-215960" algn="l" rtl="0" eaLnBrk="1" fontAlgn="base" hangingPunct="1">
        <a:lnSpc>
          <a:spcPct val="100000"/>
        </a:lnSpc>
        <a:spcBef>
          <a:spcPts val="601"/>
        </a:spcBef>
        <a:spcAft>
          <a:spcPct val="0"/>
        </a:spcAft>
        <a:buFont typeface="Arial" pitchFamily="34" charset="0"/>
        <a:buChar char="•"/>
        <a:defRPr sz="1801" b="0" i="0" kern="1200">
          <a:solidFill>
            <a:schemeClr val="tx1"/>
          </a:solidFill>
          <a:latin typeface="+mn-lt"/>
          <a:ea typeface="Roboto" panose="02000000000000000000" pitchFamily="2" charset="0"/>
          <a:cs typeface="Arial" panose="020B0604020202020204" pitchFamily="34" charset="0"/>
        </a:defRPr>
      </a:lvl2pPr>
      <a:lvl3pPr marL="431920" indent="-215960" algn="l" rtl="0" eaLnBrk="1" fontAlgn="base" hangingPunct="1">
        <a:lnSpc>
          <a:spcPct val="100000"/>
        </a:lnSpc>
        <a:spcBef>
          <a:spcPts val="601"/>
        </a:spcBef>
        <a:spcAft>
          <a:spcPct val="0"/>
        </a:spcAft>
        <a:buFont typeface="Arial" pitchFamily="34" charset="0"/>
        <a:buChar char="‒"/>
        <a:tabLst/>
        <a:defRPr sz="1801" b="0" i="0" kern="1200">
          <a:solidFill>
            <a:schemeClr val="tx1"/>
          </a:solidFill>
          <a:latin typeface="+mn-lt"/>
          <a:ea typeface="Roboto" panose="02000000000000000000" pitchFamily="2" charset="0"/>
          <a:cs typeface="Arial" panose="020B0604020202020204" pitchFamily="34" charset="0"/>
        </a:defRPr>
      </a:lvl3pPr>
      <a:lvl4pPr marL="611885" indent="-215960" algn="l" rtl="0" eaLnBrk="1" fontAlgn="base" hangingPunct="1">
        <a:lnSpc>
          <a:spcPct val="100000"/>
        </a:lnSpc>
        <a:spcBef>
          <a:spcPts val="601"/>
        </a:spcBef>
        <a:spcAft>
          <a:spcPct val="0"/>
        </a:spcAft>
        <a:buFont typeface="Arial" pitchFamily="34" charset="0"/>
        <a:buChar char="•"/>
        <a:defRPr sz="1801" b="0" i="0" kern="1200">
          <a:solidFill>
            <a:schemeClr val="tx1"/>
          </a:solidFill>
          <a:latin typeface="+mn-lt"/>
          <a:ea typeface="Roboto" panose="02000000000000000000" pitchFamily="2" charset="0"/>
          <a:cs typeface="Arial" panose="020B0604020202020204" pitchFamily="34" charset="0"/>
        </a:defRPr>
      </a:lvl4pPr>
      <a:lvl5pPr marL="863838" indent="-215960" algn="l" rtl="0" eaLnBrk="1" fontAlgn="base" hangingPunct="1">
        <a:lnSpc>
          <a:spcPct val="100000"/>
        </a:lnSpc>
        <a:spcBef>
          <a:spcPts val="601"/>
        </a:spcBef>
        <a:spcAft>
          <a:spcPct val="0"/>
        </a:spcAft>
        <a:buFont typeface="Arial" pitchFamily="34" charset="0"/>
        <a:buChar char="‒"/>
        <a:defRPr sz="1801" b="0" i="0" kern="1200">
          <a:solidFill>
            <a:schemeClr val="tx1"/>
          </a:solidFill>
          <a:latin typeface="+mn-lt"/>
          <a:ea typeface="Roboto" panose="02000000000000000000" pitchFamily="2" charset="0"/>
          <a:cs typeface="Arial" panose="020B0604020202020204" pitchFamily="34" charset="0"/>
        </a:defRPr>
      </a:lvl5pPr>
      <a:lvl6pPr marL="3351304" indent="-304665" algn="l" defTabSz="1218657"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634" indent="-304665" algn="l" defTabSz="121865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63" indent="-304665" algn="l" defTabSz="121865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90" indent="-304665" algn="l" defTabSz="121865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57" rtl="0" eaLnBrk="1" latinLnBrk="0" hangingPunct="1">
        <a:defRPr sz="2400" kern="1200">
          <a:solidFill>
            <a:schemeClr val="tx1"/>
          </a:solidFill>
          <a:latin typeface="+mn-lt"/>
          <a:ea typeface="+mn-ea"/>
          <a:cs typeface="+mn-cs"/>
        </a:defRPr>
      </a:lvl1pPr>
      <a:lvl2pPr marL="609329" algn="l" defTabSz="1218657" rtl="0" eaLnBrk="1" latinLnBrk="0" hangingPunct="1">
        <a:defRPr sz="2400" kern="1200">
          <a:solidFill>
            <a:schemeClr val="tx1"/>
          </a:solidFill>
          <a:latin typeface="+mn-lt"/>
          <a:ea typeface="+mn-ea"/>
          <a:cs typeface="+mn-cs"/>
        </a:defRPr>
      </a:lvl2pPr>
      <a:lvl3pPr marL="1218657" algn="l" defTabSz="1218657" rtl="0" eaLnBrk="1" latinLnBrk="0" hangingPunct="1">
        <a:defRPr sz="2400" kern="1200">
          <a:solidFill>
            <a:schemeClr val="tx1"/>
          </a:solidFill>
          <a:latin typeface="+mn-lt"/>
          <a:ea typeface="+mn-ea"/>
          <a:cs typeface="+mn-cs"/>
        </a:defRPr>
      </a:lvl3pPr>
      <a:lvl4pPr marL="1827986" algn="l" defTabSz="1218657" rtl="0" eaLnBrk="1" latinLnBrk="0" hangingPunct="1">
        <a:defRPr sz="2400" kern="1200">
          <a:solidFill>
            <a:schemeClr val="tx1"/>
          </a:solidFill>
          <a:latin typeface="+mn-lt"/>
          <a:ea typeface="+mn-ea"/>
          <a:cs typeface="+mn-cs"/>
        </a:defRPr>
      </a:lvl4pPr>
      <a:lvl5pPr marL="2437314" algn="l" defTabSz="1218657" rtl="0" eaLnBrk="1" latinLnBrk="0" hangingPunct="1">
        <a:defRPr sz="2400" kern="1200">
          <a:solidFill>
            <a:schemeClr val="tx1"/>
          </a:solidFill>
          <a:latin typeface="+mn-lt"/>
          <a:ea typeface="+mn-ea"/>
          <a:cs typeface="+mn-cs"/>
        </a:defRPr>
      </a:lvl5pPr>
      <a:lvl6pPr marL="3046643" algn="l" defTabSz="1218657" rtl="0" eaLnBrk="1" latinLnBrk="0" hangingPunct="1">
        <a:defRPr sz="2400" kern="1200">
          <a:solidFill>
            <a:schemeClr val="tx1"/>
          </a:solidFill>
          <a:latin typeface="+mn-lt"/>
          <a:ea typeface="+mn-ea"/>
          <a:cs typeface="+mn-cs"/>
        </a:defRPr>
      </a:lvl6pPr>
      <a:lvl7pPr marL="3655971" algn="l" defTabSz="1218657" rtl="0" eaLnBrk="1" latinLnBrk="0" hangingPunct="1">
        <a:defRPr sz="2400" kern="1200">
          <a:solidFill>
            <a:schemeClr val="tx1"/>
          </a:solidFill>
          <a:latin typeface="+mn-lt"/>
          <a:ea typeface="+mn-ea"/>
          <a:cs typeface="+mn-cs"/>
        </a:defRPr>
      </a:lvl7pPr>
      <a:lvl8pPr marL="4265298" algn="l" defTabSz="1218657" rtl="0" eaLnBrk="1" latinLnBrk="0" hangingPunct="1">
        <a:defRPr sz="2400" kern="1200">
          <a:solidFill>
            <a:schemeClr val="tx1"/>
          </a:solidFill>
          <a:latin typeface="+mn-lt"/>
          <a:ea typeface="+mn-ea"/>
          <a:cs typeface="+mn-cs"/>
        </a:defRPr>
      </a:lvl8pPr>
      <a:lvl9pPr marL="4874626" algn="l" defTabSz="121865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9" userDrawn="1">
          <p15:clr>
            <a:srgbClr val="F26B43"/>
          </p15:clr>
        </p15:guide>
        <p15:guide id="2" pos="226" userDrawn="1">
          <p15:clr>
            <a:srgbClr val="F26B43"/>
          </p15:clr>
        </p15:guide>
        <p15:guide id="3" pos="7452" userDrawn="1">
          <p15:clr>
            <a:srgbClr val="F26B43"/>
          </p15:clr>
        </p15:guide>
        <p15:guide id="4" pos="1276" userDrawn="1">
          <p15:clr>
            <a:srgbClr val="F26B43"/>
          </p15:clr>
        </p15:guide>
        <p15:guide id="5" pos="1460" userDrawn="1">
          <p15:clr>
            <a:srgbClr val="F26B43"/>
          </p15:clr>
        </p15:guide>
        <p15:guide id="6" pos="2514" userDrawn="1">
          <p15:clr>
            <a:srgbClr val="F26B43"/>
          </p15:clr>
        </p15:guide>
        <p15:guide id="7" pos="2697" userDrawn="1">
          <p15:clr>
            <a:srgbClr val="F26B43"/>
          </p15:clr>
        </p15:guide>
        <p15:guide id="8" pos="3929" userDrawn="1">
          <p15:clr>
            <a:srgbClr val="F26B43"/>
          </p15:clr>
        </p15:guide>
        <p15:guide id="9" pos="3748" userDrawn="1">
          <p15:clr>
            <a:srgbClr val="F26B43"/>
          </p15:clr>
        </p15:guide>
        <p15:guide id="10" pos="4981" userDrawn="1">
          <p15:clr>
            <a:srgbClr val="F26B43"/>
          </p15:clr>
        </p15:guide>
        <p15:guide id="11" pos="5163" userDrawn="1">
          <p15:clr>
            <a:srgbClr val="F26B43"/>
          </p15:clr>
        </p15:guide>
        <p15:guide id="12" pos="6219" userDrawn="1">
          <p15:clr>
            <a:srgbClr val="F26B43"/>
          </p15:clr>
        </p15:guide>
        <p15:guide id="13" pos="6398" userDrawn="1">
          <p15:clr>
            <a:srgbClr val="F26B43"/>
          </p15:clr>
        </p15:guide>
        <p15:guide id="14" orient="horz" pos="807" userDrawn="1">
          <p15:clr>
            <a:srgbClr val="F26B43"/>
          </p15:clr>
        </p15:guide>
        <p15:guide id="15" orient="horz" pos="876" userDrawn="1">
          <p15:clr>
            <a:srgbClr val="F26B43"/>
          </p15:clr>
        </p15:guide>
        <p15:guide id="16" orient="horz" pos="4031" userDrawn="1">
          <p15:clr>
            <a:srgbClr val="F26B43"/>
          </p15:clr>
        </p15:guide>
        <p15:guide id="17" orient="horz" pos="597" userDrawn="1">
          <p15:clr>
            <a:srgbClr val="F26B43"/>
          </p15:clr>
        </p15:guide>
        <p15:guide id="18" orient="horz" pos="2435" userDrawn="1">
          <p15:clr>
            <a:srgbClr val="F26B43"/>
          </p15:clr>
        </p15:guide>
        <p15:guide id="19" orient="horz" pos="3756" userDrawn="1">
          <p15:clr>
            <a:srgbClr val="F26B43"/>
          </p15:clr>
        </p15:guide>
        <p15:guide id="20" orient="horz" pos="41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4.xml"/><Relationship Id="rId1" Type="http://schemas.openxmlformats.org/officeDocument/2006/relationships/tags" Target="../tags/tag28.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4.xml"/><Relationship Id="rId1" Type="http://schemas.openxmlformats.org/officeDocument/2006/relationships/tags" Target="../tags/tag29.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7FFAC346_36F534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7FFAC36E_7649FCA.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54"/>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507B959-9E35-3EC1-53CB-968CEE0AEF70}"/>
              </a:ext>
            </a:extLst>
          </p:cNvPr>
          <p:cNvGraphicFramePr>
            <a:graphicFrameLocks noChangeAspect="1"/>
          </p:cNvGraphicFramePr>
          <p:nvPr>
            <p:custDataLst>
              <p:tags r:id="rId1"/>
            </p:custDataLst>
          </p:nvPr>
        </p:nvGraphicFramePr>
        <p:xfrm>
          <a:off x="1588" y="1589"/>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6" name="Object 5" hidden="1">
                        <a:extLst>
                          <a:ext uri="{FF2B5EF4-FFF2-40B4-BE49-F238E27FC236}">
                            <a16:creationId xmlns:a16="http://schemas.microsoft.com/office/drawing/2014/main" id="{5507B959-9E35-3EC1-53CB-968CEE0AEF70}"/>
                          </a:ext>
                        </a:extLst>
                      </p:cNvPr>
                      <p:cNvPicPr/>
                      <p:nvPr/>
                    </p:nvPicPr>
                    <p:blipFill>
                      <a:blip r:embed="rId4"/>
                      <a:stretch>
                        <a:fillRect/>
                      </a:stretch>
                    </p:blipFill>
                    <p:spPr>
                      <a:xfrm>
                        <a:off x="1588" y="1589"/>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6DFE691-484D-0A62-B4FF-81300FDD9C7F}"/>
              </a:ext>
            </a:extLst>
          </p:cNvPr>
          <p:cNvSpPr>
            <a:spLocks noGrp="1"/>
          </p:cNvSpPr>
          <p:nvPr>
            <p:ph type="ctrTitle"/>
          </p:nvPr>
        </p:nvSpPr>
        <p:spPr/>
        <p:txBody>
          <a:bodyPr/>
          <a:lstStyle/>
          <a:p>
            <a:r>
              <a:rPr lang="en-AU"/>
              <a:t>Labour supply responses to the COVID supplement</a:t>
            </a:r>
          </a:p>
        </p:txBody>
      </p:sp>
      <p:sp>
        <p:nvSpPr>
          <p:cNvPr id="8" name="Subtitle 7">
            <a:extLst>
              <a:ext uri="{FF2B5EF4-FFF2-40B4-BE49-F238E27FC236}">
                <a16:creationId xmlns:a16="http://schemas.microsoft.com/office/drawing/2014/main" id="{8BAD583D-414C-8D2B-DA03-8F81A23522E2}"/>
              </a:ext>
            </a:extLst>
          </p:cNvPr>
          <p:cNvSpPr>
            <a:spLocks noGrp="1"/>
          </p:cNvSpPr>
          <p:nvPr>
            <p:ph type="subTitle" idx="1"/>
          </p:nvPr>
        </p:nvSpPr>
        <p:spPr/>
        <p:txBody>
          <a:bodyPr/>
          <a:lstStyle/>
          <a:p>
            <a:endParaRPr lang="en-AU"/>
          </a:p>
        </p:txBody>
      </p:sp>
      <p:sp>
        <p:nvSpPr>
          <p:cNvPr id="9" name="Text Placeholder 8">
            <a:extLst>
              <a:ext uri="{FF2B5EF4-FFF2-40B4-BE49-F238E27FC236}">
                <a16:creationId xmlns:a16="http://schemas.microsoft.com/office/drawing/2014/main" id="{C7F4955A-2927-2A7F-F09E-0AAD319A92DD}"/>
              </a:ext>
            </a:extLst>
          </p:cNvPr>
          <p:cNvSpPr>
            <a:spLocks noGrp="1"/>
          </p:cNvSpPr>
          <p:nvPr>
            <p:ph type="body" sz="quarter" idx="12"/>
          </p:nvPr>
        </p:nvSpPr>
        <p:spPr/>
        <p:txBody>
          <a:bodyPr/>
          <a:lstStyle/>
          <a:p>
            <a:endParaRPr lang="en-AU"/>
          </a:p>
        </p:txBody>
      </p:sp>
      <p:sp>
        <p:nvSpPr>
          <p:cNvPr id="10" name="Text Placeholder 9">
            <a:extLst>
              <a:ext uri="{FF2B5EF4-FFF2-40B4-BE49-F238E27FC236}">
                <a16:creationId xmlns:a16="http://schemas.microsoft.com/office/drawing/2014/main" id="{FA8EA512-8EB5-AB46-84BC-685DB8D2434F}"/>
              </a:ext>
            </a:extLst>
          </p:cNvPr>
          <p:cNvSpPr>
            <a:spLocks noGrp="1"/>
          </p:cNvSpPr>
          <p:nvPr>
            <p:ph type="body" sz="quarter" idx="13"/>
          </p:nvPr>
        </p:nvSpPr>
        <p:spPr/>
        <p:txBody>
          <a:bodyPr lIns="91440" tIns="45720" rIns="91440" bIns="45720" anchor="t"/>
          <a:lstStyle/>
          <a:p>
            <a:r>
              <a:rPr lang="en-AU">
                <a:ea typeface="Roboto"/>
                <a:cs typeface="Arial"/>
              </a:rPr>
              <a:t>Erin Clarke, Matt Nolan, Ali Vergili</a:t>
            </a:r>
            <a:endParaRPr lang="en-AU"/>
          </a:p>
        </p:txBody>
      </p:sp>
    </p:spTree>
    <p:extLst>
      <p:ext uri="{BB962C8B-B14F-4D97-AF65-F5344CB8AC3E}">
        <p14:creationId xmlns:p14="http://schemas.microsoft.com/office/powerpoint/2010/main" val="153737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2FC35-72D3-BACA-F15D-016EF87A87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38E6E5-8E02-5EAF-557D-694D7DB55875}"/>
              </a:ext>
            </a:extLst>
          </p:cNvPr>
          <p:cNvSpPr>
            <a:spLocks noGrp="1"/>
          </p:cNvSpPr>
          <p:nvPr>
            <p:ph type="sldNum" sz="quarter" idx="10"/>
          </p:nvPr>
        </p:nvSpPr>
        <p:spPr/>
        <p:txBody>
          <a:bodyPr/>
          <a:lstStyle/>
          <a:p>
            <a:fld id="{4F9AC08D-23A9-440E-BCB9-AA1E9877CC38}" type="slidenum">
              <a:rPr lang="en-US" smtClean="0"/>
              <a:pPr/>
              <a:t>10</a:t>
            </a:fld>
            <a:endParaRPr lang="en-US"/>
          </a:p>
        </p:txBody>
      </p:sp>
      <p:sp>
        <p:nvSpPr>
          <p:cNvPr id="3" name="Title 2">
            <a:extLst>
              <a:ext uri="{FF2B5EF4-FFF2-40B4-BE49-F238E27FC236}">
                <a16:creationId xmlns:a16="http://schemas.microsoft.com/office/drawing/2014/main" id="{B7A262D6-6A76-274E-ED94-03A5B56598C5}"/>
              </a:ext>
            </a:extLst>
          </p:cNvPr>
          <p:cNvSpPr>
            <a:spLocks noGrp="1"/>
          </p:cNvSpPr>
          <p:nvPr>
            <p:ph type="title"/>
          </p:nvPr>
        </p:nvSpPr>
        <p:spPr/>
        <p:txBody>
          <a:bodyPr/>
          <a:lstStyle/>
          <a:p>
            <a:r>
              <a:rPr lang="en-AU"/>
              <a:t>Job finding rate – </a:t>
            </a:r>
            <a:r>
              <a:rPr lang="en-AU" err="1"/>
              <a:t>DiRDD</a:t>
            </a:r>
            <a:r>
              <a:rPr lang="en-AU"/>
              <a:t> (excluding first fortnight)</a:t>
            </a:r>
          </a:p>
        </p:txBody>
      </p:sp>
      <p:sp>
        <p:nvSpPr>
          <p:cNvPr id="5" name="TextBox 4">
            <a:extLst>
              <a:ext uri="{FF2B5EF4-FFF2-40B4-BE49-F238E27FC236}">
                <a16:creationId xmlns:a16="http://schemas.microsoft.com/office/drawing/2014/main" id="{9DFF895D-0D29-6CF7-5285-EFC17B96E8BF}"/>
              </a:ext>
            </a:extLst>
          </p:cNvPr>
          <p:cNvSpPr txBox="1"/>
          <p:nvPr/>
        </p:nvSpPr>
        <p:spPr>
          <a:xfrm>
            <a:off x="1306476" y="1354558"/>
            <a:ext cx="2827644" cy="369332"/>
          </a:xfrm>
          <a:prstGeom prst="rect">
            <a:avLst/>
          </a:prstGeom>
          <a:noFill/>
        </p:spPr>
        <p:txBody>
          <a:bodyPr wrap="square" rtlCol="0">
            <a:spAutoFit/>
          </a:bodyPr>
          <a:lstStyle/>
          <a:p>
            <a:r>
              <a:rPr lang="en-AU" b="1"/>
              <a:t>March announcement</a:t>
            </a:r>
          </a:p>
        </p:txBody>
      </p:sp>
      <p:sp>
        <p:nvSpPr>
          <p:cNvPr id="6" name="TextBox 5">
            <a:extLst>
              <a:ext uri="{FF2B5EF4-FFF2-40B4-BE49-F238E27FC236}">
                <a16:creationId xmlns:a16="http://schemas.microsoft.com/office/drawing/2014/main" id="{1B3604B1-B453-3D17-1D9B-718DCB6F5FE5}"/>
              </a:ext>
            </a:extLst>
          </p:cNvPr>
          <p:cNvSpPr txBox="1"/>
          <p:nvPr/>
        </p:nvSpPr>
        <p:spPr>
          <a:xfrm>
            <a:off x="7086943" y="1399834"/>
            <a:ext cx="2827644" cy="369332"/>
          </a:xfrm>
          <a:prstGeom prst="rect">
            <a:avLst/>
          </a:prstGeom>
          <a:noFill/>
        </p:spPr>
        <p:txBody>
          <a:bodyPr wrap="square" rtlCol="0">
            <a:spAutoFit/>
          </a:bodyPr>
          <a:lstStyle/>
          <a:p>
            <a:r>
              <a:rPr lang="en-AU" b="1"/>
              <a:t>July announcement</a:t>
            </a:r>
          </a:p>
        </p:txBody>
      </p:sp>
      <p:pic>
        <p:nvPicPr>
          <p:cNvPr id="7" name="Picture 6" descr="A graph with blue dots and white text&#10;&#10;Description automatically generated">
            <a:extLst>
              <a:ext uri="{FF2B5EF4-FFF2-40B4-BE49-F238E27FC236}">
                <a16:creationId xmlns:a16="http://schemas.microsoft.com/office/drawing/2014/main" id="{93F3ED27-2A5E-022F-23A2-60A7C88BE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2276856"/>
            <a:ext cx="4627863" cy="4124150"/>
          </a:xfrm>
          <a:prstGeom prst="rect">
            <a:avLst/>
          </a:prstGeom>
        </p:spPr>
      </p:pic>
      <p:pic>
        <p:nvPicPr>
          <p:cNvPr id="11" name="Picture 10" descr="A graph with blue dots and green lines&#10;&#10;Description automatically generated">
            <a:extLst>
              <a:ext uri="{FF2B5EF4-FFF2-40B4-BE49-F238E27FC236}">
                <a16:creationId xmlns:a16="http://schemas.microsoft.com/office/drawing/2014/main" id="{330E9B4F-3100-B409-929C-68BEAE732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271" y="2276856"/>
            <a:ext cx="4564987" cy="4068118"/>
          </a:xfrm>
          <a:prstGeom prst="rect">
            <a:avLst/>
          </a:prstGeom>
        </p:spPr>
      </p:pic>
    </p:spTree>
    <p:extLst>
      <p:ext uri="{BB962C8B-B14F-4D97-AF65-F5344CB8AC3E}">
        <p14:creationId xmlns:p14="http://schemas.microsoft.com/office/powerpoint/2010/main" val="350872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0A7D7-4FC5-8C1E-FCFA-E04047E2BDD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5F139E-A771-32EC-3AD8-87E0237EA4C8}"/>
              </a:ext>
            </a:extLst>
          </p:cNvPr>
          <p:cNvSpPr>
            <a:spLocks noGrp="1"/>
          </p:cNvSpPr>
          <p:nvPr>
            <p:ph type="sldNum" sz="quarter" idx="10"/>
          </p:nvPr>
        </p:nvSpPr>
        <p:spPr/>
        <p:txBody>
          <a:bodyPr/>
          <a:lstStyle/>
          <a:p>
            <a:fld id="{4F9AC08D-23A9-440E-BCB9-AA1E9877CC38}" type="slidenum">
              <a:rPr lang="en-US" smtClean="0"/>
              <a:pPr/>
              <a:t>11</a:t>
            </a:fld>
            <a:endParaRPr lang="en-US"/>
          </a:p>
        </p:txBody>
      </p:sp>
      <p:sp>
        <p:nvSpPr>
          <p:cNvPr id="3" name="Title 2">
            <a:extLst>
              <a:ext uri="{FF2B5EF4-FFF2-40B4-BE49-F238E27FC236}">
                <a16:creationId xmlns:a16="http://schemas.microsoft.com/office/drawing/2014/main" id="{E1617F9F-85DA-14B8-6089-A410653DBE83}"/>
              </a:ext>
            </a:extLst>
          </p:cNvPr>
          <p:cNvSpPr>
            <a:spLocks noGrp="1"/>
          </p:cNvSpPr>
          <p:nvPr>
            <p:ph type="title"/>
          </p:nvPr>
        </p:nvSpPr>
        <p:spPr/>
        <p:txBody>
          <a:bodyPr/>
          <a:lstStyle/>
          <a:p>
            <a:r>
              <a:rPr lang="en-AU"/>
              <a:t>Separation rate - </a:t>
            </a:r>
            <a:r>
              <a:rPr lang="en-AU" err="1"/>
              <a:t>DiRDD</a:t>
            </a:r>
            <a:endParaRPr lang="en-AU"/>
          </a:p>
        </p:txBody>
      </p:sp>
      <p:sp>
        <p:nvSpPr>
          <p:cNvPr id="4" name="TextBox 3">
            <a:extLst>
              <a:ext uri="{FF2B5EF4-FFF2-40B4-BE49-F238E27FC236}">
                <a16:creationId xmlns:a16="http://schemas.microsoft.com/office/drawing/2014/main" id="{1FC6AAB4-6623-078B-634D-D6BEDEBA6640}"/>
              </a:ext>
            </a:extLst>
          </p:cNvPr>
          <p:cNvSpPr txBox="1"/>
          <p:nvPr/>
        </p:nvSpPr>
        <p:spPr>
          <a:xfrm>
            <a:off x="1396628" y="1625015"/>
            <a:ext cx="2827644" cy="369332"/>
          </a:xfrm>
          <a:prstGeom prst="rect">
            <a:avLst/>
          </a:prstGeom>
          <a:noFill/>
        </p:spPr>
        <p:txBody>
          <a:bodyPr wrap="square" rtlCol="0">
            <a:spAutoFit/>
          </a:bodyPr>
          <a:lstStyle/>
          <a:p>
            <a:r>
              <a:rPr lang="en-AU" b="1"/>
              <a:t>March announcement</a:t>
            </a:r>
          </a:p>
        </p:txBody>
      </p:sp>
      <p:pic>
        <p:nvPicPr>
          <p:cNvPr id="6" name="Picture 5">
            <a:extLst>
              <a:ext uri="{FF2B5EF4-FFF2-40B4-BE49-F238E27FC236}">
                <a16:creationId xmlns:a16="http://schemas.microsoft.com/office/drawing/2014/main" id="{290B4085-E2F7-0D39-68F1-B7C8D6455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90" y="2338545"/>
            <a:ext cx="4630667" cy="4126649"/>
          </a:xfrm>
          <a:prstGeom prst="rect">
            <a:avLst/>
          </a:prstGeom>
        </p:spPr>
      </p:pic>
      <p:pic>
        <p:nvPicPr>
          <p:cNvPr id="7" name="Picture 6" descr="A graph with blue dots and white text&#10;&#10;Description automatically generated">
            <a:extLst>
              <a:ext uri="{FF2B5EF4-FFF2-40B4-BE49-F238E27FC236}">
                <a16:creationId xmlns:a16="http://schemas.microsoft.com/office/drawing/2014/main" id="{DC186B08-9976-BE6B-0142-C3733965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079" y="2285732"/>
            <a:ext cx="4702130" cy="4190333"/>
          </a:xfrm>
          <a:prstGeom prst="rect">
            <a:avLst/>
          </a:prstGeom>
        </p:spPr>
      </p:pic>
      <p:sp>
        <p:nvSpPr>
          <p:cNvPr id="8" name="TextBox 7">
            <a:extLst>
              <a:ext uri="{FF2B5EF4-FFF2-40B4-BE49-F238E27FC236}">
                <a16:creationId xmlns:a16="http://schemas.microsoft.com/office/drawing/2014/main" id="{6C6E4688-47F6-85B7-7964-06C3CF6621EC}"/>
              </a:ext>
            </a:extLst>
          </p:cNvPr>
          <p:cNvSpPr txBox="1"/>
          <p:nvPr/>
        </p:nvSpPr>
        <p:spPr>
          <a:xfrm>
            <a:off x="7177095" y="1670291"/>
            <a:ext cx="2827644" cy="369332"/>
          </a:xfrm>
          <a:prstGeom prst="rect">
            <a:avLst/>
          </a:prstGeom>
          <a:noFill/>
        </p:spPr>
        <p:txBody>
          <a:bodyPr wrap="square" rtlCol="0">
            <a:spAutoFit/>
          </a:bodyPr>
          <a:lstStyle/>
          <a:p>
            <a:r>
              <a:rPr lang="en-AU" b="1"/>
              <a:t>July announcement</a:t>
            </a:r>
          </a:p>
        </p:txBody>
      </p:sp>
    </p:spTree>
    <p:extLst>
      <p:ext uri="{BB962C8B-B14F-4D97-AF65-F5344CB8AC3E}">
        <p14:creationId xmlns:p14="http://schemas.microsoft.com/office/powerpoint/2010/main" val="1808139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163B2-0650-D4F1-187E-5C2D82166E0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9D87A5-528D-4371-6904-716DFAAD5108}"/>
              </a:ext>
            </a:extLst>
          </p:cNvPr>
          <p:cNvSpPr>
            <a:spLocks noGrp="1"/>
          </p:cNvSpPr>
          <p:nvPr>
            <p:ph type="sldNum" sz="quarter" idx="10"/>
          </p:nvPr>
        </p:nvSpPr>
        <p:spPr/>
        <p:txBody>
          <a:bodyPr/>
          <a:lstStyle/>
          <a:p>
            <a:fld id="{4F9AC08D-23A9-440E-BCB9-AA1E9877CC38}" type="slidenum">
              <a:rPr lang="en-US" smtClean="0"/>
              <a:pPr/>
              <a:t>12</a:t>
            </a:fld>
            <a:endParaRPr lang="en-US"/>
          </a:p>
        </p:txBody>
      </p:sp>
      <p:sp>
        <p:nvSpPr>
          <p:cNvPr id="3" name="Title 2">
            <a:extLst>
              <a:ext uri="{FF2B5EF4-FFF2-40B4-BE49-F238E27FC236}">
                <a16:creationId xmlns:a16="http://schemas.microsoft.com/office/drawing/2014/main" id="{60498B07-CA48-4B14-2B9B-982ED358A6D4}"/>
              </a:ext>
            </a:extLst>
          </p:cNvPr>
          <p:cNvSpPr>
            <a:spLocks noGrp="1"/>
          </p:cNvSpPr>
          <p:nvPr>
            <p:ph type="title"/>
          </p:nvPr>
        </p:nvSpPr>
        <p:spPr/>
        <p:txBody>
          <a:bodyPr/>
          <a:lstStyle/>
          <a:p>
            <a:r>
              <a:rPr lang="en-NZ"/>
              <a:t>What about match quality?</a:t>
            </a:r>
            <a:endParaRPr lang="en-AU"/>
          </a:p>
        </p:txBody>
      </p:sp>
      <p:pic>
        <p:nvPicPr>
          <p:cNvPr id="9" name="Picture 8" descr="A graph of blue and green bars&#10;&#10;Description automatically generated">
            <a:extLst>
              <a:ext uri="{FF2B5EF4-FFF2-40B4-BE49-F238E27FC236}">
                <a16:creationId xmlns:a16="http://schemas.microsoft.com/office/drawing/2014/main" id="{BF809727-6186-14D5-56A5-4F186AA65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84556"/>
            <a:ext cx="5600700" cy="4438650"/>
          </a:xfrm>
          <a:prstGeom prst="rect">
            <a:avLst/>
          </a:prstGeom>
        </p:spPr>
      </p:pic>
      <p:sp>
        <p:nvSpPr>
          <p:cNvPr id="10" name="TextBox 9">
            <a:extLst>
              <a:ext uri="{FF2B5EF4-FFF2-40B4-BE49-F238E27FC236}">
                <a16:creationId xmlns:a16="http://schemas.microsoft.com/office/drawing/2014/main" id="{3F98BC08-6C34-3D3D-7990-736B29EDD9D5}"/>
              </a:ext>
            </a:extLst>
          </p:cNvPr>
          <p:cNvSpPr txBox="1"/>
          <p:nvPr/>
        </p:nvSpPr>
        <p:spPr>
          <a:xfrm>
            <a:off x="6748067" y="2767737"/>
            <a:ext cx="5031183" cy="2585323"/>
          </a:xfrm>
          <a:prstGeom prst="rect">
            <a:avLst/>
          </a:prstGeom>
          <a:noFill/>
        </p:spPr>
        <p:txBody>
          <a:bodyPr wrap="square" rtlCol="0">
            <a:spAutoFit/>
          </a:bodyPr>
          <a:lstStyle/>
          <a:p>
            <a:pPr marL="285750" indent="-285750">
              <a:buFont typeface="Arial" panose="020B0604020202020204" pitchFamily="34" charset="0"/>
              <a:buChar char="•"/>
            </a:pPr>
            <a:r>
              <a:rPr lang="en-AU"/>
              <a:t>Earnings growth for New Zealanders tended</a:t>
            </a:r>
            <a:br>
              <a:rPr lang="en-AU"/>
            </a:br>
            <a:r>
              <a:rPr lang="en-AU"/>
              <a:t>to be stronger coming out of COVID.</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Implies there is no evidence these Australians benefited in terms of higher match quality in future employment.</a:t>
            </a:r>
            <a:br>
              <a:rPr lang="en-AU"/>
            </a:br>
            <a:endParaRPr lang="en-AU"/>
          </a:p>
          <a:p>
            <a:pPr marL="285750" indent="-285750">
              <a:buFont typeface="Arial" panose="020B0604020202020204" pitchFamily="34" charset="0"/>
              <a:buChar char="•"/>
            </a:pPr>
            <a:r>
              <a:rPr lang="en-AU"/>
              <a:t>This is consistent with the vast majority of overseas studies.</a:t>
            </a:r>
          </a:p>
        </p:txBody>
      </p:sp>
    </p:spTree>
    <p:extLst>
      <p:ext uri="{BB962C8B-B14F-4D97-AF65-F5344CB8AC3E}">
        <p14:creationId xmlns:p14="http://schemas.microsoft.com/office/powerpoint/2010/main" val="288665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F54"/>
        </a:solidFill>
        <a:effectLst/>
      </p:bgPr>
    </p:bg>
    <p:spTree>
      <p:nvGrpSpPr>
        <p:cNvPr id="1" name="">
          <a:extLst>
            <a:ext uri="{FF2B5EF4-FFF2-40B4-BE49-F238E27FC236}">
              <a16:creationId xmlns:a16="http://schemas.microsoft.com/office/drawing/2014/main" id="{7A0703DF-4539-F061-DB07-0B1396947131}"/>
            </a:ext>
          </a:extLst>
        </p:cNvPr>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97CAEF7-F930-9C59-8153-967332815AF8}"/>
              </a:ext>
            </a:extLst>
          </p:cNvPr>
          <p:cNvGraphicFramePr>
            <a:graphicFrameLocks noChangeAspect="1"/>
          </p:cNvGraphicFramePr>
          <p:nvPr>
            <p:custDataLst>
              <p:tags r:id="rId1"/>
            </p:custDataLst>
          </p:nvPr>
        </p:nvGraphicFramePr>
        <p:xfrm>
          <a:off x="1588" y="1589"/>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6" name="Object 5" hidden="1">
                        <a:extLst>
                          <a:ext uri="{FF2B5EF4-FFF2-40B4-BE49-F238E27FC236}">
                            <a16:creationId xmlns:a16="http://schemas.microsoft.com/office/drawing/2014/main" id="{097CAEF7-F930-9C59-8153-967332815AF8}"/>
                          </a:ext>
                        </a:extLst>
                      </p:cNvPr>
                      <p:cNvPicPr/>
                      <p:nvPr/>
                    </p:nvPicPr>
                    <p:blipFill>
                      <a:blip r:embed="rId4"/>
                      <a:stretch>
                        <a:fillRect/>
                      </a:stretch>
                    </p:blipFill>
                    <p:spPr>
                      <a:xfrm>
                        <a:off x="1588" y="1589"/>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FD943830-51DB-B888-C3C9-4B878E827E42}"/>
              </a:ext>
            </a:extLst>
          </p:cNvPr>
          <p:cNvSpPr>
            <a:spLocks noGrp="1"/>
          </p:cNvSpPr>
          <p:nvPr>
            <p:ph type="ctrTitle"/>
          </p:nvPr>
        </p:nvSpPr>
        <p:spPr/>
        <p:txBody>
          <a:bodyPr/>
          <a:lstStyle/>
          <a:p>
            <a:r>
              <a:rPr lang="en-AU"/>
              <a:t>Labour supply responses to the COVID supplement</a:t>
            </a:r>
          </a:p>
        </p:txBody>
      </p:sp>
      <p:sp>
        <p:nvSpPr>
          <p:cNvPr id="8" name="Subtitle 7">
            <a:extLst>
              <a:ext uri="{FF2B5EF4-FFF2-40B4-BE49-F238E27FC236}">
                <a16:creationId xmlns:a16="http://schemas.microsoft.com/office/drawing/2014/main" id="{DDCB0513-5FBA-FD5B-B39D-B9E6B393C659}"/>
              </a:ext>
            </a:extLst>
          </p:cNvPr>
          <p:cNvSpPr>
            <a:spLocks noGrp="1"/>
          </p:cNvSpPr>
          <p:nvPr>
            <p:ph type="subTitle" idx="1"/>
          </p:nvPr>
        </p:nvSpPr>
        <p:spPr/>
        <p:txBody>
          <a:bodyPr/>
          <a:lstStyle/>
          <a:p>
            <a:endParaRPr lang="en-AU"/>
          </a:p>
        </p:txBody>
      </p:sp>
      <p:sp>
        <p:nvSpPr>
          <p:cNvPr id="9" name="Text Placeholder 8">
            <a:extLst>
              <a:ext uri="{FF2B5EF4-FFF2-40B4-BE49-F238E27FC236}">
                <a16:creationId xmlns:a16="http://schemas.microsoft.com/office/drawing/2014/main" id="{2B258410-0688-3103-F0CB-95C966CC8C06}"/>
              </a:ext>
            </a:extLst>
          </p:cNvPr>
          <p:cNvSpPr>
            <a:spLocks noGrp="1"/>
          </p:cNvSpPr>
          <p:nvPr>
            <p:ph type="body" sz="quarter" idx="12"/>
          </p:nvPr>
        </p:nvSpPr>
        <p:spPr/>
        <p:txBody>
          <a:bodyPr/>
          <a:lstStyle/>
          <a:p>
            <a:endParaRPr lang="en-AU"/>
          </a:p>
        </p:txBody>
      </p:sp>
      <p:sp>
        <p:nvSpPr>
          <p:cNvPr id="10" name="Text Placeholder 9">
            <a:extLst>
              <a:ext uri="{FF2B5EF4-FFF2-40B4-BE49-F238E27FC236}">
                <a16:creationId xmlns:a16="http://schemas.microsoft.com/office/drawing/2014/main" id="{FD336140-812F-981D-8366-95591393AB80}"/>
              </a:ext>
            </a:extLst>
          </p:cNvPr>
          <p:cNvSpPr>
            <a:spLocks noGrp="1"/>
          </p:cNvSpPr>
          <p:nvPr>
            <p:ph type="body" sz="quarter" idx="13"/>
          </p:nvPr>
        </p:nvSpPr>
        <p:spPr/>
        <p:txBody>
          <a:bodyPr lIns="91440" tIns="45720" rIns="91440" bIns="45720" anchor="t"/>
          <a:lstStyle/>
          <a:p>
            <a:r>
              <a:rPr lang="en-AU">
                <a:ea typeface="Roboto"/>
                <a:cs typeface="Arial"/>
              </a:rPr>
              <a:t>Erin Clarke, Matt Nolan, Ali Vergili</a:t>
            </a:r>
            <a:endParaRPr lang="en-AU"/>
          </a:p>
        </p:txBody>
      </p:sp>
    </p:spTree>
    <p:extLst>
      <p:ext uri="{BB962C8B-B14F-4D97-AF65-F5344CB8AC3E}">
        <p14:creationId xmlns:p14="http://schemas.microsoft.com/office/powerpoint/2010/main" val="3701867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684345-DC3B-9EA7-2E2A-4023610CF6B8}"/>
              </a:ext>
            </a:extLst>
          </p:cNvPr>
          <p:cNvSpPr>
            <a:spLocks noGrp="1"/>
          </p:cNvSpPr>
          <p:nvPr>
            <p:ph type="sldNum" sz="quarter" idx="10"/>
          </p:nvPr>
        </p:nvSpPr>
        <p:spPr/>
        <p:txBody>
          <a:bodyPr/>
          <a:lstStyle/>
          <a:p>
            <a:fld id="{4F9AC08D-23A9-440E-BCB9-AA1E9877CC38}" type="slidenum">
              <a:rPr lang="en-US" smtClean="0"/>
              <a:pPr/>
              <a:t>14</a:t>
            </a:fld>
            <a:endParaRPr lang="en-US"/>
          </a:p>
        </p:txBody>
      </p:sp>
      <p:sp>
        <p:nvSpPr>
          <p:cNvPr id="3" name="Title 2">
            <a:extLst>
              <a:ext uri="{FF2B5EF4-FFF2-40B4-BE49-F238E27FC236}">
                <a16:creationId xmlns:a16="http://schemas.microsoft.com/office/drawing/2014/main" id="{A8FFD6A1-EAD7-C114-E9E3-B93FE9386C82}"/>
              </a:ext>
            </a:extLst>
          </p:cNvPr>
          <p:cNvSpPr>
            <a:spLocks noGrp="1"/>
          </p:cNvSpPr>
          <p:nvPr>
            <p:ph type="title"/>
          </p:nvPr>
        </p:nvSpPr>
        <p:spPr/>
        <p:txBody>
          <a:bodyPr/>
          <a:lstStyle/>
          <a:p>
            <a:r>
              <a:rPr lang="en-AU"/>
              <a:t>What are we asking? </a:t>
            </a:r>
          </a:p>
        </p:txBody>
      </p:sp>
      <p:sp>
        <p:nvSpPr>
          <p:cNvPr id="4" name="TextBox 3">
            <a:extLst>
              <a:ext uri="{FF2B5EF4-FFF2-40B4-BE49-F238E27FC236}">
                <a16:creationId xmlns:a16="http://schemas.microsoft.com/office/drawing/2014/main" id="{65AEFDFA-BF87-4D24-BB6B-C626EA4E7AC7}"/>
              </a:ext>
            </a:extLst>
          </p:cNvPr>
          <p:cNvSpPr txBox="1"/>
          <p:nvPr/>
        </p:nvSpPr>
        <p:spPr>
          <a:xfrm>
            <a:off x="370418" y="1460810"/>
            <a:ext cx="6757970" cy="535531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b="1"/>
              <a:t>Research question</a:t>
            </a:r>
            <a:r>
              <a:rPr lang="en-AU"/>
              <a:t>: how do people respond to changes in the benefit rate?</a:t>
            </a:r>
            <a:br>
              <a:rPr lang="en-AU"/>
            </a:br>
            <a:endParaRPr lang="en-AU"/>
          </a:p>
          <a:p>
            <a:pPr marL="285750" indent="-285750">
              <a:buFont typeface="Arial" panose="020B0604020202020204" pitchFamily="34" charset="0"/>
              <a:buChar char="•"/>
            </a:pPr>
            <a:r>
              <a:rPr lang="en-AU">
                <a:ea typeface="+mn-lt"/>
                <a:cs typeface="+mn-lt"/>
              </a:rPr>
              <a:t>In order to answer this</a:t>
            </a:r>
            <a:r>
              <a:rPr lang="en-AU" dirty="0">
                <a:ea typeface="+mn-lt"/>
                <a:cs typeface="+mn-lt"/>
              </a:rPr>
              <a:t>,</a:t>
            </a:r>
            <a:r>
              <a:rPr lang="en-AU">
                <a:ea typeface="+mn-lt"/>
                <a:cs typeface="+mn-lt"/>
              </a:rPr>
              <a:t> we focus on the introduction of the COVID supplement in 2020.</a:t>
            </a:r>
            <a:br>
              <a:rPr lang="en-AU">
                <a:ea typeface="+mn-lt"/>
                <a:cs typeface="+mn-lt"/>
              </a:rPr>
            </a:br>
            <a:endParaRPr lang="en-AU">
              <a:ea typeface="+mn-lt"/>
              <a:cs typeface="+mn-lt"/>
            </a:endParaRPr>
          </a:p>
          <a:p>
            <a:pPr marL="742950" lvl="1" indent="-285750">
              <a:buFont typeface="Arial"/>
              <a:buChar char="•"/>
            </a:pPr>
            <a:r>
              <a:rPr lang="en-AU">
                <a:ea typeface="+mn-lt"/>
                <a:cs typeface="+mn-lt"/>
              </a:rPr>
              <a:t>By examining the effects of increased </a:t>
            </a:r>
            <a:r>
              <a:rPr lang="en-AU" err="1">
                <a:ea typeface="+mn-lt"/>
                <a:cs typeface="+mn-lt"/>
              </a:rPr>
              <a:t>JobSeeker</a:t>
            </a:r>
            <a:r>
              <a:rPr lang="en-AU">
                <a:ea typeface="+mn-lt"/>
                <a:cs typeface="+mn-lt"/>
              </a:rPr>
              <a:t> payments, we can assess whether people were encouraged to remain unemployed or if the support helped sustain engagement with the </a:t>
            </a:r>
            <a:r>
              <a:rPr lang="en-AU" dirty="0">
                <a:ea typeface="+mn-lt"/>
                <a:cs typeface="+mn-lt"/>
              </a:rPr>
              <a:t>labour</a:t>
            </a:r>
            <a:r>
              <a:rPr lang="en-AU">
                <a:ea typeface="+mn-lt"/>
                <a:cs typeface="+mn-lt"/>
              </a:rPr>
              <a:t> market during a period of limited job opportunities.</a:t>
            </a:r>
            <a:br>
              <a:rPr lang="en-AU">
                <a:ea typeface="+mn-lt"/>
                <a:cs typeface="+mn-lt"/>
              </a:rPr>
            </a:br>
            <a:endParaRPr lang="en-AU"/>
          </a:p>
          <a:p>
            <a:pPr marL="742950" lvl="1" indent="-285750">
              <a:buFont typeface="Arial"/>
              <a:buChar char="•"/>
            </a:pPr>
            <a:r>
              <a:rPr lang="en-AU">
                <a:ea typeface="+mn-lt"/>
                <a:cs typeface="+mn-lt"/>
              </a:rPr>
              <a:t>COVID-19 effects are complex, but using </a:t>
            </a:r>
            <a:r>
              <a:rPr lang="en-AU" b="1">
                <a:ea typeface="+mn-lt"/>
                <a:cs typeface="+mn-lt"/>
              </a:rPr>
              <a:t>New Zealanders in Australia as a control</a:t>
            </a:r>
            <a:r>
              <a:rPr lang="en-AU">
                <a:ea typeface="+mn-lt"/>
                <a:cs typeface="+mn-lt"/>
              </a:rPr>
              <a:t> helps isolate the effects of </a:t>
            </a:r>
            <a:r>
              <a:rPr lang="en-AU" err="1">
                <a:ea typeface="+mn-lt"/>
                <a:cs typeface="+mn-lt"/>
              </a:rPr>
              <a:t>JobSeeker</a:t>
            </a:r>
            <a:r>
              <a:rPr lang="en-AU">
                <a:ea typeface="+mn-lt"/>
                <a:cs typeface="+mn-lt"/>
              </a:rPr>
              <a:t> changes. New Zealanders share many similarities with Australians but couldn’t access </a:t>
            </a:r>
            <a:r>
              <a:rPr lang="en-AU" err="1">
                <a:ea typeface="+mn-lt"/>
                <a:cs typeface="+mn-lt"/>
              </a:rPr>
              <a:t>JobSeeker</a:t>
            </a:r>
            <a:r>
              <a:rPr lang="en-AU">
                <a:ea typeface="+mn-lt"/>
                <a:cs typeface="+mn-lt"/>
              </a:rPr>
              <a:t> and were unable to leave the country, providing a valuable comparison.</a:t>
            </a:r>
            <a:endParaRPr lang="en-AU"/>
          </a:p>
          <a:p>
            <a:pPr lvl="1"/>
            <a:endParaRPr lang="en-AU"/>
          </a:p>
        </p:txBody>
      </p:sp>
      <p:pic>
        <p:nvPicPr>
          <p:cNvPr id="6" name="Picture 5" descr="A graph of a graph with numbers and lines&#10;&#10;Description automatically generated with medium confidence">
            <a:extLst>
              <a:ext uri="{FF2B5EF4-FFF2-40B4-BE49-F238E27FC236}">
                <a16:creationId xmlns:a16="http://schemas.microsoft.com/office/drawing/2014/main" id="{C47ABDA9-EE52-4DE9-2039-4626CE90F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923" y="1664276"/>
            <a:ext cx="4173580" cy="3969608"/>
          </a:xfrm>
          <a:prstGeom prst="rect">
            <a:avLst/>
          </a:prstGeom>
        </p:spPr>
      </p:pic>
    </p:spTree>
    <p:extLst>
      <p:ext uri="{BB962C8B-B14F-4D97-AF65-F5344CB8AC3E}">
        <p14:creationId xmlns:p14="http://schemas.microsoft.com/office/powerpoint/2010/main" val="308366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55CE59-9BC5-93C2-7297-8D429C240E37}"/>
              </a:ext>
            </a:extLst>
          </p:cNvPr>
          <p:cNvSpPr>
            <a:spLocks noGrp="1"/>
          </p:cNvSpPr>
          <p:nvPr>
            <p:ph type="sldNum" sz="quarter" idx="10"/>
          </p:nvPr>
        </p:nvSpPr>
        <p:spPr/>
        <p:txBody>
          <a:bodyPr/>
          <a:lstStyle/>
          <a:p>
            <a:fld id="{4F9AC08D-23A9-440E-BCB9-AA1E9877CC38}" type="slidenum">
              <a:rPr lang="en-US" smtClean="0"/>
              <a:pPr/>
              <a:t>15</a:t>
            </a:fld>
            <a:endParaRPr lang="en-US"/>
          </a:p>
        </p:txBody>
      </p:sp>
      <p:sp>
        <p:nvSpPr>
          <p:cNvPr id="3" name="Title 2">
            <a:extLst>
              <a:ext uri="{FF2B5EF4-FFF2-40B4-BE49-F238E27FC236}">
                <a16:creationId xmlns:a16="http://schemas.microsoft.com/office/drawing/2014/main" id="{04A7E2F3-BBC3-243F-00DD-41A3D5EB2C3E}"/>
              </a:ext>
            </a:extLst>
          </p:cNvPr>
          <p:cNvSpPr>
            <a:spLocks noGrp="1"/>
          </p:cNvSpPr>
          <p:nvPr>
            <p:ph type="title"/>
          </p:nvPr>
        </p:nvSpPr>
        <p:spPr/>
        <p:txBody>
          <a:bodyPr vert="horz" lIns="91440" tIns="45720" rIns="91440" bIns="45720" anchor="t"/>
          <a:lstStyle/>
          <a:p>
            <a:r>
              <a:rPr lang="en-AU">
                <a:ea typeface="Roboto Black"/>
                <a:cs typeface="Arial"/>
              </a:rPr>
              <a:t>Motivation </a:t>
            </a:r>
            <a:endParaRPr lang="en-AU"/>
          </a:p>
        </p:txBody>
      </p:sp>
      <p:sp>
        <p:nvSpPr>
          <p:cNvPr id="4" name="TextBox 3">
            <a:extLst>
              <a:ext uri="{FF2B5EF4-FFF2-40B4-BE49-F238E27FC236}">
                <a16:creationId xmlns:a16="http://schemas.microsoft.com/office/drawing/2014/main" id="{08F01F56-C804-3116-2F26-A24D93CF3910}"/>
              </a:ext>
            </a:extLst>
          </p:cNvPr>
          <p:cNvSpPr txBox="1"/>
          <p:nvPr/>
        </p:nvSpPr>
        <p:spPr>
          <a:xfrm>
            <a:off x="370417" y="1087322"/>
            <a:ext cx="11459365" cy="535531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a:t>Understanding labour supply responses to benefit rates can help us understand what the optimal benefit rate and structure might look like.</a:t>
            </a:r>
            <a:br>
              <a:rPr lang="en-AU"/>
            </a:br>
            <a:endParaRPr lang="en-AU"/>
          </a:p>
          <a:p>
            <a:pPr marL="285750" indent="-285750">
              <a:buFont typeface="Arial" panose="020B0604020202020204" pitchFamily="34" charset="0"/>
              <a:buChar char="•"/>
            </a:pPr>
            <a:r>
              <a:rPr lang="en-AU"/>
              <a:t>Furthermore, in order to think about the role of interventions in future crises we need better evidence on the impacts of such support during COVID.</a:t>
            </a:r>
            <a:br>
              <a:rPr lang="en-AU"/>
            </a:br>
            <a:endParaRPr lang="en-AU"/>
          </a:p>
          <a:p>
            <a:endParaRPr lang="en-AU"/>
          </a:p>
          <a:p>
            <a:pPr marL="285750" indent="-285750">
              <a:buFont typeface="Arial" panose="020B0604020202020204" pitchFamily="34" charset="0"/>
              <a:buChar char="•"/>
            </a:pPr>
            <a:r>
              <a:rPr lang="en-AU">
                <a:ea typeface="+mn-lt"/>
                <a:cs typeface="+mn-lt"/>
              </a:rPr>
              <a:t>This was a </a:t>
            </a:r>
            <a:r>
              <a:rPr lang="en-AU" b="1">
                <a:ea typeface="+mn-lt"/>
                <a:cs typeface="+mn-lt"/>
              </a:rPr>
              <a:t>large programme</a:t>
            </a:r>
            <a:r>
              <a:rPr lang="en-AU">
                <a:ea typeface="+mn-lt"/>
                <a:cs typeface="+mn-lt"/>
              </a:rPr>
              <a:t>:</a:t>
            </a:r>
            <a:endParaRPr lang="en-AU"/>
          </a:p>
          <a:p>
            <a:pPr marL="742950" lvl="1" indent="-285750">
              <a:buFont typeface="Arial" panose="020B0604020202020204" pitchFamily="34" charset="0"/>
              <a:buChar char="•"/>
            </a:pPr>
            <a:r>
              <a:rPr lang="en-AU">
                <a:ea typeface="+mn-lt"/>
                <a:cs typeface="+mn-lt"/>
              </a:rPr>
              <a:t>During COVID-19, </a:t>
            </a:r>
            <a:r>
              <a:rPr lang="en-AU" b="1">
                <a:ea typeface="+mn-lt"/>
                <a:cs typeface="+mn-lt"/>
              </a:rPr>
              <a:t>over 1 million </a:t>
            </a:r>
            <a:r>
              <a:rPr lang="en-AU" b="1" err="1">
                <a:ea typeface="+mn-lt"/>
                <a:cs typeface="+mn-lt"/>
              </a:rPr>
              <a:t>JobSeeker</a:t>
            </a:r>
            <a:r>
              <a:rPr lang="en-AU" b="1">
                <a:ea typeface="+mn-lt"/>
                <a:cs typeface="+mn-lt"/>
              </a:rPr>
              <a:t> claims</a:t>
            </a:r>
            <a:r>
              <a:rPr lang="en-AU">
                <a:ea typeface="+mn-lt"/>
                <a:cs typeface="+mn-lt"/>
              </a:rPr>
              <a:t> were processed in just 55 days, highlighting the crucial role of income support for Australians in crisis.</a:t>
            </a:r>
          </a:p>
          <a:p>
            <a:pPr marL="285750" indent="-285750">
              <a:buFont typeface="Arial"/>
              <a:buChar char="•"/>
            </a:pPr>
            <a:r>
              <a:rPr lang="en-AU">
                <a:ea typeface="+mn-lt"/>
                <a:cs typeface="+mn-lt"/>
              </a:rPr>
              <a:t>There is </a:t>
            </a:r>
            <a:r>
              <a:rPr lang="en-AU" b="1">
                <a:ea typeface="+mn-lt"/>
                <a:cs typeface="+mn-lt"/>
              </a:rPr>
              <a:t>debate about labour supply effects of interventions during COVID</a:t>
            </a:r>
            <a:r>
              <a:rPr lang="en-AU">
                <a:ea typeface="+mn-lt"/>
                <a:cs typeface="+mn-lt"/>
              </a:rPr>
              <a:t>:</a:t>
            </a:r>
          </a:p>
          <a:p>
            <a:pPr marL="742950" lvl="1" indent="-285750">
              <a:buFont typeface="Arial"/>
              <a:buChar char="•"/>
            </a:pPr>
            <a:r>
              <a:rPr lang="en-AU">
                <a:ea typeface="+mn-lt"/>
                <a:cs typeface="+mn-lt"/>
              </a:rPr>
              <a:t>Borland (2020) examined whether the increased </a:t>
            </a:r>
            <a:r>
              <a:rPr lang="en-AU" err="1">
                <a:ea typeface="+mn-lt"/>
                <a:cs typeface="+mn-lt"/>
              </a:rPr>
              <a:t>JobSeeker</a:t>
            </a:r>
            <a:r>
              <a:rPr lang="en-AU">
                <a:ea typeface="+mn-lt"/>
                <a:cs typeface="+mn-lt"/>
              </a:rPr>
              <a:t> payment might disincentivize job-seeking – and found little response.</a:t>
            </a:r>
          </a:p>
          <a:p>
            <a:pPr marL="742950" lvl="1" indent="-285750">
              <a:buFont typeface="Arial"/>
              <a:buChar char="•"/>
            </a:pPr>
            <a:r>
              <a:rPr lang="en-NZ"/>
              <a:t>However, Sainsbury</a:t>
            </a:r>
            <a:r>
              <a:rPr lang="en-AU">
                <a:ea typeface="+mn-lt"/>
                <a:cs typeface="+mn-lt"/>
              </a:rPr>
              <a:t> et al (2022) looking at the early release of superannuation did find large employment responses for a smaller PV benefit than the COVID supplement. While Lane and Liu (2024) saw large hours responses to this early release policy.</a:t>
            </a:r>
          </a:p>
          <a:p>
            <a:pPr marL="285750" indent="-285750">
              <a:buFont typeface="Arial"/>
              <a:buChar char="•"/>
            </a:pPr>
            <a:r>
              <a:rPr lang="en-AU">
                <a:ea typeface="+mn-lt"/>
                <a:cs typeface="+mn-lt"/>
              </a:rPr>
              <a:t>There is a wider question of how generalisable such responses are to “normal” economic circumstance – this will require further work.</a:t>
            </a:r>
          </a:p>
          <a:p>
            <a:pPr lvl="1"/>
            <a:endParaRPr lang="en-AU">
              <a:ea typeface="+mn-lt"/>
              <a:cs typeface="+mn-lt"/>
            </a:endParaRPr>
          </a:p>
        </p:txBody>
      </p:sp>
    </p:spTree>
    <p:extLst>
      <p:ext uri="{BB962C8B-B14F-4D97-AF65-F5344CB8AC3E}">
        <p14:creationId xmlns:p14="http://schemas.microsoft.com/office/powerpoint/2010/main" val="403499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CFA1AA-FB34-7617-21DC-BA64D71FC0D6}"/>
              </a:ext>
            </a:extLst>
          </p:cNvPr>
          <p:cNvSpPr>
            <a:spLocks noGrp="1"/>
          </p:cNvSpPr>
          <p:nvPr>
            <p:ph type="sldNum" sz="quarter" idx="10"/>
          </p:nvPr>
        </p:nvSpPr>
        <p:spPr/>
        <p:txBody>
          <a:bodyPr/>
          <a:lstStyle/>
          <a:p>
            <a:fld id="{4F9AC08D-23A9-440E-BCB9-AA1E9877CC38}" type="slidenum">
              <a:rPr lang="en-US" smtClean="0"/>
              <a:pPr/>
              <a:t>16</a:t>
            </a:fld>
            <a:endParaRPr lang="en-US"/>
          </a:p>
        </p:txBody>
      </p:sp>
      <p:sp>
        <p:nvSpPr>
          <p:cNvPr id="3" name="Title 2">
            <a:extLst>
              <a:ext uri="{FF2B5EF4-FFF2-40B4-BE49-F238E27FC236}">
                <a16:creationId xmlns:a16="http://schemas.microsoft.com/office/drawing/2014/main" id="{CC31D1A6-CAA3-58D6-7A0D-59BCD9BF7BFB}"/>
              </a:ext>
            </a:extLst>
          </p:cNvPr>
          <p:cNvSpPr>
            <a:spLocks noGrp="1"/>
          </p:cNvSpPr>
          <p:nvPr>
            <p:ph type="title"/>
          </p:nvPr>
        </p:nvSpPr>
        <p:spPr/>
        <p:txBody>
          <a:bodyPr/>
          <a:lstStyle/>
          <a:p>
            <a:r>
              <a:rPr lang="en-AU"/>
              <a:t>What do we find? </a:t>
            </a:r>
          </a:p>
        </p:txBody>
      </p:sp>
      <p:sp>
        <p:nvSpPr>
          <p:cNvPr id="4" name="TextBox 3">
            <a:extLst>
              <a:ext uri="{FF2B5EF4-FFF2-40B4-BE49-F238E27FC236}">
                <a16:creationId xmlns:a16="http://schemas.microsoft.com/office/drawing/2014/main" id="{16419452-BE70-979A-2480-EAD58331B053}"/>
              </a:ext>
            </a:extLst>
          </p:cNvPr>
          <p:cNvSpPr txBox="1"/>
          <p:nvPr/>
        </p:nvSpPr>
        <p:spPr>
          <a:xfrm>
            <a:off x="370417" y="1460810"/>
            <a:ext cx="11459365" cy="2308324"/>
          </a:xfrm>
          <a:prstGeom prst="rect">
            <a:avLst/>
          </a:prstGeom>
          <a:noFill/>
        </p:spPr>
        <p:txBody>
          <a:bodyPr wrap="square" rtlCol="0">
            <a:spAutoFit/>
          </a:bodyPr>
          <a:lstStyle/>
          <a:p>
            <a:pPr marL="285750" indent="-285750">
              <a:buFont typeface="Arial" panose="020B0604020202020204" pitchFamily="34" charset="0"/>
              <a:buChar char="•"/>
            </a:pPr>
            <a:r>
              <a:rPr lang="en-AU"/>
              <a:t>Large </a:t>
            </a:r>
            <a:r>
              <a:rPr lang="en-AU" b="1"/>
              <a:t>reduction in job-finding rate </a:t>
            </a:r>
            <a:r>
              <a:rPr lang="en-AU"/>
              <a:t>(19%) and </a:t>
            </a:r>
            <a:r>
              <a:rPr lang="en-AU" b="1"/>
              <a:t>increase in separation rate</a:t>
            </a:r>
            <a:r>
              <a:rPr lang="en-AU"/>
              <a:t> (doubling) following the announcement of COVID supplement.</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b="1"/>
              <a:t>Limited response</a:t>
            </a:r>
            <a:r>
              <a:rPr lang="en-AU"/>
              <a:t> to the announced extension of the COVID supplement.</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First announcement (March) coincided with removal of </a:t>
            </a:r>
            <a:r>
              <a:rPr lang="en-AU" b="1"/>
              <a:t>mutual obligations</a:t>
            </a:r>
            <a:r>
              <a:rPr lang="en-AU"/>
              <a:t>, second announcement (July) with their reintroduction – suggestive evidence of large employment effects of such obligations (i.e. </a:t>
            </a:r>
            <a:r>
              <a:rPr lang="en-AU" err="1"/>
              <a:t>Herault</a:t>
            </a:r>
            <a:r>
              <a:rPr lang="en-AU"/>
              <a:t> and Wilkins 2020).</a:t>
            </a:r>
          </a:p>
        </p:txBody>
      </p:sp>
    </p:spTree>
    <p:extLst>
      <p:ext uri="{BB962C8B-B14F-4D97-AF65-F5344CB8AC3E}">
        <p14:creationId xmlns:p14="http://schemas.microsoft.com/office/powerpoint/2010/main" val="3180248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DF273EC-6205-8260-8C1E-8FC281D31BDC}"/>
              </a:ext>
            </a:extLst>
          </p:cNvPr>
          <p:cNvPicPr>
            <a:picLocks noChangeAspect="1"/>
          </p:cNvPicPr>
          <p:nvPr/>
        </p:nvPicPr>
        <p:blipFill>
          <a:blip r:embed="rId3"/>
          <a:stretch>
            <a:fillRect/>
          </a:stretch>
        </p:blipFill>
        <p:spPr>
          <a:xfrm>
            <a:off x="507411" y="619219"/>
            <a:ext cx="5354587" cy="5918488"/>
          </a:xfrm>
          <a:prstGeom prst="rect">
            <a:avLst/>
          </a:prstGeom>
        </p:spPr>
      </p:pic>
      <p:sp>
        <p:nvSpPr>
          <p:cNvPr id="2" name="Slide Number Placeholder 1">
            <a:extLst>
              <a:ext uri="{FF2B5EF4-FFF2-40B4-BE49-F238E27FC236}">
                <a16:creationId xmlns:a16="http://schemas.microsoft.com/office/drawing/2014/main" id="{D2988F7A-D930-3A72-0682-52D5C44E5EE6}"/>
              </a:ext>
            </a:extLst>
          </p:cNvPr>
          <p:cNvSpPr>
            <a:spLocks noGrp="1"/>
          </p:cNvSpPr>
          <p:nvPr>
            <p:ph type="sldNum" sz="quarter" idx="10"/>
          </p:nvPr>
        </p:nvSpPr>
        <p:spPr/>
        <p:txBody>
          <a:bodyPr/>
          <a:lstStyle/>
          <a:p>
            <a:fld id="{4F9AC08D-23A9-440E-BCB9-AA1E9877CC38}" type="slidenum">
              <a:rPr lang="en-US" smtClean="0"/>
              <a:pPr/>
              <a:t>17</a:t>
            </a:fld>
            <a:endParaRPr lang="en-US"/>
          </a:p>
        </p:txBody>
      </p:sp>
      <p:sp>
        <p:nvSpPr>
          <p:cNvPr id="3" name="Rectangle 2">
            <a:extLst>
              <a:ext uri="{FF2B5EF4-FFF2-40B4-BE49-F238E27FC236}">
                <a16:creationId xmlns:a16="http://schemas.microsoft.com/office/drawing/2014/main" id="{E93AF13E-349E-4DFE-5876-692C5E12EC7C}"/>
              </a:ext>
            </a:extLst>
          </p:cNvPr>
          <p:cNvSpPr/>
          <p:nvPr/>
        </p:nvSpPr>
        <p:spPr>
          <a:xfrm>
            <a:off x="2597150" y="4387850"/>
            <a:ext cx="2946400" cy="398011"/>
          </a:xfrm>
          <a:prstGeom prst="rect">
            <a:avLst/>
          </a:prstGeom>
          <a:noFill/>
          <a:ln w="19050">
            <a:solidFill>
              <a:srgbClr val="004F5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b="1">
              <a:solidFill>
                <a:schemeClr val="bg1"/>
              </a:solidFill>
              <a:latin typeface="Graphik" panose="020B0503030202060203" pitchFamily="34" charset="77"/>
            </a:endParaRPr>
          </a:p>
        </p:txBody>
      </p:sp>
      <p:sp>
        <p:nvSpPr>
          <p:cNvPr id="4" name="Rectangle 3">
            <a:extLst>
              <a:ext uri="{FF2B5EF4-FFF2-40B4-BE49-F238E27FC236}">
                <a16:creationId xmlns:a16="http://schemas.microsoft.com/office/drawing/2014/main" id="{07B0E997-42FF-DB42-3AC8-C7ED93BCD4C8}"/>
              </a:ext>
            </a:extLst>
          </p:cNvPr>
          <p:cNvSpPr/>
          <p:nvPr/>
        </p:nvSpPr>
        <p:spPr>
          <a:xfrm>
            <a:off x="2540000" y="6039775"/>
            <a:ext cx="3003550" cy="398011"/>
          </a:xfrm>
          <a:prstGeom prst="rect">
            <a:avLst/>
          </a:prstGeom>
          <a:noFill/>
          <a:ln w="38100">
            <a:solidFill>
              <a:srgbClr val="004F5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b="1">
              <a:solidFill>
                <a:schemeClr val="bg1"/>
              </a:solidFill>
              <a:latin typeface="Graphik" panose="020B0503030202060203" pitchFamily="34" charset="77"/>
            </a:endParaRPr>
          </a:p>
        </p:txBody>
      </p:sp>
      <p:cxnSp>
        <p:nvCxnSpPr>
          <p:cNvPr id="6" name="Straight Arrow Connector 5">
            <a:extLst>
              <a:ext uri="{FF2B5EF4-FFF2-40B4-BE49-F238E27FC236}">
                <a16:creationId xmlns:a16="http://schemas.microsoft.com/office/drawing/2014/main" id="{BCAE2BC5-2B6E-F026-9035-39DBE4356D6C}"/>
              </a:ext>
            </a:extLst>
          </p:cNvPr>
          <p:cNvCxnSpPr>
            <a:cxnSpLocks/>
            <a:stCxn id="11" idx="1"/>
          </p:cNvCxnSpPr>
          <p:nvPr/>
        </p:nvCxnSpPr>
        <p:spPr>
          <a:xfrm flipH="1">
            <a:off x="5727700" y="5372100"/>
            <a:ext cx="1212850" cy="866680"/>
          </a:xfrm>
          <a:prstGeom prst="straightConnector1">
            <a:avLst/>
          </a:prstGeom>
          <a:ln w="34925">
            <a:solidFill>
              <a:srgbClr val="33A7AB"/>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2E846F17-FA6B-14D7-A57F-7EC9F28B4040}"/>
              </a:ext>
            </a:extLst>
          </p:cNvPr>
          <p:cNvCxnSpPr>
            <a:cxnSpLocks/>
          </p:cNvCxnSpPr>
          <p:nvPr/>
        </p:nvCxnSpPr>
        <p:spPr>
          <a:xfrm flipH="1">
            <a:off x="5727700" y="3714750"/>
            <a:ext cx="1162050" cy="872105"/>
          </a:xfrm>
          <a:prstGeom prst="straightConnector1">
            <a:avLst/>
          </a:prstGeom>
          <a:ln w="34925">
            <a:solidFill>
              <a:srgbClr val="33A7AB"/>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5EB30DC-20EA-0894-9846-38F73BD0D90F}"/>
              </a:ext>
            </a:extLst>
          </p:cNvPr>
          <p:cNvSpPr txBox="1"/>
          <p:nvPr/>
        </p:nvSpPr>
        <p:spPr>
          <a:xfrm>
            <a:off x="6940550" y="5187434"/>
            <a:ext cx="2501006" cy="369332"/>
          </a:xfrm>
          <a:prstGeom prst="rect">
            <a:avLst/>
          </a:prstGeom>
          <a:noFill/>
        </p:spPr>
        <p:txBody>
          <a:bodyPr wrap="none" rtlCol="0">
            <a:spAutoFit/>
          </a:bodyPr>
          <a:lstStyle/>
          <a:p>
            <a:r>
              <a:rPr lang="en-US" b="1"/>
              <a:t>First announcement</a:t>
            </a:r>
            <a:endParaRPr lang="en-NZ" b="1"/>
          </a:p>
        </p:txBody>
      </p:sp>
      <p:sp>
        <p:nvSpPr>
          <p:cNvPr id="13" name="TextBox 12">
            <a:extLst>
              <a:ext uri="{FF2B5EF4-FFF2-40B4-BE49-F238E27FC236}">
                <a16:creationId xmlns:a16="http://schemas.microsoft.com/office/drawing/2014/main" id="{CF1A9688-C3B8-BC46-8463-D1AA2AB3B4B3}"/>
              </a:ext>
            </a:extLst>
          </p:cNvPr>
          <p:cNvSpPr txBox="1"/>
          <p:nvPr/>
        </p:nvSpPr>
        <p:spPr>
          <a:xfrm>
            <a:off x="6992298" y="3244334"/>
            <a:ext cx="2635250" cy="646331"/>
          </a:xfrm>
          <a:prstGeom prst="rect">
            <a:avLst/>
          </a:prstGeom>
          <a:noFill/>
        </p:spPr>
        <p:txBody>
          <a:bodyPr wrap="square">
            <a:spAutoFit/>
          </a:bodyPr>
          <a:lstStyle/>
          <a:p>
            <a:r>
              <a:rPr lang="en-US" b="1"/>
              <a:t>Second announcement</a:t>
            </a:r>
            <a:endParaRPr lang="en-NZ" b="1"/>
          </a:p>
        </p:txBody>
      </p:sp>
    </p:spTree>
    <p:extLst>
      <p:ext uri="{BB962C8B-B14F-4D97-AF65-F5344CB8AC3E}">
        <p14:creationId xmlns:p14="http://schemas.microsoft.com/office/powerpoint/2010/main" val="92203931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869CF-B455-BDA2-6C76-0570FD504047}"/>
              </a:ext>
            </a:extLst>
          </p:cNvPr>
          <p:cNvSpPr>
            <a:spLocks noGrp="1"/>
          </p:cNvSpPr>
          <p:nvPr>
            <p:ph type="sldNum" sz="quarter" idx="10"/>
          </p:nvPr>
        </p:nvSpPr>
        <p:spPr/>
        <p:txBody>
          <a:bodyPr/>
          <a:lstStyle/>
          <a:p>
            <a:fld id="{4F9AC08D-23A9-440E-BCB9-AA1E9877CC38}" type="slidenum">
              <a:rPr lang="en-US" smtClean="0"/>
              <a:pPr/>
              <a:t>18</a:t>
            </a:fld>
            <a:endParaRPr lang="en-US"/>
          </a:p>
        </p:txBody>
      </p:sp>
      <p:sp>
        <p:nvSpPr>
          <p:cNvPr id="3" name="Title 2">
            <a:extLst>
              <a:ext uri="{FF2B5EF4-FFF2-40B4-BE49-F238E27FC236}">
                <a16:creationId xmlns:a16="http://schemas.microsoft.com/office/drawing/2014/main" id="{F1C017B8-17A8-B1A0-FD37-9BA67066CE86}"/>
              </a:ext>
            </a:extLst>
          </p:cNvPr>
          <p:cNvSpPr>
            <a:spLocks noGrp="1"/>
          </p:cNvSpPr>
          <p:nvPr>
            <p:ph type="title"/>
          </p:nvPr>
        </p:nvSpPr>
        <p:spPr/>
        <p:txBody>
          <a:bodyPr/>
          <a:lstStyle/>
          <a:p>
            <a:r>
              <a:rPr lang="en-AU"/>
              <a:t>Approach</a:t>
            </a:r>
          </a:p>
        </p:txBody>
      </p:sp>
      <p:sp>
        <p:nvSpPr>
          <p:cNvPr id="4" name="TextBox 3">
            <a:extLst>
              <a:ext uri="{FF2B5EF4-FFF2-40B4-BE49-F238E27FC236}">
                <a16:creationId xmlns:a16="http://schemas.microsoft.com/office/drawing/2014/main" id="{C1983A3F-E611-D90E-4139-91FD87315912}"/>
              </a:ext>
            </a:extLst>
          </p:cNvPr>
          <p:cNvSpPr txBox="1"/>
          <p:nvPr/>
        </p:nvSpPr>
        <p:spPr>
          <a:xfrm>
            <a:off x="362218" y="1199466"/>
            <a:ext cx="11459365" cy="5078313"/>
          </a:xfrm>
          <a:prstGeom prst="rect">
            <a:avLst/>
          </a:prstGeom>
          <a:noFill/>
        </p:spPr>
        <p:txBody>
          <a:bodyPr wrap="square" rtlCol="0">
            <a:spAutoFit/>
          </a:bodyPr>
          <a:lstStyle/>
          <a:p>
            <a:pPr marL="285750" indent="-285750">
              <a:buFont typeface="Arial" panose="020B0604020202020204" pitchFamily="34" charset="0"/>
              <a:buChar char="•"/>
            </a:pPr>
            <a:r>
              <a:rPr lang="en-AU"/>
              <a:t>There were three COVID supplement announcements in 2020. We use a </a:t>
            </a:r>
            <a:r>
              <a:rPr lang="en-AU" b="1"/>
              <a:t>Regression Discontinuity</a:t>
            </a:r>
            <a:r>
              <a:rPr lang="en-AU"/>
              <a:t> approach to evaluate if job-finding rates and separation rates changed following the first two of these announcements.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Both announcements increased the </a:t>
            </a:r>
            <a:r>
              <a:rPr lang="en-AU" b="1"/>
              <a:t>present value of being on the benefit</a:t>
            </a:r>
            <a:r>
              <a:rPr lang="en-AU"/>
              <a:t>. As a result, we would expect:</a:t>
            </a:r>
          </a:p>
          <a:p>
            <a:pPr marL="742950" lvl="1" indent="-285750">
              <a:buFont typeface="Arial" panose="020B0604020202020204" pitchFamily="34" charset="0"/>
              <a:buChar char="•"/>
            </a:pPr>
            <a:r>
              <a:rPr lang="en-AU"/>
              <a:t>A reduction in job-finding rates as individuals </a:t>
            </a:r>
            <a:r>
              <a:rPr lang="en-AU" i="1"/>
              <a:t>reduce job search effort</a:t>
            </a:r>
            <a:r>
              <a:rPr lang="en-AU"/>
              <a:t>.</a:t>
            </a:r>
          </a:p>
          <a:p>
            <a:pPr marL="742950" lvl="1" indent="-285750">
              <a:buFont typeface="Arial" panose="020B0604020202020204" pitchFamily="34" charset="0"/>
              <a:buChar char="•"/>
            </a:pPr>
            <a:r>
              <a:rPr lang="en-AU"/>
              <a:t>An increase in separation rates as individuals </a:t>
            </a:r>
            <a:r>
              <a:rPr lang="en-AU" i="1"/>
              <a:t>leave low value jobs</a:t>
            </a:r>
            <a:r>
              <a:rPr lang="en-AU"/>
              <a:t>.</a:t>
            </a:r>
          </a:p>
          <a:p>
            <a:pPr marL="742950" lvl="1" indent="-285750">
              <a:buFont typeface="Arial" panose="020B0604020202020204" pitchFamily="34" charset="0"/>
              <a:buChar char="•"/>
            </a:pPr>
            <a:endParaRPr lang="en-AU"/>
          </a:p>
          <a:p>
            <a:pPr marL="285750" indent="-285750">
              <a:buFont typeface="Arial" panose="020B0604020202020204" pitchFamily="34" charset="0"/>
              <a:buChar char="•"/>
            </a:pPr>
            <a:r>
              <a:rPr lang="en-AU"/>
              <a:t>However, these announcements were not exogenous – policies were announced due to economic shocks that will have also reduced job-finding rates and increased separation rates.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We construct a </a:t>
            </a:r>
            <a:r>
              <a:rPr lang="en-AU" b="1"/>
              <a:t>counterfactual group of New Zealanders</a:t>
            </a:r>
            <a:r>
              <a:rPr lang="en-AU"/>
              <a:t> who live in Australia – </a:t>
            </a:r>
            <a:r>
              <a:rPr lang="en-AU" i="1"/>
              <a:t>who were ineligible to receive the COVID supplement but experienced the same economic and health shocks</a:t>
            </a:r>
            <a:r>
              <a:rPr lang="en-AU"/>
              <a:t> – and estimate an </a:t>
            </a:r>
            <a:r>
              <a:rPr lang="en-AU" b="1"/>
              <a:t>RDD of the difference</a:t>
            </a:r>
            <a:r>
              <a:rPr lang="en-AU"/>
              <a:t> in job-finding and separation rates for Australians and New Zealanders.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The data used is transactional STP (tax return) and DOMINO (benefit) data, analysed on a weekly basis. Visa data is used to identify New Zealanders who are unable to access support, and the group of Australians and New Zealanders considered is found through </a:t>
            </a:r>
            <a:r>
              <a:rPr lang="en-AU" b="1"/>
              <a:t>matching</a:t>
            </a:r>
            <a:r>
              <a:rPr lang="en-AU"/>
              <a:t>.</a:t>
            </a:r>
          </a:p>
        </p:txBody>
      </p:sp>
    </p:spTree>
    <p:extLst>
      <p:ext uri="{BB962C8B-B14F-4D97-AF65-F5344CB8AC3E}">
        <p14:creationId xmlns:p14="http://schemas.microsoft.com/office/powerpoint/2010/main" val="296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DDC81-39BB-0178-AE2C-FEF63360C3C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29F3CF-90A9-8BA0-045F-C62F6F86230A}"/>
              </a:ext>
            </a:extLst>
          </p:cNvPr>
          <p:cNvSpPr>
            <a:spLocks noGrp="1"/>
          </p:cNvSpPr>
          <p:nvPr>
            <p:ph type="sldNum" sz="quarter" idx="10"/>
          </p:nvPr>
        </p:nvSpPr>
        <p:spPr/>
        <p:txBody>
          <a:bodyPr/>
          <a:lstStyle/>
          <a:p>
            <a:fld id="{4F9AC08D-23A9-440E-BCB9-AA1E9877CC38}" type="slidenum">
              <a:rPr lang="en-US" smtClean="0"/>
              <a:pPr/>
              <a:t>19</a:t>
            </a:fld>
            <a:endParaRPr lang="en-US"/>
          </a:p>
        </p:txBody>
      </p:sp>
      <p:sp>
        <p:nvSpPr>
          <p:cNvPr id="3" name="Title 2">
            <a:extLst>
              <a:ext uri="{FF2B5EF4-FFF2-40B4-BE49-F238E27FC236}">
                <a16:creationId xmlns:a16="http://schemas.microsoft.com/office/drawing/2014/main" id="{DFC663EE-11A9-D4AB-3420-6AC993485C21}"/>
              </a:ext>
            </a:extLst>
          </p:cNvPr>
          <p:cNvSpPr>
            <a:spLocks noGrp="1"/>
          </p:cNvSpPr>
          <p:nvPr>
            <p:ph type="title"/>
          </p:nvPr>
        </p:nvSpPr>
        <p:spPr/>
        <p:txBody>
          <a:bodyPr/>
          <a:lstStyle/>
          <a:p>
            <a:r>
              <a:rPr lang="en-AU"/>
              <a:t>New Zealanders as a control group</a:t>
            </a:r>
          </a:p>
        </p:txBody>
      </p:sp>
      <p:sp>
        <p:nvSpPr>
          <p:cNvPr id="4" name="TextBox 3">
            <a:extLst>
              <a:ext uri="{FF2B5EF4-FFF2-40B4-BE49-F238E27FC236}">
                <a16:creationId xmlns:a16="http://schemas.microsoft.com/office/drawing/2014/main" id="{4A1DC652-302C-B83B-7A9D-FE602C087375}"/>
              </a:ext>
            </a:extLst>
          </p:cNvPr>
          <p:cNvSpPr txBox="1"/>
          <p:nvPr/>
        </p:nvSpPr>
        <p:spPr>
          <a:xfrm>
            <a:off x="362218" y="1199466"/>
            <a:ext cx="11459365" cy="3693319"/>
          </a:xfrm>
          <a:prstGeom prst="rect">
            <a:avLst/>
          </a:prstGeom>
          <a:noFill/>
        </p:spPr>
        <p:txBody>
          <a:bodyPr wrap="square" rtlCol="0">
            <a:spAutoFit/>
          </a:bodyPr>
          <a:lstStyle/>
          <a:p>
            <a:pPr marL="285750" indent="-285750">
              <a:buFont typeface="Arial" panose="020B0604020202020204" pitchFamily="34" charset="0"/>
              <a:buChar char="•"/>
            </a:pPr>
            <a:r>
              <a:rPr lang="en-AU"/>
              <a:t>New Zealanders have similar educational and cultural backgrounds to Australia – New Zealand is included in the Australian constitution.</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New Zealanders have unlimited work rights, access to health care, and for most policies are treated as Australians (i.e. Family Tax Benefit).</a:t>
            </a:r>
          </a:p>
          <a:p>
            <a:pPr marL="742950" lvl="1" indent="-285750">
              <a:buFont typeface="Arial" panose="020B0604020202020204" pitchFamily="34" charset="0"/>
              <a:buChar char="•"/>
            </a:pPr>
            <a:r>
              <a:rPr lang="en-AU"/>
              <a:t>However, </a:t>
            </a:r>
            <a:r>
              <a:rPr lang="en-AU" b="1"/>
              <a:t>New Zealanders cannot receive the JSP or NDIS</a:t>
            </a:r>
            <a:r>
              <a:rPr lang="en-AU"/>
              <a:t>.</a:t>
            </a:r>
          </a:p>
          <a:p>
            <a:pPr marL="742950" lvl="1" indent="-285750">
              <a:buFont typeface="Arial" panose="020B0604020202020204" pitchFamily="34" charset="0"/>
              <a:buChar char="•"/>
            </a:pPr>
            <a:endParaRPr lang="en-AU"/>
          </a:p>
          <a:p>
            <a:pPr marL="285750" indent="-285750">
              <a:buFont typeface="Arial" panose="020B0604020202020204" pitchFamily="34" charset="0"/>
              <a:buChar char="•"/>
            </a:pPr>
            <a:r>
              <a:rPr lang="en-AU"/>
              <a:t>New Zealanders have free travel between New Zealand and Australia. However, during COVID the borders closed (from late March) and the cost of travelling increased substantially. </a:t>
            </a:r>
          </a:p>
          <a:p>
            <a:pPr marL="742950" lvl="1" indent="-285750">
              <a:buFont typeface="Arial" panose="020B0604020202020204" pitchFamily="34" charset="0"/>
              <a:buChar char="•"/>
            </a:pPr>
            <a:r>
              <a:rPr lang="en-AU"/>
              <a:t>As a result, a historically small number of New Zealanders left in the June quarter of 2020 – and departure numbers only returned to historically “normal” levels afterwards.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We focus on New Zealanders and Australians who remained in the country during 2020. </a:t>
            </a:r>
          </a:p>
        </p:txBody>
      </p:sp>
    </p:spTree>
    <p:extLst>
      <p:ext uri="{BB962C8B-B14F-4D97-AF65-F5344CB8AC3E}">
        <p14:creationId xmlns:p14="http://schemas.microsoft.com/office/powerpoint/2010/main" val="263003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CF82-AB26-3A41-6B65-7391C500CF0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C6F51B-010A-3CC6-B8A6-6B8BCD2503CD}"/>
              </a:ext>
            </a:extLst>
          </p:cNvPr>
          <p:cNvSpPr>
            <a:spLocks noGrp="1"/>
          </p:cNvSpPr>
          <p:nvPr>
            <p:ph type="sldNum" sz="quarter" idx="10"/>
          </p:nvPr>
        </p:nvSpPr>
        <p:spPr/>
        <p:txBody>
          <a:bodyPr/>
          <a:lstStyle/>
          <a:p>
            <a:fld id="{4F9AC08D-23A9-440E-BCB9-AA1E9877CC38}" type="slidenum">
              <a:rPr lang="en-US" smtClean="0"/>
              <a:pPr/>
              <a:t>2</a:t>
            </a:fld>
            <a:endParaRPr lang="en-US"/>
          </a:p>
        </p:txBody>
      </p:sp>
      <p:sp>
        <p:nvSpPr>
          <p:cNvPr id="3" name="Title 2">
            <a:extLst>
              <a:ext uri="{FF2B5EF4-FFF2-40B4-BE49-F238E27FC236}">
                <a16:creationId xmlns:a16="http://schemas.microsoft.com/office/drawing/2014/main" id="{BC71FE3B-E2BD-F5F1-6671-DA272A2D80D9}"/>
              </a:ext>
            </a:extLst>
          </p:cNvPr>
          <p:cNvSpPr>
            <a:spLocks noGrp="1"/>
          </p:cNvSpPr>
          <p:nvPr>
            <p:ph type="title"/>
          </p:nvPr>
        </p:nvSpPr>
        <p:spPr/>
        <p:txBody>
          <a:bodyPr/>
          <a:lstStyle/>
          <a:p>
            <a:r>
              <a:rPr lang="en-AU"/>
              <a:t>What are we asking? </a:t>
            </a:r>
          </a:p>
        </p:txBody>
      </p:sp>
      <p:sp>
        <p:nvSpPr>
          <p:cNvPr id="4" name="TextBox 3">
            <a:extLst>
              <a:ext uri="{FF2B5EF4-FFF2-40B4-BE49-F238E27FC236}">
                <a16:creationId xmlns:a16="http://schemas.microsoft.com/office/drawing/2014/main" id="{6A9122DE-9F30-4DD7-886B-525CD786D15E}"/>
              </a:ext>
            </a:extLst>
          </p:cNvPr>
          <p:cNvSpPr txBox="1"/>
          <p:nvPr/>
        </p:nvSpPr>
        <p:spPr>
          <a:xfrm>
            <a:off x="370418" y="1460810"/>
            <a:ext cx="6757970" cy="535531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b="1" dirty="0"/>
              <a:t>Research question</a:t>
            </a:r>
            <a:r>
              <a:rPr lang="en-AU" dirty="0"/>
              <a:t>: how do people respond to changes in the benefit rate?</a:t>
            </a:r>
            <a:br>
              <a:rPr lang="en-AU" dirty="0"/>
            </a:br>
            <a:endParaRPr lang="en-AU" dirty="0"/>
          </a:p>
          <a:p>
            <a:pPr marL="285750" indent="-285750">
              <a:buFont typeface="Arial" panose="020B0604020202020204" pitchFamily="34" charset="0"/>
              <a:buChar char="•"/>
            </a:pPr>
            <a:r>
              <a:rPr lang="en-AU" dirty="0">
                <a:ea typeface="+mn-lt"/>
                <a:cs typeface="+mn-lt"/>
              </a:rPr>
              <a:t>In order to answer this, we focus on the introduction of the COVID supplement in 2020.</a:t>
            </a:r>
            <a:br>
              <a:rPr lang="en-AU" dirty="0">
                <a:ea typeface="+mn-lt"/>
                <a:cs typeface="+mn-lt"/>
              </a:rPr>
            </a:br>
            <a:endParaRPr lang="en-AU" dirty="0">
              <a:ea typeface="+mn-lt"/>
              <a:cs typeface="+mn-lt"/>
            </a:endParaRPr>
          </a:p>
          <a:p>
            <a:pPr marL="742950" lvl="1" indent="-285750">
              <a:buFont typeface="Arial"/>
              <a:buChar char="•"/>
            </a:pPr>
            <a:r>
              <a:rPr lang="en-AU" dirty="0">
                <a:ea typeface="+mn-lt"/>
                <a:cs typeface="+mn-lt"/>
              </a:rPr>
              <a:t>By examining the effects of increased </a:t>
            </a:r>
            <a:r>
              <a:rPr lang="en-AU" dirty="0" err="1">
                <a:ea typeface="+mn-lt"/>
                <a:cs typeface="+mn-lt"/>
              </a:rPr>
              <a:t>JobSeeker</a:t>
            </a:r>
            <a:r>
              <a:rPr lang="en-AU" dirty="0">
                <a:ea typeface="+mn-lt"/>
                <a:cs typeface="+mn-lt"/>
              </a:rPr>
              <a:t> payments, we can assess whether people were encouraged to remain unemployed or if the support helped sustain engagement with the labour market during a period of limited job opportunities.</a:t>
            </a:r>
            <a:br>
              <a:rPr lang="en-AU" dirty="0">
                <a:ea typeface="+mn-lt"/>
                <a:cs typeface="+mn-lt"/>
              </a:rPr>
            </a:br>
            <a:endParaRPr lang="en-AU" dirty="0"/>
          </a:p>
          <a:p>
            <a:pPr marL="742950" lvl="1" indent="-285750">
              <a:buFont typeface="Arial"/>
              <a:buChar char="•"/>
            </a:pPr>
            <a:r>
              <a:rPr lang="en-AU" dirty="0">
                <a:ea typeface="+mn-lt"/>
                <a:cs typeface="+mn-lt"/>
              </a:rPr>
              <a:t>COVID-19 effects are complex, but using </a:t>
            </a:r>
            <a:r>
              <a:rPr lang="en-AU" b="1" dirty="0">
                <a:ea typeface="+mn-lt"/>
                <a:cs typeface="+mn-lt"/>
              </a:rPr>
              <a:t>New Zealanders in Australia as a control</a:t>
            </a:r>
            <a:r>
              <a:rPr lang="en-AU" dirty="0">
                <a:ea typeface="+mn-lt"/>
                <a:cs typeface="+mn-lt"/>
              </a:rPr>
              <a:t> helps isolate the effects of </a:t>
            </a:r>
            <a:r>
              <a:rPr lang="en-AU" dirty="0" err="1">
                <a:ea typeface="+mn-lt"/>
                <a:cs typeface="+mn-lt"/>
              </a:rPr>
              <a:t>JobSeeker</a:t>
            </a:r>
            <a:r>
              <a:rPr lang="en-AU" dirty="0">
                <a:ea typeface="+mn-lt"/>
                <a:cs typeface="+mn-lt"/>
              </a:rPr>
              <a:t> changes. New Zealanders share many similarities with Australians but couldn’t access </a:t>
            </a:r>
            <a:r>
              <a:rPr lang="en-AU" dirty="0" err="1">
                <a:ea typeface="+mn-lt"/>
                <a:cs typeface="+mn-lt"/>
              </a:rPr>
              <a:t>JobSeeker</a:t>
            </a:r>
            <a:r>
              <a:rPr lang="en-AU" dirty="0">
                <a:ea typeface="+mn-lt"/>
                <a:cs typeface="+mn-lt"/>
              </a:rPr>
              <a:t> and were unable to leave the country, providing a valuable comparison.</a:t>
            </a:r>
            <a:endParaRPr lang="en-AU" dirty="0"/>
          </a:p>
          <a:p>
            <a:pPr lvl="1"/>
            <a:endParaRPr lang="en-AU" dirty="0"/>
          </a:p>
        </p:txBody>
      </p:sp>
      <p:pic>
        <p:nvPicPr>
          <p:cNvPr id="6" name="Picture 5" descr="A graph of a graph with numbers and lines&#10;&#10;Description automatically generated with medium confidence">
            <a:extLst>
              <a:ext uri="{FF2B5EF4-FFF2-40B4-BE49-F238E27FC236}">
                <a16:creationId xmlns:a16="http://schemas.microsoft.com/office/drawing/2014/main" id="{967F7AA5-5353-F1C7-1B78-E3AFAA63A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923" y="1664276"/>
            <a:ext cx="4173580" cy="3969608"/>
          </a:xfrm>
          <a:prstGeom prst="rect">
            <a:avLst/>
          </a:prstGeom>
        </p:spPr>
      </p:pic>
    </p:spTree>
    <p:extLst>
      <p:ext uri="{BB962C8B-B14F-4D97-AF65-F5344CB8AC3E}">
        <p14:creationId xmlns:p14="http://schemas.microsoft.com/office/powerpoint/2010/main" val="3339629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CF61C-03B0-A520-8C71-29E88D3FBF2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BAF6AE-8F8B-404F-9007-A105EE1CDFE1}"/>
              </a:ext>
            </a:extLst>
          </p:cNvPr>
          <p:cNvSpPr>
            <a:spLocks noGrp="1"/>
          </p:cNvSpPr>
          <p:nvPr>
            <p:ph type="sldNum" sz="quarter" idx="10"/>
          </p:nvPr>
        </p:nvSpPr>
        <p:spPr/>
        <p:txBody>
          <a:bodyPr/>
          <a:lstStyle/>
          <a:p>
            <a:fld id="{4F9AC08D-23A9-440E-BCB9-AA1E9877CC38}" type="slidenum">
              <a:rPr lang="en-US" smtClean="0"/>
              <a:pPr/>
              <a:t>20</a:t>
            </a:fld>
            <a:endParaRPr lang="en-US"/>
          </a:p>
        </p:txBody>
      </p:sp>
      <p:sp>
        <p:nvSpPr>
          <p:cNvPr id="3" name="Title 2">
            <a:extLst>
              <a:ext uri="{FF2B5EF4-FFF2-40B4-BE49-F238E27FC236}">
                <a16:creationId xmlns:a16="http://schemas.microsoft.com/office/drawing/2014/main" id="{7C91332D-0CBD-7E06-93D3-2BCC33CAC7DF}"/>
              </a:ext>
            </a:extLst>
          </p:cNvPr>
          <p:cNvSpPr>
            <a:spLocks noGrp="1"/>
          </p:cNvSpPr>
          <p:nvPr>
            <p:ph type="title"/>
          </p:nvPr>
        </p:nvSpPr>
        <p:spPr/>
        <p:txBody>
          <a:bodyPr/>
          <a:lstStyle/>
          <a:p>
            <a:r>
              <a:rPr lang="en-AU"/>
              <a:t>Data construction</a:t>
            </a:r>
          </a:p>
        </p:txBody>
      </p:sp>
      <p:sp>
        <p:nvSpPr>
          <p:cNvPr id="4" name="TextBox 3">
            <a:extLst>
              <a:ext uri="{FF2B5EF4-FFF2-40B4-BE49-F238E27FC236}">
                <a16:creationId xmlns:a16="http://schemas.microsoft.com/office/drawing/2014/main" id="{9055B6F4-4ECF-3729-336E-2F25765D4559}"/>
              </a:ext>
            </a:extLst>
          </p:cNvPr>
          <p:cNvSpPr txBox="1"/>
          <p:nvPr/>
        </p:nvSpPr>
        <p:spPr>
          <a:xfrm>
            <a:off x="362218" y="1199466"/>
            <a:ext cx="11459365" cy="5078313"/>
          </a:xfrm>
          <a:prstGeom prst="rect">
            <a:avLst/>
          </a:prstGeom>
          <a:noFill/>
        </p:spPr>
        <p:txBody>
          <a:bodyPr wrap="square" rtlCol="0">
            <a:spAutoFit/>
          </a:bodyPr>
          <a:lstStyle/>
          <a:p>
            <a:pPr marL="285750" indent="-285750">
              <a:buFont typeface="Arial" panose="020B0604020202020204" pitchFamily="34" charset="0"/>
              <a:buChar char="•"/>
            </a:pPr>
            <a:r>
              <a:rPr lang="en-AU"/>
              <a:t>We use a dataset of matched Australians and New Zealanders (the matching is discussed below).</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The Australians and New Zealanders that are considered had to spend time out of work in 2020 – if we limit our sample to those who experience job loss in 2020 the estimated effects become larger.</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Due to limitations in the STP, we only consider firms that exist in the STP data prior to July 2020. Furthermore, we drop individuals that are only observed to work in the “new” firms from the analysis. This has little effect on our results.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We append PAYG annual data for FY19 to FY22, along with Visa and benefit data, to form our dataset.</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Our announcement dates are:</a:t>
            </a:r>
          </a:p>
          <a:p>
            <a:pPr marL="742950" lvl="1" indent="-285750">
              <a:buFont typeface="Arial" panose="020B0604020202020204" pitchFamily="34" charset="0"/>
              <a:buChar char="•"/>
            </a:pPr>
            <a:r>
              <a:rPr lang="en-AU" b="1"/>
              <a:t>First announcement</a:t>
            </a:r>
            <a:r>
              <a:rPr lang="en-AU"/>
              <a:t>: </a:t>
            </a:r>
            <a:r>
              <a:rPr lang="en-AU">
                <a:solidFill>
                  <a:srgbClr val="FF0000"/>
                </a:solidFill>
              </a:rPr>
              <a:t>22 March 2020 </a:t>
            </a:r>
            <a:r>
              <a:rPr lang="en-AU"/>
              <a:t>– the day the COVID supplement was announced along with other economic measures due to earlier lockdowns and breakouts.</a:t>
            </a:r>
          </a:p>
          <a:p>
            <a:pPr marL="742950" lvl="1" indent="-285750">
              <a:buFont typeface="Arial" panose="020B0604020202020204" pitchFamily="34" charset="0"/>
              <a:buChar char="•"/>
            </a:pPr>
            <a:r>
              <a:rPr lang="en-AU" b="1"/>
              <a:t>Second announcement</a:t>
            </a:r>
            <a:r>
              <a:rPr lang="en-AU"/>
              <a:t>: </a:t>
            </a:r>
            <a:r>
              <a:rPr lang="en-AU">
                <a:solidFill>
                  <a:srgbClr val="FF0000"/>
                </a:solidFill>
              </a:rPr>
              <a:t>23 June 2020 </a:t>
            </a:r>
            <a:r>
              <a:rPr lang="en-AU"/>
              <a:t>– when it was indicated that there would be further extensions in the JSP due to lockdowns, but no details were given. An alternative second is 21 July 2020, when it was announced that the extension would involve a lower payment and mutual obligations.</a:t>
            </a:r>
          </a:p>
        </p:txBody>
      </p:sp>
    </p:spTree>
    <p:extLst>
      <p:ext uri="{BB962C8B-B14F-4D97-AF65-F5344CB8AC3E}">
        <p14:creationId xmlns:p14="http://schemas.microsoft.com/office/powerpoint/2010/main" val="1070521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988F7A-D930-3A72-0682-52D5C44E5EE6}"/>
              </a:ext>
            </a:extLst>
          </p:cNvPr>
          <p:cNvSpPr>
            <a:spLocks noGrp="1"/>
          </p:cNvSpPr>
          <p:nvPr>
            <p:ph type="sldNum" sz="quarter" idx="10"/>
          </p:nvPr>
        </p:nvSpPr>
        <p:spPr/>
        <p:txBody>
          <a:bodyPr/>
          <a:lstStyle/>
          <a:p>
            <a:fld id="{4F9AC08D-23A9-440E-BCB9-AA1E9877CC38}" type="slidenum">
              <a:rPr lang="en-US" smtClean="0"/>
              <a:pPr/>
              <a:t>21</a:t>
            </a:fld>
            <a:endParaRPr lang="en-US"/>
          </a:p>
        </p:txBody>
      </p:sp>
      <p:sp>
        <p:nvSpPr>
          <p:cNvPr id="3" name="Title 2">
            <a:extLst>
              <a:ext uri="{FF2B5EF4-FFF2-40B4-BE49-F238E27FC236}">
                <a16:creationId xmlns:a16="http://schemas.microsoft.com/office/drawing/2014/main" id="{0F745A96-1901-6841-AE7A-A81F80B92E52}"/>
              </a:ext>
            </a:extLst>
          </p:cNvPr>
          <p:cNvSpPr>
            <a:spLocks noGrp="1"/>
          </p:cNvSpPr>
          <p:nvPr>
            <p:ph type="title"/>
          </p:nvPr>
        </p:nvSpPr>
        <p:spPr/>
        <p:txBody>
          <a:bodyPr/>
          <a:lstStyle/>
          <a:p>
            <a:r>
              <a:rPr lang="en-AU"/>
              <a:t>Summary stats – Aussies &amp; Kiwis</a:t>
            </a:r>
          </a:p>
        </p:txBody>
      </p:sp>
      <p:sp>
        <p:nvSpPr>
          <p:cNvPr id="4" name="TextBox 3">
            <a:extLst>
              <a:ext uri="{FF2B5EF4-FFF2-40B4-BE49-F238E27FC236}">
                <a16:creationId xmlns:a16="http://schemas.microsoft.com/office/drawing/2014/main" id="{F1A02B15-C1A8-D921-5B9A-19F809EE46F2}"/>
              </a:ext>
            </a:extLst>
          </p:cNvPr>
          <p:cNvSpPr txBox="1"/>
          <p:nvPr/>
        </p:nvSpPr>
        <p:spPr>
          <a:xfrm>
            <a:off x="370417" y="1460810"/>
            <a:ext cx="11459365"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a:t>Not cleared yet</a:t>
            </a:r>
          </a:p>
          <a:p>
            <a:pPr marL="285750" indent="-285750">
              <a:buFont typeface="Arial" panose="020B0604020202020204" pitchFamily="34" charset="0"/>
              <a:buChar char="•"/>
            </a:pPr>
            <a:r>
              <a:rPr lang="en-AU"/>
              <a:t>Graphs/table</a:t>
            </a:r>
          </a:p>
          <a:p>
            <a:pPr marL="285750" indent="-285750">
              <a:buFont typeface="Arial" panose="020B0604020202020204" pitchFamily="34" charset="0"/>
              <a:buChar char="•"/>
            </a:pPr>
            <a:endParaRPr lang="en-AU">
              <a:highlight>
                <a:srgbClr val="FFFF00"/>
              </a:highlight>
            </a:endParaRPr>
          </a:p>
        </p:txBody>
      </p:sp>
    </p:spTree>
    <p:extLst>
      <p:ext uri="{BB962C8B-B14F-4D97-AF65-F5344CB8AC3E}">
        <p14:creationId xmlns:p14="http://schemas.microsoft.com/office/powerpoint/2010/main" val="141957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CA9D7C-3B75-8816-9A94-B8082F549E7E}"/>
              </a:ext>
            </a:extLst>
          </p:cNvPr>
          <p:cNvSpPr>
            <a:spLocks noGrp="1"/>
          </p:cNvSpPr>
          <p:nvPr>
            <p:ph type="sldNum" sz="quarter" idx="10"/>
          </p:nvPr>
        </p:nvSpPr>
        <p:spPr/>
        <p:txBody>
          <a:bodyPr/>
          <a:lstStyle/>
          <a:p>
            <a:fld id="{4F9AC08D-23A9-440E-BCB9-AA1E9877CC38}" type="slidenum">
              <a:rPr lang="en-US" smtClean="0"/>
              <a:pPr/>
              <a:t>22</a:t>
            </a:fld>
            <a:endParaRPr lang="en-US"/>
          </a:p>
        </p:txBody>
      </p:sp>
      <p:sp>
        <p:nvSpPr>
          <p:cNvPr id="3" name="Title 2">
            <a:extLst>
              <a:ext uri="{FF2B5EF4-FFF2-40B4-BE49-F238E27FC236}">
                <a16:creationId xmlns:a16="http://schemas.microsoft.com/office/drawing/2014/main" id="{B1637FBA-7B0F-3480-0F40-E73FB26452EC}"/>
              </a:ext>
            </a:extLst>
          </p:cNvPr>
          <p:cNvSpPr>
            <a:spLocks noGrp="1"/>
          </p:cNvSpPr>
          <p:nvPr>
            <p:ph type="title"/>
          </p:nvPr>
        </p:nvSpPr>
        <p:spPr/>
        <p:txBody>
          <a:bodyPr vert="horz" lIns="91440" tIns="45720" rIns="91440" bIns="45720" anchor="t"/>
          <a:lstStyle/>
          <a:p>
            <a:r>
              <a:rPr lang="en-AU">
                <a:ea typeface="Roboto Black"/>
                <a:cs typeface="Arial"/>
              </a:rPr>
              <a:t>Matching</a:t>
            </a:r>
            <a:endParaRPr lang="en-AU"/>
          </a:p>
        </p:txBody>
      </p:sp>
      <p:sp>
        <p:nvSpPr>
          <p:cNvPr id="4" name="TextBox 3">
            <a:extLst>
              <a:ext uri="{FF2B5EF4-FFF2-40B4-BE49-F238E27FC236}">
                <a16:creationId xmlns:a16="http://schemas.microsoft.com/office/drawing/2014/main" id="{A540B73B-66DF-F41F-A565-8DA94535B234}"/>
              </a:ext>
            </a:extLst>
          </p:cNvPr>
          <p:cNvSpPr txBox="1"/>
          <p:nvPr/>
        </p:nvSpPr>
        <p:spPr>
          <a:xfrm>
            <a:off x="287866" y="1550264"/>
            <a:ext cx="11459365" cy="50783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b="1">
                <a:ea typeface="+mn-lt"/>
                <a:cs typeface="+mn-lt"/>
              </a:rPr>
              <a:t>Solution</a:t>
            </a:r>
            <a:r>
              <a:rPr lang="en-AU">
                <a:ea typeface="+mn-lt"/>
                <a:cs typeface="+mn-lt"/>
              </a:rPr>
              <a:t>: To address this, we use a </a:t>
            </a:r>
            <a:r>
              <a:rPr lang="en-AU" b="1">
                <a:ea typeface="+mn-lt"/>
                <a:cs typeface="+mn-lt"/>
              </a:rPr>
              <a:t>matching approach</a:t>
            </a:r>
            <a:r>
              <a:rPr lang="en-AU">
                <a:ea typeface="+mn-lt"/>
                <a:cs typeface="+mn-lt"/>
              </a:rPr>
              <a:t> to create a comparable group of Australians.</a:t>
            </a:r>
            <a:br>
              <a:rPr lang="en-AU">
                <a:ea typeface="+mn-lt"/>
                <a:cs typeface="+mn-lt"/>
              </a:rPr>
            </a:br>
            <a:endParaRPr lang="en-AU"/>
          </a:p>
          <a:p>
            <a:pPr marL="742950" lvl="1" indent="-285750">
              <a:buFont typeface="Arial" panose="020B0604020202020204" pitchFamily="34" charset="0"/>
              <a:buChar char="•"/>
            </a:pPr>
            <a:r>
              <a:rPr lang="en-AU">
                <a:ea typeface="+mn-lt"/>
                <a:cs typeface="+mn-lt"/>
              </a:rPr>
              <a:t>We calculate each individual's likelihood of being in the </a:t>
            </a:r>
            <a:r>
              <a:rPr lang="en-AU" err="1">
                <a:ea typeface="+mn-lt"/>
                <a:cs typeface="+mn-lt"/>
              </a:rPr>
              <a:t>JobSeeker</a:t>
            </a:r>
            <a:r>
              <a:rPr lang="en-AU">
                <a:ea typeface="+mn-lt"/>
                <a:cs typeface="+mn-lt"/>
              </a:rPr>
              <a:t> recipient group based on:</a:t>
            </a:r>
          </a:p>
          <a:p>
            <a:pPr marL="1200150" lvl="2" indent="-285750">
              <a:buFont typeface="Arial" panose="020B0604020202020204" pitchFamily="34" charset="0"/>
              <a:buChar char="•"/>
            </a:pPr>
            <a:r>
              <a:rPr lang="en-AU" i="1">
                <a:ea typeface="+mn-lt"/>
                <a:cs typeface="+mn-lt"/>
              </a:rPr>
              <a:t>Age, Gender, Previous Income (individual and family), Marital Status, Region (State and SA4), Industry, Occupation (1 and 2-digit ABS code)</a:t>
            </a:r>
            <a:r>
              <a:rPr lang="en-AU">
                <a:ea typeface="+mn-lt"/>
                <a:cs typeface="+mn-lt"/>
              </a:rPr>
              <a:t>.</a:t>
            </a:r>
          </a:p>
          <a:p>
            <a:pPr marL="742950" lvl="1" indent="-285750">
              <a:buFont typeface="Arial" panose="020B0604020202020204" pitchFamily="34" charset="0"/>
              <a:buChar char="•"/>
            </a:pPr>
            <a:r>
              <a:rPr lang="en-AU">
                <a:ea typeface="+mn-lt"/>
                <a:cs typeface="+mn-lt"/>
              </a:rPr>
              <a:t>Using these factors, we generate </a:t>
            </a:r>
            <a:r>
              <a:rPr lang="en-AU" b="1">
                <a:ea typeface="+mn-lt"/>
                <a:cs typeface="+mn-lt"/>
              </a:rPr>
              <a:t>propensity scores</a:t>
            </a:r>
            <a:r>
              <a:rPr lang="en-AU">
                <a:ea typeface="+mn-lt"/>
                <a:cs typeface="+mn-lt"/>
              </a:rPr>
              <a:t> to estimate the probability of receiving </a:t>
            </a:r>
            <a:r>
              <a:rPr lang="en-AU" err="1">
                <a:ea typeface="+mn-lt"/>
                <a:cs typeface="+mn-lt"/>
              </a:rPr>
              <a:t>JobSeeker</a:t>
            </a:r>
            <a:r>
              <a:rPr lang="en-AU">
                <a:ea typeface="+mn-lt"/>
                <a:cs typeface="+mn-lt"/>
              </a:rPr>
              <a:t> benefits.</a:t>
            </a:r>
          </a:p>
          <a:p>
            <a:pPr marL="742950" lvl="1" indent="-285750">
              <a:buFont typeface="Arial" panose="020B0604020202020204" pitchFamily="34" charset="0"/>
              <a:buChar char="•"/>
            </a:pPr>
            <a:r>
              <a:rPr lang="en-AU" b="1">
                <a:ea typeface="+mn-lt"/>
                <a:cs typeface="+mn-lt"/>
              </a:rPr>
              <a:t>Matching Step</a:t>
            </a:r>
            <a:r>
              <a:rPr lang="en-AU">
                <a:ea typeface="+mn-lt"/>
                <a:cs typeface="+mn-lt"/>
              </a:rPr>
              <a:t>: Each unemployed New Zealander is matched to an Australian </a:t>
            </a:r>
            <a:r>
              <a:rPr lang="en-AU" err="1">
                <a:ea typeface="+mn-lt"/>
                <a:cs typeface="+mn-lt"/>
              </a:rPr>
              <a:t>JobSeeker</a:t>
            </a:r>
            <a:r>
              <a:rPr lang="en-AU">
                <a:ea typeface="+mn-lt"/>
                <a:cs typeface="+mn-lt"/>
              </a:rPr>
              <a:t> recipient with the closest propensity score, creating a balanced comparison group.</a:t>
            </a:r>
            <a:br>
              <a:rPr lang="en-AU">
                <a:ea typeface="+mn-lt"/>
                <a:cs typeface="+mn-lt"/>
              </a:rPr>
            </a:br>
            <a:endParaRPr lang="en-AU"/>
          </a:p>
          <a:p>
            <a:pPr marL="285750" indent="-285750">
              <a:buFont typeface="Arial" panose="020B0604020202020204" pitchFamily="34" charset="0"/>
              <a:buChar char="•"/>
            </a:pPr>
            <a:r>
              <a:rPr lang="en-AU">
                <a:ea typeface="+mn-lt"/>
                <a:cs typeface="+mn-lt"/>
              </a:rPr>
              <a:t>We perform this </a:t>
            </a:r>
            <a:r>
              <a:rPr lang="en-AU" b="1">
                <a:ea typeface="+mn-lt"/>
                <a:cs typeface="+mn-lt"/>
              </a:rPr>
              <a:t>matching 1-1 </a:t>
            </a:r>
            <a:r>
              <a:rPr lang="en-AU">
                <a:ea typeface="+mn-lt"/>
                <a:cs typeface="+mn-lt"/>
              </a:rPr>
              <a:t>on all Australians and New Zealanders in our dataset. </a:t>
            </a:r>
            <a:br>
              <a:rPr lang="en-AU">
                <a:ea typeface="+mn-lt"/>
                <a:cs typeface="+mn-lt"/>
              </a:rPr>
            </a:br>
            <a:endParaRPr lang="en-AU">
              <a:ea typeface="+mn-lt"/>
              <a:cs typeface="+mn-lt"/>
            </a:endParaRPr>
          </a:p>
          <a:p>
            <a:pPr marL="285750" indent="-285750">
              <a:buFont typeface="Arial" panose="020B0604020202020204" pitchFamily="34" charset="0"/>
              <a:buChar char="•"/>
            </a:pPr>
            <a:r>
              <a:rPr lang="en-AU">
                <a:ea typeface="+mn-lt"/>
                <a:cs typeface="+mn-lt"/>
              </a:rPr>
              <a:t>We split the matched Australians into “JSP recipients” and “non-JSP recipients” on the basis of whether they received the </a:t>
            </a:r>
            <a:r>
              <a:rPr lang="en-AU" err="1">
                <a:ea typeface="+mn-lt"/>
                <a:cs typeface="+mn-lt"/>
              </a:rPr>
              <a:t>NewStart</a:t>
            </a:r>
            <a:r>
              <a:rPr lang="en-AU">
                <a:ea typeface="+mn-lt"/>
                <a:cs typeface="+mn-lt"/>
              </a:rPr>
              <a:t> Allowance or </a:t>
            </a:r>
            <a:r>
              <a:rPr lang="en-AU" err="1">
                <a:ea typeface="+mn-lt"/>
                <a:cs typeface="+mn-lt"/>
              </a:rPr>
              <a:t>JobSeeker</a:t>
            </a:r>
            <a:r>
              <a:rPr lang="en-AU">
                <a:ea typeface="+mn-lt"/>
                <a:cs typeface="+mn-lt"/>
              </a:rPr>
              <a:t> Support during 2020.</a:t>
            </a:r>
          </a:p>
          <a:p>
            <a:pPr marL="742950" lvl="1" indent="-285750">
              <a:buFont typeface="Arial" panose="020B0604020202020204" pitchFamily="34" charset="0"/>
              <a:buChar char="•"/>
            </a:pPr>
            <a:r>
              <a:rPr lang="en-AU">
                <a:ea typeface="+mn-lt"/>
                <a:cs typeface="+mn-lt"/>
              </a:rPr>
              <a:t>Our final dataset is then the </a:t>
            </a:r>
            <a:r>
              <a:rPr lang="en-AU" b="1">
                <a:ea typeface="+mn-lt"/>
                <a:cs typeface="+mn-lt"/>
              </a:rPr>
              <a:t>Australians who become JSP recipients and the New Zealanders that are matched to them</a:t>
            </a:r>
            <a:r>
              <a:rPr lang="en-AU">
                <a:ea typeface="+mn-lt"/>
                <a:cs typeface="+mn-lt"/>
              </a:rPr>
              <a:t>.  The non-recipients (and related New Zealanders) are then used as a placebo check of our results.</a:t>
            </a:r>
          </a:p>
          <a:p>
            <a:pPr>
              <a:buFont typeface="Arial" panose="020B0604020202020204" pitchFamily="34" charset="0"/>
              <a:buChar char="•"/>
            </a:pPr>
            <a:endParaRPr lang="en-AU">
              <a:ea typeface="+mn-lt"/>
              <a:cs typeface="+mn-lt"/>
            </a:endParaRPr>
          </a:p>
        </p:txBody>
      </p:sp>
      <p:sp>
        <p:nvSpPr>
          <p:cNvPr id="5" name="TextBox 4">
            <a:extLst>
              <a:ext uri="{FF2B5EF4-FFF2-40B4-BE49-F238E27FC236}">
                <a16:creationId xmlns:a16="http://schemas.microsoft.com/office/drawing/2014/main" id="{06792529-232E-7881-0C31-D56C78684C28}"/>
              </a:ext>
            </a:extLst>
          </p:cNvPr>
          <p:cNvSpPr txBox="1"/>
          <p:nvPr/>
        </p:nvSpPr>
        <p:spPr>
          <a:xfrm>
            <a:off x="287866" y="1117090"/>
            <a:ext cx="11459365" cy="369332"/>
          </a:xfrm>
          <a:prstGeom prst="rect">
            <a:avLst/>
          </a:prstGeom>
          <a:noFill/>
        </p:spPr>
        <p:txBody>
          <a:bodyPr wrap="square" lIns="91440" tIns="45720" rIns="91440" bIns="45720" rtlCol="0" anchor="t">
            <a:spAutoFit/>
          </a:bodyPr>
          <a:lstStyle/>
          <a:p>
            <a:r>
              <a:rPr lang="en-AU"/>
              <a:t>How do we find comparable groups of Australians and New Zealanders?</a:t>
            </a:r>
          </a:p>
        </p:txBody>
      </p:sp>
    </p:spTree>
    <p:extLst>
      <p:ext uri="{BB962C8B-B14F-4D97-AF65-F5344CB8AC3E}">
        <p14:creationId xmlns:p14="http://schemas.microsoft.com/office/powerpoint/2010/main" val="4237904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E15EE-AE90-9371-3EB8-930964973FAB}"/>
              </a:ext>
            </a:extLst>
          </p:cNvPr>
          <p:cNvSpPr>
            <a:spLocks noGrp="1"/>
          </p:cNvSpPr>
          <p:nvPr>
            <p:ph type="sldNum" sz="quarter" idx="10"/>
          </p:nvPr>
        </p:nvSpPr>
        <p:spPr/>
        <p:txBody>
          <a:bodyPr/>
          <a:lstStyle/>
          <a:p>
            <a:fld id="{4F9AC08D-23A9-440E-BCB9-AA1E9877CC38}" type="slidenum">
              <a:rPr lang="en-US" smtClean="0"/>
              <a:pPr/>
              <a:t>23</a:t>
            </a:fld>
            <a:endParaRPr lang="en-US"/>
          </a:p>
        </p:txBody>
      </p:sp>
      <p:sp>
        <p:nvSpPr>
          <p:cNvPr id="3" name="Title 2">
            <a:extLst>
              <a:ext uri="{FF2B5EF4-FFF2-40B4-BE49-F238E27FC236}">
                <a16:creationId xmlns:a16="http://schemas.microsoft.com/office/drawing/2014/main" id="{AA197B1E-F593-DF84-254C-12B5A15401A8}"/>
              </a:ext>
            </a:extLst>
          </p:cNvPr>
          <p:cNvSpPr>
            <a:spLocks noGrp="1"/>
          </p:cNvSpPr>
          <p:nvPr>
            <p:ph type="title"/>
          </p:nvPr>
        </p:nvSpPr>
        <p:spPr/>
        <p:txBody>
          <a:bodyPr/>
          <a:lstStyle/>
          <a:p>
            <a:r>
              <a:rPr lang="en-AU"/>
              <a:t>Summary stats after matching (main specification) </a:t>
            </a:r>
          </a:p>
        </p:txBody>
      </p:sp>
      <p:sp>
        <p:nvSpPr>
          <p:cNvPr id="4" name="TextBox 3">
            <a:extLst>
              <a:ext uri="{FF2B5EF4-FFF2-40B4-BE49-F238E27FC236}">
                <a16:creationId xmlns:a16="http://schemas.microsoft.com/office/drawing/2014/main" id="{EAC447EB-46B4-4C67-7134-BC91489728B8}"/>
              </a:ext>
            </a:extLst>
          </p:cNvPr>
          <p:cNvSpPr txBox="1"/>
          <p:nvPr/>
        </p:nvSpPr>
        <p:spPr>
          <a:xfrm>
            <a:off x="366317" y="1435410"/>
            <a:ext cx="11459365" cy="923330"/>
          </a:xfrm>
          <a:prstGeom prst="rect">
            <a:avLst/>
          </a:prstGeom>
          <a:noFill/>
        </p:spPr>
        <p:txBody>
          <a:bodyPr wrap="square" rtlCol="0">
            <a:spAutoFit/>
          </a:bodyPr>
          <a:lstStyle/>
          <a:p>
            <a:pPr marL="285750" indent="-285750">
              <a:buFont typeface="Arial" panose="020B0604020202020204" pitchFamily="34" charset="0"/>
              <a:buChar char="•"/>
            </a:pPr>
            <a:r>
              <a:rPr lang="en-AU"/>
              <a:t>Not cleared yet</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Graphs/table</a:t>
            </a:r>
          </a:p>
        </p:txBody>
      </p:sp>
    </p:spTree>
    <p:extLst>
      <p:ext uri="{BB962C8B-B14F-4D97-AF65-F5344CB8AC3E}">
        <p14:creationId xmlns:p14="http://schemas.microsoft.com/office/powerpoint/2010/main" val="2334234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B7927-4D8F-E7BD-129A-3AE9F70D74C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76BE38-9AC3-F8E0-4128-665E5298167D}"/>
              </a:ext>
            </a:extLst>
          </p:cNvPr>
          <p:cNvSpPr>
            <a:spLocks noGrp="1"/>
          </p:cNvSpPr>
          <p:nvPr>
            <p:ph type="sldNum" sz="quarter" idx="10"/>
          </p:nvPr>
        </p:nvSpPr>
        <p:spPr/>
        <p:txBody>
          <a:bodyPr/>
          <a:lstStyle/>
          <a:p>
            <a:fld id="{4F9AC08D-23A9-440E-BCB9-AA1E9877CC38}" type="slidenum">
              <a:rPr lang="en-US" smtClean="0"/>
              <a:pPr/>
              <a:t>24</a:t>
            </a:fld>
            <a:endParaRPr lang="en-US"/>
          </a:p>
        </p:txBody>
      </p:sp>
      <p:sp>
        <p:nvSpPr>
          <p:cNvPr id="3" name="Title 2">
            <a:extLst>
              <a:ext uri="{FF2B5EF4-FFF2-40B4-BE49-F238E27FC236}">
                <a16:creationId xmlns:a16="http://schemas.microsoft.com/office/drawing/2014/main" id="{A4C9089A-ED27-1EBD-F1EC-527DC034B01B}"/>
              </a:ext>
            </a:extLst>
          </p:cNvPr>
          <p:cNvSpPr>
            <a:spLocks noGrp="1"/>
          </p:cNvSpPr>
          <p:nvPr>
            <p:ph type="title"/>
          </p:nvPr>
        </p:nvSpPr>
        <p:spPr/>
        <p:txBody>
          <a:bodyPr/>
          <a:lstStyle/>
          <a:p>
            <a:r>
              <a:rPr lang="en-AU"/>
              <a:t>Job-finding rate - motivation</a:t>
            </a:r>
          </a:p>
        </p:txBody>
      </p:sp>
      <p:sp>
        <p:nvSpPr>
          <p:cNvPr id="4" name="TextBox 3">
            <a:extLst>
              <a:ext uri="{FF2B5EF4-FFF2-40B4-BE49-F238E27FC236}">
                <a16:creationId xmlns:a16="http://schemas.microsoft.com/office/drawing/2014/main" id="{0EFF4806-FE97-2690-F7A9-6C1EB3274754}"/>
              </a:ext>
            </a:extLst>
          </p:cNvPr>
          <p:cNvSpPr txBox="1"/>
          <p:nvPr/>
        </p:nvSpPr>
        <p:spPr>
          <a:xfrm>
            <a:off x="370417" y="1460810"/>
            <a:ext cx="11459365" cy="535531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a:t>The job-finding rate is the key margin that is often considered when trying to understand if a change in benefit settings influence labour supply behaviour.</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A lower job-finding rate following an increase in benefit generosity may reflect </a:t>
            </a:r>
            <a:r>
              <a:rPr lang="en-AU" i="1"/>
              <a:t>moral hazard</a:t>
            </a:r>
            <a:r>
              <a:rPr lang="en-AU"/>
              <a:t> – in so far as individuals reduce job search effort.</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However, it may also reflect a reduction in </a:t>
            </a:r>
            <a:r>
              <a:rPr lang="en-AU" i="1"/>
              <a:t>liquidity constraints</a:t>
            </a:r>
            <a:r>
              <a:rPr lang="en-AU"/>
              <a:t> for individuals, allowing them to search for an optimal job match.</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Borland (2020) indicated that there appeared to be little response to the job-finding rate in Australia to the COVID supplement.  Furthermore, Ganong et al (2024) found a small employment response to higher benefit payments in US.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Much of the literature is focused on disincentive effects for individuals with relatively long unemployment periods (i.e. Chetty et al 2007).</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However, our control group allows us to look at this question in a novel way.</a:t>
            </a:r>
          </a:p>
          <a:p>
            <a:pPr marL="285750" indent="-285750">
              <a:buFont typeface="Arial" panose="020B0604020202020204" pitchFamily="34" charset="0"/>
              <a:buChar char="•"/>
            </a:pPr>
            <a:endParaRPr lang="en-AU"/>
          </a:p>
          <a:p>
            <a:pPr marL="285750" indent="-285750">
              <a:buFont typeface="Arial" panose="020B0604020202020204" pitchFamily="34" charset="0"/>
              <a:buChar char="•"/>
            </a:pPr>
            <a:endParaRPr lang="en-AU"/>
          </a:p>
        </p:txBody>
      </p:sp>
    </p:spTree>
    <p:extLst>
      <p:ext uri="{BB962C8B-B14F-4D97-AF65-F5344CB8AC3E}">
        <p14:creationId xmlns:p14="http://schemas.microsoft.com/office/powerpoint/2010/main" val="3241782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CDE083-FFA8-4589-595C-6EB6130AB0C0}"/>
              </a:ext>
            </a:extLst>
          </p:cNvPr>
          <p:cNvSpPr>
            <a:spLocks noGrp="1"/>
          </p:cNvSpPr>
          <p:nvPr>
            <p:ph type="sldNum" sz="quarter" idx="10"/>
          </p:nvPr>
        </p:nvSpPr>
        <p:spPr/>
        <p:txBody>
          <a:bodyPr/>
          <a:lstStyle/>
          <a:p>
            <a:fld id="{4F9AC08D-23A9-440E-BCB9-AA1E9877CC38}" type="slidenum">
              <a:rPr lang="en-US" smtClean="0"/>
              <a:pPr/>
              <a:t>25</a:t>
            </a:fld>
            <a:endParaRPr lang="en-US"/>
          </a:p>
        </p:txBody>
      </p:sp>
      <p:sp>
        <p:nvSpPr>
          <p:cNvPr id="4" name="Title 3">
            <a:extLst>
              <a:ext uri="{FF2B5EF4-FFF2-40B4-BE49-F238E27FC236}">
                <a16:creationId xmlns:a16="http://schemas.microsoft.com/office/drawing/2014/main" id="{23335573-4A5E-312C-F46E-2C79F666C551}"/>
              </a:ext>
            </a:extLst>
          </p:cNvPr>
          <p:cNvSpPr>
            <a:spLocks noGrp="1"/>
          </p:cNvSpPr>
          <p:nvPr>
            <p:ph type="title"/>
          </p:nvPr>
        </p:nvSpPr>
        <p:spPr/>
        <p:txBody>
          <a:bodyPr/>
          <a:lstStyle/>
          <a:p>
            <a:r>
              <a:rPr lang="en-AU"/>
              <a:t>Job Finding Rate RDD - Australians</a:t>
            </a:r>
          </a:p>
        </p:txBody>
      </p:sp>
      <p:sp>
        <p:nvSpPr>
          <p:cNvPr id="3" name="TextBox 2">
            <a:extLst>
              <a:ext uri="{FF2B5EF4-FFF2-40B4-BE49-F238E27FC236}">
                <a16:creationId xmlns:a16="http://schemas.microsoft.com/office/drawing/2014/main" id="{B3E612D7-1F83-5570-D9B3-AC27A6CACC3C}"/>
              </a:ext>
            </a:extLst>
          </p:cNvPr>
          <p:cNvSpPr txBox="1"/>
          <p:nvPr/>
        </p:nvSpPr>
        <p:spPr>
          <a:xfrm>
            <a:off x="370417" y="1460810"/>
            <a:ext cx="11459365" cy="2862322"/>
          </a:xfrm>
          <a:prstGeom prst="rect">
            <a:avLst/>
          </a:prstGeom>
          <a:noFill/>
        </p:spPr>
        <p:txBody>
          <a:bodyPr wrap="square" rtlCol="0">
            <a:spAutoFit/>
          </a:bodyPr>
          <a:lstStyle/>
          <a:p>
            <a:pPr marL="285750" indent="-285750">
              <a:buFont typeface="Arial" panose="020B0604020202020204" pitchFamily="34" charset="0"/>
              <a:buChar char="•"/>
            </a:pPr>
            <a:r>
              <a:rPr lang="en-AU"/>
              <a:t>Sharp drop in Australian job-finding rate.</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However:</a:t>
            </a:r>
          </a:p>
          <a:p>
            <a:pPr marL="742950" lvl="1" indent="-285750">
              <a:buFont typeface="Arial" panose="020B0604020202020204" pitchFamily="34" charset="0"/>
              <a:buChar char="•"/>
            </a:pPr>
            <a:r>
              <a:rPr lang="en-AU"/>
              <a:t>Sharpest decline a couple of weeks later.</a:t>
            </a:r>
          </a:p>
          <a:p>
            <a:pPr marL="742950" lvl="1" indent="-285750">
              <a:buFont typeface="Arial" panose="020B0604020202020204" pitchFamily="34" charset="0"/>
              <a:buChar char="•"/>
            </a:pPr>
            <a:r>
              <a:rPr lang="en-AU"/>
              <a:t>Other policies (</a:t>
            </a:r>
            <a:r>
              <a:rPr lang="en-AU" err="1"/>
              <a:t>JobKeeper</a:t>
            </a:r>
            <a:r>
              <a:rPr lang="en-AU"/>
              <a:t>) and events </a:t>
            </a:r>
            <a:br>
              <a:rPr lang="en-AU"/>
            </a:br>
            <a:r>
              <a:rPr lang="en-AU"/>
              <a:t>(lockdowns, COVID outbreaks).</a:t>
            </a:r>
          </a:p>
          <a:p>
            <a:pPr marL="742950" lvl="1" indent="-285750">
              <a:buFont typeface="Arial" panose="020B0604020202020204" pitchFamily="34" charset="0"/>
              <a:buChar char="•"/>
            </a:pPr>
            <a:endParaRPr lang="en-AU"/>
          </a:p>
          <a:p>
            <a:pPr marL="285750" indent="-285750">
              <a:buFont typeface="Arial" panose="020B0604020202020204" pitchFamily="34" charset="0"/>
              <a:buChar char="•"/>
            </a:pPr>
            <a:r>
              <a:rPr lang="en-AU"/>
              <a:t>Cannot attribute this decline to the payment </a:t>
            </a:r>
            <a:br>
              <a:rPr lang="en-AU"/>
            </a:br>
            <a:r>
              <a:rPr lang="en-AU"/>
              <a:t>alone due to the economic and health factors</a:t>
            </a:r>
            <a:br>
              <a:rPr lang="en-AU"/>
            </a:br>
            <a:r>
              <a:rPr lang="en-AU"/>
              <a:t>at play.</a:t>
            </a:r>
          </a:p>
        </p:txBody>
      </p:sp>
      <p:pic>
        <p:nvPicPr>
          <p:cNvPr id="10" name="Picture 9" descr="A graph with blue dots&#10;&#10;Description automatically generated">
            <a:extLst>
              <a:ext uri="{FF2B5EF4-FFF2-40B4-BE49-F238E27FC236}">
                <a16:creationId xmlns:a16="http://schemas.microsoft.com/office/drawing/2014/main" id="{81297AD4-6EC1-8ECB-27D5-27C890FFE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6960" y="1524000"/>
            <a:ext cx="5600700" cy="4152900"/>
          </a:xfrm>
          <a:prstGeom prst="rect">
            <a:avLst/>
          </a:prstGeom>
        </p:spPr>
      </p:pic>
    </p:spTree>
    <p:extLst>
      <p:ext uri="{BB962C8B-B14F-4D97-AF65-F5344CB8AC3E}">
        <p14:creationId xmlns:p14="http://schemas.microsoft.com/office/powerpoint/2010/main" val="3034701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45D7F8-F26B-16BA-1EA4-ACCBAA335DA1}"/>
              </a:ext>
            </a:extLst>
          </p:cNvPr>
          <p:cNvSpPr>
            <a:spLocks noGrp="1"/>
          </p:cNvSpPr>
          <p:nvPr>
            <p:ph type="sldNum" sz="quarter" idx="10"/>
          </p:nvPr>
        </p:nvSpPr>
        <p:spPr/>
        <p:txBody>
          <a:bodyPr/>
          <a:lstStyle/>
          <a:p>
            <a:fld id="{4F9AC08D-23A9-440E-BCB9-AA1E9877CC38}" type="slidenum">
              <a:rPr lang="en-US" smtClean="0"/>
              <a:pPr/>
              <a:t>26</a:t>
            </a:fld>
            <a:endParaRPr lang="en-US"/>
          </a:p>
        </p:txBody>
      </p:sp>
      <p:sp>
        <p:nvSpPr>
          <p:cNvPr id="3" name="Title 2">
            <a:extLst>
              <a:ext uri="{FF2B5EF4-FFF2-40B4-BE49-F238E27FC236}">
                <a16:creationId xmlns:a16="http://schemas.microsoft.com/office/drawing/2014/main" id="{AA12C2B7-19B4-A503-E74D-772B5EB7D49F}"/>
              </a:ext>
            </a:extLst>
          </p:cNvPr>
          <p:cNvSpPr>
            <a:spLocks noGrp="1"/>
          </p:cNvSpPr>
          <p:nvPr>
            <p:ph type="title"/>
          </p:nvPr>
        </p:nvSpPr>
        <p:spPr/>
        <p:txBody>
          <a:bodyPr/>
          <a:lstStyle/>
          <a:p>
            <a:r>
              <a:rPr lang="en-AU"/>
              <a:t>Job finding rate RDD – New Zealanders</a:t>
            </a:r>
          </a:p>
        </p:txBody>
      </p:sp>
      <p:pic>
        <p:nvPicPr>
          <p:cNvPr id="16" name="Picture 15" descr="A graph with blue dots&#10;&#10;Description automatically generated">
            <a:extLst>
              <a:ext uri="{FF2B5EF4-FFF2-40B4-BE49-F238E27FC236}">
                <a16:creationId xmlns:a16="http://schemas.microsoft.com/office/drawing/2014/main" id="{835BCA5E-0B8B-544A-6DA8-38101F269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650" y="2006600"/>
            <a:ext cx="5600700" cy="4152900"/>
          </a:xfrm>
          <a:prstGeom prst="rect">
            <a:avLst/>
          </a:prstGeom>
        </p:spPr>
      </p:pic>
      <p:sp>
        <p:nvSpPr>
          <p:cNvPr id="17" name="TextBox 16">
            <a:extLst>
              <a:ext uri="{FF2B5EF4-FFF2-40B4-BE49-F238E27FC236}">
                <a16:creationId xmlns:a16="http://schemas.microsoft.com/office/drawing/2014/main" id="{4E0A44E5-B080-A0C2-3A00-0691C9294CDC}"/>
              </a:ext>
            </a:extLst>
          </p:cNvPr>
          <p:cNvSpPr txBox="1"/>
          <p:nvPr/>
        </p:nvSpPr>
        <p:spPr>
          <a:xfrm>
            <a:off x="370417" y="1460810"/>
            <a:ext cx="11459365" cy="2308324"/>
          </a:xfrm>
          <a:prstGeom prst="rect">
            <a:avLst/>
          </a:prstGeom>
          <a:noFill/>
        </p:spPr>
        <p:txBody>
          <a:bodyPr wrap="square" rtlCol="0">
            <a:spAutoFit/>
          </a:bodyPr>
          <a:lstStyle/>
          <a:p>
            <a:pPr marL="285750" indent="-285750">
              <a:buFont typeface="Arial" panose="020B0604020202020204" pitchFamily="34" charset="0"/>
              <a:buChar char="•"/>
            </a:pPr>
            <a:r>
              <a:rPr lang="en-AU"/>
              <a:t>A drop in NZ citizen job-finding rate – especially a couple</a:t>
            </a:r>
            <a:br>
              <a:rPr lang="en-AU"/>
            </a:br>
            <a:r>
              <a:rPr lang="en-AU"/>
              <a:t>of weeks after the announcement.</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Lower job-finding rate persists, illustrating that there</a:t>
            </a:r>
            <a:br>
              <a:rPr lang="en-AU"/>
            </a:br>
            <a:r>
              <a:rPr lang="en-AU"/>
              <a:t>were fundamental economic and health factors</a:t>
            </a:r>
            <a:br>
              <a:rPr lang="en-AU"/>
            </a:br>
            <a:r>
              <a:rPr lang="en-AU"/>
              <a:t>suppressing job-finding.</a:t>
            </a:r>
          </a:p>
          <a:p>
            <a:pPr marL="285750" indent="-285750">
              <a:buFont typeface="Arial" panose="020B0604020202020204" pitchFamily="34" charset="0"/>
              <a:buChar char="•"/>
            </a:pPr>
            <a:endParaRPr lang="en-AU"/>
          </a:p>
          <a:p>
            <a:pPr marL="285750" indent="-285750">
              <a:buFont typeface="Arial" panose="020B0604020202020204" pitchFamily="34" charset="0"/>
              <a:buChar char="•"/>
            </a:pPr>
            <a:endParaRPr lang="en-AU"/>
          </a:p>
        </p:txBody>
      </p:sp>
    </p:spTree>
    <p:extLst>
      <p:ext uri="{BB962C8B-B14F-4D97-AF65-F5344CB8AC3E}">
        <p14:creationId xmlns:p14="http://schemas.microsoft.com/office/powerpoint/2010/main" val="1114316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D5C32C-4A58-A989-1A93-08826AFD6719}"/>
              </a:ext>
            </a:extLst>
          </p:cNvPr>
          <p:cNvSpPr>
            <a:spLocks noGrp="1"/>
          </p:cNvSpPr>
          <p:nvPr>
            <p:ph type="sldNum" sz="quarter" idx="10"/>
          </p:nvPr>
        </p:nvSpPr>
        <p:spPr/>
        <p:txBody>
          <a:bodyPr/>
          <a:lstStyle/>
          <a:p>
            <a:fld id="{4F9AC08D-23A9-440E-BCB9-AA1E9877CC38}" type="slidenum">
              <a:rPr lang="en-US" smtClean="0"/>
              <a:pPr/>
              <a:t>27</a:t>
            </a:fld>
            <a:endParaRPr lang="en-US"/>
          </a:p>
        </p:txBody>
      </p:sp>
      <p:sp>
        <p:nvSpPr>
          <p:cNvPr id="3" name="Title 2">
            <a:extLst>
              <a:ext uri="{FF2B5EF4-FFF2-40B4-BE49-F238E27FC236}">
                <a16:creationId xmlns:a16="http://schemas.microsoft.com/office/drawing/2014/main" id="{214F5E89-22D5-835D-CE56-3B78F5E20D7B}"/>
              </a:ext>
            </a:extLst>
          </p:cNvPr>
          <p:cNvSpPr>
            <a:spLocks noGrp="1"/>
          </p:cNvSpPr>
          <p:nvPr>
            <p:ph type="title"/>
          </p:nvPr>
        </p:nvSpPr>
        <p:spPr/>
        <p:txBody>
          <a:bodyPr/>
          <a:lstStyle/>
          <a:p>
            <a:r>
              <a:rPr lang="en-AU"/>
              <a:t>Job finding rate - </a:t>
            </a:r>
            <a:r>
              <a:rPr lang="en-AU" err="1"/>
              <a:t>DiRDD</a:t>
            </a:r>
            <a:endParaRPr lang="en-AU"/>
          </a:p>
        </p:txBody>
      </p:sp>
      <p:sp>
        <p:nvSpPr>
          <p:cNvPr id="5" name="TextBox 4">
            <a:extLst>
              <a:ext uri="{FF2B5EF4-FFF2-40B4-BE49-F238E27FC236}">
                <a16:creationId xmlns:a16="http://schemas.microsoft.com/office/drawing/2014/main" id="{FD82714B-1DA8-DA02-81B1-8B147A33CD3D}"/>
              </a:ext>
            </a:extLst>
          </p:cNvPr>
          <p:cNvSpPr txBox="1"/>
          <p:nvPr/>
        </p:nvSpPr>
        <p:spPr>
          <a:xfrm>
            <a:off x="1306476" y="1354558"/>
            <a:ext cx="2827644" cy="369332"/>
          </a:xfrm>
          <a:prstGeom prst="rect">
            <a:avLst/>
          </a:prstGeom>
          <a:noFill/>
        </p:spPr>
        <p:txBody>
          <a:bodyPr wrap="square" rtlCol="0">
            <a:spAutoFit/>
          </a:bodyPr>
          <a:lstStyle/>
          <a:p>
            <a:r>
              <a:rPr lang="en-AU" b="1"/>
              <a:t>March announcement</a:t>
            </a:r>
          </a:p>
        </p:txBody>
      </p:sp>
      <p:sp>
        <p:nvSpPr>
          <p:cNvPr id="6" name="TextBox 5">
            <a:extLst>
              <a:ext uri="{FF2B5EF4-FFF2-40B4-BE49-F238E27FC236}">
                <a16:creationId xmlns:a16="http://schemas.microsoft.com/office/drawing/2014/main" id="{9BACC197-CE4B-731B-0B80-DBC01E79E3E6}"/>
              </a:ext>
            </a:extLst>
          </p:cNvPr>
          <p:cNvSpPr txBox="1"/>
          <p:nvPr/>
        </p:nvSpPr>
        <p:spPr>
          <a:xfrm>
            <a:off x="7086943" y="1399834"/>
            <a:ext cx="2827644" cy="369332"/>
          </a:xfrm>
          <a:prstGeom prst="rect">
            <a:avLst/>
          </a:prstGeom>
          <a:noFill/>
        </p:spPr>
        <p:txBody>
          <a:bodyPr wrap="square" rtlCol="0">
            <a:spAutoFit/>
          </a:bodyPr>
          <a:lstStyle/>
          <a:p>
            <a:r>
              <a:rPr lang="en-AU" b="1"/>
              <a:t>July announcement</a:t>
            </a:r>
          </a:p>
        </p:txBody>
      </p:sp>
      <p:pic>
        <p:nvPicPr>
          <p:cNvPr id="8" name="Picture 7" descr="A graph with blue dots and white text&#10;&#10;Description automatically generated">
            <a:extLst>
              <a:ext uri="{FF2B5EF4-FFF2-40B4-BE49-F238E27FC236}">
                <a16:creationId xmlns:a16="http://schemas.microsoft.com/office/drawing/2014/main" id="{171D43A7-D139-ECD8-A43B-A5C210D9E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495" y="2070041"/>
            <a:ext cx="4386442" cy="3909006"/>
          </a:xfrm>
          <a:prstGeom prst="rect">
            <a:avLst/>
          </a:prstGeom>
        </p:spPr>
      </p:pic>
      <p:pic>
        <p:nvPicPr>
          <p:cNvPr id="10" name="Picture 9" descr="A graph with blue dots and white text&#10;&#10;Description automatically generated">
            <a:extLst>
              <a:ext uri="{FF2B5EF4-FFF2-40B4-BE49-F238E27FC236}">
                <a16:creationId xmlns:a16="http://schemas.microsoft.com/office/drawing/2014/main" id="{712600E8-ADE7-EE77-C423-20119C8118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3396" y="2070041"/>
            <a:ext cx="4180536" cy="3725512"/>
          </a:xfrm>
          <a:prstGeom prst="rect">
            <a:avLst/>
          </a:prstGeom>
        </p:spPr>
      </p:pic>
    </p:spTree>
    <p:extLst>
      <p:ext uri="{BB962C8B-B14F-4D97-AF65-F5344CB8AC3E}">
        <p14:creationId xmlns:p14="http://schemas.microsoft.com/office/powerpoint/2010/main" val="124738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242CF-1AC0-5F40-380E-20251476699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54E785-72F5-69E0-846C-01FC5A315ADA}"/>
              </a:ext>
            </a:extLst>
          </p:cNvPr>
          <p:cNvSpPr>
            <a:spLocks noGrp="1"/>
          </p:cNvSpPr>
          <p:nvPr>
            <p:ph type="sldNum" sz="quarter" idx="10"/>
          </p:nvPr>
        </p:nvSpPr>
        <p:spPr/>
        <p:txBody>
          <a:bodyPr/>
          <a:lstStyle/>
          <a:p>
            <a:fld id="{4F9AC08D-23A9-440E-BCB9-AA1E9877CC38}" type="slidenum">
              <a:rPr lang="en-US" smtClean="0"/>
              <a:pPr/>
              <a:t>28</a:t>
            </a:fld>
            <a:endParaRPr lang="en-US"/>
          </a:p>
        </p:txBody>
      </p:sp>
      <p:sp>
        <p:nvSpPr>
          <p:cNvPr id="3" name="Title 2">
            <a:extLst>
              <a:ext uri="{FF2B5EF4-FFF2-40B4-BE49-F238E27FC236}">
                <a16:creationId xmlns:a16="http://schemas.microsoft.com/office/drawing/2014/main" id="{C12FAC8F-2E8A-130E-26B5-5F51AC8708FE}"/>
              </a:ext>
            </a:extLst>
          </p:cNvPr>
          <p:cNvSpPr>
            <a:spLocks noGrp="1"/>
          </p:cNvSpPr>
          <p:nvPr>
            <p:ph type="title"/>
          </p:nvPr>
        </p:nvSpPr>
        <p:spPr/>
        <p:txBody>
          <a:bodyPr/>
          <a:lstStyle/>
          <a:p>
            <a:r>
              <a:rPr lang="en-AU"/>
              <a:t>Job finding rate – </a:t>
            </a:r>
            <a:r>
              <a:rPr lang="en-AU" err="1"/>
              <a:t>DiRDD</a:t>
            </a:r>
            <a:r>
              <a:rPr lang="en-AU"/>
              <a:t> (excluding first fortnight)</a:t>
            </a:r>
          </a:p>
        </p:txBody>
      </p:sp>
      <p:sp>
        <p:nvSpPr>
          <p:cNvPr id="5" name="TextBox 4">
            <a:extLst>
              <a:ext uri="{FF2B5EF4-FFF2-40B4-BE49-F238E27FC236}">
                <a16:creationId xmlns:a16="http://schemas.microsoft.com/office/drawing/2014/main" id="{88EEA8A9-32DB-9735-DFA3-0B56B7BE00F5}"/>
              </a:ext>
            </a:extLst>
          </p:cNvPr>
          <p:cNvSpPr txBox="1"/>
          <p:nvPr/>
        </p:nvSpPr>
        <p:spPr>
          <a:xfrm>
            <a:off x="1306476" y="1354558"/>
            <a:ext cx="2827644" cy="369332"/>
          </a:xfrm>
          <a:prstGeom prst="rect">
            <a:avLst/>
          </a:prstGeom>
          <a:noFill/>
        </p:spPr>
        <p:txBody>
          <a:bodyPr wrap="square" rtlCol="0">
            <a:spAutoFit/>
          </a:bodyPr>
          <a:lstStyle/>
          <a:p>
            <a:r>
              <a:rPr lang="en-AU" b="1"/>
              <a:t>March announcement</a:t>
            </a:r>
          </a:p>
        </p:txBody>
      </p:sp>
      <p:sp>
        <p:nvSpPr>
          <p:cNvPr id="6" name="TextBox 5">
            <a:extLst>
              <a:ext uri="{FF2B5EF4-FFF2-40B4-BE49-F238E27FC236}">
                <a16:creationId xmlns:a16="http://schemas.microsoft.com/office/drawing/2014/main" id="{3F000D49-849E-CA18-4F5E-8CAABD812A43}"/>
              </a:ext>
            </a:extLst>
          </p:cNvPr>
          <p:cNvSpPr txBox="1"/>
          <p:nvPr/>
        </p:nvSpPr>
        <p:spPr>
          <a:xfrm>
            <a:off x="7086943" y="1399834"/>
            <a:ext cx="2827644" cy="369332"/>
          </a:xfrm>
          <a:prstGeom prst="rect">
            <a:avLst/>
          </a:prstGeom>
          <a:noFill/>
        </p:spPr>
        <p:txBody>
          <a:bodyPr wrap="square" rtlCol="0">
            <a:spAutoFit/>
          </a:bodyPr>
          <a:lstStyle/>
          <a:p>
            <a:r>
              <a:rPr lang="en-AU" b="1"/>
              <a:t>July announcement</a:t>
            </a:r>
          </a:p>
        </p:txBody>
      </p:sp>
      <p:pic>
        <p:nvPicPr>
          <p:cNvPr id="7" name="Picture 6" descr="A graph with blue dots and white text&#10;&#10;Description automatically generated">
            <a:extLst>
              <a:ext uri="{FF2B5EF4-FFF2-40B4-BE49-F238E27FC236}">
                <a16:creationId xmlns:a16="http://schemas.microsoft.com/office/drawing/2014/main" id="{85991E67-9EDE-5A50-4523-1984E6BBF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2276856"/>
            <a:ext cx="4627863" cy="4124150"/>
          </a:xfrm>
          <a:prstGeom prst="rect">
            <a:avLst/>
          </a:prstGeom>
        </p:spPr>
      </p:pic>
      <p:pic>
        <p:nvPicPr>
          <p:cNvPr id="11" name="Picture 10" descr="A graph with blue dots and green lines&#10;&#10;Description automatically generated">
            <a:extLst>
              <a:ext uri="{FF2B5EF4-FFF2-40B4-BE49-F238E27FC236}">
                <a16:creationId xmlns:a16="http://schemas.microsoft.com/office/drawing/2014/main" id="{4B0D38B2-1FD3-3B8C-2BB9-6E02390BF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271" y="2276856"/>
            <a:ext cx="4564987" cy="4068118"/>
          </a:xfrm>
          <a:prstGeom prst="rect">
            <a:avLst/>
          </a:prstGeom>
        </p:spPr>
      </p:pic>
    </p:spTree>
    <p:extLst>
      <p:ext uri="{BB962C8B-B14F-4D97-AF65-F5344CB8AC3E}">
        <p14:creationId xmlns:p14="http://schemas.microsoft.com/office/powerpoint/2010/main" val="3585385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A83E6-57B2-C5F9-22FF-E1109813927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496BC3-EA2F-92E0-FCA9-ABBDB2B03209}"/>
              </a:ext>
            </a:extLst>
          </p:cNvPr>
          <p:cNvSpPr>
            <a:spLocks noGrp="1"/>
          </p:cNvSpPr>
          <p:nvPr>
            <p:ph type="sldNum" sz="quarter" idx="10"/>
          </p:nvPr>
        </p:nvSpPr>
        <p:spPr/>
        <p:txBody>
          <a:bodyPr/>
          <a:lstStyle/>
          <a:p>
            <a:fld id="{4F9AC08D-23A9-440E-BCB9-AA1E9877CC38}" type="slidenum">
              <a:rPr lang="en-US" smtClean="0"/>
              <a:pPr/>
              <a:t>29</a:t>
            </a:fld>
            <a:endParaRPr lang="en-US"/>
          </a:p>
        </p:txBody>
      </p:sp>
      <p:sp>
        <p:nvSpPr>
          <p:cNvPr id="3" name="Title 2">
            <a:extLst>
              <a:ext uri="{FF2B5EF4-FFF2-40B4-BE49-F238E27FC236}">
                <a16:creationId xmlns:a16="http://schemas.microsoft.com/office/drawing/2014/main" id="{C7BA9E7D-230C-03E5-3C2B-F43955DF5C84}"/>
              </a:ext>
            </a:extLst>
          </p:cNvPr>
          <p:cNvSpPr>
            <a:spLocks noGrp="1"/>
          </p:cNvSpPr>
          <p:nvPr>
            <p:ph type="title"/>
          </p:nvPr>
        </p:nvSpPr>
        <p:spPr/>
        <p:txBody>
          <a:bodyPr/>
          <a:lstStyle/>
          <a:p>
            <a:r>
              <a:rPr lang="en-AU" dirty="0"/>
              <a:t>Job finding rate – non-benefit group</a:t>
            </a:r>
          </a:p>
        </p:txBody>
      </p:sp>
      <p:sp>
        <p:nvSpPr>
          <p:cNvPr id="5" name="TextBox 4">
            <a:extLst>
              <a:ext uri="{FF2B5EF4-FFF2-40B4-BE49-F238E27FC236}">
                <a16:creationId xmlns:a16="http://schemas.microsoft.com/office/drawing/2014/main" id="{ABE28CDB-B920-52E7-314F-CFC5BD4B7CD2}"/>
              </a:ext>
            </a:extLst>
          </p:cNvPr>
          <p:cNvSpPr txBox="1"/>
          <p:nvPr/>
        </p:nvSpPr>
        <p:spPr>
          <a:xfrm>
            <a:off x="1306476" y="1354558"/>
            <a:ext cx="2827644" cy="369332"/>
          </a:xfrm>
          <a:prstGeom prst="rect">
            <a:avLst/>
          </a:prstGeom>
          <a:noFill/>
        </p:spPr>
        <p:txBody>
          <a:bodyPr wrap="square" rtlCol="0">
            <a:spAutoFit/>
          </a:bodyPr>
          <a:lstStyle/>
          <a:p>
            <a:r>
              <a:rPr lang="en-AU" b="1"/>
              <a:t>March announcement</a:t>
            </a:r>
          </a:p>
        </p:txBody>
      </p:sp>
      <p:sp>
        <p:nvSpPr>
          <p:cNvPr id="6" name="TextBox 5">
            <a:extLst>
              <a:ext uri="{FF2B5EF4-FFF2-40B4-BE49-F238E27FC236}">
                <a16:creationId xmlns:a16="http://schemas.microsoft.com/office/drawing/2014/main" id="{0040C3EC-139B-F72A-AB00-700D25BBA222}"/>
              </a:ext>
            </a:extLst>
          </p:cNvPr>
          <p:cNvSpPr txBox="1"/>
          <p:nvPr/>
        </p:nvSpPr>
        <p:spPr>
          <a:xfrm>
            <a:off x="7086943" y="1399834"/>
            <a:ext cx="2827644" cy="369332"/>
          </a:xfrm>
          <a:prstGeom prst="rect">
            <a:avLst/>
          </a:prstGeom>
          <a:noFill/>
        </p:spPr>
        <p:txBody>
          <a:bodyPr wrap="square" rtlCol="0">
            <a:spAutoFit/>
          </a:bodyPr>
          <a:lstStyle/>
          <a:p>
            <a:r>
              <a:rPr lang="en-AU" b="1"/>
              <a:t>July announcement</a:t>
            </a:r>
          </a:p>
        </p:txBody>
      </p:sp>
    </p:spTree>
    <p:extLst>
      <p:ext uri="{BB962C8B-B14F-4D97-AF65-F5344CB8AC3E}">
        <p14:creationId xmlns:p14="http://schemas.microsoft.com/office/powerpoint/2010/main" val="360230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1EB05-82C1-3739-049D-3635F86A127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ED639-1913-B926-B2E2-57E1F5C4F8C5}"/>
              </a:ext>
            </a:extLst>
          </p:cNvPr>
          <p:cNvSpPr>
            <a:spLocks noGrp="1"/>
          </p:cNvSpPr>
          <p:nvPr>
            <p:ph type="sldNum" sz="quarter" idx="10"/>
          </p:nvPr>
        </p:nvSpPr>
        <p:spPr/>
        <p:txBody>
          <a:bodyPr/>
          <a:lstStyle/>
          <a:p>
            <a:fld id="{4F9AC08D-23A9-440E-BCB9-AA1E9877CC38}" type="slidenum">
              <a:rPr lang="en-US" smtClean="0"/>
              <a:pPr/>
              <a:t>3</a:t>
            </a:fld>
            <a:endParaRPr lang="en-US"/>
          </a:p>
        </p:txBody>
      </p:sp>
      <p:sp>
        <p:nvSpPr>
          <p:cNvPr id="3" name="Title 2">
            <a:extLst>
              <a:ext uri="{FF2B5EF4-FFF2-40B4-BE49-F238E27FC236}">
                <a16:creationId xmlns:a16="http://schemas.microsoft.com/office/drawing/2014/main" id="{1EF70E00-6548-7EC5-FFEC-E7EA4D4F4D30}"/>
              </a:ext>
            </a:extLst>
          </p:cNvPr>
          <p:cNvSpPr>
            <a:spLocks noGrp="1"/>
          </p:cNvSpPr>
          <p:nvPr>
            <p:ph type="title"/>
          </p:nvPr>
        </p:nvSpPr>
        <p:spPr/>
        <p:txBody>
          <a:bodyPr/>
          <a:lstStyle/>
          <a:p>
            <a:r>
              <a:rPr lang="en-AU"/>
              <a:t>What do we find? </a:t>
            </a:r>
          </a:p>
        </p:txBody>
      </p:sp>
      <p:sp>
        <p:nvSpPr>
          <p:cNvPr id="4" name="TextBox 3">
            <a:extLst>
              <a:ext uri="{FF2B5EF4-FFF2-40B4-BE49-F238E27FC236}">
                <a16:creationId xmlns:a16="http://schemas.microsoft.com/office/drawing/2014/main" id="{8EDC0215-81B2-064F-2AD0-2C3391DE0FFA}"/>
              </a:ext>
            </a:extLst>
          </p:cNvPr>
          <p:cNvSpPr txBox="1"/>
          <p:nvPr/>
        </p:nvSpPr>
        <p:spPr>
          <a:xfrm>
            <a:off x="370417" y="1460810"/>
            <a:ext cx="11459365" cy="2308324"/>
          </a:xfrm>
          <a:prstGeom prst="rect">
            <a:avLst/>
          </a:prstGeom>
          <a:noFill/>
        </p:spPr>
        <p:txBody>
          <a:bodyPr wrap="square" rtlCol="0">
            <a:spAutoFit/>
          </a:bodyPr>
          <a:lstStyle/>
          <a:p>
            <a:pPr marL="285750" indent="-285750">
              <a:buFont typeface="Arial" panose="020B0604020202020204" pitchFamily="34" charset="0"/>
              <a:buChar char="•"/>
            </a:pPr>
            <a:r>
              <a:rPr lang="en-AU" dirty="0"/>
              <a:t>Large </a:t>
            </a:r>
            <a:r>
              <a:rPr lang="en-AU" b="1" dirty="0"/>
              <a:t>reduction in job-finding rate </a:t>
            </a:r>
            <a:r>
              <a:rPr lang="en-AU" dirty="0"/>
              <a:t>(19%) and </a:t>
            </a:r>
            <a:r>
              <a:rPr lang="en-AU" b="1" dirty="0"/>
              <a:t>increase in separation rate</a:t>
            </a:r>
            <a:r>
              <a:rPr lang="en-AU" dirty="0"/>
              <a:t> (doubling) following the announcement of COVID supplement.</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b="1" dirty="0"/>
              <a:t>More limited response</a:t>
            </a:r>
            <a:r>
              <a:rPr lang="en-AU" dirty="0"/>
              <a:t> to the announced extension of the COVID supplement.</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First announcement (March) coincided with removal of </a:t>
            </a:r>
            <a:r>
              <a:rPr lang="en-AU" b="1" dirty="0"/>
              <a:t>mutual obligations</a:t>
            </a:r>
            <a:r>
              <a:rPr lang="en-AU" dirty="0"/>
              <a:t>, second announcement (July) with their reintroduction – suggestive evidence of large employment effects of such obligations (i.e. </a:t>
            </a:r>
            <a:r>
              <a:rPr lang="en-AU" dirty="0" err="1"/>
              <a:t>Herault</a:t>
            </a:r>
            <a:r>
              <a:rPr lang="en-AU" dirty="0"/>
              <a:t> and Wilkins 2020).</a:t>
            </a:r>
          </a:p>
        </p:txBody>
      </p:sp>
    </p:spTree>
    <p:extLst>
      <p:ext uri="{BB962C8B-B14F-4D97-AF65-F5344CB8AC3E}">
        <p14:creationId xmlns:p14="http://schemas.microsoft.com/office/powerpoint/2010/main" val="3603215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F2E9E-E236-70C5-C0B9-22F1F2276EB0}"/>
              </a:ext>
            </a:extLst>
          </p:cNvPr>
          <p:cNvSpPr>
            <a:spLocks noGrp="1"/>
          </p:cNvSpPr>
          <p:nvPr>
            <p:ph type="sldNum" sz="quarter" idx="10"/>
          </p:nvPr>
        </p:nvSpPr>
        <p:spPr/>
        <p:txBody>
          <a:bodyPr/>
          <a:lstStyle/>
          <a:p>
            <a:fld id="{4F9AC08D-23A9-440E-BCB9-AA1E9877CC38}" type="slidenum">
              <a:rPr lang="en-US" smtClean="0"/>
              <a:pPr/>
              <a:t>30</a:t>
            </a:fld>
            <a:endParaRPr lang="en-US"/>
          </a:p>
        </p:txBody>
      </p:sp>
      <p:sp>
        <p:nvSpPr>
          <p:cNvPr id="3" name="Title 2">
            <a:extLst>
              <a:ext uri="{FF2B5EF4-FFF2-40B4-BE49-F238E27FC236}">
                <a16:creationId xmlns:a16="http://schemas.microsoft.com/office/drawing/2014/main" id="{CDA38805-0080-C3F6-54DC-CFA99F339EB9}"/>
              </a:ext>
            </a:extLst>
          </p:cNvPr>
          <p:cNvSpPr>
            <a:spLocks noGrp="1"/>
          </p:cNvSpPr>
          <p:nvPr>
            <p:ph type="title"/>
          </p:nvPr>
        </p:nvSpPr>
        <p:spPr/>
        <p:txBody>
          <a:bodyPr/>
          <a:lstStyle/>
          <a:p>
            <a:r>
              <a:rPr lang="en-AU"/>
              <a:t>Separation rate - motivation</a:t>
            </a:r>
          </a:p>
        </p:txBody>
      </p:sp>
      <p:sp>
        <p:nvSpPr>
          <p:cNvPr id="4" name="TextBox 3">
            <a:extLst>
              <a:ext uri="{FF2B5EF4-FFF2-40B4-BE49-F238E27FC236}">
                <a16:creationId xmlns:a16="http://schemas.microsoft.com/office/drawing/2014/main" id="{16756835-CE80-1247-EDE8-22664A790C65}"/>
              </a:ext>
            </a:extLst>
          </p:cNvPr>
          <p:cNvSpPr txBox="1"/>
          <p:nvPr/>
        </p:nvSpPr>
        <p:spPr>
          <a:xfrm>
            <a:off x="370417" y="1460810"/>
            <a:ext cx="11459365" cy="2585323"/>
          </a:xfrm>
          <a:prstGeom prst="rect">
            <a:avLst/>
          </a:prstGeom>
          <a:noFill/>
        </p:spPr>
        <p:txBody>
          <a:bodyPr wrap="square" rtlCol="0">
            <a:spAutoFit/>
          </a:bodyPr>
          <a:lstStyle/>
          <a:p>
            <a:pPr marL="285750" indent="-285750">
              <a:buFont typeface="Arial" panose="020B0604020202020204" pitchFamily="34" charset="0"/>
              <a:buChar char="•"/>
            </a:pPr>
            <a:r>
              <a:rPr lang="en-AU"/>
              <a:t>Job-finding is not the only margin that may have been influenced by a higher benefit. Specifically, a higher benefit may lead individuals to leave a job – as the present value of the payment received when not working is higher.</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Part of the rationale for the COVID supplement was to allow individuals to leave work – due to the health crisis that was underway. As a result, both the size of the increase and the responsiveness of individuals to the payment will have been influenced by this.</a:t>
            </a:r>
          </a:p>
          <a:p>
            <a:pPr marL="285750" indent="-285750">
              <a:buFont typeface="Arial" panose="020B0604020202020204" pitchFamily="34" charset="0"/>
              <a:buChar char="•"/>
            </a:pPr>
            <a:endParaRPr lang="en-AU"/>
          </a:p>
          <a:p>
            <a:pPr marL="285750" indent="-285750">
              <a:buFont typeface="Arial" panose="020B0604020202020204" pitchFamily="34" charset="0"/>
              <a:buChar char="•"/>
            </a:pPr>
            <a:endParaRPr lang="en-AU"/>
          </a:p>
        </p:txBody>
      </p:sp>
    </p:spTree>
    <p:extLst>
      <p:ext uri="{BB962C8B-B14F-4D97-AF65-F5344CB8AC3E}">
        <p14:creationId xmlns:p14="http://schemas.microsoft.com/office/powerpoint/2010/main" val="2291079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A86B81-5ADC-FB43-100C-485D6D32B0C8}"/>
              </a:ext>
            </a:extLst>
          </p:cNvPr>
          <p:cNvSpPr>
            <a:spLocks noGrp="1"/>
          </p:cNvSpPr>
          <p:nvPr>
            <p:ph type="sldNum" sz="quarter" idx="10"/>
          </p:nvPr>
        </p:nvSpPr>
        <p:spPr/>
        <p:txBody>
          <a:bodyPr/>
          <a:lstStyle/>
          <a:p>
            <a:fld id="{4F9AC08D-23A9-440E-BCB9-AA1E9877CC38}" type="slidenum">
              <a:rPr lang="en-US" smtClean="0"/>
              <a:pPr/>
              <a:t>31</a:t>
            </a:fld>
            <a:endParaRPr lang="en-US"/>
          </a:p>
        </p:txBody>
      </p:sp>
      <p:sp>
        <p:nvSpPr>
          <p:cNvPr id="3" name="Title 2">
            <a:extLst>
              <a:ext uri="{FF2B5EF4-FFF2-40B4-BE49-F238E27FC236}">
                <a16:creationId xmlns:a16="http://schemas.microsoft.com/office/drawing/2014/main" id="{DEE5CD3C-80E6-2C20-1BE5-B1C5FF87B650}"/>
              </a:ext>
            </a:extLst>
          </p:cNvPr>
          <p:cNvSpPr>
            <a:spLocks noGrp="1"/>
          </p:cNvSpPr>
          <p:nvPr>
            <p:ph type="title"/>
          </p:nvPr>
        </p:nvSpPr>
        <p:spPr/>
        <p:txBody>
          <a:bodyPr/>
          <a:lstStyle/>
          <a:p>
            <a:r>
              <a:rPr lang="en-AU"/>
              <a:t>Separation rate - </a:t>
            </a:r>
            <a:r>
              <a:rPr lang="en-AU" err="1"/>
              <a:t>DiRDD</a:t>
            </a:r>
            <a:endParaRPr lang="en-AU"/>
          </a:p>
        </p:txBody>
      </p:sp>
      <p:sp>
        <p:nvSpPr>
          <p:cNvPr id="4" name="TextBox 3">
            <a:extLst>
              <a:ext uri="{FF2B5EF4-FFF2-40B4-BE49-F238E27FC236}">
                <a16:creationId xmlns:a16="http://schemas.microsoft.com/office/drawing/2014/main" id="{97FFC181-C04E-EA7E-78E0-B11E4C4D69D0}"/>
              </a:ext>
            </a:extLst>
          </p:cNvPr>
          <p:cNvSpPr txBox="1"/>
          <p:nvPr/>
        </p:nvSpPr>
        <p:spPr>
          <a:xfrm>
            <a:off x="1396628" y="1625015"/>
            <a:ext cx="2827644" cy="369332"/>
          </a:xfrm>
          <a:prstGeom prst="rect">
            <a:avLst/>
          </a:prstGeom>
          <a:noFill/>
        </p:spPr>
        <p:txBody>
          <a:bodyPr wrap="square" rtlCol="0">
            <a:spAutoFit/>
          </a:bodyPr>
          <a:lstStyle/>
          <a:p>
            <a:r>
              <a:rPr lang="en-AU" b="1"/>
              <a:t>March announcement</a:t>
            </a:r>
          </a:p>
        </p:txBody>
      </p:sp>
      <p:pic>
        <p:nvPicPr>
          <p:cNvPr id="6" name="Picture 5">
            <a:extLst>
              <a:ext uri="{FF2B5EF4-FFF2-40B4-BE49-F238E27FC236}">
                <a16:creationId xmlns:a16="http://schemas.microsoft.com/office/drawing/2014/main" id="{E71D282E-77EA-8D75-B443-6B204F4F2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90" y="2338545"/>
            <a:ext cx="4630667" cy="4126649"/>
          </a:xfrm>
          <a:prstGeom prst="rect">
            <a:avLst/>
          </a:prstGeom>
        </p:spPr>
      </p:pic>
      <p:pic>
        <p:nvPicPr>
          <p:cNvPr id="7" name="Picture 6" descr="A graph with blue dots and white text&#10;&#10;Description automatically generated">
            <a:extLst>
              <a:ext uri="{FF2B5EF4-FFF2-40B4-BE49-F238E27FC236}">
                <a16:creationId xmlns:a16="http://schemas.microsoft.com/office/drawing/2014/main" id="{90F21C32-0872-13E2-B2EB-FA6934A97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079" y="2285732"/>
            <a:ext cx="4702130" cy="4190333"/>
          </a:xfrm>
          <a:prstGeom prst="rect">
            <a:avLst/>
          </a:prstGeom>
        </p:spPr>
      </p:pic>
      <p:sp>
        <p:nvSpPr>
          <p:cNvPr id="8" name="TextBox 7">
            <a:extLst>
              <a:ext uri="{FF2B5EF4-FFF2-40B4-BE49-F238E27FC236}">
                <a16:creationId xmlns:a16="http://schemas.microsoft.com/office/drawing/2014/main" id="{BE05216D-49D4-2EE8-04DE-1EF2DB4FA512}"/>
              </a:ext>
            </a:extLst>
          </p:cNvPr>
          <p:cNvSpPr txBox="1"/>
          <p:nvPr/>
        </p:nvSpPr>
        <p:spPr>
          <a:xfrm>
            <a:off x="7177095" y="1670291"/>
            <a:ext cx="2827644" cy="369332"/>
          </a:xfrm>
          <a:prstGeom prst="rect">
            <a:avLst/>
          </a:prstGeom>
          <a:noFill/>
        </p:spPr>
        <p:txBody>
          <a:bodyPr wrap="square" rtlCol="0">
            <a:spAutoFit/>
          </a:bodyPr>
          <a:lstStyle/>
          <a:p>
            <a:r>
              <a:rPr lang="en-AU" b="1"/>
              <a:t>July announcement</a:t>
            </a:r>
          </a:p>
        </p:txBody>
      </p:sp>
    </p:spTree>
    <p:extLst>
      <p:ext uri="{BB962C8B-B14F-4D97-AF65-F5344CB8AC3E}">
        <p14:creationId xmlns:p14="http://schemas.microsoft.com/office/powerpoint/2010/main" val="4183274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F25B3-4E17-B8C0-C190-7F642C0C184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389526-9CDB-72EF-652D-9D05422DA259}"/>
              </a:ext>
            </a:extLst>
          </p:cNvPr>
          <p:cNvSpPr>
            <a:spLocks noGrp="1"/>
          </p:cNvSpPr>
          <p:nvPr>
            <p:ph type="sldNum" sz="quarter" idx="10"/>
          </p:nvPr>
        </p:nvSpPr>
        <p:spPr/>
        <p:txBody>
          <a:bodyPr/>
          <a:lstStyle/>
          <a:p>
            <a:fld id="{4F9AC08D-23A9-440E-BCB9-AA1E9877CC38}" type="slidenum">
              <a:rPr lang="en-US" smtClean="0"/>
              <a:pPr/>
              <a:t>32</a:t>
            </a:fld>
            <a:endParaRPr lang="en-US"/>
          </a:p>
        </p:txBody>
      </p:sp>
      <p:sp>
        <p:nvSpPr>
          <p:cNvPr id="3" name="Title 2">
            <a:extLst>
              <a:ext uri="{FF2B5EF4-FFF2-40B4-BE49-F238E27FC236}">
                <a16:creationId xmlns:a16="http://schemas.microsoft.com/office/drawing/2014/main" id="{0F631A06-99AF-F4D3-8EDE-556087FACC56}"/>
              </a:ext>
            </a:extLst>
          </p:cNvPr>
          <p:cNvSpPr>
            <a:spLocks noGrp="1"/>
          </p:cNvSpPr>
          <p:nvPr>
            <p:ph type="title"/>
          </p:nvPr>
        </p:nvSpPr>
        <p:spPr/>
        <p:txBody>
          <a:bodyPr/>
          <a:lstStyle/>
          <a:p>
            <a:r>
              <a:rPr lang="en-NZ"/>
              <a:t>What about match quality?</a:t>
            </a:r>
            <a:endParaRPr lang="en-AU"/>
          </a:p>
        </p:txBody>
      </p:sp>
      <p:pic>
        <p:nvPicPr>
          <p:cNvPr id="9" name="Picture 8" descr="A graph of blue and green bars&#10;&#10;Description automatically generated">
            <a:extLst>
              <a:ext uri="{FF2B5EF4-FFF2-40B4-BE49-F238E27FC236}">
                <a16:creationId xmlns:a16="http://schemas.microsoft.com/office/drawing/2014/main" id="{8CC452F7-DBC5-E81D-8484-08DDDBBBB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84556"/>
            <a:ext cx="5600700" cy="4438650"/>
          </a:xfrm>
          <a:prstGeom prst="rect">
            <a:avLst/>
          </a:prstGeom>
        </p:spPr>
      </p:pic>
      <p:sp>
        <p:nvSpPr>
          <p:cNvPr id="10" name="TextBox 9">
            <a:extLst>
              <a:ext uri="{FF2B5EF4-FFF2-40B4-BE49-F238E27FC236}">
                <a16:creationId xmlns:a16="http://schemas.microsoft.com/office/drawing/2014/main" id="{613B29AF-2455-48A6-9646-6B82673E5A05}"/>
              </a:ext>
            </a:extLst>
          </p:cNvPr>
          <p:cNvSpPr txBox="1"/>
          <p:nvPr/>
        </p:nvSpPr>
        <p:spPr>
          <a:xfrm>
            <a:off x="6748067" y="2767737"/>
            <a:ext cx="5031183" cy="2585323"/>
          </a:xfrm>
          <a:prstGeom prst="rect">
            <a:avLst/>
          </a:prstGeom>
          <a:noFill/>
        </p:spPr>
        <p:txBody>
          <a:bodyPr wrap="square" rtlCol="0">
            <a:spAutoFit/>
          </a:bodyPr>
          <a:lstStyle/>
          <a:p>
            <a:pPr marL="285750" indent="-285750">
              <a:buFont typeface="Arial" panose="020B0604020202020204" pitchFamily="34" charset="0"/>
              <a:buChar char="•"/>
            </a:pPr>
            <a:r>
              <a:rPr lang="en-AU"/>
              <a:t>Earnings growth for New Zealanders tended</a:t>
            </a:r>
            <a:br>
              <a:rPr lang="en-AU"/>
            </a:br>
            <a:r>
              <a:rPr lang="en-AU"/>
              <a:t>to be stronger coming out of COVID.</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Implies there is no evidence these Australians benefited in terms of higher match quality in future employment.</a:t>
            </a:r>
            <a:br>
              <a:rPr lang="en-AU"/>
            </a:br>
            <a:endParaRPr lang="en-AU"/>
          </a:p>
          <a:p>
            <a:pPr marL="285750" indent="-285750">
              <a:buFont typeface="Arial" panose="020B0604020202020204" pitchFamily="34" charset="0"/>
              <a:buChar char="•"/>
            </a:pPr>
            <a:r>
              <a:rPr lang="en-AU"/>
              <a:t>This is consistent with the vast majority of overseas studies.</a:t>
            </a:r>
          </a:p>
        </p:txBody>
      </p:sp>
    </p:spTree>
    <p:extLst>
      <p:ext uri="{BB962C8B-B14F-4D97-AF65-F5344CB8AC3E}">
        <p14:creationId xmlns:p14="http://schemas.microsoft.com/office/powerpoint/2010/main" val="658865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881663-1A13-FE25-49A1-0954CFDE301B}"/>
              </a:ext>
            </a:extLst>
          </p:cNvPr>
          <p:cNvSpPr>
            <a:spLocks noGrp="1"/>
          </p:cNvSpPr>
          <p:nvPr>
            <p:ph type="sldNum" sz="quarter" idx="10"/>
          </p:nvPr>
        </p:nvSpPr>
        <p:spPr/>
        <p:txBody>
          <a:bodyPr/>
          <a:lstStyle/>
          <a:p>
            <a:fld id="{4F9AC08D-23A9-440E-BCB9-AA1E9877CC38}" type="slidenum">
              <a:rPr lang="en-US" smtClean="0"/>
              <a:pPr/>
              <a:t>33</a:t>
            </a:fld>
            <a:endParaRPr lang="en-US"/>
          </a:p>
        </p:txBody>
      </p:sp>
      <p:sp>
        <p:nvSpPr>
          <p:cNvPr id="4" name="Title 3">
            <a:extLst>
              <a:ext uri="{FF2B5EF4-FFF2-40B4-BE49-F238E27FC236}">
                <a16:creationId xmlns:a16="http://schemas.microsoft.com/office/drawing/2014/main" id="{4EAFBD8D-B5B5-EE56-1A57-D4679FA57968}"/>
              </a:ext>
            </a:extLst>
          </p:cNvPr>
          <p:cNvSpPr>
            <a:spLocks noGrp="1"/>
          </p:cNvSpPr>
          <p:nvPr>
            <p:ph type="title"/>
          </p:nvPr>
        </p:nvSpPr>
        <p:spPr/>
        <p:txBody>
          <a:bodyPr/>
          <a:lstStyle/>
          <a:p>
            <a:r>
              <a:rPr lang="en-AU"/>
              <a:t>Discussion/Conclusion</a:t>
            </a:r>
          </a:p>
        </p:txBody>
      </p:sp>
      <p:sp>
        <p:nvSpPr>
          <p:cNvPr id="3" name="TextBox 2">
            <a:extLst>
              <a:ext uri="{FF2B5EF4-FFF2-40B4-BE49-F238E27FC236}">
                <a16:creationId xmlns:a16="http://schemas.microsoft.com/office/drawing/2014/main" id="{97DBB938-5486-8A56-F2FD-3E733ECBF3E3}"/>
              </a:ext>
            </a:extLst>
          </p:cNvPr>
          <p:cNvSpPr txBox="1"/>
          <p:nvPr/>
        </p:nvSpPr>
        <p:spPr>
          <a:xfrm>
            <a:off x="370417" y="1460810"/>
            <a:ext cx="11459365" cy="369332"/>
          </a:xfrm>
          <a:prstGeom prst="rect">
            <a:avLst/>
          </a:prstGeom>
          <a:noFill/>
        </p:spPr>
        <p:txBody>
          <a:bodyPr wrap="square" rtlCol="0">
            <a:spAutoFit/>
          </a:bodyPr>
          <a:lstStyle/>
          <a:p>
            <a:pPr marL="285750" indent="-285750">
              <a:buFont typeface="Arial" panose="020B0604020202020204" pitchFamily="34" charset="0"/>
              <a:buChar char="•"/>
            </a:pPr>
            <a:r>
              <a:rPr lang="en-AU"/>
              <a:t>TBD</a:t>
            </a:r>
          </a:p>
        </p:txBody>
      </p:sp>
    </p:spTree>
    <p:extLst>
      <p:ext uri="{BB962C8B-B14F-4D97-AF65-F5344CB8AC3E}">
        <p14:creationId xmlns:p14="http://schemas.microsoft.com/office/powerpoint/2010/main" val="401296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A4D9C-491E-9203-E712-3A7496DF254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C7446DE-7798-7010-DA15-AB4271E96F32}"/>
              </a:ext>
            </a:extLst>
          </p:cNvPr>
          <p:cNvPicPr>
            <a:picLocks noChangeAspect="1"/>
          </p:cNvPicPr>
          <p:nvPr/>
        </p:nvPicPr>
        <p:blipFill>
          <a:blip r:embed="rId3"/>
          <a:stretch>
            <a:fillRect/>
          </a:stretch>
        </p:blipFill>
        <p:spPr>
          <a:xfrm>
            <a:off x="507411" y="619219"/>
            <a:ext cx="5354587" cy="5918488"/>
          </a:xfrm>
          <a:prstGeom prst="rect">
            <a:avLst/>
          </a:prstGeom>
        </p:spPr>
      </p:pic>
      <p:sp>
        <p:nvSpPr>
          <p:cNvPr id="2" name="Slide Number Placeholder 1">
            <a:extLst>
              <a:ext uri="{FF2B5EF4-FFF2-40B4-BE49-F238E27FC236}">
                <a16:creationId xmlns:a16="http://schemas.microsoft.com/office/drawing/2014/main" id="{1EE86CAE-B341-9750-C6C0-96CFB0EAF788}"/>
              </a:ext>
            </a:extLst>
          </p:cNvPr>
          <p:cNvSpPr>
            <a:spLocks noGrp="1"/>
          </p:cNvSpPr>
          <p:nvPr>
            <p:ph type="sldNum" sz="quarter" idx="10"/>
          </p:nvPr>
        </p:nvSpPr>
        <p:spPr/>
        <p:txBody>
          <a:bodyPr/>
          <a:lstStyle/>
          <a:p>
            <a:fld id="{4F9AC08D-23A9-440E-BCB9-AA1E9877CC38}" type="slidenum">
              <a:rPr lang="en-US" smtClean="0"/>
              <a:pPr/>
              <a:t>4</a:t>
            </a:fld>
            <a:endParaRPr lang="en-US"/>
          </a:p>
        </p:txBody>
      </p:sp>
      <p:sp>
        <p:nvSpPr>
          <p:cNvPr id="3" name="Rectangle 2">
            <a:extLst>
              <a:ext uri="{FF2B5EF4-FFF2-40B4-BE49-F238E27FC236}">
                <a16:creationId xmlns:a16="http://schemas.microsoft.com/office/drawing/2014/main" id="{C99D7C08-F6B8-4CD3-4434-73580CF64E88}"/>
              </a:ext>
            </a:extLst>
          </p:cNvPr>
          <p:cNvSpPr/>
          <p:nvPr/>
        </p:nvSpPr>
        <p:spPr>
          <a:xfrm>
            <a:off x="2597150" y="4387850"/>
            <a:ext cx="2946400" cy="398011"/>
          </a:xfrm>
          <a:prstGeom prst="rect">
            <a:avLst/>
          </a:prstGeom>
          <a:noFill/>
          <a:ln w="19050">
            <a:solidFill>
              <a:srgbClr val="004F5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b="1">
              <a:solidFill>
                <a:schemeClr val="bg1"/>
              </a:solidFill>
              <a:latin typeface="Graphik" panose="020B0503030202060203" pitchFamily="34" charset="77"/>
            </a:endParaRPr>
          </a:p>
        </p:txBody>
      </p:sp>
      <p:sp>
        <p:nvSpPr>
          <p:cNvPr id="4" name="Rectangle 3">
            <a:extLst>
              <a:ext uri="{FF2B5EF4-FFF2-40B4-BE49-F238E27FC236}">
                <a16:creationId xmlns:a16="http://schemas.microsoft.com/office/drawing/2014/main" id="{B12BDDF2-45D9-3B97-5C05-8FE8DE95001C}"/>
              </a:ext>
            </a:extLst>
          </p:cNvPr>
          <p:cNvSpPr/>
          <p:nvPr/>
        </p:nvSpPr>
        <p:spPr>
          <a:xfrm>
            <a:off x="2540000" y="6039775"/>
            <a:ext cx="3003550" cy="398011"/>
          </a:xfrm>
          <a:prstGeom prst="rect">
            <a:avLst/>
          </a:prstGeom>
          <a:noFill/>
          <a:ln w="38100">
            <a:solidFill>
              <a:srgbClr val="004F54"/>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b="1">
              <a:solidFill>
                <a:schemeClr val="bg1"/>
              </a:solidFill>
              <a:latin typeface="Graphik" panose="020B0503030202060203" pitchFamily="34" charset="77"/>
            </a:endParaRPr>
          </a:p>
        </p:txBody>
      </p:sp>
      <p:cxnSp>
        <p:nvCxnSpPr>
          <p:cNvPr id="6" name="Straight Arrow Connector 5">
            <a:extLst>
              <a:ext uri="{FF2B5EF4-FFF2-40B4-BE49-F238E27FC236}">
                <a16:creationId xmlns:a16="http://schemas.microsoft.com/office/drawing/2014/main" id="{E78D48A9-9CC1-1DA3-EB23-E7FD312E0D62}"/>
              </a:ext>
            </a:extLst>
          </p:cNvPr>
          <p:cNvCxnSpPr>
            <a:cxnSpLocks/>
            <a:stCxn id="11" idx="1"/>
          </p:cNvCxnSpPr>
          <p:nvPr/>
        </p:nvCxnSpPr>
        <p:spPr>
          <a:xfrm flipH="1">
            <a:off x="5727700" y="5372100"/>
            <a:ext cx="1212850" cy="866680"/>
          </a:xfrm>
          <a:prstGeom prst="straightConnector1">
            <a:avLst/>
          </a:prstGeom>
          <a:ln w="34925">
            <a:solidFill>
              <a:srgbClr val="33A7AB"/>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9FBF965-EB3C-CD19-CA80-D953C8DA37A9}"/>
              </a:ext>
            </a:extLst>
          </p:cNvPr>
          <p:cNvCxnSpPr>
            <a:cxnSpLocks/>
          </p:cNvCxnSpPr>
          <p:nvPr/>
        </p:nvCxnSpPr>
        <p:spPr>
          <a:xfrm flipH="1">
            <a:off x="5727700" y="3714750"/>
            <a:ext cx="1162050" cy="872105"/>
          </a:xfrm>
          <a:prstGeom prst="straightConnector1">
            <a:avLst/>
          </a:prstGeom>
          <a:ln w="34925">
            <a:solidFill>
              <a:srgbClr val="33A7AB"/>
            </a:solidFill>
            <a:prstDash val="solid"/>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E524A80-4946-AFA1-0E9E-7513A887B265}"/>
              </a:ext>
            </a:extLst>
          </p:cNvPr>
          <p:cNvSpPr txBox="1"/>
          <p:nvPr/>
        </p:nvSpPr>
        <p:spPr>
          <a:xfrm>
            <a:off x="6940550" y="5187434"/>
            <a:ext cx="2501006" cy="369332"/>
          </a:xfrm>
          <a:prstGeom prst="rect">
            <a:avLst/>
          </a:prstGeom>
          <a:noFill/>
        </p:spPr>
        <p:txBody>
          <a:bodyPr wrap="none" rtlCol="0">
            <a:spAutoFit/>
          </a:bodyPr>
          <a:lstStyle/>
          <a:p>
            <a:r>
              <a:rPr lang="en-US" b="1"/>
              <a:t>First announcement</a:t>
            </a:r>
            <a:endParaRPr lang="en-NZ" b="1"/>
          </a:p>
        </p:txBody>
      </p:sp>
      <p:sp>
        <p:nvSpPr>
          <p:cNvPr id="13" name="TextBox 12">
            <a:extLst>
              <a:ext uri="{FF2B5EF4-FFF2-40B4-BE49-F238E27FC236}">
                <a16:creationId xmlns:a16="http://schemas.microsoft.com/office/drawing/2014/main" id="{FA799193-CD4F-18AF-F00C-8A629CA3F281}"/>
              </a:ext>
            </a:extLst>
          </p:cNvPr>
          <p:cNvSpPr txBox="1"/>
          <p:nvPr/>
        </p:nvSpPr>
        <p:spPr>
          <a:xfrm>
            <a:off x="6992298" y="3244334"/>
            <a:ext cx="2635250" cy="646331"/>
          </a:xfrm>
          <a:prstGeom prst="rect">
            <a:avLst/>
          </a:prstGeom>
          <a:noFill/>
        </p:spPr>
        <p:txBody>
          <a:bodyPr wrap="square">
            <a:spAutoFit/>
          </a:bodyPr>
          <a:lstStyle/>
          <a:p>
            <a:r>
              <a:rPr lang="en-US" b="1"/>
              <a:t>Second announcement</a:t>
            </a:r>
            <a:endParaRPr lang="en-NZ" b="1"/>
          </a:p>
        </p:txBody>
      </p:sp>
    </p:spTree>
    <p:extLst>
      <p:ext uri="{BB962C8B-B14F-4D97-AF65-F5344CB8AC3E}">
        <p14:creationId xmlns:p14="http://schemas.microsoft.com/office/powerpoint/2010/main" val="12403501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E59E6-F320-CF59-B0D8-C3229436C07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914231-06EE-D683-5964-CFFEC23F18B3}"/>
              </a:ext>
            </a:extLst>
          </p:cNvPr>
          <p:cNvSpPr>
            <a:spLocks noGrp="1"/>
          </p:cNvSpPr>
          <p:nvPr>
            <p:ph type="sldNum" sz="quarter" idx="10"/>
          </p:nvPr>
        </p:nvSpPr>
        <p:spPr/>
        <p:txBody>
          <a:bodyPr/>
          <a:lstStyle/>
          <a:p>
            <a:fld id="{4F9AC08D-23A9-440E-BCB9-AA1E9877CC38}" type="slidenum">
              <a:rPr lang="en-US" smtClean="0"/>
              <a:pPr/>
              <a:t>5</a:t>
            </a:fld>
            <a:endParaRPr lang="en-US"/>
          </a:p>
        </p:txBody>
      </p:sp>
      <p:sp>
        <p:nvSpPr>
          <p:cNvPr id="3" name="Title 2">
            <a:extLst>
              <a:ext uri="{FF2B5EF4-FFF2-40B4-BE49-F238E27FC236}">
                <a16:creationId xmlns:a16="http://schemas.microsoft.com/office/drawing/2014/main" id="{B41B6A34-401E-D89A-B3B3-D914EAA86A6C}"/>
              </a:ext>
            </a:extLst>
          </p:cNvPr>
          <p:cNvSpPr>
            <a:spLocks noGrp="1"/>
          </p:cNvSpPr>
          <p:nvPr>
            <p:ph type="title"/>
          </p:nvPr>
        </p:nvSpPr>
        <p:spPr/>
        <p:txBody>
          <a:bodyPr/>
          <a:lstStyle/>
          <a:p>
            <a:r>
              <a:rPr lang="en-AU"/>
              <a:t>Approach</a:t>
            </a:r>
          </a:p>
        </p:txBody>
      </p:sp>
      <p:sp>
        <p:nvSpPr>
          <p:cNvPr id="4" name="TextBox 3">
            <a:extLst>
              <a:ext uri="{FF2B5EF4-FFF2-40B4-BE49-F238E27FC236}">
                <a16:creationId xmlns:a16="http://schemas.microsoft.com/office/drawing/2014/main" id="{7F7DE302-4EB2-595A-BC6C-241DCDE83BBD}"/>
              </a:ext>
            </a:extLst>
          </p:cNvPr>
          <p:cNvSpPr txBox="1"/>
          <p:nvPr/>
        </p:nvSpPr>
        <p:spPr>
          <a:xfrm>
            <a:off x="362218" y="1199466"/>
            <a:ext cx="11459365" cy="5078313"/>
          </a:xfrm>
          <a:prstGeom prst="rect">
            <a:avLst/>
          </a:prstGeom>
          <a:noFill/>
        </p:spPr>
        <p:txBody>
          <a:bodyPr wrap="square" rtlCol="0">
            <a:spAutoFit/>
          </a:bodyPr>
          <a:lstStyle/>
          <a:p>
            <a:pPr marL="285750" indent="-285750">
              <a:buFont typeface="Arial" panose="020B0604020202020204" pitchFamily="34" charset="0"/>
              <a:buChar char="•"/>
            </a:pPr>
            <a:r>
              <a:rPr lang="en-AU"/>
              <a:t>There were three COVID supplement announcements in 2020. We use a </a:t>
            </a:r>
            <a:r>
              <a:rPr lang="en-AU" b="1"/>
              <a:t>Regression Discontinuity</a:t>
            </a:r>
            <a:r>
              <a:rPr lang="en-AU"/>
              <a:t> approach to evaluate if job-finding rates and separation rates changed following the first two of these announcements.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Both announcements increased the </a:t>
            </a:r>
            <a:r>
              <a:rPr lang="en-AU" b="1"/>
              <a:t>present value of being on the benefit</a:t>
            </a:r>
            <a:r>
              <a:rPr lang="en-AU"/>
              <a:t>. As a result, we would expect:</a:t>
            </a:r>
          </a:p>
          <a:p>
            <a:pPr marL="742950" lvl="1" indent="-285750">
              <a:buFont typeface="Arial" panose="020B0604020202020204" pitchFamily="34" charset="0"/>
              <a:buChar char="•"/>
            </a:pPr>
            <a:r>
              <a:rPr lang="en-AU"/>
              <a:t>A reduction in job-finding rates as individuals </a:t>
            </a:r>
            <a:r>
              <a:rPr lang="en-AU" i="1"/>
              <a:t>reduce job search effort</a:t>
            </a:r>
            <a:r>
              <a:rPr lang="en-AU"/>
              <a:t>.</a:t>
            </a:r>
          </a:p>
          <a:p>
            <a:pPr marL="742950" lvl="1" indent="-285750">
              <a:buFont typeface="Arial" panose="020B0604020202020204" pitchFamily="34" charset="0"/>
              <a:buChar char="•"/>
            </a:pPr>
            <a:r>
              <a:rPr lang="en-AU"/>
              <a:t>An increase in separation rates as individuals </a:t>
            </a:r>
            <a:r>
              <a:rPr lang="en-AU" i="1"/>
              <a:t>leave low value jobs</a:t>
            </a:r>
            <a:r>
              <a:rPr lang="en-AU"/>
              <a:t>.</a:t>
            </a:r>
          </a:p>
          <a:p>
            <a:pPr marL="742950" lvl="1" indent="-285750">
              <a:buFont typeface="Arial" panose="020B0604020202020204" pitchFamily="34" charset="0"/>
              <a:buChar char="•"/>
            </a:pPr>
            <a:endParaRPr lang="en-AU"/>
          </a:p>
          <a:p>
            <a:pPr marL="285750" indent="-285750">
              <a:buFont typeface="Arial" panose="020B0604020202020204" pitchFamily="34" charset="0"/>
              <a:buChar char="•"/>
            </a:pPr>
            <a:r>
              <a:rPr lang="en-AU"/>
              <a:t>However, these announcements were not exogenous – policies were announced due to economic shocks that will have also reduced job-finding rates and increased separation rates.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We construct a </a:t>
            </a:r>
            <a:r>
              <a:rPr lang="en-AU" b="1"/>
              <a:t>counterfactual group of New Zealanders</a:t>
            </a:r>
            <a:r>
              <a:rPr lang="en-AU"/>
              <a:t> who live in Australia – </a:t>
            </a:r>
            <a:r>
              <a:rPr lang="en-AU" i="1"/>
              <a:t>who were ineligible to receive the COVID supplement but experienced the same economic and health shocks</a:t>
            </a:r>
            <a:r>
              <a:rPr lang="en-AU"/>
              <a:t> – and estimate an </a:t>
            </a:r>
            <a:r>
              <a:rPr lang="en-AU" b="1"/>
              <a:t>RDD of the difference</a:t>
            </a:r>
            <a:r>
              <a:rPr lang="en-AU"/>
              <a:t> in job-finding and separation rates for Australians and New Zealanders.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The data used is transactional STP (tax return) and DOMINO (benefit) data, analysed on a weekly basis. Visa data is used to identify New Zealanders who are unable to access support, and the group of Australians and New Zealanders considered is found through </a:t>
            </a:r>
            <a:r>
              <a:rPr lang="en-AU" b="1"/>
              <a:t>matching</a:t>
            </a:r>
            <a:r>
              <a:rPr lang="en-AU"/>
              <a:t>.</a:t>
            </a:r>
          </a:p>
        </p:txBody>
      </p:sp>
    </p:spTree>
    <p:extLst>
      <p:ext uri="{BB962C8B-B14F-4D97-AF65-F5344CB8AC3E}">
        <p14:creationId xmlns:p14="http://schemas.microsoft.com/office/powerpoint/2010/main" val="64647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65835-2490-02FA-F611-CC6ECA18960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9A6F30-5E7F-2D8D-D433-247D38B3234F}"/>
              </a:ext>
            </a:extLst>
          </p:cNvPr>
          <p:cNvSpPr>
            <a:spLocks noGrp="1"/>
          </p:cNvSpPr>
          <p:nvPr>
            <p:ph type="sldNum" sz="quarter" idx="10"/>
          </p:nvPr>
        </p:nvSpPr>
        <p:spPr/>
        <p:txBody>
          <a:bodyPr/>
          <a:lstStyle/>
          <a:p>
            <a:fld id="{4F9AC08D-23A9-440E-BCB9-AA1E9877CC38}" type="slidenum">
              <a:rPr lang="en-US" smtClean="0"/>
              <a:pPr/>
              <a:t>6</a:t>
            </a:fld>
            <a:endParaRPr lang="en-US"/>
          </a:p>
        </p:txBody>
      </p:sp>
      <p:sp>
        <p:nvSpPr>
          <p:cNvPr id="3" name="Title 2">
            <a:extLst>
              <a:ext uri="{FF2B5EF4-FFF2-40B4-BE49-F238E27FC236}">
                <a16:creationId xmlns:a16="http://schemas.microsoft.com/office/drawing/2014/main" id="{DF499F16-CD67-7CBE-0029-92D71783803A}"/>
              </a:ext>
            </a:extLst>
          </p:cNvPr>
          <p:cNvSpPr>
            <a:spLocks noGrp="1"/>
          </p:cNvSpPr>
          <p:nvPr>
            <p:ph type="title"/>
          </p:nvPr>
        </p:nvSpPr>
        <p:spPr/>
        <p:txBody>
          <a:bodyPr/>
          <a:lstStyle/>
          <a:p>
            <a:r>
              <a:rPr lang="en-AU"/>
              <a:t>New Zealanders as a control group</a:t>
            </a:r>
          </a:p>
        </p:txBody>
      </p:sp>
      <p:sp>
        <p:nvSpPr>
          <p:cNvPr id="4" name="TextBox 3">
            <a:extLst>
              <a:ext uri="{FF2B5EF4-FFF2-40B4-BE49-F238E27FC236}">
                <a16:creationId xmlns:a16="http://schemas.microsoft.com/office/drawing/2014/main" id="{92CA2327-F3A3-00F8-296B-BC67D4E385E3}"/>
              </a:ext>
            </a:extLst>
          </p:cNvPr>
          <p:cNvSpPr txBox="1"/>
          <p:nvPr/>
        </p:nvSpPr>
        <p:spPr>
          <a:xfrm>
            <a:off x="362218" y="1199466"/>
            <a:ext cx="11459365" cy="3693319"/>
          </a:xfrm>
          <a:prstGeom prst="rect">
            <a:avLst/>
          </a:prstGeom>
          <a:noFill/>
        </p:spPr>
        <p:txBody>
          <a:bodyPr wrap="square" rtlCol="0">
            <a:spAutoFit/>
          </a:bodyPr>
          <a:lstStyle/>
          <a:p>
            <a:pPr marL="285750" indent="-285750">
              <a:buFont typeface="Arial" panose="020B0604020202020204" pitchFamily="34" charset="0"/>
              <a:buChar char="•"/>
            </a:pPr>
            <a:r>
              <a:rPr lang="en-AU"/>
              <a:t>New Zealanders have similar educational and cultural backgrounds to Australia – New Zealand is included in the Australian constitution.</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New Zealanders have unlimited work rights, access to health care, and for most policies are treated as Australians (i.e. Family Tax Benefit).</a:t>
            </a:r>
          </a:p>
          <a:p>
            <a:pPr marL="742950" lvl="1" indent="-285750">
              <a:buFont typeface="Arial" panose="020B0604020202020204" pitchFamily="34" charset="0"/>
              <a:buChar char="•"/>
            </a:pPr>
            <a:r>
              <a:rPr lang="en-AU"/>
              <a:t>However, </a:t>
            </a:r>
            <a:r>
              <a:rPr lang="en-AU" b="1"/>
              <a:t>New Zealanders cannot receive the JSP or NDIS</a:t>
            </a:r>
            <a:r>
              <a:rPr lang="en-AU"/>
              <a:t>.</a:t>
            </a:r>
          </a:p>
          <a:p>
            <a:pPr marL="742950" lvl="1" indent="-285750">
              <a:buFont typeface="Arial" panose="020B0604020202020204" pitchFamily="34" charset="0"/>
              <a:buChar char="•"/>
            </a:pPr>
            <a:endParaRPr lang="en-AU"/>
          </a:p>
          <a:p>
            <a:pPr marL="285750" indent="-285750">
              <a:buFont typeface="Arial" panose="020B0604020202020204" pitchFamily="34" charset="0"/>
              <a:buChar char="•"/>
            </a:pPr>
            <a:r>
              <a:rPr lang="en-AU"/>
              <a:t>New Zealanders have free travel between New Zealand and Australia. However, during COVID the borders closed (from late March) and the cost of travelling increased substantially. </a:t>
            </a:r>
          </a:p>
          <a:p>
            <a:pPr marL="742950" lvl="1" indent="-285750">
              <a:buFont typeface="Arial" panose="020B0604020202020204" pitchFamily="34" charset="0"/>
              <a:buChar char="•"/>
            </a:pPr>
            <a:r>
              <a:rPr lang="en-AU"/>
              <a:t>As a result, a historically small number of New Zealanders left in the June quarter of 2020 – and departure numbers only returned to historically “normal” levels afterwards.</a:t>
            </a:r>
          </a:p>
          <a:p>
            <a:pPr marL="285750" indent="-285750">
              <a:buFont typeface="Arial" panose="020B0604020202020204" pitchFamily="34" charset="0"/>
              <a:buChar char="•"/>
            </a:pPr>
            <a:endParaRPr lang="en-AU"/>
          </a:p>
          <a:p>
            <a:pPr marL="285750" indent="-285750">
              <a:buFont typeface="Arial" panose="020B0604020202020204" pitchFamily="34" charset="0"/>
              <a:buChar char="•"/>
            </a:pPr>
            <a:r>
              <a:rPr lang="en-AU"/>
              <a:t>We focus on New Zealanders and Australians who remained in the country during 2020. </a:t>
            </a:r>
          </a:p>
        </p:txBody>
      </p:sp>
    </p:spTree>
    <p:extLst>
      <p:ext uri="{BB962C8B-B14F-4D97-AF65-F5344CB8AC3E}">
        <p14:creationId xmlns:p14="http://schemas.microsoft.com/office/powerpoint/2010/main" val="22072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D41B4-F0D5-170F-667A-386F80642F7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012ABC-7B06-CAC7-FA2A-159FDC6BF6FC}"/>
              </a:ext>
            </a:extLst>
          </p:cNvPr>
          <p:cNvSpPr>
            <a:spLocks noGrp="1"/>
          </p:cNvSpPr>
          <p:nvPr>
            <p:ph type="sldNum" sz="quarter" idx="10"/>
          </p:nvPr>
        </p:nvSpPr>
        <p:spPr/>
        <p:txBody>
          <a:bodyPr/>
          <a:lstStyle/>
          <a:p>
            <a:fld id="{4F9AC08D-23A9-440E-BCB9-AA1E9877CC38}" type="slidenum">
              <a:rPr lang="en-US" smtClean="0"/>
              <a:pPr/>
              <a:t>7</a:t>
            </a:fld>
            <a:endParaRPr lang="en-US"/>
          </a:p>
        </p:txBody>
      </p:sp>
      <p:sp>
        <p:nvSpPr>
          <p:cNvPr id="3" name="Title 2">
            <a:extLst>
              <a:ext uri="{FF2B5EF4-FFF2-40B4-BE49-F238E27FC236}">
                <a16:creationId xmlns:a16="http://schemas.microsoft.com/office/drawing/2014/main" id="{7F73B57B-6B91-F6AC-E997-803EF5A28809}"/>
              </a:ext>
            </a:extLst>
          </p:cNvPr>
          <p:cNvSpPr>
            <a:spLocks noGrp="1"/>
          </p:cNvSpPr>
          <p:nvPr>
            <p:ph type="title"/>
          </p:nvPr>
        </p:nvSpPr>
        <p:spPr/>
        <p:txBody>
          <a:bodyPr/>
          <a:lstStyle/>
          <a:p>
            <a:r>
              <a:rPr lang="en-AU"/>
              <a:t>Data construction</a:t>
            </a:r>
          </a:p>
        </p:txBody>
      </p:sp>
      <p:sp>
        <p:nvSpPr>
          <p:cNvPr id="4" name="TextBox 3">
            <a:extLst>
              <a:ext uri="{FF2B5EF4-FFF2-40B4-BE49-F238E27FC236}">
                <a16:creationId xmlns:a16="http://schemas.microsoft.com/office/drawing/2014/main" id="{20FBDA46-7EDA-7D74-6021-D69AADD6482C}"/>
              </a:ext>
            </a:extLst>
          </p:cNvPr>
          <p:cNvSpPr txBox="1"/>
          <p:nvPr/>
        </p:nvSpPr>
        <p:spPr>
          <a:xfrm>
            <a:off x="362218" y="1199466"/>
            <a:ext cx="11459365" cy="5078313"/>
          </a:xfrm>
          <a:prstGeom prst="rect">
            <a:avLst/>
          </a:prstGeom>
          <a:noFill/>
        </p:spPr>
        <p:txBody>
          <a:bodyPr wrap="square" rtlCol="0">
            <a:spAutoFit/>
          </a:bodyPr>
          <a:lstStyle/>
          <a:p>
            <a:pPr marL="285750" indent="-285750">
              <a:buFont typeface="Arial" panose="020B0604020202020204" pitchFamily="34" charset="0"/>
              <a:buChar char="•"/>
            </a:pPr>
            <a:r>
              <a:rPr lang="en-AU" dirty="0"/>
              <a:t>We use a dataset of matched Australians and New Zealanders.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Australians and New Zealanders that are considered had to spend time out of work in 2020 – if we limit our sample to those who experience job loss in 2020 the estimated effects become larger.</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Due to limitations in the STP, we only consider firms that exist in the STP data prior to July 2020. Furthermore, we drop individuals that are only observed to work in the “new” firms from the analysis. This has little effect on our results.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We append PAYG annual data for FY19 to FY22, along with Visa and benefit data, to form our dataset.</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Our announcement dates are:</a:t>
            </a:r>
          </a:p>
          <a:p>
            <a:pPr marL="742950" lvl="1" indent="-285750">
              <a:buFont typeface="Arial" panose="020B0604020202020204" pitchFamily="34" charset="0"/>
              <a:buChar char="•"/>
            </a:pPr>
            <a:r>
              <a:rPr lang="en-AU" b="1" dirty="0"/>
              <a:t>First announcement</a:t>
            </a:r>
            <a:r>
              <a:rPr lang="en-AU" dirty="0"/>
              <a:t>: </a:t>
            </a:r>
            <a:r>
              <a:rPr lang="en-AU" dirty="0">
                <a:solidFill>
                  <a:srgbClr val="FF0000"/>
                </a:solidFill>
              </a:rPr>
              <a:t>22 March 2020 </a:t>
            </a:r>
            <a:r>
              <a:rPr lang="en-AU" dirty="0"/>
              <a:t>– the day the COVID supplement was announced along with other economic measures due to earlier lockdowns and breakouts.</a:t>
            </a:r>
          </a:p>
          <a:p>
            <a:pPr marL="742950" lvl="1" indent="-285750">
              <a:buFont typeface="Arial" panose="020B0604020202020204" pitchFamily="34" charset="0"/>
              <a:buChar char="•"/>
            </a:pPr>
            <a:r>
              <a:rPr lang="en-AU" b="1" dirty="0"/>
              <a:t>Second announcement</a:t>
            </a:r>
            <a:r>
              <a:rPr lang="en-AU" dirty="0"/>
              <a:t>: </a:t>
            </a:r>
            <a:r>
              <a:rPr lang="en-AU" dirty="0">
                <a:solidFill>
                  <a:srgbClr val="FF0000"/>
                </a:solidFill>
              </a:rPr>
              <a:t>23 June 2020 </a:t>
            </a:r>
            <a:r>
              <a:rPr lang="en-AU" dirty="0"/>
              <a:t>– when it was indicated that there would be further extensions in the JSP due to lockdowns, but no details were given. An alternative second is 21 July 2020, when it was announced that the extension would involve a lower payment and mutual obligations.</a:t>
            </a:r>
          </a:p>
        </p:txBody>
      </p:sp>
    </p:spTree>
    <p:extLst>
      <p:ext uri="{BB962C8B-B14F-4D97-AF65-F5344CB8AC3E}">
        <p14:creationId xmlns:p14="http://schemas.microsoft.com/office/powerpoint/2010/main" val="421471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8777C2-CB0C-C607-B7A1-4CAED73CDA4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8E374B-6E41-0ACD-86DD-5E8CC5614EC6}"/>
              </a:ext>
            </a:extLst>
          </p:cNvPr>
          <p:cNvSpPr>
            <a:spLocks noGrp="1"/>
          </p:cNvSpPr>
          <p:nvPr>
            <p:ph type="sldNum" sz="quarter" idx="10"/>
          </p:nvPr>
        </p:nvSpPr>
        <p:spPr/>
        <p:txBody>
          <a:bodyPr/>
          <a:lstStyle/>
          <a:p>
            <a:fld id="{4F9AC08D-23A9-440E-BCB9-AA1E9877CC38}" type="slidenum">
              <a:rPr lang="en-US" smtClean="0"/>
              <a:pPr/>
              <a:t>8</a:t>
            </a:fld>
            <a:endParaRPr lang="en-US"/>
          </a:p>
        </p:txBody>
      </p:sp>
      <p:sp>
        <p:nvSpPr>
          <p:cNvPr id="3" name="Title 2">
            <a:extLst>
              <a:ext uri="{FF2B5EF4-FFF2-40B4-BE49-F238E27FC236}">
                <a16:creationId xmlns:a16="http://schemas.microsoft.com/office/drawing/2014/main" id="{96BECBAB-EC84-69F8-84C9-D44F9D321D67}"/>
              </a:ext>
            </a:extLst>
          </p:cNvPr>
          <p:cNvSpPr>
            <a:spLocks noGrp="1"/>
          </p:cNvSpPr>
          <p:nvPr>
            <p:ph type="title"/>
          </p:nvPr>
        </p:nvSpPr>
        <p:spPr/>
        <p:txBody>
          <a:bodyPr vert="horz" lIns="91440" tIns="45720" rIns="91440" bIns="45720" anchor="t"/>
          <a:lstStyle/>
          <a:p>
            <a:r>
              <a:rPr lang="en-AU">
                <a:ea typeface="Roboto Black"/>
                <a:cs typeface="Arial"/>
              </a:rPr>
              <a:t>Matching</a:t>
            </a:r>
            <a:endParaRPr lang="en-AU"/>
          </a:p>
        </p:txBody>
      </p:sp>
      <p:sp>
        <p:nvSpPr>
          <p:cNvPr id="4" name="TextBox 3">
            <a:extLst>
              <a:ext uri="{FF2B5EF4-FFF2-40B4-BE49-F238E27FC236}">
                <a16:creationId xmlns:a16="http://schemas.microsoft.com/office/drawing/2014/main" id="{D477998A-7A19-D599-E1FA-DFA8CD5B06F9}"/>
              </a:ext>
            </a:extLst>
          </p:cNvPr>
          <p:cNvSpPr txBox="1"/>
          <p:nvPr/>
        </p:nvSpPr>
        <p:spPr>
          <a:xfrm>
            <a:off x="287866" y="1550264"/>
            <a:ext cx="11459365" cy="50783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AU" b="1">
                <a:ea typeface="+mn-lt"/>
                <a:cs typeface="+mn-lt"/>
              </a:rPr>
              <a:t>Solution</a:t>
            </a:r>
            <a:r>
              <a:rPr lang="en-AU">
                <a:ea typeface="+mn-lt"/>
                <a:cs typeface="+mn-lt"/>
              </a:rPr>
              <a:t>: To address this, we use a </a:t>
            </a:r>
            <a:r>
              <a:rPr lang="en-AU" b="1">
                <a:ea typeface="+mn-lt"/>
                <a:cs typeface="+mn-lt"/>
              </a:rPr>
              <a:t>matching approach</a:t>
            </a:r>
            <a:r>
              <a:rPr lang="en-AU">
                <a:ea typeface="+mn-lt"/>
                <a:cs typeface="+mn-lt"/>
              </a:rPr>
              <a:t> to create a comparable group of Australians.</a:t>
            </a:r>
            <a:br>
              <a:rPr lang="en-AU">
                <a:ea typeface="+mn-lt"/>
                <a:cs typeface="+mn-lt"/>
              </a:rPr>
            </a:br>
            <a:endParaRPr lang="en-AU"/>
          </a:p>
          <a:p>
            <a:pPr marL="742950" lvl="1" indent="-285750">
              <a:buFont typeface="Arial" panose="020B0604020202020204" pitchFamily="34" charset="0"/>
              <a:buChar char="•"/>
            </a:pPr>
            <a:r>
              <a:rPr lang="en-AU">
                <a:ea typeface="+mn-lt"/>
                <a:cs typeface="+mn-lt"/>
              </a:rPr>
              <a:t>We calculate each individual's likelihood of being in the </a:t>
            </a:r>
            <a:r>
              <a:rPr lang="en-AU" err="1">
                <a:ea typeface="+mn-lt"/>
                <a:cs typeface="+mn-lt"/>
              </a:rPr>
              <a:t>JobSeeker</a:t>
            </a:r>
            <a:r>
              <a:rPr lang="en-AU">
                <a:ea typeface="+mn-lt"/>
                <a:cs typeface="+mn-lt"/>
              </a:rPr>
              <a:t> recipient group based on:</a:t>
            </a:r>
          </a:p>
          <a:p>
            <a:pPr marL="1200150" lvl="2" indent="-285750">
              <a:buFont typeface="Arial" panose="020B0604020202020204" pitchFamily="34" charset="0"/>
              <a:buChar char="•"/>
            </a:pPr>
            <a:r>
              <a:rPr lang="en-AU" i="1">
                <a:ea typeface="+mn-lt"/>
                <a:cs typeface="+mn-lt"/>
              </a:rPr>
              <a:t>Age, Gender, Previous Income (individual and family), Marital Status, Region (State and SA4), Industry, Occupation (1 and 2-digit ABS code)</a:t>
            </a:r>
            <a:r>
              <a:rPr lang="en-AU">
                <a:ea typeface="+mn-lt"/>
                <a:cs typeface="+mn-lt"/>
              </a:rPr>
              <a:t>.</a:t>
            </a:r>
          </a:p>
          <a:p>
            <a:pPr marL="742950" lvl="1" indent="-285750">
              <a:buFont typeface="Arial" panose="020B0604020202020204" pitchFamily="34" charset="0"/>
              <a:buChar char="•"/>
            </a:pPr>
            <a:r>
              <a:rPr lang="en-AU">
                <a:ea typeface="+mn-lt"/>
                <a:cs typeface="+mn-lt"/>
              </a:rPr>
              <a:t>Using these factors, we generate </a:t>
            </a:r>
            <a:r>
              <a:rPr lang="en-AU" b="1">
                <a:ea typeface="+mn-lt"/>
                <a:cs typeface="+mn-lt"/>
              </a:rPr>
              <a:t>propensity scores</a:t>
            </a:r>
            <a:r>
              <a:rPr lang="en-AU">
                <a:ea typeface="+mn-lt"/>
                <a:cs typeface="+mn-lt"/>
              </a:rPr>
              <a:t> to estimate the probability of receiving </a:t>
            </a:r>
            <a:r>
              <a:rPr lang="en-AU" err="1">
                <a:ea typeface="+mn-lt"/>
                <a:cs typeface="+mn-lt"/>
              </a:rPr>
              <a:t>JobSeeker</a:t>
            </a:r>
            <a:r>
              <a:rPr lang="en-AU">
                <a:ea typeface="+mn-lt"/>
                <a:cs typeface="+mn-lt"/>
              </a:rPr>
              <a:t> benefits.</a:t>
            </a:r>
          </a:p>
          <a:p>
            <a:pPr marL="742950" lvl="1" indent="-285750">
              <a:buFont typeface="Arial" panose="020B0604020202020204" pitchFamily="34" charset="0"/>
              <a:buChar char="•"/>
            </a:pPr>
            <a:r>
              <a:rPr lang="en-AU" b="1">
                <a:ea typeface="+mn-lt"/>
                <a:cs typeface="+mn-lt"/>
              </a:rPr>
              <a:t>Matching Step</a:t>
            </a:r>
            <a:r>
              <a:rPr lang="en-AU">
                <a:ea typeface="+mn-lt"/>
                <a:cs typeface="+mn-lt"/>
              </a:rPr>
              <a:t>: Each unemployed New Zealander is matched to an Australian </a:t>
            </a:r>
            <a:r>
              <a:rPr lang="en-AU" err="1">
                <a:ea typeface="+mn-lt"/>
                <a:cs typeface="+mn-lt"/>
              </a:rPr>
              <a:t>JobSeeker</a:t>
            </a:r>
            <a:r>
              <a:rPr lang="en-AU">
                <a:ea typeface="+mn-lt"/>
                <a:cs typeface="+mn-lt"/>
              </a:rPr>
              <a:t> recipient with the closest propensity score, creating a balanced comparison group.</a:t>
            </a:r>
            <a:br>
              <a:rPr lang="en-AU">
                <a:ea typeface="+mn-lt"/>
                <a:cs typeface="+mn-lt"/>
              </a:rPr>
            </a:br>
            <a:endParaRPr lang="en-AU"/>
          </a:p>
          <a:p>
            <a:pPr marL="285750" indent="-285750">
              <a:buFont typeface="Arial" panose="020B0604020202020204" pitchFamily="34" charset="0"/>
              <a:buChar char="•"/>
            </a:pPr>
            <a:r>
              <a:rPr lang="en-AU">
                <a:ea typeface="+mn-lt"/>
                <a:cs typeface="+mn-lt"/>
              </a:rPr>
              <a:t>We perform this </a:t>
            </a:r>
            <a:r>
              <a:rPr lang="en-AU" b="1">
                <a:ea typeface="+mn-lt"/>
                <a:cs typeface="+mn-lt"/>
              </a:rPr>
              <a:t>matching 1-1 </a:t>
            </a:r>
            <a:r>
              <a:rPr lang="en-AU">
                <a:ea typeface="+mn-lt"/>
                <a:cs typeface="+mn-lt"/>
              </a:rPr>
              <a:t>on all Australians and New Zealanders in our dataset. </a:t>
            </a:r>
            <a:br>
              <a:rPr lang="en-AU">
                <a:ea typeface="+mn-lt"/>
                <a:cs typeface="+mn-lt"/>
              </a:rPr>
            </a:br>
            <a:endParaRPr lang="en-AU">
              <a:ea typeface="+mn-lt"/>
              <a:cs typeface="+mn-lt"/>
            </a:endParaRPr>
          </a:p>
          <a:p>
            <a:pPr marL="285750" indent="-285750">
              <a:buFont typeface="Arial" panose="020B0604020202020204" pitchFamily="34" charset="0"/>
              <a:buChar char="•"/>
            </a:pPr>
            <a:r>
              <a:rPr lang="en-AU">
                <a:ea typeface="+mn-lt"/>
                <a:cs typeface="+mn-lt"/>
              </a:rPr>
              <a:t>We split the matched Australians into “JSP recipients” and “non-JSP recipients” on the basis of whether they received the </a:t>
            </a:r>
            <a:r>
              <a:rPr lang="en-AU" err="1">
                <a:ea typeface="+mn-lt"/>
                <a:cs typeface="+mn-lt"/>
              </a:rPr>
              <a:t>NewStart</a:t>
            </a:r>
            <a:r>
              <a:rPr lang="en-AU">
                <a:ea typeface="+mn-lt"/>
                <a:cs typeface="+mn-lt"/>
              </a:rPr>
              <a:t> Allowance or </a:t>
            </a:r>
            <a:r>
              <a:rPr lang="en-AU" err="1">
                <a:ea typeface="+mn-lt"/>
                <a:cs typeface="+mn-lt"/>
              </a:rPr>
              <a:t>JobSeeker</a:t>
            </a:r>
            <a:r>
              <a:rPr lang="en-AU">
                <a:ea typeface="+mn-lt"/>
                <a:cs typeface="+mn-lt"/>
              </a:rPr>
              <a:t> Support during 2020.</a:t>
            </a:r>
          </a:p>
          <a:p>
            <a:pPr marL="742950" lvl="1" indent="-285750">
              <a:buFont typeface="Arial" panose="020B0604020202020204" pitchFamily="34" charset="0"/>
              <a:buChar char="•"/>
            </a:pPr>
            <a:r>
              <a:rPr lang="en-AU">
                <a:ea typeface="+mn-lt"/>
                <a:cs typeface="+mn-lt"/>
              </a:rPr>
              <a:t>Our final dataset is then the </a:t>
            </a:r>
            <a:r>
              <a:rPr lang="en-AU" b="1">
                <a:ea typeface="+mn-lt"/>
                <a:cs typeface="+mn-lt"/>
              </a:rPr>
              <a:t>Australians who become JSP recipients and the New Zealanders that are matched to them</a:t>
            </a:r>
            <a:r>
              <a:rPr lang="en-AU">
                <a:ea typeface="+mn-lt"/>
                <a:cs typeface="+mn-lt"/>
              </a:rPr>
              <a:t>.  The non-recipients (and related New Zealanders) are then used as a placebo check of our results.</a:t>
            </a:r>
          </a:p>
          <a:p>
            <a:pPr>
              <a:buFont typeface="Arial" panose="020B0604020202020204" pitchFamily="34" charset="0"/>
              <a:buChar char="•"/>
            </a:pPr>
            <a:endParaRPr lang="en-AU">
              <a:ea typeface="+mn-lt"/>
              <a:cs typeface="+mn-lt"/>
            </a:endParaRPr>
          </a:p>
        </p:txBody>
      </p:sp>
      <p:sp>
        <p:nvSpPr>
          <p:cNvPr id="5" name="TextBox 4">
            <a:extLst>
              <a:ext uri="{FF2B5EF4-FFF2-40B4-BE49-F238E27FC236}">
                <a16:creationId xmlns:a16="http://schemas.microsoft.com/office/drawing/2014/main" id="{4824756B-BDBC-A9FA-EF0E-73B1563C65CF}"/>
              </a:ext>
            </a:extLst>
          </p:cNvPr>
          <p:cNvSpPr txBox="1"/>
          <p:nvPr/>
        </p:nvSpPr>
        <p:spPr>
          <a:xfrm>
            <a:off x="287866" y="1117090"/>
            <a:ext cx="11459365" cy="369332"/>
          </a:xfrm>
          <a:prstGeom prst="rect">
            <a:avLst/>
          </a:prstGeom>
          <a:noFill/>
        </p:spPr>
        <p:txBody>
          <a:bodyPr wrap="square" lIns="91440" tIns="45720" rIns="91440" bIns="45720" rtlCol="0" anchor="t">
            <a:spAutoFit/>
          </a:bodyPr>
          <a:lstStyle/>
          <a:p>
            <a:r>
              <a:rPr lang="en-AU"/>
              <a:t>How do we find comparable groups of Australians and New Zealanders?</a:t>
            </a:r>
          </a:p>
        </p:txBody>
      </p:sp>
    </p:spTree>
    <p:extLst>
      <p:ext uri="{BB962C8B-B14F-4D97-AF65-F5344CB8AC3E}">
        <p14:creationId xmlns:p14="http://schemas.microsoft.com/office/powerpoint/2010/main" val="123890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38DDD-9B02-D50F-750C-EE5C18DBAA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382347-FD76-1D26-1FB4-7989CBF18A63}"/>
              </a:ext>
            </a:extLst>
          </p:cNvPr>
          <p:cNvSpPr>
            <a:spLocks noGrp="1"/>
          </p:cNvSpPr>
          <p:nvPr>
            <p:ph type="sldNum" sz="quarter" idx="10"/>
          </p:nvPr>
        </p:nvSpPr>
        <p:spPr/>
        <p:txBody>
          <a:bodyPr/>
          <a:lstStyle/>
          <a:p>
            <a:fld id="{4F9AC08D-23A9-440E-BCB9-AA1E9877CC38}" type="slidenum">
              <a:rPr lang="en-US" smtClean="0"/>
              <a:pPr/>
              <a:t>9</a:t>
            </a:fld>
            <a:endParaRPr lang="en-US"/>
          </a:p>
        </p:txBody>
      </p:sp>
      <p:sp>
        <p:nvSpPr>
          <p:cNvPr id="3" name="Title 2">
            <a:extLst>
              <a:ext uri="{FF2B5EF4-FFF2-40B4-BE49-F238E27FC236}">
                <a16:creationId xmlns:a16="http://schemas.microsoft.com/office/drawing/2014/main" id="{59EE6B6F-1BDE-1111-2BA8-2380A66DED37}"/>
              </a:ext>
            </a:extLst>
          </p:cNvPr>
          <p:cNvSpPr>
            <a:spLocks noGrp="1"/>
          </p:cNvSpPr>
          <p:nvPr>
            <p:ph type="title"/>
          </p:nvPr>
        </p:nvSpPr>
        <p:spPr/>
        <p:txBody>
          <a:bodyPr/>
          <a:lstStyle/>
          <a:p>
            <a:r>
              <a:rPr lang="en-AU"/>
              <a:t>Job finding rate - </a:t>
            </a:r>
            <a:r>
              <a:rPr lang="en-AU" err="1"/>
              <a:t>DiRDD</a:t>
            </a:r>
            <a:endParaRPr lang="en-AU"/>
          </a:p>
        </p:txBody>
      </p:sp>
      <p:sp>
        <p:nvSpPr>
          <p:cNvPr id="5" name="TextBox 4">
            <a:extLst>
              <a:ext uri="{FF2B5EF4-FFF2-40B4-BE49-F238E27FC236}">
                <a16:creationId xmlns:a16="http://schemas.microsoft.com/office/drawing/2014/main" id="{DAF5475C-A42E-1649-636D-0C2C92BF28AE}"/>
              </a:ext>
            </a:extLst>
          </p:cNvPr>
          <p:cNvSpPr txBox="1"/>
          <p:nvPr/>
        </p:nvSpPr>
        <p:spPr>
          <a:xfrm>
            <a:off x="1375302" y="1184550"/>
            <a:ext cx="2827644" cy="369332"/>
          </a:xfrm>
          <a:prstGeom prst="rect">
            <a:avLst/>
          </a:prstGeom>
          <a:noFill/>
        </p:spPr>
        <p:txBody>
          <a:bodyPr wrap="square" rtlCol="0">
            <a:spAutoFit/>
          </a:bodyPr>
          <a:lstStyle/>
          <a:p>
            <a:r>
              <a:rPr lang="en-AU" b="1"/>
              <a:t>March announcement</a:t>
            </a:r>
          </a:p>
        </p:txBody>
      </p:sp>
      <p:sp>
        <p:nvSpPr>
          <p:cNvPr id="6" name="TextBox 5">
            <a:extLst>
              <a:ext uri="{FF2B5EF4-FFF2-40B4-BE49-F238E27FC236}">
                <a16:creationId xmlns:a16="http://schemas.microsoft.com/office/drawing/2014/main" id="{BED28BBB-0BC6-A0CC-13B1-D1CF824617EE}"/>
              </a:ext>
            </a:extLst>
          </p:cNvPr>
          <p:cNvSpPr txBox="1"/>
          <p:nvPr/>
        </p:nvSpPr>
        <p:spPr>
          <a:xfrm>
            <a:off x="7116440" y="1184550"/>
            <a:ext cx="2827644" cy="369332"/>
          </a:xfrm>
          <a:prstGeom prst="rect">
            <a:avLst/>
          </a:prstGeom>
          <a:noFill/>
        </p:spPr>
        <p:txBody>
          <a:bodyPr wrap="square" rtlCol="0">
            <a:spAutoFit/>
          </a:bodyPr>
          <a:lstStyle/>
          <a:p>
            <a:r>
              <a:rPr lang="en-AU" b="1" dirty="0"/>
              <a:t>July announcement</a:t>
            </a:r>
          </a:p>
        </p:txBody>
      </p:sp>
      <p:pic>
        <p:nvPicPr>
          <p:cNvPr id="8" name="Picture 7" descr="A graph with blue dots and white text&#10;&#10;Description automatically generated">
            <a:extLst>
              <a:ext uri="{FF2B5EF4-FFF2-40B4-BE49-F238E27FC236}">
                <a16:creationId xmlns:a16="http://schemas.microsoft.com/office/drawing/2014/main" id="{33F5F10E-3930-047B-4D90-05BE59614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21" y="1900033"/>
            <a:ext cx="4386442" cy="3909006"/>
          </a:xfrm>
          <a:prstGeom prst="rect">
            <a:avLst/>
          </a:prstGeom>
        </p:spPr>
      </p:pic>
      <p:pic>
        <p:nvPicPr>
          <p:cNvPr id="10" name="Picture 9" descr="A graph with blue dots and white text&#10;&#10;Description automatically generated">
            <a:extLst>
              <a:ext uri="{FF2B5EF4-FFF2-40B4-BE49-F238E27FC236}">
                <a16:creationId xmlns:a16="http://schemas.microsoft.com/office/drawing/2014/main" id="{58322DE4-6A0C-46EB-B12C-1AB6D1D62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893" y="1854757"/>
            <a:ext cx="4180536" cy="3725512"/>
          </a:xfrm>
          <a:prstGeom prst="rect">
            <a:avLst/>
          </a:prstGeom>
        </p:spPr>
      </p:pic>
      <p:sp>
        <p:nvSpPr>
          <p:cNvPr id="4" name="TextBox 3">
            <a:extLst>
              <a:ext uri="{FF2B5EF4-FFF2-40B4-BE49-F238E27FC236}">
                <a16:creationId xmlns:a16="http://schemas.microsoft.com/office/drawing/2014/main" id="{363D4201-1781-D167-BB1C-2A1E1DE43C94}"/>
              </a:ext>
            </a:extLst>
          </p:cNvPr>
          <p:cNvSpPr txBox="1"/>
          <p:nvPr/>
        </p:nvSpPr>
        <p:spPr>
          <a:xfrm>
            <a:off x="393624" y="5926420"/>
            <a:ext cx="11114774" cy="646331"/>
          </a:xfrm>
          <a:prstGeom prst="rect">
            <a:avLst/>
          </a:prstGeom>
          <a:noFill/>
        </p:spPr>
        <p:txBody>
          <a:bodyPr wrap="none" rtlCol="0">
            <a:spAutoFit/>
          </a:bodyPr>
          <a:lstStyle/>
          <a:p>
            <a:r>
              <a:rPr lang="en-US" dirty="0"/>
              <a:t>Extensive margin elasticity of </a:t>
            </a:r>
            <a:r>
              <a:rPr lang="en-US" b="1" dirty="0"/>
              <a:t>-0.24</a:t>
            </a:r>
            <a:r>
              <a:rPr lang="en-US" dirty="0"/>
              <a:t> if assumed permanent (and a 80% increase in avg benefit rate) </a:t>
            </a:r>
          </a:p>
          <a:p>
            <a:r>
              <a:rPr lang="en-US" dirty="0"/>
              <a:t>– need to calculate PV change to get real elasticity. [Similar to standard elasticities in Aussie and overseas.]</a:t>
            </a:r>
            <a:endParaRPr lang="en-AU" dirty="0"/>
          </a:p>
        </p:txBody>
      </p:sp>
    </p:spTree>
    <p:extLst>
      <p:ext uri="{BB962C8B-B14F-4D97-AF65-F5344CB8AC3E}">
        <p14:creationId xmlns:p14="http://schemas.microsoft.com/office/powerpoint/2010/main" val="1812727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946&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YOJRKMSIZCicbhc4bAXGX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61 slide master">
  <a:themeElements>
    <a:clrScheme name="e61 theme">
      <a:dk1>
        <a:sysClr val="windowText" lastClr="000000"/>
      </a:dk1>
      <a:lt1>
        <a:sysClr val="window" lastClr="FFFFFF"/>
      </a:lt1>
      <a:dk2>
        <a:srgbClr val="44546A"/>
      </a:dk2>
      <a:lt2>
        <a:srgbClr val="E7E6E6"/>
      </a:lt2>
      <a:accent1>
        <a:srgbClr val="004F54"/>
      </a:accent1>
      <a:accent2>
        <a:srgbClr val="008080"/>
      </a:accent2>
      <a:accent3>
        <a:srgbClr val="33A7AB"/>
      </a:accent3>
      <a:accent4>
        <a:srgbClr val="FFA557"/>
      </a:accent4>
      <a:accent5>
        <a:srgbClr val="F88379"/>
      </a:accent5>
      <a:accent6>
        <a:srgbClr val="B40000"/>
      </a:accent6>
      <a:hlink>
        <a:srgbClr val="0563C1"/>
      </a:hlink>
      <a:folHlink>
        <a:srgbClr val="954F72"/>
      </a:folHlink>
    </a:clrScheme>
    <a:fontScheme name="Custom 2">
      <a:majorFont>
        <a:latin typeface="Proxima Nova Rg"/>
        <a:ea typeface=""/>
        <a:cs typeface=""/>
      </a:majorFont>
      <a:minorFont>
        <a:latin typeface="Proxima Nova R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9050">
          <a:noFill/>
          <a:prstDash val="sysDot"/>
          <a:headEnd type="none" w="med" len="med"/>
          <a:tailEnd type="none" w="med" len="med"/>
        </a:ln>
      </a:spPr>
      <a:bodyPr rtlCol="0" anchor="ctr"/>
      <a:lstStyle>
        <a:defPPr algn="ctr">
          <a:defRPr b="1" dirty="0" smtClean="0">
            <a:solidFill>
              <a:schemeClr val="bg1"/>
            </a:solidFill>
            <a:latin typeface="Graphik" panose="020B0503030202060203" pitchFamily="34" charset="77"/>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prstDash val="soli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extLst>
    <a:ext uri="{05A4C25C-085E-4340-85A3-A5531E510DB2}">
      <thm15:themeFamily xmlns:thm15="http://schemas.microsoft.com/office/thememl/2012/main" name="e61 general template.potx" id="{90061909-20C7-47C0-9BA3-1FCA4037CBDA}" vid="{47FE1831-D1E7-41D2-8A16-5B5B5DBA35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4025935-85eb-43e8-ab32-734675053e7f" xsi:nil="true"/>
    <lcf76f155ced4ddcb4097134ff3c332f xmlns="aa802c90-64f7-4260-a678-c5c09559402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8A1619F266734FBC2B48FB95398739" ma:contentTypeVersion="18" ma:contentTypeDescription="Create a new document." ma:contentTypeScope="" ma:versionID="8dc4163b27f0ec44a22c6d7358323f5f">
  <xsd:schema xmlns:xsd="http://www.w3.org/2001/XMLSchema" xmlns:xs="http://www.w3.org/2001/XMLSchema" xmlns:p="http://schemas.microsoft.com/office/2006/metadata/properties" xmlns:ns2="aa802c90-64f7-4260-a678-c5c09559402a" xmlns:ns3="d4025935-85eb-43e8-ab32-734675053e7f" targetNamespace="http://schemas.microsoft.com/office/2006/metadata/properties" ma:root="true" ma:fieldsID="a1176a965c39d1ac1c7d6ef690b32559" ns2:_="" ns3:_="">
    <xsd:import namespace="aa802c90-64f7-4260-a678-c5c09559402a"/>
    <xsd:import namespace="d4025935-85eb-43e8-ab32-734675053e7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3:SharedWithUsers" minOccurs="0"/>
                <xsd:element ref="ns3:SharedWithDetails" minOccurs="0"/>
                <xsd:element ref="ns2:lcf76f155ced4ddcb4097134ff3c332f" minOccurs="0"/>
                <xsd:element ref="ns3:TaxCatchAll" minOccurs="0"/>
                <xsd:element ref="ns2:MediaServiceLocatio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02c90-64f7-4260-a678-c5c0955940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bce0e04-9c7f-4626-8cb4-29f8b9ace21f" ma:termSetId="09814cd3-568e-fe90-9814-8d621ff8fb84" ma:anchorId="fba54fb3-c3e1-fe81-a776-ca4b69148c4d" ma:open="true" ma:isKeyword="false">
      <xsd:complexType>
        <xsd:sequence>
          <xsd:element ref="pc:Terms" minOccurs="0" maxOccurs="1"/>
        </xsd:sequence>
      </xsd:complex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4025935-85eb-43e8-ab32-734675053e7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bd7d9116-efc1-484d-8b57-8af332a5bfd6}" ma:internalName="TaxCatchAll" ma:showField="CatchAllData" ma:web="d4025935-85eb-43e8-ab32-734675053e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36B762-179B-48EA-90B2-E74079BA15DE}">
  <ds:schemaRefs>
    <ds:schemaRef ds:uri="http://schemas.openxmlformats.org/package/2006/metadata/core-properties"/>
    <ds:schemaRef ds:uri="http://www.w3.org/XML/1998/namespace"/>
    <ds:schemaRef ds:uri="aa802c90-64f7-4260-a678-c5c09559402a"/>
    <ds:schemaRef ds:uri="http://purl.org/dc/dcmitype/"/>
    <ds:schemaRef ds:uri="http://purl.org/dc/elements/1.1/"/>
    <ds:schemaRef ds:uri="http://schemas.microsoft.com/office/2006/documentManagement/types"/>
    <ds:schemaRef ds:uri="http://schemas.microsoft.com/office/2006/metadata/properties"/>
    <ds:schemaRef ds:uri="http://schemas.microsoft.com/office/infopath/2007/PartnerControls"/>
    <ds:schemaRef ds:uri="d4025935-85eb-43e8-ab32-734675053e7f"/>
    <ds:schemaRef ds:uri="http://purl.org/dc/terms/"/>
  </ds:schemaRefs>
</ds:datastoreItem>
</file>

<file path=customXml/itemProps2.xml><?xml version="1.0" encoding="utf-8"?>
<ds:datastoreItem xmlns:ds="http://schemas.openxmlformats.org/officeDocument/2006/customXml" ds:itemID="{529E81E1-445C-4E91-8E35-C5BD736A3B77}">
  <ds:schemaRefs>
    <ds:schemaRef ds:uri="http://schemas.microsoft.com/sharepoint/v3/contenttype/forms"/>
  </ds:schemaRefs>
</ds:datastoreItem>
</file>

<file path=customXml/itemProps3.xml><?xml version="1.0" encoding="utf-8"?>
<ds:datastoreItem xmlns:ds="http://schemas.openxmlformats.org/officeDocument/2006/customXml" ds:itemID="{C54E5144-405F-49D2-89C0-6C01A508B471}">
  <ds:schemaRefs>
    <ds:schemaRef ds:uri="aa802c90-64f7-4260-a678-c5c09559402a"/>
    <ds:schemaRef ds:uri="d4025935-85eb-43e8-ab32-734675053e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e61 slide master</Template>
  <TotalTime>0</TotalTime>
  <Words>3161</Words>
  <Application>Microsoft Office PowerPoint</Application>
  <PresentationFormat>Widescreen</PresentationFormat>
  <Paragraphs>239</Paragraphs>
  <Slides>33</Slides>
  <Notes>6</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Graphik</vt:lpstr>
      <vt:lpstr>GT Sectra Fine</vt:lpstr>
      <vt:lpstr>Proxima Nova Rg</vt:lpstr>
      <vt:lpstr>Roboto</vt:lpstr>
      <vt:lpstr>Roboto Black</vt:lpstr>
      <vt:lpstr>System Font</vt:lpstr>
      <vt:lpstr>e61 slide master</vt:lpstr>
      <vt:lpstr>think-cell Slide</vt:lpstr>
      <vt:lpstr>Labour supply responses to the COVID supplement</vt:lpstr>
      <vt:lpstr>What are we asking? </vt:lpstr>
      <vt:lpstr>What do we find? </vt:lpstr>
      <vt:lpstr>PowerPoint Presentation</vt:lpstr>
      <vt:lpstr>Approach</vt:lpstr>
      <vt:lpstr>New Zealanders as a control group</vt:lpstr>
      <vt:lpstr>Data construction</vt:lpstr>
      <vt:lpstr>Matching</vt:lpstr>
      <vt:lpstr>Job finding rate - DiRDD</vt:lpstr>
      <vt:lpstr>Job finding rate – DiRDD (excluding first fortnight)</vt:lpstr>
      <vt:lpstr>Separation rate - DiRDD</vt:lpstr>
      <vt:lpstr>What about match quality?</vt:lpstr>
      <vt:lpstr>Labour supply responses to the COVID supplement</vt:lpstr>
      <vt:lpstr>What are we asking? </vt:lpstr>
      <vt:lpstr>Motivation </vt:lpstr>
      <vt:lpstr>What do we find? </vt:lpstr>
      <vt:lpstr>PowerPoint Presentation</vt:lpstr>
      <vt:lpstr>Approach</vt:lpstr>
      <vt:lpstr>New Zealanders as a control group</vt:lpstr>
      <vt:lpstr>Data construction</vt:lpstr>
      <vt:lpstr>Summary stats – Aussies &amp; Kiwis</vt:lpstr>
      <vt:lpstr>Matching</vt:lpstr>
      <vt:lpstr>Summary stats after matching (main specification) </vt:lpstr>
      <vt:lpstr>Job-finding rate - motivation</vt:lpstr>
      <vt:lpstr>Job Finding Rate RDD - Australians</vt:lpstr>
      <vt:lpstr>Job finding rate RDD – New Zealanders</vt:lpstr>
      <vt:lpstr>Job finding rate - DiRDD</vt:lpstr>
      <vt:lpstr>Job finding rate – DiRDD (excluding first fortnight)</vt:lpstr>
      <vt:lpstr>Job finding rate – non-benefit group</vt:lpstr>
      <vt:lpstr>Separation rate - motivation</vt:lpstr>
      <vt:lpstr>Separation rate - DiRDD</vt:lpstr>
      <vt:lpstr>What about match quality?</vt:lpstr>
      <vt:lpstr>Discussion/Conclusion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Erin Clarke</dc:creator>
  <cp:lastModifiedBy>Matt Nolan</cp:lastModifiedBy>
  <cp:revision>1</cp:revision>
  <dcterms:created xsi:type="dcterms:W3CDTF">2024-10-24T23:41:32Z</dcterms:created>
  <dcterms:modified xsi:type="dcterms:W3CDTF">2024-11-17T08:42:08Z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0x010100E38A1619F266734FBC2B48FB95398739</vt:lpwstr>
  </property>
  <property fmtid="{D5CDD505-2E9C-101B-9397-08002B2CF9AE}" pid="3" name="MediaServiceImageTags">
    <vt:lpwstr/>
  </property>
</Properties>
</file>