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147140411" r:id="rId5"/>
    <p:sldId id="2147140426" r:id="rId6"/>
    <p:sldId id="2147140427" r:id="rId7"/>
    <p:sldId id="2147140433" r:id="rId8"/>
    <p:sldId id="2147140428" r:id="rId9"/>
    <p:sldId id="2147140434" r:id="rId10"/>
    <p:sldId id="2147140431" r:id="rId11"/>
    <p:sldId id="2147140430" r:id="rId12"/>
    <p:sldId id="2147140432" r:id="rId13"/>
    <p:sldId id="2147140429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BA906-B677-4ED9-B365-ED690E2CB720}">
          <p14:sldIdLst>
            <p14:sldId id="2147140411"/>
            <p14:sldId id="2147140426"/>
            <p14:sldId id="2147140427"/>
            <p14:sldId id="2147140433"/>
            <p14:sldId id="2147140428"/>
            <p14:sldId id="2147140434"/>
            <p14:sldId id="2147140431"/>
            <p14:sldId id="2147140430"/>
            <p14:sldId id="2147140432"/>
            <p14:sldId id="214714042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2212BB9-A5CF-D335-3301-776C81AF3ABE}" name="Lachlan Vass" initials="LV" userId="S::lachlan.vass@e61.in::3865f71c-c396-40c5-8390-2fc8d944de27" providerId="AD"/>
  <p188:author id="{34CD6AE3-4402-C73C-3D6D-D595530990B9}" name="Jack Buckley" initials="JB" userId="S::jack.buckley@e61.in::28ddcf48-0b29-47ef-8181-0ce27c074e2e" providerId="AD"/>
  <p188:author id="{71CA22F3-774C-2056-8AF6-7BA1CB40250A}" name="Sinn, Joshua" initials="SJ" userId="S::joshua.sinn@accenture.com::611c4376-2cbd-4772-b570-fe288a3c2a7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7AB"/>
    <a:srgbClr val="004F54"/>
    <a:srgbClr val="206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53" d="100"/>
          <a:sy n="153" d="100"/>
        </p:scale>
        <p:origin x="55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9F452D-FA17-885C-CC89-0DC68658B2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9CDAA-6A69-3DFF-BE4E-6602CC25B0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87968-E7C3-4FA2-86D7-7CFDDCA2896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F01E9-DBAA-1EA2-4D9A-7E77B5DFA5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BB76F-B80E-EE0E-9F0D-2AC6378957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8A632-F1EE-40DC-8EB4-831F2F70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77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6A7BE-E113-476D-8DE0-A6138461ACE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F2214-1F6F-4D6B-854F-093941A8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10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3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4" Type="http://schemas.openxmlformats.org/officeDocument/2006/relationships/image" Target="../media/image3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1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83544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4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48326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5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97458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53817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6672434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6664510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164627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2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6672434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6664510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640386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34356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641323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4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6672434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6664510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918177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2995420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2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274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1309126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274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76870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2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466308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4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97536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CB03E8-089D-0ACD-1D05-C59964D50E2F}"/>
              </a:ext>
            </a:extLst>
          </p:cNvPr>
          <p:cNvSpPr/>
          <p:nvPr userDrawn="1"/>
        </p:nvSpPr>
        <p:spPr>
          <a:xfrm>
            <a:off x="0" y="350761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2143CB0-80E3-8AB0-053D-E52E19E92F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99" y="26127"/>
            <a:ext cx="1980000" cy="29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US" sz="1200" smtClean="0">
                <a:solidFill>
                  <a:schemeClr val="tx1"/>
                </a:solidFill>
                <a:latin typeface="+mj-lt"/>
                <a:ea typeface="+mn-ea"/>
              </a:defRPr>
            </a:lvl1pPr>
            <a:lvl2pPr>
              <a:defRPr lang="en-US" sz="1800" smtClean="0">
                <a:solidFill>
                  <a:schemeClr val="lt1"/>
                </a:solidFill>
                <a:ea typeface="+mn-ea"/>
                <a:cs typeface="+mn-cs"/>
              </a:defRPr>
            </a:lvl2pPr>
            <a:lvl3pPr>
              <a:defRPr lang="en-US" sz="1800" smtClean="0">
                <a:solidFill>
                  <a:schemeClr val="lt1"/>
                </a:solidFill>
                <a:ea typeface="+mn-ea"/>
                <a:cs typeface="+mn-cs"/>
              </a:defRPr>
            </a:lvl3pPr>
            <a:lvl4pPr>
              <a:defRPr lang="en-US" sz="1800" smtClean="0">
                <a:solidFill>
                  <a:schemeClr val="lt1"/>
                </a:solidFill>
                <a:ea typeface="+mn-ea"/>
                <a:cs typeface="+mn-cs"/>
              </a:defRPr>
            </a:lvl4pPr>
            <a:lvl5pPr>
              <a:defRPr lang="en-AU" sz="1800">
                <a:solidFill>
                  <a:schemeClr val="lt1"/>
                </a:solidFill>
                <a:ea typeface="+mn-ea"/>
                <a:cs typeface="+mn-cs"/>
              </a:defRPr>
            </a:lvl5pPr>
          </a:lstStyle>
          <a:p>
            <a:pPr lvl="0" defTabSz="914400" latinLnBrk="0"/>
            <a:r>
              <a:rPr lang="en-US"/>
              <a:t>Section name here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7668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6744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F090DBB-DBAB-499B-B31E-9C5FEBA1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607693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1" imgH="381" progId="TCLayout.ActiveDocument.1">
                  <p:embed/>
                </p:oleObj>
              </mc:Choice>
              <mc:Fallback>
                <p:oleObj name="think-cell Slide" r:id="rId3" imgW="381" imgH="38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EF090DBB-DBAB-499B-B31E-9C5FEBA1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2AED96BB-361A-4F3E-A7CB-D1560FDE9F2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3CA51-1D19-4ADC-908F-13F64C03CB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7417" y="3925156"/>
            <a:ext cx="4698834" cy="1181862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algn="ctr"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2FDB2B-16C1-4564-B415-DBBBCF0037B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811" y="1475802"/>
            <a:ext cx="2726046" cy="1953198"/>
          </a:xfrm>
          <a:prstGeom prst="rect">
            <a:avLst/>
          </a:prstGeo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4C01ECE-843C-4618-8C3A-082A62CB3D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7417" y="5334153"/>
            <a:ext cx="469883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None/>
              <a:defRPr/>
            </a:lvl2pPr>
            <a:lvl3pPr marL="914411" indent="0">
              <a:buNone/>
              <a:defRPr/>
            </a:lvl3pPr>
            <a:lvl4pPr marL="1371617" indent="0">
              <a:buNone/>
              <a:defRPr/>
            </a:lvl4pPr>
            <a:lvl5pPr marL="1828823" indent="0">
              <a:buNone/>
              <a:defRPr/>
            </a:lvl5pPr>
          </a:lstStyle>
          <a:p>
            <a:pPr lvl="0"/>
            <a:r>
              <a:rPr lang="en-US"/>
              <a:t>Event title – event date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9F417C3A-BBD1-0EAC-6A37-12CE6587C5B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6921666" cy="6858000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Insert image </a:t>
            </a:r>
          </a:p>
          <a:p>
            <a:r>
              <a:rPr lang="en-US"/>
              <a:t>(try: https://unsplash.com/)</a:t>
            </a:r>
          </a:p>
        </p:txBody>
      </p:sp>
    </p:spTree>
    <p:extLst>
      <p:ext uri="{BB962C8B-B14F-4D97-AF65-F5344CB8AC3E}">
        <p14:creationId xmlns:p14="http://schemas.microsoft.com/office/powerpoint/2010/main" val="2210043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2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1"/>
            </a:lvl2pPr>
            <a:lvl3pPr marL="228604">
              <a:buFont typeface="Arial" panose="020B0604020202020204" pitchFamily="34" charset="0"/>
              <a:buChar char="•"/>
              <a:defRPr sz="1801"/>
            </a:lvl3pPr>
            <a:lvl4pPr marL="457206">
              <a:buFont typeface="System Font"/>
              <a:buChar char="–"/>
              <a:defRPr sz="1600"/>
            </a:lvl4pPr>
            <a:lvl5pPr marL="685809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2" cy="8103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3" y="1371600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3" y="1976479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3" y="2581356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3" y="3186234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3" y="3791113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3" y="4395990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3" y="5000868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3" y="5605747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84358" y="137160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84358" y="1976479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84358" y="2581356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284358" y="3186234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84358" y="3791113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84358" y="439599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84358" y="5000868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84358" y="5605747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>
            <a:cxnSpLocks/>
          </p:cNvCxnSpPr>
          <p:nvPr userDrawn="1"/>
        </p:nvCxnSpPr>
        <p:spPr>
          <a:xfrm>
            <a:off x="4045241" y="1371601"/>
            <a:ext cx="0" cy="33327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9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3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195094" y="137160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195094" y="1976479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195094" y="2581356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95094" y="3186234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195094" y="3791113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195094" y="439599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195094" y="5000868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195094" y="5605747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4">
              <a:spcAft>
                <a:spcPts val="1200"/>
              </a:spcAft>
            </a:pPr>
            <a:endParaRPr lang="en-US" sz="1801" noProof="0"/>
          </a:p>
        </p:txBody>
      </p:sp>
    </p:spTree>
    <p:extLst>
      <p:ext uri="{BB962C8B-B14F-4D97-AF65-F5344CB8AC3E}">
        <p14:creationId xmlns:p14="http://schemas.microsoft.com/office/powerpoint/2010/main" val="2758299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D8A76DE-ECA0-60F4-575C-02C4077408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09254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D8A76DE-ECA0-60F4-575C-02C4077408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B9E7BD-B7D1-FF01-F546-0CADB6C2F4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25550" y="2909333"/>
            <a:ext cx="9389031" cy="1039334"/>
          </a:xfrm>
          <a:prstGeom prst="rect">
            <a:avLst/>
          </a:prstGeom>
        </p:spPr>
        <p:txBody>
          <a:bodyPr anchor="ctr"/>
          <a:lstStyle>
            <a:lvl1pPr>
              <a:defRPr sz="3200" b="1"/>
            </a:lvl1pPr>
          </a:lstStyle>
          <a:p>
            <a:pPr lvl="0"/>
            <a:r>
              <a:rPr lang="en-US"/>
              <a:t>## - Place section title here in sentence case, max 2 lines </a:t>
            </a:r>
          </a:p>
        </p:txBody>
      </p:sp>
    </p:spTree>
    <p:extLst>
      <p:ext uri="{BB962C8B-B14F-4D97-AF65-F5344CB8AC3E}">
        <p14:creationId xmlns:p14="http://schemas.microsoft.com/office/powerpoint/2010/main" val="609445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3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49267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4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12791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5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60692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Appendix</a:t>
            </a:r>
            <a:endParaRPr lang="en-AU" sz="12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82796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1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92251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2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5263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3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407999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BCE4D4F-8CCC-404C-840E-8A45E07645C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105608378"/>
              </p:ext>
            </p:extLst>
          </p:nvPr>
        </p:nvGraphicFramePr>
        <p:xfrm>
          <a:off x="1588" y="1587"/>
          <a:ext cx="1589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9" imgW="395" imgH="394" progId="TCLayout.ActiveDocument.1">
                  <p:embed/>
                </p:oleObj>
              </mc:Choice>
              <mc:Fallback>
                <p:oleObj name="think-cell Slide" r:id="rId29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BCE4D4F-8CCC-404C-840E-8A45E07645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7"/>
                        <a:ext cx="1589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DC4AAB9D-85C6-43AB-8696-D55AD6DDE24E}"/>
              </a:ext>
            </a:extLst>
          </p:cNvPr>
          <p:cNvSpPr/>
          <p:nvPr userDrawn="1">
            <p:custDataLst>
              <p:tags r:id="rId28"/>
            </p:custDataLst>
          </p:nvPr>
        </p:nvSpPr>
        <p:spPr>
          <a:xfrm>
            <a:off x="0" y="1"/>
            <a:ext cx="158812" cy="158713"/>
          </a:xfrm>
          <a:prstGeom prst="rect">
            <a:avLst/>
          </a:prstGeom>
          <a:solidFill>
            <a:schemeClr val="accent2"/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598" b="1" i="0" baseline="0">
              <a:solidFill>
                <a:schemeClr val="bg1"/>
              </a:solidFill>
              <a:latin typeface="Graphik" panose="020B0503030202060203" pitchFamily="34" charset="0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029236F-8D4F-46BA-A33A-11E2F113A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10946922" y="6401006"/>
            <a:ext cx="561476" cy="273402"/>
          </a:xfrm>
          <a:prstGeom prst="rect">
            <a:avLst/>
          </a:prstGeom>
        </p:spPr>
        <p:txBody>
          <a:bodyPr tIns="0" bIns="0" anchor="b"/>
          <a:lstStyle>
            <a:lvl1pPr algn="l">
              <a:defRPr sz="1001" b="0">
                <a:solidFill>
                  <a:schemeClr val="tx1"/>
                </a:solidFill>
                <a:latin typeface="+mj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37E62055-3E0F-4EBB-A962-F9600119E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5739" y="6402651"/>
            <a:ext cx="3733634" cy="270112"/>
          </a:xfrm>
          <a:prstGeom prst="rect">
            <a:avLst/>
          </a:prstGeom>
        </p:spPr>
        <p:txBody>
          <a:bodyPr tIns="0" bIns="0" anchor="ctr"/>
          <a:lstStyle>
            <a:lvl1pPr algn="l">
              <a:defRPr sz="800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r>
              <a:rPr lang="en-GB"/>
              <a:t>Source: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6CE9E3-35BA-4A0B-8098-8A65954FE472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897" y="6393635"/>
            <a:ext cx="350924" cy="28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0" r:id="rId2"/>
    <p:sldLayoutId id="2147483721" r:id="rId3"/>
    <p:sldLayoutId id="2147483722" r:id="rId4"/>
    <p:sldLayoutId id="2147483726" r:id="rId5"/>
    <p:sldLayoutId id="2147483740" r:id="rId6"/>
    <p:sldLayoutId id="2147483725" r:id="rId7"/>
    <p:sldLayoutId id="2147483727" r:id="rId8"/>
    <p:sldLayoutId id="2147483728" r:id="rId9"/>
    <p:sldLayoutId id="2147483729" r:id="rId10"/>
    <p:sldLayoutId id="2147483730" r:id="rId11"/>
    <p:sldLayoutId id="2147483739" r:id="rId12"/>
    <p:sldLayoutId id="2147483735" r:id="rId13"/>
    <p:sldLayoutId id="2147483736" r:id="rId14"/>
    <p:sldLayoutId id="2147483737" r:id="rId15"/>
    <p:sldLayoutId id="2147483738" r:id="rId16"/>
    <p:sldLayoutId id="2147483731" r:id="rId17"/>
    <p:sldLayoutId id="2147483732" r:id="rId18"/>
    <p:sldLayoutId id="2147483733" r:id="rId19"/>
    <p:sldLayoutId id="2147483734" r:id="rId20"/>
    <p:sldLayoutId id="2147483710" r:id="rId21"/>
    <p:sldLayoutId id="2147483719" r:id="rId22"/>
    <p:sldLayoutId id="2147483706" r:id="rId23"/>
    <p:sldLayoutId id="2147483707" r:id="rId24"/>
    <p:sldLayoutId id="2147483708" r:id="rId25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Font typeface="Arial" charset="0"/>
        <a:defRPr lang="en-AU" sz="2800" b="1" i="0" kern="1200" cap="none" spc="-149" baseline="0" dirty="0" smtClean="0">
          <a:solidFill>
            <a:schemeClr val="tx1"/>
          </a:solidFill>
          <a:latin typeface="+mj-lt"/>
          <a:ea typeface="Roboto Black" panose="02000000000000000000" pitchFamily="2" charset="0"/>
          <a:cs typeface="Arial" panose="020B0604020202020204" pitchFamily="34" charset="0"/>
        </a:defRPr>
      </a:lvl1pPr>
      <a:lvl2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8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8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8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8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609329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1218657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827986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2437314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None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215960" indent="-21596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Char char="•"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2pPr>
      <a:lvl3pPr marL="431920" indent="-21596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Char char="‒"/>
        <a:tabLst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3pPr>
      <a:lvl4pPr marL="611885" indent="-21596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Char char="•"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4pPr>
      <a:lvl5pPr marL="863838" indent="-21596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Char char="‒"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5pPr>
      <a:lvl6pPr marL="3351304" indent="-304665" algn="l" defTabSz="121865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634" indent="-304665" algn="l" defTabSz="121865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963" indent="-304665" algn="l" defTabSz="121865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290" indent="-304665" algn="l" defTabSz="121865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29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657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986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314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643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971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298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626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19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7452" userDrawn="1">
          <p15:clr>
            <a:srgbClr val="F26B43"/>
          </p15:clr>
        </p15:guide>
        <p15:guide id="4" pos="1276" userDrawn="1">
          <p15:clr>
            <a:srgbClr val="F26B43"/>
          </p15:clr>
        </p15:guide>
        <p15:guide id="5" pos="1460" userDrawn="1">
          <p15:clr>
            <a:srgbClr val="F26B43"/>
          </p15:clr>
        </p15:guide>
        <p15:guide id="6" pos="2514" userDrawn="1">
          <p15:clr>
            <a:srgbClr val="F26B43"/>
          </p15:clr>
        </p15:guide>
        <p15:guide id="7" pos="2697" userDrawn="1">
          <p15:clr>
            <a:srgbClr val="F26B43"/>
          </p15:clr>
        </p15:guide>
        <p15:guide id="8" pos="3929" userDrawn="1">
          <p15:clr>
            <a:srgbClr val="F26B43"/>
          </p15:clr>
        </p15:guide>
        <p15:guide id="9" pos="3748" userDrawn="1">
          <p15:clr>
            <a:srgbClr val="F26B43"/>
          </p15:clr>
        </p15:guide>
        <p15:guide id="10" pos="4981" userDrawn="1">
          <p15:clr>
            <a:srgbClr val="F26B43"/>
          </p15:clr>
        </p15:guide>
        <p15:guide id="11" pos="5163" userDrawn="1">
          <p15:clr>
            <a:srgbClr val="F26B43"/>
          </p15:clr>
        </p15:guide>
        <p15:guide id="12" pos="6219" userDrawn="1">
          <p15:clr>
            <a:srgbClr val="F26B43"/>
          </p15:clr>
        </p15:guide>
        <p15:guide id="13" pos="6398" userDrawn="1">
          <p15:clr>
            <a:srgbClr val="F26B43"/>
          </p15:clr>
        </p15:guide>
        <p15:guide id="14" orient="horz" pos="807" userDrawn="1">
          <p15:clr>
            <a:srgbClr val="F26B43"/>
          </p15:clr>
        </p15:guide>
        <p15:guide id="15" orient="horz" pos="876" userDrawn="1">
          <p15:clr>
            <a:srgbClr val="F26B43"/>
          </p15:clr>
        </p15:guide>
        <p15:guide id="16" orient="horz" pos="4031" userDrawn="1">
          <p15:clr>
            <a:srgbClr val="F26B43"/>
          </p15:clr>
        </p15:guide>
        <p15:guide id="17" orient="horz" pos="597" userDrawn="1">
          <p15:clr>
            <a:srgbClr val="F26B43"/>
          </p15:clr>
        </p15:guide>
        <p15:guide id="18" orient="horz" pos="2435" userDrawn="1">
          <p15:clr>
            <a:srgbClr val="F26B43"/>
          </p15:clr>
        </p15:guide>
        <p15:guide id="19" orient="horz" pos="3756" userDrawn="1">
          <p15:clr>
            <a:srgbClr val="F26B43"/>
          </p15:clr>
        </p15:guide>
        <p15:guide id="20" orient="horz" pos="4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8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004CB0-0CE3-3376-69B4-2522D3E3183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045911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004CB0-0CE3-3376-69B4-2522D3E31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D4F42D9-7ACE-EF54-8740-DF8227CBF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7417" y="4703191"/>
            <a:ext cx="4698834" cy="403828"/>
          </a:xfrm>
        </p:spPr>
        <p:txBody>
          <a:bodyPr/>
          <a:lstStyle/>
          <a:p>
            <a:endParaRPr lang="en-US">
              <a:latin typeface="Graphik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A241-86F8-9BA0-6847-FAF7BA0BC7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ED62A1A-3CB8-BDF5-1253-2D06AB83F0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06300" y="-259080"/>
            <a:ext cx="6921666" cy="6858000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43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171BC-5CF2-F8CB-E67E-923319AC3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E7ECE1-4525-9FE4-6EFF-45879A647B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93055B-769C-5449-E847-67A9AA8C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 Pictures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CD07DA-2D82-D09B-5D7B-50BE73F983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XXX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D7ED22-FA9A-2198-461A-001D5EE75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85" y="2262645"/>
            <a:ext cx="5660715" cy="310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1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BEDAA0-231F-67F3-8F26-00D43A1593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90BA32-BAEA-25DA-576F-AB11571D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Paper 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9C76-6C80-CB16-DA5A-BC567B1CBB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XXX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493B9-D34F-0FDB-6E37-6314B99D9B9D}"/>
              </a:ext>
            </a:extLst>
          </p:cNvPr>
          <p:cNvSpPr txBox="1"/>
          <p:nvPr/>
        </p:nvSpPr>
        <p:spPr>
          <a:xfrm>
            <a:off x="370417" y="1173980"/>
            <a:ext cx="9506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Asks two related questions:</a:t>
            </a:r>
          </a:p>
          <a:p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What are the </a:t>
            </a:r>
            <a:r>
              <a:rPr lang="en-AU" b="1" dirty="0"/>
              <a:t>employment effects</a:t>
            </a:r>
            <a:r>
              <a:rPr lang="en-AU" dirty="0"/>
              <a:t> of low-income wage subsides/tax-credits?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What are the </a:t>
            </a:r>
            <a:r>
              <a:rPr lang="en-AU" b="1" dirty="0"/>
              <a:t>wage effects</a:t>
            </a:r>
            <a:r>
              <a:rPr lang="en-AU" dirty="0"/>
              <a:t> of such a subsidy?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88F16-19E7-63DE-3949-218F9E47EBAB}"/>
              </a:ext>
            </a:extLst>
          </p:cNvPr>
          <p:cNvSpPr txBox="1"/>
          <p:nvPr/>
        </p:nvSpPr>
        <p:spPr>
          <a:xfrm>
            <a:off x="370417" y="2736502"/>
            <a:ext cx="9506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Uses a reform in France in 2015:</a:t>
            </a:r>
          </a:p>
          <a:p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Decreased and increased </a:t>
            </a:r>
            <a:r>
              <a:rPr lang="en-AU" b="1" dirty="0"/>
              <a:t>marginal tax rates</a:t>
            </a:r>
            <a:r>
              <a:rPr lang="en-AU" dirty="0"/>
              <a:t> across the low-earner distribution.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Decreased </a:t>
            </a:r>
            <a:r>
              <a:rPr lang="en-AU" b="1" dirty="0"/>
              <a:t>participation tax rates</a:t>
            </a:r>
            <a:r>
              <a:rPr lang="en-AU" dirty="0"/>
              <a:t> across the low-earner distribution.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47C18-F159-E019-5860-FEE0D3ACC0D0}"/>
              </a:ext>
            </a:extLst>
          </p:cNvPr>
          <p:cNvSpPr txBox="1"/>
          <p:nvPr/>
        </p:nvSpPr>
        <p:spPr>
          <a:xfrm>
            <a:off x="370417" y="4299024"/>
            <a:ext cx="9506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From a </a:t>
            </a:r>
            <a:r>
              <a:rPr lang="en-AU" b="1" dirty="0">
                <a:solidFill>
                  <a:schemeClr val="accent1"/>
                </a:solidFill>
              </a:rPr>
              <a:t>10% reduction in the net of participation tax rate</a:t>
            </a:r>
            <a:r>
              <a:rPr lang="en-AU" dirty="0">
                <a:solidFill>
                  <a:schemeClr val="accent1"/>
                </a:solidFill>
              </a:rPr>
              <a:t>:</a:t>
            </a:r>
          </a:p>
          <a:p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A 2.7% increase in hours worked.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A 3.1% decline in wages (31% pass through to firms).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E75BE-D706-0F22-8C86-CBDF74E7C933}"/>
              </a:ext>
            </a:extLst>
          </p:cNvPr>
          <p:cNvSpPr txBox="1"/>
          <p:nvPr/>
        </p:nvSpPr>
        <p:spPr>
          <a:xfrm>
            <a:off x="370417" y="5861546"/>
            <a:ext cx="950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Extensive margin response with no intensive margin response </a:t>
            </a:r>
            <a:r>
              <a:rPr lang="en-AU" b="1" dirty="0">
                <a:solidFill>
                  <a:schemeClr val="accent1"/>
                </a:solidFill>
              </a:rPr>
              <a:t>consistent with literature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182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11303-8BDC-CE4B-AEA9-824EEDA2A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9D22A2-A993-2B67-8646-1C9EB32408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36A565-1605-23C6-4C54-F22FA580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 and identification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4A298-B7EA-2630-F608-F741BD2750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XXX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F06FB-D8D9-3749-A0E9-C58026E06869}"/>
              </a:ext>
            </a:extLst>
          </p:cNvPr>
          <p:cNvSpPr txBox="1"/>
          <p:nvPr/>
        </p:nvSpPr>
        <p:spPr>
          <a:xfrm>
            <a:off x="648393" y="1409008"/>
            <a:ext cx="10146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Shift-share IV approach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IV an exogenous change in the MTR and PTR due to the policy (at the initial level of earnings).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Differing intensity by region based on hours-weighted change in tax measure.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15F2A-0193-920F-3ED7-ABA963DA4C16}"/>
              </a:ext>
            </a:extLst>
          </p:cNvPr>
          <p:cNvSpPr txBox="1"/>
          <p:nvPr/>
        </p:nvSpPr>
        <p:spPr>
          <a:xfrm>
            <a:off x="648393" y="2854037"/>
            <a:ext cx="84035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Identification requires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Conditional quasi-random assignment (exogeneity).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Socio-economic groups are substitutes in the </a:t>
            </a:r>
            <a:r>
              <a:rPr lang="en-US" dirty="0" err="1"/>
              <a:t>labour</a:t>
            </a:r>
            <a:r>
              <a:rPr lang="en-US" dirty="0"/>
              <a:t> market (wage spillovers).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</a:t>
            </a:r>
            <a:r>
              <a:rPr lang="en-US" dirty="0" err="1"/>
              <a:t>labour</a:t>
            </a:r>
            <a:r>
              <a:rPr lang="en-US" dirty="0"/>
              <a:t> markets are distinct (limited mobility).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uncorrelated shock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Relevance.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64256-CA0E-E2B2-B618-382362CDA7EC}"/>
              </a:ext>
            </a:extLst>
          </p:cNvPr>
          <p:cNvSpPr txBox="1"/>
          <p:nvPr/>
        </p:nvSpPr>
        <p:spPr>
          <a:xfrm>
            <a:off x="465511" y="5027572"/>
            <a:ext cx="631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This is clearly outlined in the paper, and well argued.</a:t>
            </a:r>
            <a:endParaRPr lang="en-NZ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EF9C3-D15A-D740-C02E-32D6B853B8F1}"/>
              </a:ext>
            </a:extLst>
          </p:cNvPr>
          <p:cNvSpPr txBox="1"/>
          <p:nvPr/>
        </p:nvSpPr>
        <p:spPr>
          <a:xfrm>
            <a:off x="465511" y="5709760"/>
            <a:ext cx="661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However, have to talk for 10 mins – so here are some thoughts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546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1A87D-4091-0AC0-1C11-EE9089B4C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58F2BF-72B3-DF40-82A7-78317D3BD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FBA088-3F23-8B07-338C-3F7E22A9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92" y="586785"/>
            <a:ext cx="11459365" cy="700597"/>
          </a:xfrm>
        </p:spPr>
        <p:txBody>
          <a:bodyPr/>
          <a:lstStyle/>
          <a:p>
            <a:r>
              <a:rPr lang="en-AU" dirty="0"/>
              <a:t>Potential limitations: Interpretation of the shock variable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30A54-AF3E-9A67-3FDD-EFBEC963B7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XXX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E89CE-9477-657F-0751-8C50092FB3B3}"/>
              </a:ext>
            </a:extLst>
          </p:cNvPr>
          <p:cNvSpPr txBox="1"/>
          <p:nvPr/>
        </p:nvSpPr>
        <p:spPr>
          <a:xfrm>
            <a:off x="295603" y="1088477"/>
            <a:ext cx="10705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simulated shocks are based on the change in tax incentives from their </a:t>
            </a:r>
            <a:r>
              <a:rPr lang="en-AU" b="1" dirty="0"/>
              <a:t>status quo</a:t>
            </a:r>
            <a:r>
              <a:rPr lang="en-A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Legitimate method to deal with endogeneity in marginal tax rates due to the progressive scale (motivated </a:t>
            </a:r>
            <a:r>
              <a:rPr lang="en-AU" dirty="0" err="1"/>
              <a:t>wrt</a:t>
            </a:r>
            <a:r>
              <a:rPr lang="en-AU" dirty="0"/>
              <a:t> ETI literature).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But doesn’t account for inframarginal changes in the budget constraint.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601C17-5B4B-238C-A556-C64A738E7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84" y="2576921"/>
            <a:ext cx="4578559" cy="29676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8D76FC-3A35-5580-1928-A16EEB773543}"/>
              </a:ext>
            </a:extLst>
          </p:cNvPr>
          <p:cNvSpPr txBox="1"/>
          <p:nvPr/>
        </p:nvSpPr>
        <p:spPr>
          <a:xfrm>
            <a:off x="241540" y="5506956"/>
            <a:ext cx="1070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This type of change is the main shock that occurs in this reform.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44CD51-93E4-4CF9-B497-D21D129AD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79" y="2658297"/>
            <a:ext cx="3750512" cy="27730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4565AD-81F1-ED73-8BC5-8A0607471306}"/>
              </a:ext>
            </a:extLst>
          </p:cNvPr>
          <p:cNvSpPr txBox="1"/>
          <p:nvPr/>
        </p:nvSpPr>
        <p:spPr>
          <a:xfrm>
            <a:off x="241540" y="5978605"/>
            <a:ext cx="1070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Will characterise individuals with significant extensive margin incentive as having none, and potentially the opposite. </a:t>
            </a:r>
            <a:r>
              <a:rPr lang="en-AU" b="1" dirty="0"/>
              <a:t>Sensitivity</a:t>
            </a:r>
            <a:r>
              <a:rPr lang="en-AU" dirty="0"/>
              <a:t>: “Reverse reform” approach.</a:t>
            </a:r>
          </a:p>
        </p:txBody>
      </p:sp>
    </p:spTree>
    <p:extLst>
      <p:ext uri="{BB962C8B-B14F-4D97-AF65-F5344CB8AC3E}">
        <p14:creationId xmlns:p14="http://schemas.microsoft.com/office/powerpoint/2010/main" val="142996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E1DF9-4C40-31DF-9624-4AA265CBF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F35CCA-A4A8-A503-0973-7C297DA7C1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36631C-BA93-DD6D-F27C-7BCB93FD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92" y="586785"/>
            <a:ext cx="11459365" cy="700597"/>
          </a:xfrm>
        </p:spPr>
        <p:txBody>
          <a:bodyPr/>
          <a:lstStyle/>
          <a:p>
            <a:r>
              <a:rPr lang="en-AU" dirty="0"/>
              <a:t>Potential limitations: Interpretation of the shock variable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1DA48-EBFE-B35C-09BB-8263CE7BE4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XXX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C223B-CD89-284B-0B7E-9BCD30F4F2A1}"/>
              </a:ext>
            </a:extLst>
          </p:cNvPr>
          <p:cNvSpPr txBox="1"/>
          <p:nvPr/>
        </p:nvSpPr>
        <p:spPr>
          <a:xfrm>
            <a:off x="370417" y="1145262"/>
            <a:ext cx="1070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Furthermore, two regions could have the same shock with two very different patterns of treatment.</a:t>
            </a:r>
          </a:p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CE832-6631-4AA0-09FF-75852E573E85}"/>
              </a:ext>
            </a:extLst>
          </p:cNvPr>
          <p:cNvSpPr txBox="1"/>
          <p:nvPr/>
        </p:nvSpPr>
        <p:spPr>
          <a:xfrm>
            <a:off x="336591" y="3086699"/>
            <a:ext cx="1070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Sensitivity</a:t>
            </a:r>
            <a:r>
              <a:rPr lang="en-AU" dirty="0"/>
              <a:t>: Alternative weighting.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9B40D-FD93-8C5E-60F7-8E5100D694B9}"/>
              </a:ext>
            </a:extLst>
          </p:cNvPr>
          <p:cNvSpPr txBox="1"/>
          <p:nvPr/>
        </p:nvSpPr>
        <p:spPr>
          <a:xfrm>
            <a:off x="336591" y="1839860"/>
            <a:ext cx="95680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Two regions with 10 people of same SD characteristics, A and B. In </a:t>
            </a:r>
            <a:r>
              <a:rPr lang="en-AU" dirty="0">
                <a:solidFill>
                  <a:schemeClr val="accent2"/>
                </a:solidFill>
              </a:rPr>
              <a:t>region A 10 people see net PTR fall by 1%</a:t>
            </a:r>
            <a:r>
              <a:rPr lang="en-AU" dirty="0"/>
              <a:t>, in </a:t>
            </a:r>
            <a:r>
              <a:rPr lang="en-AU" dirty="0">
                <a:solidFill>
                  <a:schemeClr val="accent4"/>
                </a:solidFill>
              </a:rPr>
              <a:t>region B 1 person sees it fall by 10%</a:t>
            </a:r>
            <a:r>
              <a:rPr lang="en-AU" dirty="0"/>
              <a:t>. </a:t>
            </a:r>
            <a:r>
              <a:rPr lang="en-AU" b="1" dirty="0"/>
              <a:t>Both regions have the same shock</a:t>
            </a:r>
            <a:r>
              <a:rPr lang="en-AU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185E05-A7C7-79E9-1271-FF8FA294742C}"/>
              </a:ext>
            </a:extLst>
          </p:cNvPr>
          <p:cNvSpPr txBox="1"/>
          <p:nvPr/>
        </p:nvSpPr>
        <p:spPr>
          <a:xfrm>
            <a:off x="336591" y="4058296"/>
            <a:ext cx="10705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However, given the shift share design the instrument does not need to be perfect. So these points do not threaten the core result – and likely suggests the effects are attenuated.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Instrument is </a:t>
            </a:r>
            <a:r>
              <a:rPr lang="en-AU" b="1" dirty="0"/>
              <a:t>exogenous</a:t>
            </a:r>
            <a:r>
              <a:rPr lang="en-A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Instrument has been shown to be relevant in the </a:t>
            </a:r>
            <a:r>
              <a:rPr lang="en-AU" b="1" dirty="0"/>
              <a:t>PTR case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982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D35BF3B-3D80-B09B-566A-2DAE8C1CB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4E804B-A768-CA95-5E4A-D9B80812AD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CE411B-F17A-2876-E781-9FE49883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92" y="586785"/>
            <a:ext cx="11459365" cy="700597"/>
          </a:xfrm>
        </p:spPr>
        <p:txBody>
          <a:bodyPr/>
          <a:lstStyle/>
          <a:p>
            <a:r>
              <a:rPr lang="en-AU" dirty="0"/>
              <a:t>Potential limitations: Interpretation of the shock variable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5C4CC-A97C-A1C1-EE2C-034D19B6E5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XXX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0CC66-80BB-5508-403E-E089DAA17446}"/>
              </a:ext>
            </a:extLst>
          </p:cNvPr>
          <p:cNvSpPr txBox="1"/>
          <p:nvPr/>
        </p:nvSpPr>
        <p:spPr>
          <a:xfrm>
            <a:off x="370417" y="1656829"/>
            <a:ext cx="10705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Participation rate concern</a:t>
            </a:r>
            <a:r>
              <a:rPr lang="en-AU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Take the individual who receives the largest hour-weighted treatment. On the substitution margin their MTR is unchanged, but the income effect will lower their work incentives. 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Take an unemployed individual.  On the substitution margin the MTR is lower, and there is no income effect.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r>
              <a:rPr lang="en-AU" dirty="0"/>
              <a:t>However, this instrument would treat the former as treated and the later as untreated.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6282E4-8DB4-834F-D970-F57F11223594}"/>
              </a:ext>
            </a:extLst>
          </p:cNvPr>
          <p:cNvSpPr txBox="1"/>
          <p:nvPr/>
        </p:nvSpPr>
        <p:spPr>
          <a:xfrm>
            <a:off x="336592" y="3925948"/>
            <a:ext cx="11171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Second issue </a:t>
            </a:r>
            <a:r>
              <a:rPr lang="en-AU" b="1" dirty="0"/>
              <a:t>is addressed</a:t>
            </a:r>
            <a:r>
              <a:rPr lang="en-AU" dirty="0"/>
              <a:t> by imputing their income based on characteristics to estimate a treatment intensity (add sensitivity to imputation and selection). But the uncertain relation to work incentives remains.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97765F-ECEA-8082-A41E-B86760B6A276}"/>
              </a:ext>
            </a:extLst>
          </p:cNvPr>
          <p:cNvSpPr txBox="1"/>
          <p:nvPr/>
        </p:nvSpPr>
        <p:spPr>
          <a:xfrm>
            <a:off x="274821" y="1155844"/>
            <a:ext cx="1070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Furthermore, the simulated shocks are based on the change in tax incentives from their status quo.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27F00C-2848-86E9-D266-CB7B75025807}"/>
              </a:ext>
            </a:extLst>
          </p:cNvPr>
          <p:cNvSpPr txBox="1"/>
          <p:nvPr/>
        </p:nvSpPr>
        <p:spPr>
          <a:xfrm>
            <a:off x="336592" y="4932644"/>
            <a:ext cx="1070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Sensitivity</a:t>
            </a:r>
            <a:r>
              <a:rPr lang="en-AU" dirty="0"/>
              <a:t>: “Reverse policy” status quo.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9F34D-0319-E9C1-0279-D990DC66F98B}"/>
              </a:ext>
            </a:extLst>
          </p:cNvPr>
          <p:cNvSpPr txBox="1"/>
          <p:nvPr/>
        </p:nvSpPr>
        <p:spPr>
          <a:xfrm>
            <a:off x="336592" y="5869170"/>
            <a:ext cx="1070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Note: </a:t>
            </a:r>
            <a:r>
              <a:rPr lang="en-AU" dirty="0"/>
              <a:t>Not to relevant, can speak to on slide 4 without showing.</a:t>
            </a:r>
          </a:p>
        </p:txBody>
      </p:sp>
    </p:spTree>
    <p:extLst>
      <p:ext uri="{BB962C8B-B14F-4D97-AF65-F5344CB8AC3E}">
        <p14:creationId xmlns:p14="http://schemas.microsoft.com/office/powerpoint/2010/main" val="379457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08079-2D21-97BA-067B-1AD5E1952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5A4049-F178-98D4-8E4F-C408D617CC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E5802A-F329-EC61-77EB-AF011A6D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Potential limitations: Importance of randomly-assigned-shocks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34877-634D-9121-088F-9318F4CF4E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XXX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CFC445-E4C7-82F1-EE27-4E479F78C88B}"/>
              </a:ext>
            </a:extLst>
          </p:cNvPr>
          <p:cNvSpPr txBox="1"/>
          <p:nvPr/>
        </p:nvSpPr>
        <p:spPr>
          <a:xfrm>
            <a:off x="436416" y="1400750"/>
            <a:ext cx="95513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Due to the shock being designed and released at the national level, these shocks can be seen as (conditionally) randomly assigned – i.e. individuals in the same positions in different areas would receive the same treatment. </a:t>
            </a:r>
          </a:p>
          <a:p>
            <a:endParaRPr lang="en-AU" dirty="0"/>
          </a:p>
          <a:p>
            <a:r>
              <a:rPr lang="en-AU" dirty="0"/>
              <a:t>However, there is a risk that the political process did drive a design based on differential expected outcomes for some regions in the future. As a placebo, parallel trends are used to motivate identification.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err="1"/>
              <a:t>Chaisemartin</a:t>
            </a:r>
            <a:r>
              <a:rPr lang="en-AU" b="1" dirty="0"/>
              <a:t> &amp; Lei (2022)</a:t>
            </a:r>
            <a:r>
              <a:rPr lang="en-AU" dirty="0"/>
              <a:t>: Under parallel trends, heterogenous treatment effects can bias results.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E2766-3CCE-BC56-1412-6141D2EC4C1B}"/>
              </a:ext>
            </a:extLst>
          </p:cNvPr>
          <p:cNvSpPr txBox="1"/>
          <p:nvPr/>
        </p:nvSpPr>
        <p:spPr>
          <a:xfrm>
            <a:off x="299758" y="4514585"/>
            <a:ext cx="11279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combination of instrument measurement (which may generate artificial heterogeneity in treatment, even if true treatment effects are homogenous) and concerns about aggregation of heterogeneous treatment can bias estimates.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10BD6-7D54-C1F1-061A-6F7752C57352}"/>
              </a:ext>
            </a:extLst>
          </p:cNvPr>
          <p:cNvSpPr txBox="1"/>
          <p:nvPr/>
        </p:nvSpPr>
        <p:spPr>
          <a:xfrm>
            <a:off x="299758" y="5519039"/>
            <a:ext cx="1127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Suggestion</a:t>
            </a:r>
            <a:r>
              <a:rPr lang="en-AU" dirty="0"/>
              <a:t>: Report heterogenous treatment effects and show underlying weights.</a:t>
            </a:r>
          </a:p>
        </p:txBody>
      </p:sp>
    </p:spTree>
    <p:extLst>
      <p:ext uri="{BB962C8B-B14F-4D97-AF65-F5344CB8AC3E}">
        <p14:creationId xmlns:p14="http://schemas.microsoft.com/office/powerpoint/2010/main" val="282512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F2381-1461-AAF2-1CE5-1604AB256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82D0BF-7905-D393-0C85-53C147997B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3DEF1E-0BD2-D6EC-B531-D6B03D14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Potential limitations: Mobility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D1420-8474-9877-001F-135192350D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XXX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EBFDD-0E5C-FFDC-0827-D5F966A5F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57" y="1976235"/>
            <a:ext cx="5420481" cy="2905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898C95-7AF7-F104-3CEB-142C151E8629}"/>
              </a:ext>
            </a:extLst>
          </p:cNvPr>
          <p:cNvSpPr txBox="1"/>
          <p:nvPr/>
        </p:nvSpPr>
        <p:spPr>
          <a:xfrm>
            <a:off x="500332" y="1354347"/>
            <a:ext cx="52576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Mobility between regions shown to be limited</a:t>
            </a:r>
            <a:br>
              <a:rPr lang="en-AU" dirty="0"/>
            </a:br>
            <a:r>
              <a:rPr lang="en-AU" dirty="0"/>
              <a:t>over the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However, the key interest is mobility among </a:t>
            </a:r>
            <a:br>
              <a:rPr lang="en-AU" dirty="0"/>
            </a:br>
            <a:r>
              <a:rPr lang="en-AU" dirty="0"/>
              <a:t>treated individuals.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Key would be to show </a:t>
            </a:r>
            <a:r>
              <a:rPr lang="en-AU" b="1" dirty="0"/>
              <a:t>limited mobility by treatment intensity</a:t>
            </a:r>
            <a:r>
              <a:rPr lang="en-A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Significant </a:t>
            </a:r>
            <a:r>
              <a:rPr lang="en-AU"/>
              <a:t>mobility would XXX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325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D0652-56E8-5F05-1C45-1E7867E35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538FC5-AF64-A5F1-6E75-9752FE5749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B45658-B6F9-434E-961A-FAF12D3B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Minor questions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F5985-371E-017C-165A-964F14BF5F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XXX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D6379D-10F5-80F2-E9AD-2F65828EB564}"/>
              </a:ext>
            </a:extLst>
          </p:cNvPr>
          <p:cNvSpPr txBox="1"/>
          <p:nvPr/>
        </p:nvSpPr>
        <p:spPr>
          <a:xfrm>
            <a:off x="707366" y="1500996"/>
            <a:ext cx="10550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imputation of wages for non-participants is done via OLS. Heckman selection model an alternative.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Equivalisation of earnings: No standard scale used, would be good to check sensitivity of socio-demographic groups on the basis of OECD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Sensitivity to unbalanced panel.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General equilibrium effects (what happens to the level).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There is imperfect take-up, when prior policies had low or full take-up. These changes in treatment status may themselves be informative of behavioural responses.</a:t>
            </a:r>
          </a:p>
        </p:txBody>
      </p:sp>
    </p:spTree>
    <p:extLst>
      <p:ext uri="{BB962C8B-B14F-4D97-AF65-F5344CB8AC3E}">
        <p14:creationId xmlns:p14="http://schemas.microsoft.com/office/powerpoint/2010/main" val="30748588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946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OJRKMSIZCicbhc4bAXGX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61 slide master">
  <a:themeElements>
    <a:clrScheme name="e61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F54"/>
      </a:accent1>
      <a:accent2>
        <a:srgbClr val="008080"/>
      </a:accent2>
      <a:accent3>
        <a:srgbClr val="33A7AB"/>
      </a:accent3>
      <a:accent4>
        <a:srgbClr val="FFA557"/>
      </a:accent4>
      <a:accent5>
        <a:srgbClr val="F88379"/>
      </a:accent5>
      <a:accent6>
        <a:srgbClr val="B40000"/>
      </a:accent6>
      <a:hlink>
        <a:srgbClr val="0563C1"/>
      </a:hlink>
      <a:folHlink>
        <a:srgbClr val="954F72"/>
      </a:folHlink>
    </a:clrScheme>
    <a:fontScheme name="Custom 2">
      <a:majorFont>
        <a:latin typeface="Proxima Nova Rg"/>
        <a:ea typeface=""/>
        <a:cs typeface=""/>
      </a:majorFont>
      <a:minorFont>
        <a:latin typeface="Proxima Nova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19050">
          <a:noFill/>
          <a:prstDash val="sysDot"/>
          <a:headEnd type="none" w="med" len="med"/>
          <a:tailEnd type="none" w="med" len="med"/>
        </a:ln>
      </a:spPr>
      <a:bodyPr rtlCol="0" anchor="ctr"/>
      <a:lstStyle>
        <a:defPPr algn="ctr">
          <a:defRPr b="1" dirty="0" smtClean="0">
            <a:solidFill>
              <a:schemeClr val="bg1"/>
            </a:solidFill>
            <a:latin typeface="Graphik" panose="020B0503030202060203" pitchFamily="34" charset="77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prstDash val="solid"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e61 general template.potx" id="{90061909-20C7-47C0-9BA3-1FCA4037CBDA}" vid="{47FE1831-D1E7-41D2-8A16-5B5B5DBA35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4025935-85eb-43e8-ab32-734675053e7f" xsi:nil="true"/>
    <lcf76f155ced4ddcb4097134ff3c332f xmlns="aa802c90-64f7-4260-a678-c5c09559402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8A1619F266734FBC2B48FB95398739" ma:contentTypeVersion="18" ma:contentTypeDescription="Create a new document." ma:contentTypeScope="" ma:versionID="8dc4163b27f0ec44a22c6d7358323f5f">
  <xsd:schema xmlns:xsd="http://www.w3.org/2001/XMLSchema" xmlns:xs="http://www.w3.org/2001/XMLSchema" xmlns:p="http://schemas.microsoft.com/office/2006/metadata/properties" xmlns:ns2="aa802c90-64f7-4260-a678-c5c09559402a" xmlns:ns3="d4025935-85eb-43e8-ab32-734675053e7f" targetNamespace="http://schemas.microsoft.com/office/2006/metadata/properties" ma:root="true" ma:fieldsID="a1176a965c39d1ac1c7d6ef690b32559" ns2:_="" ns3:_="">
    <xsd:import namespace="aa802c90-64f7-4260-a678-c5c09559402a"/>
    <xsd:import namespace="d4025935-85eb-43e8-ab32-734675053e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02c90-64f7-4260-a678-c5c0955940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bce0e04-9c7f-4626-8cb4-29f8b9ace2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25935-85eb-43e8-ab32-734675053e7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bd7d9116-efc1-484d-8b57-8af332a5bfd6}" ma:internalName="TaxCatchAll" ma:showField="CatchAllData" ma:web="d4025935-85eb-43e8-ab32-734675053e7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36B762-179B-48EA-90B2-E74079BA15DE}">
  <ds:schemaRefs>
    <ds:schemaRef ds:uri="d4025935-85eb-43e8-ab32-734675053e7f"/>
    <ds:schemaRef ds:uri="aa802c90-64f7-4260-a678-c5c09559402a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29E81E1-445C-4E91-8E35-C5BD736A3B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4E5144-405F-49D2-89C0-6C01A508B4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802c90-64f7-4260-a678-c5c09559402a"/>
    <ds:schemaRef ds:uri="d4025935-85eb-43e8-ab32-734675053e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e61 general template (1)</Template>
  <TotalTime>858</TotalTime>
  <Words>876</Words>
  <Application>Microsoft Office PowerPoint</Application>
  <PresentationFormat>Widescreen</PresentationFormat>
  <Paragraphs>94</Paragraphs>
  <Slides>10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Graphik</vt:lpstr>
      <vt:lpstr>GT Sectra Fine</vt:lpstr>
      <vt:lpstr>Proxima Nova Rg</vt:lpstr>
      <vt:lpstr>System Font</vt:lpstr>
      <vt:lpstr>e61 slide master</vt:lpstr>
      <vt:lpstr>think-cell Slide</vt:lpstr>
      <vt:lpstr>PowerPoint Presentation</vt:lpstr>
      <vt:lpstr>Paper summary</vt:lpstr>
      <vt:lpstr>Approach and identification</vt:lpstr>
      <vt:lpstr>Potential limitations: Interpretation of the shock variable</vt:lpstr>
      <vt:lpstr>Potential limitations: Interpretation of the shock variable</vt:lpstr>
      <vt:lpstr>Potential limitations: Interpretation of the shock variable</vt:lpstr>
      <vt:lpstr>Potential limitations: Importance of randomly-assigned-shocks</vt:lpstr>
      <vt:lpstr>Potential limitations: Mobility</vt:lpstr>
      <vt:lpstr>Minor questions</vt:lpstr>
      <vt:lpstr>Extra Pictures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 Nolan</dc:creator>
  <cp:lastModifiedBy>Matt</cp:lastModifiedBy>
  <cp:revision>33</cp:revision>
  <dcterms:created xsi:type="dcterms:W3CDTF">2025-07-27T23:18:17Z</dcterms:created>
  <dcterms:modified xsi:type="dcterms:W3CDTF">2025-07-29T10:18:55Z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0x010100E38A1619F266734FBC2B48FB95398739</vt:lpwstr>
  </property>
  <property fmtid="{D5CDD505-2E9C-101B-9397-08002B2CF9AE}" pid="3" name="MediaServiceImageTags">
    <vt:lpwstr/>
  </property>
</Properties>
</file>