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8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29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2"/>
  </p:notesMasterIdLst>
  <p:handoutMasterIdLst>
    <p:handoutMasterId r:id="rId33"/>
  </p:handoutMasterIdLst>
  <p:sldIdLst>
    <p:sldId id="2147140411" r:id="rId5"/>
    <p:sldId id="2147140421" r:id="rId6"/>
    <p:sldId id="2147140511" r:id="rId7"/>
    <p:sldId id="2147140425" r:id="rId8"/>
    <p:sldId id="2147140484" r:id="rId9"/>
    <p:sldId id="2147140485" r:id="rId10"/>
    <p:sldId id="2147140506" r:id="rId11"/>
    <p:sldId id="2147140509" r:id="rId12"/>
    <p:sldId id="2147140489" r:id="rId13"/>
    <p:sldId id="2147140497" r:id="rId14"/>
    <p:sldId id="2147140510" r:id="rId15"/>
    <p:sldId id="2147140490" r:id="rId16"/>
    <p:sldId id="2147140524" r:id="rId17"/>
    <p:sldId id="2147140513" r:id="rId18"/>
    <p:sldId id="2147140514" r:id="rId19"/>
    <p:sldId id="2147140515" r:id="rId20"/>
    <p:sldId id="2147140516" r:id="rId21"/>
    <p:sldId id="2147140517" r:id="rId22"/>
    <p:sldId id="2147140518" r:id="rId23"/>
    <p:sldId id="2147140520" r:id="rId24"/>
    <p:sldId id="2147140519" r:id="rId25"/>
    <p:sldId id="2147140448" r:id="rId26"/>
    <p:sldId id="2147140523" r:id="rId27"/>
    <p:sldId id="2147140455" r:id="rId28"/>
    <p:sldId id="2147140423" r:id="rId29"/>
    <p:sldId id="2147140479" r:id="rId30"/>
    <p:sldId id="2147140522" r:id="rId31"/>
  </p:sldIdLst>
  <p:sldSz cx="12192000" cy="6858000"/>
  <p:notesSz cx="6858000" cy="9144000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5BA906-B677-4ED9-B365-ED690E2CB720}">
          <p14:sldIdLst>
            <p14:sldId id="2147140411"/>
            <p14:sldId id="2147140421"/>
            <p14:sldId id="2147140511"/>
            <p14:sldId id="2147140425"/>
            <p14:sldId id="2147140484"/>
            <p14:sldId id="2147140485"/>
            <p14:sldId id="2147140506"/>
            <p14:sldId id="2147140509"/>
            <p14:sldId id="2147140489"/>
            <p14:sldId id="2147140497"/>
            <p14:sldId id="2147140510"/>
            <p14:sldId id="2147140490"/>
            <p14:sldId id="2147140524"/>
            <p14:sldId id="2147140513"/>
            <p14:sldId id="2147140514"/>
            <p14:sldId id="2147140515"/>
            <p14:sldId id="2147140516"/>
            <p14:sldId id="2147140517"/>
            <p14:sldId id="2147140518"/>
            <p14:sldId id="2147140520"/>
            <p14:sldId id="2147140519"/>
            <p14:sldId id="2147140448"/>
            <p14:sldId id="2147140523"/>
            <p14:sldId id="2147140455"/>
            <p14:sldId id="2147140423"/>
            <p14:sldId id="2147140479"/>
            <p14:sldId id="214714052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1987442-388A-3D85-9267-9D330398589D}" name="Rose Khattar" initials="RK" userId="S::rose.khattar@e61.in::ee085c25-62bb-45e9-86e9-73cb89e94472" providerId="AD"/>
  <p188:author id="{BF14334D-2C5C-4C65-D5D1-43BCC612F77C}" name="Erin Clarke" initials="" userId="S::erin.clarke@e61.in::cad22c56-d372-48b4-9ec3-18336bd95bf6" providerId="AD"/>
  <p188:author id="{02212BB9-A5CF-D335-3301-776C81AF3ABE}" name="Lachlan Vass" initials="LV" userId="S::lachlan.vass@e61.in::3865f71c-c396-40c5-8390-2fc8d944de27" providerId="AD"/>
  <p188:author id="{5D220AD4-BDDA-9310-4A20-C5A48DC4CD91}" name="Matt Nolan" initials="MN" userId="S::matt.nolan@e61.in::a62ef2e7-69e7-438f-a0a1-6155e204b9f1" providerId="AD"/>
  <p188:author id="{34CD6AE3-4402-C73C-3D6D-D595530990B9}" name="Jack Buckley" initials="JB" userId="S::jack.buckley@e61.in::28ddcf48-0b29-47ef-8181-0ce27c074e2e" providerId="AD"/>
  <p188:author id="{71CA22F3-774C-2056-8AF6-7BA1CB40250A}" name="Sinn, Joshua" initials="SJ" userId="S::joshua.sinn@accenture.com::611c4376-2cbd-4772-b570-fe288a3c2a73" providerId="AD"/>
  <p188:author id="{B00925FF-888A-87C7-8C00-E30A65508C2A}" name="Pelin Akyol" initials="PA" userId="S::pelin.akyol@e61.in::b561ad94-4baf-4f94-8bc3-bdec80a7d59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A7AB"/>
    <a:srgbClr val="004F54"/>
    <a:srgbClr val="2061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2A4E46-8F70-B84F-9FE0-EE4ABC95CF76}" v="10" dt="2024-09-25T23:26:20.6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9"/>
    <p:restoredTop sz="94605"/>
  </p:normalViewPr>
  <p:slideViewPr>
    <p:cSldViewPr snapToGrid="0">
      <p:cViewPr varScale="1">
        <p:scale>
          <a:sx n="90" d="100"/>
          <a:sy n="90" d="100"/>
        </p:scale>
        <p:origin x="100" y="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B86659-DCCE-4AAC-8956-2FC60B610D0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0469B09C-BFAC-4B78-8D01-094A2A78CB51}">
      <dgm:prSet phldrT="[Text]"/>
      <dgm:spPr/>
      <dgm:t>
        <a:bodyPr/>
        <a:lstStyle/>
        <a:p>
          <a:r>
            <a:rPr lang="en-US"/>
            <a:t>Lower lifetime income</a:t>
          </a:r>
          <a:endParaRPr lang="en-AU"/>
        </a:p>
      </dgm:t>
    </dgm:pt>
    <dgm:pt modelId="{F3C67D7C-9251-4B7A-855D-0F9A397BF48A}" type="parTrans" cxnId="{10B3C2A0-14EA-4E32-98E0-6A518B4E202C}">
      <dgm:prSet/>
      <dgm:spPr/>
      <dgm:t>
        <a:bodyPr/>
        <a:lstStyle/>
        <a:p>
          <a:endParaRPr lang="en-AU"/>
        </a:p>
      </dgm:t>
    </dgm:pt>
    <dgm:pt modelId="{B3D9AB8B-3025-43DF-84B0-7499710197E2}" type="sibTrans" cxnId="{10B3C2A0-14EA-4E32-98E0-6A518B4E202C}">
      <dgm:prSet/>
      <dgm:spPr/>
      <dgm:t>
        <a:bodyPr/>
        <a:lstStyle/>
        <a:p>
          <a:endParaRPr lang="en-AU"/>
        </a:p>
      </dgm:t>
    </dgm:pt>
    <dgm:pt modelId="{3050C048-CCF1-4B9E-8BD9-147D273E34BE}">
      <dgm:prSet phldrT="[Text]"/>
      <dgm:spPr/>
      <dgm:t>
        <a:bodyPr/>
        <a:lstStyle/>
        <a:p>
          <a:r>
            <a:rPr lang="en-US"/>
            <a:t>Insufficient liquidity</a:t>
          </a:r>
          <a:endParaRPr lang="en-AU"/>
        </a:p>
      </dgm:t>
    </dgm:pt>
    <dgm:pt modelId="{4A78CED7-A380-491C-B2CE-BEC71DB8E6F9}" type="parTrans" cxnId="{973B2924-961B-4301-A536-9F6BA034D18B}">
      <dgm:prSet/>
      <dgm:spPr/>
      <dgm:t>
        <a:bodyPr/>
        <a:lstStyle/>
        <a:p>
          <a:endParaRPr lang="en-AU"/>
        </a:p>
      </dgm:t>
    </dgm:pt>
    <dgm:pt modelId="{D3E99FE3-3FDC-40E6-9DF2-528329BF9FE9}" type="sibTrans" cxnId="{973B2924-961B-4301-A536-9F6BA034D18B}">
      <dgm:prSet/>
      <dgm:spPr/>
      <dgm:t>
        <a:bodyPr/>
        <a:lstStyle/>
        <a:p>
          <a:endParaRPr lang="en-AU"/>
        </a:p>
      </dgm:t>
    </dgm:pt>
    <dgm:pt modelId="{8ECE1759-E83E-4C51-BB3A-DD492391EF24}">
      <dgm:prSet phldrT="[Text]"/>
      <dgm:spPr/>
      <dgm:t>
        <a:bodyPr/>
        <a:lstStyle/>
        <a:p>
          <a:r>
            <a:rPr lang="en-US"/>
            <a:t>Uncertainty</a:t>
          </a:r>
          <a:endParaRPr lang="en-AU"/>
        </a:p>
      </dgm:t>
    </dgm:pt>
    <dgm:pt modelId="{7CAB2011-231C-4E1D-B9E4-44FAA52584E8}" type="parTrans" cxnId="{1027E007-707A-4DA3-BFE1-307C9422B85A}">
      <dgm:prSet/>
      <dgm:spPr/>
      <dgm:t>
        <a:bodyPr/>
        <a:lstStyle/>
        <a:p>
          <a:endParaRPr lang="en-AU"/>
        </a:p>
      </dgm:t>
    </dgm:pt>
    <dgm:pt modelId="{F5FCE303-BC78-408F-AD80-B385C1FBE422}" type="sibTrans" cxnId="{1027E007-707A-4DA3-BFE1-307C9422B85A}">
      <dgm:prSet/>
      <dgm:spPr/>
      <dgm:t>
        <a:bodyPr/>
        <a:lstStyle/>
        <a:p>
          <a:endParaRPr lang="en-AU"/>
        </a:p>
      </dgm:t>
    </dgm:pt>
    <dgm:pt modelId="{5F8AF88D-E910-44D4-BFF2-891D2E15F60F}">
      <dgm:prSet phldrT="[Text]"/>
      <dgm:spPr>
        <a:solidFill>
          <a:schemeClr val="accent4"/>
        </a:solidFill>
      </dgm:spPr>
      <dgm:t>
        <a:bodyPr/>
        <a:lstStyle/>
        <a:p>
          <a:r>
            <a:rPr lang="en-US"/>
            <a:t>Lower expenses (work related costs)</a:t>
          </a:r>
          <a:endParaRPr lang="en-AU"/>
        </a:p>
      </dgm:t>
    </dgm:pt>
    <dgm:pt modelId="{08CAB302-9CE3-4D99-9DA2-D4677DEB2C23}" type="parTrans" cxnId="{274CA1A3-B210-4805-BB4B-F8920DF8E351}">
      <dgm:prSet/>
      <dgm:spPr/>
      <dgm:t>
        <a:bodyPr/>
        <a:lstStyle/>
        <a:p>
          <a:endParaRPr lang="en-AU"/>
        </a:p>
      </dgm:t>
    </dgm:pt>
    <dgm:pt modelId="{EF57632D-45CD-4D85-97DA-7F2844222182}" type="sibTrans" cxnId="{274CA1A3-B210-4805-BB4B-F8920DF8E351}">
      <dgm:prSet/>
      <dgm:spPr/>
      <dgm:t>
        <a:bodyPr/>
        <a:lstStyle/>
        <a:p>
          <a:endParaRPr lang="en-AU"/>
        </a:p>
      </dgm:t>
    </dgm:pt>
    <dgm:pt modelId="{B2EA364A-D1C8-48A7-93B4-4EA8D661E7DD}" type="pres">
      <dgm:prSet presAssocID="{91B86659-DCCE-4AAC-8956-2FC60B610D0C}" presName="linear" presStyleCnt="0">
        <dgm:presLayoutVars>
          <dgm:dir/>
          <dgm:animLvl val="lvl"/>
          <dgm:resizeHandles val="exact"/>
        </dgm:presLayoutVars>
      </dgm:prSet>
      <dgm:spPr/>
    </dgm:pt>
    <dgm:pt modelId="{D42D3759-BD58-4AF4-BA3D-46542A707B22}" type="pres">
      <dgm:prSet presAssocID="{0469B09C-BFAC-4B78-8D01-094A2A78CB51}" presName="parentLin" presStyleCnt="0"/>
      <dgm:spPr/>
    </dgm:pt>
    <dgm:pt modelId="{994B5136-6593-4462-B285-933B72F6D8C4}" type="pres">
      <dgm:prSet presAssocID="{0469B09C-BFAC-4B78-8D01-094A2A78CB51}" presName="parentLeftMargin" presStyleLbl="node1" presStyleIdx="0" presStyleCnt="4"/>
      <dgm:spPr/>
    </dgm:pt>
    <dgm:pt modelId="{FC1D7D01-17AA-4EAD-A6BA-1D3DCCD8F497}" type="pres">
      <dgm:prSet presAssocID="{0469B09C-BFAC-4B78-8D01-094A2A78CB5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AA7CF81-01E9-4B2D-A83B-2D47F39A00D7}" type="pres">
      <dgm:prSet presAssocID="{0469B09C-BFAC-4B78-8D01-094A2A78CB51}" presName="negativeSpace" presStyleCnt="0"/>
      <dgm:spPr/>
    </dgm:pt>
    <dgm:pt modelId="{DAE6DB8B-932B-486D-AA17-8218AD866F63}" type="pres">
      <dgm:prSet presAssocID="{0469B09C-BFAC-4B78-8D01-094A2A78CB51}" presName="childText" presStyleLbl="conFgAcc1" presStyleIdx="0" presStyleCnt="4">
        <dgm:presLayoutVars>
          <dgm:bulletEnabled val="1"/>
        </dgm:presLayoutVars>
      </dgm:prSet>
      <dgm:spPr/>
    </dgm:pt>
    <dgm:pt modelId="{457A2F44-AC50-41B9-8715-CA74B0B38BC8}" type="pres">
      <dgm:prSet presAssocID="{B3D9AB8B-3025-43DF-84B0-7499710197E2}" presName="spaceBetweenRectangles" presStyleCnt="0"/>
      <dgm:spPr/>
    </dgm:pt>
    <dgm:pt modelId="{88A62CFB-1583-41E1-A3EC-EDE4FDC5B151}" type="pres">
      <dgm:prSet presAssocID="{3050C048-CCF1-4B9E-8BD9-147D273E34BE}" presName="parentLin" presStyleCnt="0"/>
      <dgm:spPr/>
    </dgm:pt>
    <dgm:pt modelId="{1F71A354-F19A-49C9-AAB1-EC731D57468E}" type="pres">
      <dgm:prSet presAssocID="{3050C048-CCF1-4B9E-8BD9-147D273E34BE}" presName="parentLeftMargin" presStyleLbl="node1" presStyleIdx="0" presStyleCnt="4"/>
      <dgm:spPr/>
    </dgm:pt>
    <dgm:pt modelId="{A316E261-ADA1-4BCD-9FAC-F1C71E8EC68F}" type="pres">
      <dgm:prSet presAssocID="{3050C048-CCF1-4B9E-8BD9-147D273E34B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BF57D4F-2D3E-4EC1-A2BE-7AD4AA16B420}" type="pres">
      <dgm:prSet presAssocID="{3050C048-CCF1-4B9E-8BD9-147D273E34BE}" presName="negativeSpace" presStyleCnt="0"/>
      <dgm:spPr/>
    </dgm:pt>
    <dgm:pt modelId="{FC7931F7-A84A-4B6C-B6B2-E47382BA84A5}" type="pres">
      <dgm:prSet presAssocID="{3050C048-CCF1-4B9E-8BD9-147D273E34BE}" presName="childText" presStyleLbl="conFgAcc1" presStyleIdx="1" presStyleCnt="4">
        <dgm:presLayoutVars>
          <dgm:bulletEnabled val="1"/>
        </dgm:presLayoutVars>
      </dgm:prSet>
      <dgm:spPr/>
    </dgm:pt>
    <dgm:pt modelId="{BB8FF018-933E-473D-AB31-99A08B130433}" type="pres">
      <dgm:prSet presAssocID="{D3E99FE3-3FDC-40E6-9DF2-528329BF9FE9}" presName="spaceBetweenRectangles" presStyleCnt="0"/>
      <dgm:spPr/>
    </dgm:pt>
    <dgm:pt modelId="{81F8EEDE-3FE8-4EF3-9CEC-44D5C6E50FF8}" type="pres">
      <dgm:prSet presAssocID="{8ECE1759-E83E-4C51-BB3A-DD492391EF24}" presName="parentLin" presStyleCnt="0"/>
      <dgm:spPr/>
    </dgm:pt>
    <dgm:pt modelId="{E7F52686-20CF-4158-AF0B-BA2C53C134E6}" type="pres">
      <dgm:prSet presAssocID="{8ECE1759-E83E-4C51-BB3A-DD492391EF24}" presName="parentLeftMargin" presStyleLbl="node1" presStyleIdx="1" presStyleCnt="4"/>
      <dgm:spPr/>
    </dgm:pt>
    <dgm:pt modelId="{0E48E7AC-001A-4DFF-8582-0B93BEAEF8D9}" type="pres">
      <dgm:prSet presAssocID="{8ECE1759-E83E-4C51-BB3A-DD492391EF2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3EDA414-46C1-4369-B1D5-3BDCCA145B47}" type="pres">
      <dgm:prSet presAssocID="{8ECE1759-E83E-4C51-BB3A-DD492391EF24}" presName="negativeSpace" presStyleCnt="0"/>
      <dgm:spPr/>
    </dgm:pt>
    <dgm:pt modelId="{92D3FAC1-6FD5-4F3A-BD9E-217934C2619B}" type="pres">
      <dgm:prSet presAssocID="{8ECE1759-E83E-4C51-BB3A-DD492391EF24}" presName="childText" presStyleLbl="conFgAcc1" presStyleIdx="2" presStyleCnt="4">
        <dgm:presLayoutVars>
          <dgm:bulletEnabled val="1"/>
        </dgm:presLayoutVars>
      </dgm:prSet>
      <dgm:spPr/>
    </dgm:pt>
    <dgm:pt modelId="{2268F958-9893-4050-880D-0830309AC329}" type="pres">
      <dgm:prSet presAssocID="{F5FCE303-BC78-408F-AD80-B385C1FBE422}" presName="spaceBetweenRectangles" presStyleCnt="0"/>
      <dgm:spPr/>
    </dgm:pt>
    <dgm:pt modelId="{E71851DA-613E-4C9C-9FCA-CB11A38A426E}" type="pres">
      <dgm:prSet presAssocID="{5F8AF88D-E910-44D4-BFF2-891D2E15F60F}" presName="parentLin" presStyleCnt="0"/>
      <dgm:spPr/>
    </dgm:pt>
    <dgm:pt modelId="{68749C50-B2A3-4B74-A639-8D41542AE981}" type="pres">
      <dgm:prSet presAssocID="{5F8AF88D-E910-44D4-BFF2-891D2E15F60F}" presName="parentLeftMargin" presStyleLbl="node1" presStyleIdx="2" presStyleCnt="4"/>
      <dgm:spPr/>
    </dgm:pt>
    <dgm:pt modelId="{ACC828A0-BD86-40D7-9E61-536014235759}" type="pres">
      <dgm:prSet presAssocID="{5F8AF88D-E910-44D4-BFF2-891D2E15F60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24FDE02-B821-48F1-A588-2F1427BCFCE9}" type="pres">
      <dgm:prSet presAssocID="{5F8AF88D-E910-44D4-BFF2-891D2E15F60F}" presName="negativeSpace" presStyleCnt="0"/>
      <dgm:spPr/>
    </dgm:pt>
    <dgm:pt modelId="{ECCDF723-D7C1-41C2-879C-F625502B8F99}" type="pres">
      <dgm:prSet presAssocID="{5F8AF88D-E910-44D4-BFF2-891D2E15F60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027E007-707A-4DA3-BFE1-307C9422B85A}" srcId="{91B86659-DCCE-4AAC-8956-2FC60B610D0C}" destId="{8ECE1759-E83E-4C51-BB3A-DD492391EF24}" srcOrd="2" destOrd="0" parTransId="{7CAB2011-231C-4E1D-B9E4-44FAA52584E8}" sibTransId="{F5FCE303-BC78-408F-AD80-B385C1FBE422}"/>
    <dgm:cxn modelId="{87914C1C-EF91-4D2E-9118-79EBE87408D1}" type="presOf" srcId="{3050C048-CCF1-4B9E-8BD9-147D273E34BE}" destId="{A316E261-ADA1-4BCD-9FAC-F1C71E8EC68F}" srcOrd="1" destOrd="0" presId="urn:microsoft.com/office/officeart/2005/8/layout/list1"/>
    <dgm:cxn modelId="{973B2924-961B-4301-A536-9F6BA034D18B}" srcId="{91B86659-DCCE-4AAC-8956-2FC60B610D0C}" destId="{3050C048-CCF1-4B9E-8BD9-147D273E34BE}" srcOrd="1" destOrd="0" parTransId="{4A78CED7-A380-491C-B2CE-BEC71DB8E6F9}" sibTransId="{D3E99FE3-3FDC-40E6-9DF2-528329BF9FE9}"/>
    <dgm:cxn modelId="{3CEAF739-AAC7-4FAC-A6D2-FCD38F6ADDDA}" type="presOf" srcId="{8ECE1759-E83E-4C51-BB3A-DD492391EF24}" destId="{E7F52686-20CF-4158-AF0B-BA2C53C134E6}" srcOrd="0" destOrd="0" presId="urn:microsoft.com/office/officeart/2005/8/layout/list1"/>
    <dgm:cxn modelId="{3A655E42-4DEE-4D7F-B4B0-1237FDB1A0F0}" type="presOf" srcId="{5F8AF88D-E910-44D4-BFF2-891D2E15F60F}" destId="{68749C50-B2A3-4B74-A639-8D41542AE981}" srcOrd="0" destOrd="0" presId="urn:microsoft.com/office/officeart/2005/8/layout/list1"/>
    <dgm:cxn modelId="{D549B56F-20A2-4372-B85F-C915CB88AF24}" type="presOf" srcId="{0469B09C-BFAC-4B78-8D01-094A2A78CB51}" destId="{994B5136-6593-4462-B285-933B72F6D8C4}" srcOrd="0" destOrd="0" presId="urn:microsoft.com/office/officeart/2005/8/layout/list1"/>
    <dgm:cxn modelId="{DD683972-2F91-460B-B066-E56D899C0E44}" type="presOf" srcId="{3050C048-CCF1-4B9E-8BD9-147D273E34BE}" destId="{1F71A354-F19A-49C9-AAB1-EC731D57468E}" srcOrd="0" destOrd="0" presId="urn:microsoft.com/office/officeart/2005/8/layout/list1"/>
    <dgm:cxn modelId="{2F175376-A9F6-4285-B757-D1C426E10A04}" type="presOf" srcId="{8ECE1759-E83E-4C51-BB3A-DD492391EF24}" destId="{0E48E7AC-001A-4DFF-8582-0B93BEAEF8D9}" srcOrd="1" destOrd="0" presId="urn:microsoft.com/office/officeart/2005/8/layout/list1"/>
    <dgm:cxn modelId="{F1EDFB78-5E89-472F-AD25-B9ED24308AA0}" type="presOf" srcId="{5F8AF88D-E910-44D4-BFF2-891D2E15F60F}" destId="{ACC828A0-BD86-40D7-9E61-536014235759}" srcOrd="1" destOrd="0" presId="urn:microsoft.com/office/officeart/2005/8/layout/list1"/>
    <dgm:cxn modelId="{10B3C2A0-14EA-4E32-98E0-6A518B4E202C}" srcId="{91B86659-DCCE-4AAC-8956-2FC60B610D0C}" destId="{0469B09C-BFAC-4B78-8D01-094A2A78CB51}" srcOrd="0" destOrd="0" parTransId="{F3C67D7C-9251-4B7A-855D-0F9A397BF48A}" sibTransId="{B3D9AB8B-3025-43DF-84B0-7499710197E2}"/>
    <dgm:cxn modelId="{274CA1A3-B210-4805-BB4B-F8920DF8E351}" srcId="{91B86659-DCCE-4AAC-8956-2FC60B610D0C}" destId="{5F8AF88D-E910-44D4-BFF2-891D2E15F60F}" srcOrd="3" destOrd="0" parTransId="{08CAB302-9CE3-4D99-9DA2-D4677DEB2C23}" sibTransId="{EF57632D-45CD-4D85-97DA-7F2844222182}"/>
    <dgm:cxn modelId="{1923BCA4-4F67-49F8-BB3A-41A5A47D0874}" type="presOf" srcId="{91B86659-DCCE-4AAC-8956-2FC60B610D0C}" destId="{B2EA364A-D1C8-48A7-93B4-4EA8D661E7DD}" srcOrd="0" destOrd="0" presId="urn:microsoft.com/office/officeart/2005/8/layout/list1"/>
    <dgm:cxn modelId="{E5E076E0-2025-4ACF-83AB-54972E631FC5}" type="presOf" srcId="{0469B09C-BFAC-4B78-8D01-094A2A78CB51}" destId="{FC1D7D01-17AA-4EAD-A6BA-1D3DCCD8F497}" srcOrd="1" destOrd="0" presId="urn:microsoft.com/office/officeart/2005/8/layout/list1"/>
    <dgm:cxn modelId="{F55BE421-5ECE-443E-B318-B170EB8F290D}" type="presParOf" srcId="{B2EA364A-D1C8-48A7-93B4-4EA8D661E7DD}" destId="{D42D3759-BD58-4AF4-BA3D-46542A707B22}" srcOrd="0" destOrd="0" presId="urn:microsoft.com/office/officeart/2005/8/layout/list1"/>
    <dgm:cxn modelId="{FCA1E6AA-61FD-4C98-9833-2AC6E6AE3456}" type="presParOf" srcId="{D42D3759-BD58-4AF4-BA3D-46542A707B22}" destId="{994B5136-6593-4462-B285-933B72F6D8C4}" srcOrd="0" destOrd="0" presId="urn:microsoft.com/office/officeart/2005/8/layout/list1"/>
    <dgm:cxn modelId="{E1A40302-5C99-4BD8-87D4-BDD721C20926}" type="presParOf" srcId="{D42D3759-BD58-4AF4-BA3D-46542A707B22}" destId="{FC1D7D01-17AA-4EAD-A6BA-1D3DCCD8F497}" srcOrd="1" destOrd="0" presId="urn:microsoft.com/office/officeart/2005/8/layout/list1"/>
    <dgm:cxn modelId="{7994E4AA-F43B-4AB6-96CA-311D5E5D89AA}" type="presParOf" srcId="{B2EA364A-D1C8-48A7-93B4-4EA8D661E7DD}" destId="{5AA7CF81-01E9-4B2D-A83B-2D47F39A00D7}" srcOrd="1" destOrd="0" presId="urn:microsoft.com/office/officeart/2005/8/layout/list1"/>
    <dgm:cxn modelId="{1E12B5B8-2265-4F85-A950-FCD81C15F402}" type="presParOf" srcId="{B2EA364A-D1C8-48A7-93B4-4EA8D661E7DD}" destId="{DAE6DB8B-932B-486D-AA17-8218AD866F63}" srcOrd="2" destOrd="0" presId="urn:microsoft.com/office/officeart/2005/8/layout/list1"/>
    <dgm:cxn modelId="{B3D37286-5C0C-4783-A03F-9E639D282D8C}" type="presParOf" srcId="{B2EA364A-D1C8-48A7-93B4-4EA8D661E7DD}" destId="{457A2F44-AC50-41B9-8715-CA74B0B38BC8}" srcOrd="3" destOrd="0" presId="urn:microsoft.com/office/officeart/2005/8/layout/list1"/>
    <dgm:cxn modelId="{C5A6B848-F88F-4DFF-BBBF-CF3074098CFB}" type="presParOf" srcId="{B2EA364A-D1C8-48A7-93B4-4EA8D661E7DD}" destId="{88A62CFB-1583-41E1-A3EC-EDE4FDC5B151}" srcOrd="4" destOrd="0" presId="urn:microsoft.com/office/officeart/2005/8/layout/list1"/>
    <dgm:cxn modelId="{D4BF4679-EABF-4857-878A-7CEACE1AE6B7}" type="presParOf" srcId="{88A62CFB-1583-41E1-A3EC-EDE4FDC5B151}" destId="{1F71A354-F19A-49C9-AAB1-EC731D57468E}" srcOrd="0" destOrd="0" presId="urn:microsoft.com/office/officeart/2005/8/layout/list1"/>
    <dgm:cxn modelId="{A0A378DF-7225-4F04-80FF-9A6650920624}" type="presParOf" srcId="{88A62CFB-1583-41E1-A3EC-EDE4FDC5B151}" destId="{A316E261-ADA1-4BCD-9FAC-F1C71E8EC68F}" srcOrd="1" destOrd="0" presId="urn:microsoft.com/office/officeart/2005/8/layout/list1"/>
    <dgm:cxn modelId="{6DA290FD-37FB-46AA-814A-9C6ABED0CF9B}" type="presParOf" srcId="{B2EA364A-D1C8-48A7-93B4-4EA8D661E7DD}" destId="{FBF57D4F-2D3E-4EC1-A2BE-7AD4AA16B420}" srcOrd="5" destOrd="0" presId="urn:microsoft.com/office/officeart/2005/8/layout/list1"/>
    <dgm:cxn modelId="{2522DB50-E714-4683-9151-D9749CF7F042}" type="presParOf" srcId="{B2EA364A-D1C8-48A7-93B4-4EA8D661E7DD}" destId="{FC7931F7-A84A-4B6C-B6B2-E47382BA84A5}" srcOrd="6" destOrd="0" presId="urn:microsoft.com/office/officeart/2005/8/layout/list1"/>
    <dgm:cxn modelId="{3D6BC7C9-822A-4DFE-80C7-18AD7A7B07E8}" type="presParOf" srcId="{B2EA364A-D1C8-48A7-93B4-4EA8D661E7DD}" destId="{BB8FF018-933E-473D-AB31-99A08B130433}" srcOrd="7" destOrd="0" presId="urn:microsoft.com/office/officeart/2005/8/layout/list1"/>
    <dgm:cxn modelId="{2D8C27A6-9DC3-4029-AB8B-EB95868E65FC}" type="presParOf" srcId="{B2EA364A-D1C8-48A7-93B4-4EA8D661E7DD}" destId="{81F8EEDE-3FE8-4EF3-9CEC-44D5C6E50FF8}" srcOrd="8" destOrd="0" presId="urn:microsoft.com/office/officeart/2005/8/layout/list1"/>
    <dgm:cxn modelId="{C787EDBD-2948-4559-B2A8-476DC5CFDA90}" type="presParOf" srcId="{81F8EEDE-3FE8-4EF3-9CEC-44D5C6E50FF8}" destId="{E7F52686-20CF-4158-AF0B-BA2C53C134E6}" srcOrd="0" destOrd="0" presId="urn:microsoft.com/office/officeart/2005/8/layout/list1"/>
    <dgm:cxn modelId="{604CC6DA-5D19-413A-A84C-D9C2D7EFE556}" type="presParOf" srcId="{81F8EEDE-3FE8-4EF3-9CEC-44D5C6E50FF8}" destId="{0E48E7AC-001A-4DFF-8582-0B93BEAEF8D9}" srcOrd="1" destOrd="0" presId="urn:microsoft.com/office/officeart/2005/8/layout/list1"/>
    <dgm:cxn modelId="{22229265-F607-4667-ADEE-60E83112ED77}" type="presParOf" srcId="{B2EA364A-D1C8-48A7-93B4-4EA8D661E7DD}" destId="{83EDA414-46C1-4369-B1D5-3BDCCA145B47}" srcOrd="9" destOrd="0" presId="urn:microsoft.com/office/officeart/2005/8/layout/list1"/>
    <dgm:cxn modelId="{FF60C683-9191-4426-A968-8D099AC08101}" type="presParOf" srcId="{B2EA364A-D1C8-48A7-93B4-4EA8D661E7DD}" destId="{92D3FAC1-6FD5-4F3A-BD9E-217934C2619B}" srcOrd="10" destOrd="0" presId="urn:microsoft.com/office/officeart/2005/8/layout/list1"/>
    <dgm:cxn modelId="{FB6DAFF2-14D3-4FA8-8BE0-55FE81C568D9}" type="presParOf" srcId="{B2EA364A-D1C8-48A7-93B4-4EA8D661E7DD}" destId="{2268F958-9893-4050-880D-0830309AC329}" srcOrd="11" destOrd="0" presId="urn:microsoft.com/office/officeart/2005/8/layout/list1"/>
    <dgm:cxn modelId="{5C7399AF-ABD8-451E-B8BC-4CFCB8135D08}" type="presParOf" srcId="{B2EA364A-D1C8-48A7-93B4-4EA8D661E7DD}" destId="{E71851DA-613E-4C9C-9FCA-CB11A38A426E}" srcOrd="12" destOrd="0" presId="urn:microsoft.com/office/officeart/2005/8/layout/list1"/>
    <dgm:cxn modelId="{73BCB9E0-AB76-4550-9DD0-13F91AA4D0D4}" type="presParOf" srcId="{E71851DA-613E-4C9C-9FCA-CB11A38A426E}" destId="{68749C50-B2A3-4B74-A639-8D41542AE981}" srcOrd="0" destOrd="0" presId="urn:microsoft.com/office/officeart/2005/8/layout/list1"/>
    <dgm:cxn modelId="{B407208E-F386-4674-BEDF-57593ADADF23}" type="presParOf" srcId="{E71851DA-613E-4C9C-9FCA-CB11A38A426E}" destId="{ACC828A0-BD86-40D7-9E61-536014235759}" srcOrd="1" destOrd="0" presId="urn:microsoft.com/office/officeart/2005/8/layout/list1"/>
    <dgm:cxn modelId="{6E40B911-2094-4673-B6C3-AC3A66D4B7BE}" type="presParOf" srcId="{B2EA364A-D1C8-48A7-93B4-4EA8D661E7DD}" destId="{C24FDE02-B821-48F1-A588-2F1427BCFCE9}" srcOrd="13" destOrd="0" presId="urn:microsoft.com/office/officeart/2005/8/layout/list1"/>
    <dgm:cxn modelId="{0610DAE7-850E-48E9-9129-352849CB84B9}" type="presParOf" srcId="{B2EA364A-D1C8-48A7-93B4-4EA8D661E7DD}" destId="{ECCDF723-D7C1-41C2-879C-F625502B8F9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CBD56D-15FC-488E-9BB0-7153C98A44FD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9DA88695-658A-4464-8CBF-7B2238377EE3}">
      <dgm:prSet phldrT="[Text]"/>
      <dgm:spPr/>
      <dgm:t>
        <a:bodyPr/>
        <a:lstStyle/>
        <a:p>
          <a:r>
            <a:rPr lang="en-US"/>
            <a:t>Job loss</a:t>
          </a:r>
          <a:endParaRPr lang="en-AU"/>
        </a:p>
      </dgm:t>
    </dgm:pt>
    <dgm:pt modelId="{E0FD3DA9-1F37-453D-9B6B-D3F46A578C6A}" type="parTrans" cxnId="{6EEABC8D-B820-4CB1-AF4D-6527DDED962A}">
      <dgm:prSet/>
      <dgm:spPr/>
      <dgm:t>
        <a:bodyPr/>
        <a:lstStyle/>
        <a:p>
          <a:endParaRPr lang="en-AU"/>
        </a:p>
      </dgm:t>
    </dgm:pt>
    <dgm:pt modelId="{C2594D75-9F36-4C9A-8CD8-C4DD677DCB33}" type="sibTrans" cxnId="{6EEABC8D-B820-4CB1-AF4D-6527DDED962A}">
      <dgm:prSet/>
      <dgm:spPr/>
      <dgm:t>
        <a:bodyPr/>
        <a:lstStyle/>
        <a:p>
          <a:endParaRPr lang="en-AU"/>
        </a:p>
      </dgm:t>
    </dgm:pt>
    <dgm:pt modelId="{F951A0BD-6477-45F0-A0C3-9D2062E54824}">
      <dgm:prSet phldrT="[Text]"/>
      <dgm:spPr/>
      <dgm:t>
        <a:bodyPr/>
        <a:lstStyle/>
        <a:p>
          <a:r>
            <a:rPr lang="en-US"/>
            <a:t>Benefit application</a:t>
          </a:r>
          <a:endParaRPr lang="en-AU"/>
        </a:p>
      </dgm:t>
    </dgm:pt>
    <dgm:pt modelId="{6CC3D62B-CC52-4110-AD1C-A932A60243F4}" type="parTrans" cxnId="{26F972F4-8860-4163-A2FB-A688E8F306B7}">
      <dgm:prSet/>
      <dgm:spPr/>
      <dgm:t>
        <a:bodyPr/>
        <a:lstStyle/>
        <a:p>
          <a:endParaRPr lang="en-AU"/>
        </a:p>
      </dgm:t>
    </dgm:pt>
    <dgm:pt modelId="{3703EB83-E135-479F-A9AC-3470FF05781A}" type="sibTrans" cxnId="{26F972F4-8860-4163-A2FB-A688E8F306B7}">
      <dgm:prSet/>
      <dgm:spPr/>
      <dgm:t>
        <a:bodyPr/>
        <a:lstStyle/>
        <a:p>
          <a:endParaRPr lang="en-AU"/>
        </a:p>
      </dgm:t>
    </dgm:pt>
    <dgm:pt modelId="{B7A6EC37-B0A8-4929-A93C-352EE9B75DEF}">
      <dgm:prSet phldrT="[Text]"/>
      <dgm:spPr/>
      <dgm:t>
        <a:bodyPr/>
        <a:lstStyle/>
        <a:p>
          <a:r>
            <a:rPr lang="en-US"/>
            <a:t>Approval</a:t>
          </a:r>
          <a:endParaRPr lang="en-AU"/>
        </a:p>
      </dgm:t>
    </dgm:pt>
    <dgm:pt modelId="{5E2322E7-8561-4B92-9E38-43DC4624BAF1}" type="parTrans" cxnId="{7E14CAEA-2C86-46FA-91E6-C3D7B7F24716}">
      <dgm:prSet/>
      <dgm:spPr/>
      <dgm:t>
        <a:bodyPr/>
        <a:lstStyle/>
        <a:p>
          <a:endParaRPr lang="en-AU"/>
        </a:p>
      </dgm:t>
    </dgm:pt>
    <dgm:pt modelId="{0C1F0E1E-C281-4A8F-97F8-E816E068E942}" type="sibTrans" cxnId="{7E14CAEA-2C86-46FA-91E6-C3D7B7F24716}">
      <dgm:prSet/>
      <dgm:spPr/>
      <dgm:t>
        <a:bodyPr/>
        <a:lstStyle/>
        <a:p>
          <a:endParaRPr lang="en-AU"/>
        </a:p>
      </dgm:t>
    </dgm:pt>
    <dgm:pt modelId="{8E00B3D9-7438-4416-B605-A6731831956F}">
      <dgm:prSet phldrT="[Text]"/>
      <dgm:spPr/>
      <dgm:t>
        <a:bodyPr/>
        <a:lstStyle/>
        <a:p>
          <a:r>
            <a:rPr lang="en-US"/>
            <a:t>Non-receipt</a:t>
          </a:r>
          <a:endParaRPr lang="en-AU"/>
        </a:p>
      </dgm:t>
    </dgm:pt>
    <dgm:pt modelId="{ACEE7473-DFDF-47AC-8628-03E738EA80AF}" type="parTrans" cxnId="{2370B39D-3AF0-42C7-B4E0-467E70EC3F2A}">
      <dgm:prSet/>
      <dgm:spPr/>
      <dgm:t>
        <a:bodyPr/>
        <a:lstStyle/>
        <a:p>
          <a:endParaRPr lang="en-AU"/>
        </a:p>
      </dgm:t>
    </dgm:pt>
    <dgm:pt modelId="{4E919960-6A6F-4AA9-8627-B495D3C89882}" type="sibTrans" cxnId="{2370B39D-3AF0-42C7-B4E0-467E70EC3F2A}">
      <dgm:prSet/>
      <dgm:spPr/>
      <dgm:t>
        <a:bodyPr/>
        <a:lstStyle/>
        <a:p>
          <a:endParaRPr lang="en-AU"/>
        </a:p>
      </dgm:t>
    </dgm:pt>
    <dgm:pt modelId="{97643B9F-466E-496F-BD9B-9634E164FC1A}">
      <dgm:prSet phldrT="[Text]"/>
      <dgm:spPr/>
      <dgm:t>
        <a:bodyPr/>
        <a:lstStyle/>
        <a:p>
          <a:r>
            <a:rPr lang="en-US"/>
            <a:t>No application</a:t>
          </a:r>
          <a:endParaRPr lang="en-AU"/>
        </a:p>
      </dgm:t>
    </dgm:pt>
    <dgm:pt modelId="{D7B4AEC1-D097-4EC5-9CCC-09676C9B8C33}" type="parTrans" cxnId="{35E99128-988B-476B-BB0A-B185E2777EB4}">
      <dgm:prSet/>
      <dgm:spPr/>
      <dgm:t>
        <a:bodyPr/>
        <a:lstStyle/>
        <a:p>
          <a:endParaRPr lang="en-AU"/>
        </a:p>
      </dgm:t>
    </dgm:pt>
    <dgm:pt modelId="{CB653BC3-261B-4AF6-B995-199EBC93F01C}" type="sibTrans" cxnId="{35E99128-988B-476B-BB0A-B185E2777EB4}">
      <dgm:prSet/>
      <dgm:spPr/>
      <dgm:t>
        <a:bodyPr/>
        <a:lstStyle/>
        <a:p>
          <a:endParaRPr lang="en-AU"/>
        </a:p>
      </dgm:t>
    </dgm:pt>
    <dgm:pt modelId="{497AB8E9-01C9-4BC1-A436-3B42ADEBBA8D}">
      <dgm:prSet phldrT="[Text]"/>
      <dgm:spPr/>
      <dgm:t>
        <a:bodyPr/>
        <a:lstStyle/>
        <a:p>
          <a:r>
            <a:rPr lang="en-US"/>
            <a:t>Non-receipt</a:t>
          </a:r>
          <a:endParaRPr lang="en-AU"/>
        </a:p>
      </dgm:t>
    </dgm:pt>
    <dgm:pt modelId="{6186A53C-6D8F-4AED-90D9-8A228D640825}" type="parTrans" cxnId="{56AB8584-14FE-4384-8023-998330515248}">
      <dgm:prSet/>
      <dgm:spPr/>
      <dgm:t>
        <a:bodyPr/>
        <a:lstStyle/>
        <a:p>
          <a:endParaRPr lang="en-AU"/>
        </a:p>
      </dgm:t>
    </dgm:pt>
    <dgm:pt modelId="{441E3650-8A5C-4999-A7E0-389E405C24A1}" type="sibTrans" cxnId="{56AB8584-14FE-4384-8023-998330515248}">
      <dgm:prSet/>
      <dgm:spPr/>
      <dgm:t>
        <a:bodyPr/>
        <a:lstStyle/>
        <a:p>
          <a:endParaRPr lang="en-AU"/>
        </a:p>
      </dgm:t>
    </dgm:pt>
    <dgm:pt modelId="{CAF7CE16-7C55-471F-B04A-29C067A1ED8E}" type="pres">
      <dgm:prSet presAssocID="{70CBD56D-15FC-488E-9BB0-7153C98A44F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C956CAA-30BD-4BBB-B111-202EE30FFDF3}" type="pres">
      <dgm:prSet presAssocID="{9DA88695-658A-4464-8CBF-7B2238377EE3}" presName="hierRoot1" presStyleCnt="0"/>
      <dgm:spPr/>
    </dgm:pt>
    <dgm:pt modelId="{79A137D9-26DB-41CB-9FFA-65B7AADE75C4}" type="pres">
      <dgm:prSet presAssocID="{9DA88695-658A-4464-8CBF-7B2238377EE3}" presName="composite" presStyleCnt="0"/>
      <dgm:spPr/>
    </dgm:pt>
    <dgm:pt modelId="{9382D173-BBD8-468A-BFD6-2F412E15A3AA}" type="pres">
      <dgm:prSet presAssocID="{9DA88695-658A-4464-8CBF-7B2238377EE3}" presName="image" presStyleLbl="node0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efcase with solid fill"/>
        </a:ext>
      </dgm:extLst>
    </dgm:pt>
    <dgm:pt modelId="{C137704F-E2BD-488C-BD6C-01ECD6EA4795}" type="pres">
      <dgm:prSet presAssocID="{9DA88695-658A-4464-8CBF-7B2238377EE3}" presName="text" presStyleLbl="revTx" presStyleIdx="0" presStyleCnt="6">
        <dgm:presLayoutVars>
          <dgm:chPref val="3"/>
        </dgm:presLayoutVars>
      </dgm:prSet>
      <dgm:spPr/>
    </dgm:pt>
    <dgm:pt modelId="{A572DCDE-606B-4849-9126-4DEE0F9C968C}" type="pres">
      <dgm:prSet presAssocID="{9DA88695-658A-4464-8CBF-7B2238377EE3}" presName="hierChild2" presStyleCnt="0"/>
      <dgm:spPr/>
    </dgm:pt>
    <dgm:pt modelId="{02715925-9C71-4F75-8C25-2DEC4F1EFB34}" type="pres">
      <dgm:prSet presAssocID="{6CC3D62B-CC52-4110-AD1C-A932A60243F4}" presName="Name10" presStyleLbl="parChTrans1D2" presStyleIdx="0" presStyleCnt="2"/>
      <dgm:spPr/>
    </dgm:pt>
    <dgm:pt modelId="{BAF11527-51C4-457D-8EBA-410BAA8E9906}" type="pres">
      <dgm:prSet presAssocID="{F951A0BD-6477-45F0-A0C3-9D2062E54824}" presName="hierRoot2" presStyleCnt="0"/>
      <dgm:spPr/>
    </dgm:pt>
    <dgm:pt modelId="{60572029-0AB9-4A1A-99D8-08A895A8569C}" type="pres">
      <dgm:prSet presAssocID="{F951A0BD-6477-45F0-A0C3-9D2062E54824}" presName="composite2" presStyleCnt="0"/>
      <dgm:spPr/>
    </dgm:pt>
    <dgm:pt modelId="{2985AD6C-B8E7-47EF-8A4B-2D1492695B74}" type="pres">
      <dgm:prSet presAssocID="{F951A0BD-6477-45F0-A0C3-9D2062E54824}" presName="image2" presStyleLbl="node2" presStyleIdx="0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envelope with solid fill"/>
        </a:ext>
      </dgm:extLst>
    </dgm:pt>
    <dgm:pt modelId="{242A5515-3D65-48CF-99E9-1F9B1F7AFE81}" type="pres">
      <dgm:prSet presAssocID="{F951A0BD-6477-45F0-A0C3-9D2062E54824}" presName="text2" presStyleLbl="revTx" presStyleIdx="1" presStyleCnt="6">
        <dgm:presLayoutVars>
          <dgm:chPref val="3"/>
        </dgm:presLayoutVars>
      </dgm:prSet>
      <dgm:spPr/>
    </dgm:pt>
    <dgm:pt modelId="{B651A5CD-74CF-4964-BF38-B067F0512214}" type="pres">
      <dgm:prSet presAssocID="{F951A0BD-6477-45F0-A0C3-9D2062E54824}" presName="hierChild3" presStyleCnt="0"/>
      <dgm:spPr/>
    </dgm:pt>
    <dgm:pt modelId="{F88B3CCF-B388-4F61-9E01-A68E98586F67}" type="pres">
      <dgm:prSet presAssocID="{5E2322E7-8561-4B92-9E38-43DC4624BAF1}" presName="Name17" presStyleLbl="parChTrans1D3" presStyleIdx="0" presStyleCnt="3"/>
      <dgm:spPr/>
    </dgm:pt>
    <dgm:pt modelId="{23A984AB-60C0-4F51-9845-B1546934DA4F}" type="pres">
      <dgm:prSet presAssocID="{B7A6EC37-B0A8-4929-A93C-352EE9B75DEF}" presName="hierRoot3" presStyleCnt="0"/>
      <dgm:spPr/>
    </dgm:pt>
    <dgm:pt modelId="{6AC1D22A-72FF-41D8-B6AC-276A1476E342}" type="pres">
      <dgm:prSet presAssocID="{B7A6EC37-B0A8-4929-A93C-352EE9B75DEF}" presName="composite3" presStyleCnt="0"/>
      <dgm:spPr/>
    </dgm:pt>
    <dgm:pt modelId="{B0687140-AE12-4B89-A5EA-7B6A47FD2A95}" type="pres">
      <dgm:prSet presAssocID="{B7A6EC37-B0A8-4929-A93C-352EE9B75DEF}" presName="image3" presStyleLbl="node3" presStyleIdx="0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 with solid fill"/>
        </a:ext>
      </dgm:extLst>
    </dgm:pt>
    <dgm:pt modelId="{B3379969-EDFE-4B50-A755-0A082A8392E0}" type="pres">
      <dgm:prSet presAssocID="{B7A6EC37-B0A8-4929-A93C-352EE9B75DEF}" presName="text3" presStyleLbl="revTx" presStyleIdx="2" presStyleCnt="6">
        <dgm:presLayoutVars>
          <dgm:chPref val="3"/>
        </dgm:presLayoutVars>
      </dgm:prSet>
      <dgm:spPr/>
    </dgm:pt>
    <dgm:pt modelId="{276AEDA7-A395-4D72-9F33-95CAA230BC94}" type="pres">
      <dgm:prSet presAssocID="{B7A6EC37-B0A8-4929-A93C-352EE9B75DEF}" presName="hierChild4" presStyleCnt="0"/>
      <dgm:spPr/>
    </dgm:pt>
    <dgm:pt modelId="{72A59A19-3BC4-44C1-B2E3-115BC37C6AE4}" type="pres">
      <dgm:prSet presAssocID="{ACEE7473-DFDF-47AC-8628-03E738EA80AF}" presName="Name17" presStyleLbl="parChTrans1D3" presStyleIdx="1" presStyleCnt="3"/>
      <dgm:spPr/>
    </dgm:pt>
    <dgm:pt modelId="{85986EBA-6CE9-48E0-B8F6-041C3D616484}" type="pres">
      <dgm:prSet presAssocID="{8E00B3D9-7438-4416-B605-A6731831956F}" presName="hierRoot3" presStyleCnt="0"/>
      <dgm:spPr/>
    </dgm:pt>
    <dgm:pt modelId="{4F1E8447-A514-4C39-9C32-C4FFD4E48CB0}" type="pres">
      <dgm:prSet presAssocID="{8E00B3D9-7438-4416-B605-A6731831956F}" presName="composite3" presStyleCnt="0"/>
      <dgm:spPr/>
    </dgm:pt>
    <dgm:pt modelId="{E4D31C95-6140-4F3B-BA05-7081C03CBC56}" type="pres">
      <dgm:prSet presAssocID="{8E00B3D9-7438-4416-B605-A6731831956F}" presName="image3" presStyleLbl="node3" presStyleIdx="1" presStyleCnt="3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o Touch with solid fill"/>
        </a:ext>
      </dgm:extLst>
    </dgm:pt>
    <dgm:pt modelId="{85332435-8F2B-4260-95A7-90B2362DB440}" type="pres">
      <dgm:prSet presAssocID="{8E00B3D9-7438-4416-B605-A6731831956F}" presName="text3" presStyleLbl="revTx" presStyleIdx="3" presStyleCnt="6">
        <dgm:presLayoutVars>
          <dgm:chPref val="3"/>
        </dgm:presLayoutVars>
      </dgm:prSet>
      <dgm:spPr/>
    </dgm:pt>
    <dgm:pt modelId="{0BDC3C0B-A47A-4F60-A179-68399FDC52BD}" type="pres">
      <dgm:prSet presAssocID="{8E00B3D9-7438-4416-B605-A6731831956F}" presName="hierChild4" presStyleCnt="0"/>
      <dgm:spPr/>
    </dgm:pt>
    <dgm:pt modelId="{A0997A57-BEB3-4A72-ADE4-EB65E96CE0E8}" type="pres">
      <dgm:prSet presAssocID="{D7B4AEC1-D097-4EC5-9CCC-09676C9B8C33}" presName="Name10" presStyleLbl="parChTrans1D2" presStyleIdx="1" presStyleCnt="2"/>
      <dgm:spPr/>
    </dgm:pt>
    <dgm:pt modelId="{5F565F61-11B0-4306-85E7-882161B83B53}" type="pres">
      <dgm:prSet presAssocID="{97643B9F-466E-496F-BD9B-9634E164FC1A}" presName="hierRoot2" presStyleCnt="0"/>
      <dgm:spPr/>
    </dgm:pt>
    <dgm:pt modelId="{1A3371EB-2649-4676-B359-3DC5DF25FC3C}" type="pres">
      <dgm:prSet presAssocID="{97643B9F-466E-496F-BD9B-9634E164FC1A}" presName="composite2" presStyleCnt="0"/>
      <dgm:spPr/>
    </dgm:pt>
    <dgm:pt modelId="{5BB384AC-1844-4761-952C-FB5B3D2854FC}" type="pres">
      <dgm:prSet presAssocID="{97643B9F-466E-496F-BD9B-9634E164FC1A}" presName="image2" presStyleLbl="node2" presStyleIdx="1" presStyleCnt="2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 with solid fill"/>
        </a:ext>
      </dgm:extLst>
    </dgm:pt>
    <dgm:pt modelId="{DDAADD88-6CFD-48AF-A6B4-1F0FA87D7331}" type="pres">
      <dgm:prSet presAssocID="{97643B9F-466E-496F-BD9B-9634E164FC1A}" presName="text2" presStyleLbl="revTx" presStyleIdx="4" presStyleCnt="6">
        <dgm:presLayoutVars>
          <dgm:chPref val="3"/>
        </dgm:presLayoutVars>
      </dgm:prSet>
      <dgm:spPr/>
    </dgm:pt>
    <dgm:pt modelId="{766A39BB-6983-49D1-BBB3-25A087917063}" type="pres">
      <dgm:prSet presAssocID="{97643B9F-466E-496F-BD9B-9634E164FC1A}" presName="hierChild3" presStyleCnt="0"/>
      <dgm:spPr/>
    </dgm:pt>
    <dgm:pt modelId="{DDE5E588-A7FB-41B8-BC4D-73C12BADC8B6}" type="pres">
      <dgm:prSet presAssocID="{6186A53C-6D8F-4AED-90D9-8A228D640825}" presName="Name17" presStyleLbl="parChTrans1D3" presStyleIdx="2" presStyleCnt="3"/>
      <dgm:spPr/>
    </dgm:pt>
    <dgm:pt modelId="{2E5EA3BA-A703-4035-9512-54AD460F4FE2}" type="pres">
      <dgm:prSet presAssocID="{497AB8E9-01C9-4BC1-A436-3B42ADEBBA8D}" presName="hierRoot3" presStyleCnt="0"/>
      <dgm:spPr/>
    </dgm:pt>
    <dgm:pt modelId="{D39104D6-9A44-42FB-B125-14A5B4A7EB03}" type="pres">
      <dgm:prSet presAssocID="{497AB8E9-01C9-4BC1-A436-3B42ADEBBA8D}" presName="composite3" presStyleCnt="0"/>
      <dgm:spPr/>
    </dgm:pt>
    <dgm:pt modelId="{DA6DB704-8B19-4C1B-9DA7-2110D0673C46}" type="pres">
      <dgm:prSet presAssocID="{497AB8E9-01C9-4BC1-A436-3B42ADEBBA8D}" presName="image3" presStyleLbl="node3" presStyleIdx="2" presStyleCnt="3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ggy Bank with solid fill"/>
        </a:ext>
      </dgm:extLst>
    </dgm:pt>
    <dgm:pt modelId="{89849198-524D-4405-BB51-62A270D3D57D}" type="pres">
      <dgm:prSet presAssocID="{497AB8E9-01C9-4BC1-A436-3B42ADEBBA8D}" presName="text3" presStyleLbl="revTx" presStyleIdx="5" presStyleCnt="6">
        <dgm:presLayoutVars>
          <dgm:chPref val="3"/>
        </dgm:presLayoutVars>
      </dgm:prSet>
      <dgm:spPr/>
    </dgm:pt>
    <dgm:pt modelId="{60B47227-6A71-4667-B7DD-D69E908BE6D3}" type="pres">
      <dgm:prSet presAssocID="{497AB8E9-01C9-4BC1-A436-3B42ADEBBA8D}" presName="hierChild4" presStyleCnt="0"/>
      <dgm:spPr/>
    </dgm:pt>
  </dgm:ptLst>
  <dgm:cxnLst>
    <dgm:cxn modelId="{C7316E18-6396-4458-B5E5-6FD42DB8F663}" type="presOf" srcId="{D7B4AEC1-D097-4EC5-9CCC-09676C9B8C33}" destId="{A0997A57-BEB3-4A72-ADE4-EB65E96CE0E8}" srcOrd="0" destOrd="0" presId="urn:microsoft.com/office/officeart/2009/layout/CirclePictureHierarchy"/>
    <dgm:cxn modelId="{3F1C2925-3A4B-44A0-BE9A-441D95E15D5C}" type="presOf" srcId="{6CC3D62B-CC52-4110-AD1C-A932A60243F4}" destId="{02715925-9C71-4F75-8C25-2DEC4F1EFB34}" srcOrd="0" destOrd="0" presId="urn:microsoft.com/office/officeart/2009/layout/CirclePictureHierarchy"/>
    <dgm:cxn modelId="{CA928C28-DC52-429C-A79E-F9A0EFB8C6E2}" type="presOf" srcId="{9DA88695-658A-4464-8CBF-7B2238377EE3}" destId="{C137704F-E2BD-488C-BD6C-01ECD6EA4795}" srcOrd="0" destOrd="0" presId="urn:microsoft.com/office/officeart/2009/layout/CirclePictureHierarchy"/>
    <dgm:cxn modelId="{35E99128-988B-476B-BB0A-B185E2777EB4}" srcId="{9DA88695-658A-4464-8CBF-7B2238377EE3}" destId="{97643B9F-466E-496F-BD9B-9634E164FC1A}" srcOrd="1" destOrd="0" parTransId="{D7B4AEC1-D097-4EC5-9CCC-09676C9B8C33}" sibTransId="{CB653BC3-261B-4AF6-B995-199EBC93F01C}"/>
    <dgm:cxn modelId="{2F8D1A5C-93F9-49AF-B7E4-B8C4BCA0A99D}" type="presOf" srcId="{F951A0BD-6477-45F0-A0C3-9D2062E54824}" destId="{242A5515-3D65-48CF-99E9-1F9B1F7AFE81}" srcOrd="0" destOrd="0" presId="urn:microsoft.com/office/officeart/2009/layout/CirclePictureHierarchy"/>
    <dgm:cxn modelId="{BA6D7046-41AD-4FA2-B20E-B9409BC664F9}" type="presOf" srcId="{97643B9F-466E-496F-BD9B-9634E164FC1A}" destId="{DDAADD88-6CFD-48AF-A6B4-1F0FA87D7331}" srcOrd="0" destOrd="0" presId="urn:microsoft.com/office/officeart/2009/layout/CirclePictureHierarchy"/>
    <dgm:cxn modelId="{FD6A014A-48E4-4390-BC09-70B79F7018A9}" type="presOf" srcId="{B7A6EC37-B0A8-4929-A93C-352EE9B75DEF}" destId="{B3379969-EDFE-4B50-A755-0A082A8392E0}" srcOrd="0" destOrd="0" presId="urn:microsoft.com/office/officeart/2009/layout/CirclePictureHierarchy"/>
    <dgm:cxn modelId="{E890FF6F-FB13-4832-9496-05B655A76874}" type="presOf" srcId="{6186A53C-6D8F-4AED-90D9-8A228D640825}" destId="{DDE5E588-A7FB-41B8-BC4D-73C12BADC8B6}" srcOrd="0" destOrd="0" presId="urn:microsoft.com/office/officeart/2009/layout/CirclePictureHierarchy"/>
    <dgm:cxn modelId="{519A0F78-8E01-433F-ADC1-747101EB2806}" type="presOf" srcId="{5E2322E7-8561-4B92-9E38-43DC4624BAF1}" destId="{F88B3CCF-B388-4F61-9E01-A68E98586F67}" srcOrd="0" destOrd="0" presId="urn:microsoft.com/office/officeart/2009/layout/CirclePictureHierarchy"/>
    <dgm:cxn modelId="{D9D3BE79-D6DE-47B9-96CF-126AC3B7EB59}" type="presOf" srcId="{70CBD56D-15FC-488E-9BB0-7153C98A44FD}" destId="{CAF7CE16-7C55-471F-B04A-29C067A1ED8E}" srcOrd="0" destOrd="0" presId="urn:microsoft.com/office/officeart/2009/layout/CirclePictureHierarchy"/>
    <dgm:cxn modelId="{56AB8584-14FE-4384-8023-998330515248}" srcId="{97643B9F-466E-496F-BD9B-9634E164FC1A}" destId="{497AB8E9-01C9-4BC1-A436-3B42ADEBBA8D}" srcOrd="0" destOrd="0" parTransId="{6186A53C-6D8F-4AED-90D9-8A228D640825}" sibTransId="{441E3650-8A5C-4999-A7E0-389E405C24A1}"/>
    <dgm:cxn modelId="{6EEABC8D-B820-4CB1-AF4D-6527DDED962A}" srcId="{70CBD56D-15FC-488E-9BB0-7153C98A44FD}" destId="{9DA88695-658A-4464-8CBF-7B2238377EE3}" srcOrd="0" destOrd="0" parTransId="{E0FD3DA9-1F37-453D-9B6B-D3F46A578C6A}" sibTransId="{C2594D75-9F36-4C9A-8CD8-C4DD677DCB33}"/>
    <dgm:cxn modelId="{2370B39D-3AF0-42C7-B4E0-467E70EC3F2A}" srcId="{F951A0BD-6477-45F0-A0C3-9D2062E54824}" destId="{8E00B3D9-7438-4416-B605-A6731831956F}" srcOrd="1" destOrd="0" parTransId="{ACEE7473-DFDF-47AC-8628-03E738EA80AF}" sibTransId="{4E919960-6A6F-4AA9-8627-B495D3C89882}"/>
    <dgm:cxn modelId="{2B6629C9-AB51-4E51-A746-BC712DF5EFA7}" type="presOf" srcId="{ACEE7473-DFDF-47AC-8628-03E738EA80AF}" destId="{72A59A19-3BC4-44C1-B2E3-115BC37C6AE4}" srcOrd="0" destOrd="0" presId="urn:microsoft.com/office/officeart/2009/layout/CirclePictureHierarchy"/>
    <dgm:cxn modelId="{E9744EDB-DA59-4638-8BE9-DE762AB364EF}" type="presOf" srcId="{8E00B3D9-7438-4416-B605-A6731831956F}" destId="{85332435-8F2B-4260-95A7-90B2362DB440}" srcOrd="0" destOrd="0" presId="urn:microsoft.com/office/officeart/2009/layout/CirclePictureHierarchy"/>
    <dgm:cxn modelId="{7E14CAEA-2C86-46FA-91E6-C3D7B7F24716}" srcId="{F951A0BD-6477-45F0-A0C3-9D2062E54824}" destId="{B7A6EC37-B0A8-4929-A93C-352EE9B75DEF}" srcOrd="0" destOrd="0" parTransId="{5E2322E7-8561-4B92-9E38-43DC4624BAF1}" sibTransId="{0C1F0E1E-C281-4A8F-97F8-E816E068E942}"/>
    <dgm:cxn modelId="{E67E31F4-69F7-4AF3-B294-298F08BD1324}" type="presOf" srcId="{497AB8E9-01C9-4BC1-A436-3B42ADEBBA8D}" destId="{89849198-524D-4405-BB51-62A270D3D57D}" srcOrd="0" destOrd="0" presId="urn:microsoft.com/office/officeart/2009/layout/CirclePictureHierarchy"/>
    <dgm:cxn modelId="{26F972F4-8860-4163-A2FB-A688E8F306B7}" srcId="{9DA88695-658A-4464-8CBF-7B2238377EE3}" destId="{F951A0BD-6477-45F0-A0C3-9D2062E54824}" srcOrd="0" destOrd="0" parTransId="{6CC3D62B-CC52-4110-AD1C-A932A60243F4}" sibTransId="{3703EB83-E135-479F-A9AC-3470FF05781A}"/>
    <dgm:cxn modelId="{CF59192F-095C-4191-A90D-3BA654F0BBEC}" type="presParOf" srcId="{CAF7CE16-7C55-471F-B04A-29C067A1ED8E}" destId="{FC956CAA-30BD-4BBB-B111-202EE30FFDF3}" srcOrd="0" destOrd="0" presId="urn:microsoft.com/office/officeart/2009/layout/CirclePictureHierarchy"/>
    <dgm:cxn modelId="{87B5AC33-BD79-4D23-AB7C-A027C1A3F1E1}" type="presParOf" srcId="{FC956CAA-30BD-4BBB-B111-202EE30FFDF3}" destId="{79A137D9-26DB-41CB-9FFA-65B7AADE75C4}" srcOrd="0" destOrd="0" presId="urn:microsoft.com/office/officeart/2009/layout/CirclePictureHierarchy"/>
    <dgm:cxn modelId="{07E35AAE-0153-4EF0-BBDC-1AA668305918}" type="presParOf" srcId="{79A137D9-26DB-41CB-9FFA-65B7AADE75C4}" destId="{9382D173-BBD8-468A-BFD6-2F412E15A3AA}" srcOrd="0" destOrd="0" presId="urn:microsoft.com/office/officeart/2009/layout/CirclePictureHierarchy"/>
    <dgm:cxn modelId="{FFCD063F-E636-4CFE-A982-6227756057F2}" type="presParOf" srcId="{79A137D9-26DB-41CB-9FFA-65B7AADE75C4}" destId="{C137704F-E2BD-488C-BD6C-01ECD6EA4795}" srcOrd="1" destOrd="0" presId="urn:microsoft.com/office/officeart/2009/layout/CirclePictureHierarchy"/>
    <dgm:cxn modelId="{CFE650F9-F2D8-4195-9AD2-C1BFAF1F4F38}" type="presParOf" srcId="{FC956CAA-30BD-4BBB-B111-202EE30FFDF3}" destId="{A572DCDE-606B-4849-9126-4DEE0F9C968C}" srcOrd="1" destOrd="0" presId="urn:microsoft.com/office/officeart/2009/layout/CirclePictureHierarchy"/>
    <dgm:cxn modelId="{B82AE747-5678-4856-A1F7-561E4453FC61}" type="presParOf" srcId="{A572DCDE-606B-4849-9126-4DEE0F9C968C}" destId="{02715925-9C71-4F75-8C25-2DEC4F1EFB34}" srcOrd="0" destOrd="0" presId="urn:microsoft.com/office/officeart/2009/layout/CirclePictureHierarchy"/>
    <dgm:cxn modelId="{8DEF0AAE-4447-418A-A58F-9D8942627BF1}" type="presParOf" srcId="{A572DCDE-606B-4849-9126-4DEE0F9C968C}" destId="{BAF11527-51C4-457D-8EBA-410BAA8E9906}" srcOrd="1" destOrd="0" presId="urn:microsoft.com/office/officeart/2009/layout/CirclePictureHierarchy"/>
    <dgm:cxn modelId="{96191F28-6D7F-4E08-A9E1-4AA3DC8A9BA6}" type="presParOf" srcId="{BAF11527-51C4-457D-8EBA-410BAA8E9906}" destId="{60572029-0AB9-4A1A-99D8-08A895A8569C}" srcOrd="0" destOrd="0" presId="urn:microsoft.com/office/officeart/2009/layout/CirclePictureHierarchy"/>
    <dgm:cxn modelId="{69676C80-ECE7-4D67-B4FD-608384CC3CFF}" type="presParOf" srcId="{60572029-0AB9-4A1A-99D8-08A895A8569C}" destId="{2985AD6C-B8E7-47EF-8A4B-2D1492695B74}" srcOrd="0" destOrd="0" presId="urn:microsoft.com/office/officeart/2009/layout/CirclePictureHierarchy"/>
    <dgm:cxn modelId="{6610C271-EA97-4BBE-93B5-15168A9E0301}" type="presParOf" srcId="{60572029-0AB9-4A1A-99D8-08A895A8569C}" destId="{242A5515-3D65-48CF-99E9-1F9B1F7AFE81}" srcOrd="1" destOrd="0" presId="urn:microsoft.com/office/officeart/2009/layout/CirclePictureHierarchy"/>
    <dgm:cxn modelId="{5BB356BE-661E-457C-9D26-347BB8106E3E}" type="presParOf" srcId="{BAF11527-51C4-457D-8EBA-410BAA8E9906}" destId="{B651A5CD-74CF-4964-BF38-B067F0512214}" srcOrd="1" destOrd="0" presId="urn:microsoft.com/office/officeart/2009/layout/CirclePictureHierarchy"/>
    <dgm:cxn modelId="{C847DA3C-2563-4DB9-B692-782FC8F5F818}" type="presParOf" srcId="{B651A5CD-74CF-4964-BF38-B067F0512214}" destId="{F88B3CCF-B388-4F61-9E01-A68E98586F67}" srcOrd="0" destOrd="0" presId="urn:microsoft.com/office/officeart/2009/layout/CirclePictureHierarchy"/>
    <dgm:cxn modelId="{901017CD-4B20-4CDD-A05E-A30C71AE4FBF}" type="presParOf" srcId="{B651A5CD-74CF-4964-BF38-B067F0512214}" destId="{23A984AB-60C0-4F51-9845-B1546934DA4F}" srcOrd="1" destOrd="0" presId="urn:microsoft.com/office/officeart/2009/layout/CirclePictureHierarchy"/>
    <dgm:cxn modelId="{BB48E468-1C39-47F2-AF56-3D1931BEE2DD}" type="presParOf" srcId="{23A984AB-60C0-4F51-9845-B1546934DA4F}" destId="{6AC1D22A-72FF-41D8-B6AC-276A1476E342}" srcOrd="0" destOrd="0" presId="urn:microsoft.com/office/officeart/2009/layout/CirclePictureHierarchy"/>
    <dgm:cxn modelId="{32EC2BC7-9428-4743-838D-8E27215DDDB4}" type="presParOf" srcId="{6AC1D22A-72FF-41D8-B6AC-276A1476E342}" destId="{B0687140-AE12-4B89-A5EA-7B6A47FD2A95}" srcOrd="0" destOrd="0" presId="urn:microsoft.com/office/officeart/2009/layout/CirclePictureHierarchy"/>
    <dgm:cxn modelId="{A76467F2-0F2C-4794-988F-4BA05EECFFD1}" type="presParOf" srcId="{6AC1D22A-72FF-41D8-B6AC-276A1476E342}" destId="{B3379969-EDFE-4B50-A755-0A082A8392E0}" srcOrd="1" destOrd="0" presId="urn:microsoft.com/office/officeart/2009/layout/CirclePictureHierarchy"/>
    <dgm:cxn modelId="{BBBE5A26-F0D6-4011-989F-8C92A97E5789}" type="presParOf" srcId="{23A984AB-60C0-4F51-9845-B1546934DA4F}" destId="{276AEDA7-A395-4D72-9F33-95CAA230BC94}" srcOrd="1" destOrd="0" presId="urn:microsoft.com/office/officeart/2009/layout/CirclePictureHierarchy"/>
    <dgm:cxn modelId="{23F0D575-4E73-4292-AA06-BEB488B3288A}" type="presParOf" srcId="{B651A5CD-74CF-4964-BF38-B067F0512214}" destId="{72A59A19-3BC4-44C1-B2E3-115BC37C6AE4}" srcOrd="2" destOrd="0" presId="urn:microsoft.com/office/officeart/2009/layout/CirclePictureHierarchy"/>
    <dgm:cxn modelId="{C9AB23D1-F815-46E0-A212-B519A1E2D6D2}" type="presParOf" srcId="{B651A5CD-74CF-4964-BF38-B067F0512214}" destId="{85986EBA-6CE9-48E0-B8F6-041C3D616484}" srcOrd="3" destOrd="0" presId="urn:microsoft.com/office/officeart/2009/layout/CirclePictureHierarchy"/>
    <dgm:cxn modelId="{36128340-D059-4E5C-B0A3-E305AFCF9AE9}" type="presParOf" srcId="{85986EBA-6CE9-48E0-B8F6-041C3D616484}" destId="{4F1E8447-A514-4C39-9C32-C4FFD4E48CB0}" srcOrd="0" destOrd="0" presId="urn:microsoft.com/office/officeart/2009/layout/CirclePictureHierarchy"/>
    <dgm:cxn modelId="{B2520628-533B-46F7-80B1-56C31DF5ED34}" type="presParOf" srcId="{4F1E8447-A514-4C39-9C32-C4FFD4E48CB0}" destId="{E4D31C95-6140-4F3B-BA05-7081C03CBC56}" srcOrd="0" destOrd="0" presId="urn:microsoft.com/office/officeart/2009/layout/CirclePictureHierarchy"/>
    <dgm:cxn modelId="{A689E3A2-DC51-4353-834B-BCA085EB977E}" type="presParOf" srcId="{4F1E8447-A514-4C39-9C32-C4FFD4E48CB0}" destId="{85332435-8F2B-4260-95A7-90B2362DB440}" srcOrd="1" destOrd="0" presId="urn:microsoft.com/office/officeart/2009/layout/CirclePictureHierarchy"/>
    <dgm:cxn modelId="{66C3F020-8E37-47F9-8CB1-9DCC1091EB19}" type="presParOf" srcId="{85986EBA-6CE9-48E0-B8F6-041C3D616484}" destId="{0BDC3C0B-A47A-4F60-A179-68399FDC52BD}" srcOrd="1" destOrd="0" presId="urn:microsoft.com/office/officeart/2009/layout/CirclePictureHierarchy"/>
    <dgm:cxn modelId="{9C1915FD-C7EB-4390-ADA7-8E0B78C2B230}" type="presParOf" srcId="{A572DCDE-606B-4849-9126-4DEE0F9C968C}" destId="{A0997A57-BEB3-4A72-ADE4-EB65E96CE0E8}" srcOrd="2" destOrd="0" presId="urn:microsoft.com/office/officeart/2009/layout/CirclePictureHierarchy"/>
    <dgm:cxn modelId="{A926A7E5-E041-4C92-9B73-1D190FD06806}" type="presParOf" srcId="{A572DCDE-606B-4849-9126-4DEE0F9C968C}" destId="{5F565F61-11B0-4306-85E7-882161B83B53}" srcOrd="3" destOrd="0" presId="urn:microsoft.com/office/officeart/2009/layout/CirclePictureHierarchy"/>
    <dgm:cxn modelId="{A6BC43F3-386F-41AB-82B7-3520435C8C76}" type="presParOf" srcId="{5F565F61-11B0-4306-85E7-882161B83B53}" destId="{1A3371EB-2649-4676-B359-3DC5DF25FC3C}" srcOrd="0" destOrd="0" presId="urn:microsoft.com/office/officeart/2009/layout/CirclePictureHierarchy"/>
    <dgm:cxn modelId="{F3973741-9F3A-48C4-8715-7F879280B96E}" type="presParOf" srcId="{1A3371EB-2649-4676-B359-3DC5DF25FC3C}" destId="{5BB384AC-1844-4761-952C-FB5B3D2854FC}" srcOrd="0" destOrd="0" presId="urn:microsoft.com/office/officeart/2009/layout/CirclePictureHierarchy"/>
    <dgm:cxn modelId="{9D92F688-73D1-4569-942E-C4D8D4313948}" type="presParOf" srcId="{1A3371EB-2649-4676-B359-3DC5DF25FC3C}" destId="{DDAADD88-6CFD-48AF-A6B4-1F0FA87D7331}" srcOrd="1" destOrd="0" presId="urn:microsoft.com/office/officeart/2009/layout/CirclePictureHierarchy"/>
    <dgm:cxn modelId="{5659C6A2-8C19-4486-B063-3D959D589461}" type="presParOf" srcId="{5F565F61-11B0-4306-85E7-882161B83B53}" destId="{766A39BB-6983-49D1-BBB3-25A087917063}" srcOrd="1" destOrd="0" presId="urn:microsoft.com/office/officeart/2009/layout/CirclePictureHierarchy"/>
    <dgm:cxn modelId="{06917165-454B-4A17-B5B7-D89863F23FFF}" type="presParOf" srcId="{766A39BB-6983-49D1-BBB3-25A087917063}" destId="{DDE5E588-A7FB-41B8-BC4D-73C12BADC8B6}" srcOrd="0" destOrd="0" presId="urn:microsoft.com/office/officeart/2009/layout/CirclePictureHierarchy"/>
    <dgm:cxn modelId="{F9B25374-B263-4D48-8BD8-50A0E798FAD6}" type="presParOf" srcId="{766A39BB-6983-49D1-BBB3-25A087917063}" destId="{2E5EA3BA-A703-4035-9512-54AD460F4FE2}" srcOrd="1" destOrd="0" presId="urn:microsoft.com/office/officeart/2009/layout/CirclePictureHierarchy"/>
    <dgm:cxn modelId="{6CD3FBF4-B344-4B54-9E3F-B03F215DD66C}" type="presParOf" srcId="{2E5EA3BA-A703-4035-9512-54AD460F4FE2}" destId="{D39104D6-9A44-42FB-B125-14A5B4A7EB03}" srcOrd="0" destOrd="0" presId="urn:microsoft.com/office/officeart/2009/layout/CirclePictureHierarchy"/>
    <dgm:cxn modelId="{A7FD1105-0AF2-47F7-8146-4876AC3A8D85}" type="presParOf" srcId="{D39104D6-9A44-42FB-B125-14A5B4A7EB03}" destId="{DA6DB704-8B19-4C1B-9DA7-2110D0673C46}" srcOrd="0" destOrd="0" presId="urn:microsoft.com/office/officeart/2009/layout/CirclePictureHierarchy"/>
    <dgm:cxn modelId="{158030C3-7B14-460E-93FB-25A5D27D7A09}" type="presParOf" srcId="{D39104D6-9A44-42FB-B125-14A5B4A7EB03}" destId="{89849198-524D-4405-BB51-62A270D3D57D}" srcOrd="1" destOrd="0" presId="urn:microsoft.com/office/officeart/2009/layout/CirclePictureHierarchy"/>
    <dgm:cxn modelId="{A9E54CD2-ACD0-40DC-9FC1-002366A739F9}" type="presParOf" srcId="{2E5EA3BA-A703-4035-9512-54AD460F4FE2}" destId="{60B47227-6A71-4667-B7DD-D69E908BE6D3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B86659-DCCE-4AAC-8956-2FC60B610D0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0469B09C-BFAC-4B78-8D01-094A2A78CB51}">
      <dgm:prSet phldrT="[Text]"/>
      <dgm:spPr/>
      <dgm:t>
        <a:bodyPr/>
        <a:lstStyle/>
        <a:p>
          <a:r>
            <a:rPr lang="en-US"/>
            <a:t>Lower lifetime income</a:t>
          </a:r>
          <a:endParaRPr lang="en-AU"/>
        </a:p>
      </dgm:t>
    </dgm:pt>
    <dgm:pt modelId="{F3C67D7C-9251-4B7A-855D-0F9A397BF48A}" type="parTrans" cxnId="{10B3C2A0-14EA-4E32-98E0-6A518B4E202C}">
      <dgm:prSet/>
      <dgm:spPr/>
      <dgm:t>
        <a:bodyPr/>
        <a:lstStyle/>
        <a:p>
          <a:endParaRPr lang="en-AU"/>
        </a:p>
      </dgm:t>
    </dgm:pt>
    <dgm:pt modelId="{B3D9AB8B-3025-43DF-84B0-7499710197E2}" type="sibTrans" cxnId="{10B3C2A0-14EA-4E32-98E0-6A518B4E202C}">
      <dgm:prSet/>
      <dgm:spPr/>
      <dgm:t>
        <a:bodyPr/>
        <a:lstStyle/>
        <a:p>
          <a:endParaRPr lang="en-AU"/>
        </a:p>
      </dgm:t>
    </dgm:pt>
    <dgm:pt modelId="{3050C048-CCF1-4B9E-8BD9-147D273E34BE}">
      <dgm:prSet phldrT="[Text]"/>
      <dgm:spPr/>
      <dgm:t>
        <a:bodyPr/>
        <a:lstStyle/>
        <a:p>
          <a:r>
            <a:rPr lang="en-US"/>
            <a:t>Insufficient liquidity</a:t>
          </a:r>
          <a:endParaRPr lang="en-AU"/>
        </a:p>
      </dgm:t>
    </dgm:pt>
    <dgm:pt modelId="{4A78CED7-A380-491C-B2CE-BEC71DB8E6F9}" type="parTrans" cxnId="{973B2924-961B-4301-A536-9F6BA034D18B}">
      <dgm:prSet/>
      <dgm:spPr/>
      <dgm:t>
        <a:bodyPr/>
        <a:lstStyle/>
        <a:p>
          <a:endParaRPr lang="en-AU"/>
        </a:p>
      </dgm:t>
    </dgm:pt>
    <dgm:pt modelId="{D3E99FE3-3FDC-40E6-9DF2-528329BF9FE9}" type="sibTrans" cxnId="{973B2924-961B-4301-A536-9F6BA034D18B}">
      <dgm:prSet/>
      <dgm:spPr/>
      <dgm:t>
        <a:bodyPr/>
        <a:lstStyle/>
        <a:p>
          <a:endParaRPr lang="en-AU"/>
        </a:p>
      </dgm:t>
    </dgm:pt>
    <dgm:pt modelId="{8ECE1759-E83E-4C51-BB3A-DD492391EF24}">
      <dgm:prSet phldrT="[Text]"/>
      <dgm:spPr/>
      <dgm:t>
        <a:bodyPr/>
        <a:lstStyle/>
        <a:p>
          <a:r>
            <a:rPr lang="en-US"/>
            <a:t>Uncertainty</a:t>
          </a:r>
          <a:endParaRPr lang="en-AU"/>
        </a:p>
      </dgm:t>
    </dgm:pt>
    <dgm:pt modelId="{7CAB2011-231C-4E1D-B9E4-44FAA52584E8}" type="parTrans" cxnId="{1027E007-707A-4DA3-BFE1-307C9422B85A}">
      <dgm:prSet/>
      <dgm:spPr/>
      <dgm:t>
        <a:bodyPr/>
        <a:lstStyle/>
        <a:p>
          <a:endParaRPr lang="en-AU"/>
        </a:p>
      </dgm:t>
    </dgm:pt>
    <dgm:pt modelId="{F5FCE303-BC78-408F-AD80-B385C1FBE422}" type="sibTrans" cxnId="{1027E007-707A-4DA3-BFE1-307C9422B85A}">
      <dgm:prSet/>
      <dgm:spPr/>
      <dgm:t>
        <a:bodyPr/>
        <a:lstStyle/>
        <a:p>
          <a:endParaRPr lang="en-AU"/>
        </a:p>
      </dgm:t>
    </dgm:pt>
    <dgm:pt modelId="{5F8AF88D-E910-44D4-BFF2-891D2E15F60F}">
      <dgm:prSet phldrT="[Text]"/>
      <dgm:spPr>
        <a:solidFill>
          <a:schemeClr val="accent4"/>
        </a:solidFill>
      </dgm:spPr>
      <dgm:t>
        <a:bodyPr/>
        <a:lstStyle/>
        <a:p>
          <a:r>
            <a:rPr lang="en-US"/>
            <a:t>Lower expenses (work related costs)</a:t>
          </a:r>
          <a:endParaRPr lang="en-AU"/>
        </a:p>
      </dgm:t>
    </dgm:pt>
    <dgm:pt modelId="{08CAB302-9CE3-4D99-9DA2-D4677DEB2C23}" type="parTrans" cxnId="{274CA1A3-B210-4805-BB4B-F8920DF8E351}">
      <dgm:prSet/>
      <dgm:spPr/>
      <dgm:t>
        <a:bodyPr/>
        <a:lstStyle/>
        <a:p>
          <a:endParaRPr lang="en-AU"/>
        </a:p>
      </dgm:t>
    </dgm:pt>
    <dgm:pt modelId="{EF57632D-45CD-4D85-97DA-7F2844222182}" type="sibTrans" cxnId="{274CA1A3-B210-4805-BB4B-F8920DF8E351}">
      <dgm:prSet/>
      <dgm:spPr/>
      <dgm:t>
        <a:bodyPr/>
        <a:lstStyle/>
        <a:p>
          <a:endParaRPr lang="en-AU"/>
        </a:p>
      </dgm:t>
    </dgm:pt>
    <dgm:pt modelId="{B2EA364A-D1C8-48A7-93B4-4EA8D661E7DD}" type="pres">
      <dgm:prSet presAssocID="{91B86659-DCCE-4AAC-8956-2FC60B610D0C}" presName="linear" presStyleCnt="0">
        <dgm:presLayoutVars>
          <dgm:dir/>
          <dgm:animLvl val="lvl"/>
          <dgm:resizeHandles val="exact"/>
        </dgm:presLayoutVars>
      </dgm:prSet>
      <dgm:spPr/>
    </dgm:pt>
    <dgm:pt modelId="{D42D3759-BD58-4AF4-BA3D-46542A707B22}" type="pres">
      <dgm:prSet presAssocID="{0469B09C-BFAC-4B78-8D01-094A2A78CB51}" presName="parentLin" presStyleCnt="0"/>
      <dgm:spPr/>
    </dgm:pt>
    <dgm:pt modelId="{994B5136-6593-4462-B285-933B72F6D8C4}" type="pres">
      <dgm:prSet presAssocID="{0469B09C-BFAC-4B78-8D01-094A2A78CB51}" presName="parentLeftMargin" presStyleLbl="node1" presStyleIdx="0" presStyleCnt="4"/>
      <dgm:spPr/>
    </dgm:pt>
    <dgm:pt modelId="{FC1D7D01-17AA-4EAD-A6BA-1D3DCCD8F497}" type="pres">
      <dgm:prSet presAssocID="{0469B09C-BFAC-4B78-8D01-094A2A78CB5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AA7CF81-01E9-4B2D-A83B-2D47F39A00D7}" type="pres">
      <dgm:prSet presAssocID="{0469B09C-BFAC-4B78-8D01-094A2A78CB51}" presName="negativeSpace" presStyleCnt="0"/>
      <dgm:spPr/>
    </dgm:pt>
    <dgm:pt modelId="{DAE6DB8B-932B-486D-AA17-8218AD866F63}" type="pres">
      <dgm:prSet presAssocID="{0469B09C-BFAC-4B78-8D01-094A2A78CB51}" presName="childText" presStyleLbl="conFgAcc1" presStyleIdx="0" presStyleCnt="4">
        <dgm:presLayoutVars>
          <dgm:bulletEnabled val="1"/>
        </dgm:presLayoutVars>
      </dgm:prSet>
      <dgm:spPr/>
    </dgm:pt>
    <dgm:pt modelId="{457A2F44-AC50-41B9-8715-CA74B0B38BC8}" type="pres">
      <dgm:prSet presAssocID="{B3D9AB8B-3025-43DF-84B0-7499710197E2}" presName="spaceBetweenRectangles" presStyleCnt="0"/>
      <dgm:spPr/>
    </dgm:pt>
    <dgm:pt modelId="{88A62CFB-1583-41E1-A3EC-EDE4FDC5B151}" type="pres">
      <dgm:prSet presAssocID="{3050C048-CCF1-4B9E-8BD9-147D273E34BE}" presName="parentLin" presStyleCnt="0"/>
      <dgm:spPr/>
    </dgm:pt>
    <dgm:pt modelId="{1F71A354-F19A-49C9-AAB1-EC731D57468E}" type="pres">
      <dgm:prSet presAssocID="{3050C048-CCF1-4B9E-8BD9-147D273E34BE}" presName="parentLeftMargin" presStyleLbl="node1" presStyleIdx="0" presStyleCnt="4"/>
      <dgm:spPr/>
    </dgm:pt>
    <dgm:pt modelId="{A316E261-ADA1-4BCD-9FAC-F1C71E8EC68F}" type="pres">
      <dgm:prSet presAssocID="{3050C048-CCF1-4B9E-8BD9-147D273E34B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BF57D4F-2D3E-4EC1-A2BE-7AD4AA16B420}" type="pres">
      <dgm:prSet presAssocID="{3050C048-CCF1-4B9E-8BD9-147D273E34BE}" presName="negativeSpace" presStyleCnt="0"/>
      <dgm:spPr/>
    </dgm:pt>
    <dgm:pt modelId="{FC7931F7-A84A-4B6C-B6B2-E47382BA84A5}" type="pres">
      <dgm:prSet presAssocID="{3050C048-CCF1-4B9E-8BD9-147D273E34BE}" presName="childText" presStyleLbl="conFgAcc1" presStyleIdx="1" presStyleCnt="4">
        <dgm:presLayoutVars>
          <dgm:bulletEnabled val="1"/>
        </dgm:presLayoutVars>
      </dgm:prSet>
      <dgm:spPr/>
    </dgm:pt>
    <dgm:pt modelId="{BB8FF018-933E-473D-AB31-99A08B130433}" type="pres">
      <dgm:prSet presAssocID="{D3E99FE3-3FDC-40E6-9DF2-528329BF9FE9}" presName="spaceBetweenRectangles" presStyleCnt="0"/>
      <dgm:spPr/>
    </dgm:pt>
    <dgm:pt modelId="{81F8EEDE-3FE8-4EF3-9CEC-44D5C6E50FF8}" type="pres">
      <dgm:prSet presAssocID="{8ECE1759-E83E-4C51-BB3A-DD492391EF24}" presName="parentLin" presStyleCnt="0"/>
      <dgm:spPr/>
    </dgm:pt>
    <dgm:pt modelId="{E7F52686-20CF-4158-AF0B-BA2C53C134E6}" type="pres">
      <dgm:prSet presAssocID="{8ECE1759-E83E-4C51-BB3A-DD492391EF24}" presName="parentLeftMargin" presStyleLbl="node1" presStyleIdx="1" presStyleCnt="4"/>
      <dgm:spPr/>
    </dgm:pt>
    <dgm:pt modelId="{0E48E7AC-001A-4DFF-8582-0B93BEAEF8D9}" type="pres">
      <dgm:prSet presAssocID="{8ECE1759-E83E-4C51-BB3A-DD492391EF2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3EDA414-46C1-4369-B1D5-3BDCCA145B47}" type="pres">
      <dgm:prSet presAssocID="{8ECE1759-E83E-4C51-BB3A-DD492391EF24}" presName="negativeSpace" presStyleCnt="0"/>
      <dgm:spPr/>
    </dgm:pt>
    <dgm:pt modelId="{92D3FAC1-6FD5-4F3A-BD9E-217934C2619B}" type="pres">
      <dgm:prSet presAssocID="{8ECE1759-E83E-4C51-BB3A-DD492391EF24}" presName="childText" presStyleLbl="conFgAcc1" presStyleIdx="2" presStyleCnt="4">
        <dgm:presLayoutVars>
          <dgm:bulletEnabled val="1"/>
        </dgm:presLayoutVars>
      </dgm:prSet>
      <dgm:spPr/>
    </dgm:pt>
    <dgm:pt modelId="{2268F958-9893-4050-880D-0830309AC329}" type="pres">
      <dgm:prSet presAssocID="{F5FCE303-BC78-408F-AD80-B385C1FBE422}" presName="spaceBetweenRectangles" presStyleCnt="0"/>
      <dgm:spPr/>
    </dgm:pt>
    <dgm:pt modelId="{E71851DA-613E-4C9C-9FCA-CB11A38A426E}" type="pres">
      <dgm:prSet presAssocID="{5F8AF88D-E910-44D4-BFF2-891D2E15F60F}" presName="parentLin" presStyleCnt="0"/>
      <dgm:spPr/>
    </dgm:pt>
    <dgm:pt modelId="{68749C50-B2A3-4B74-A639-8D41542AE981}" type="pres">
      <dgm:prSet presAssocID="{5F8AF88D-E910-44D4-BFF2-891D2E15F60F}" presName="parentLeftMargin" presStyleLbl="node1" presStyleIdx="2" presStyleCnt="4"/>
      <dgm:spPr/>
    </dgm:pt>
    <dgm:pt modelId="{ACC828A0-BD86-40D7-9E61-536014235759}" type="pres">
      <dgm:prSet presAssocID="{5F8AF88D-E910-44D4-BFF2-891D2E15F60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24FDE02-B821-48F1-A588-2F1427BCFCE9}" type="pres">
      <dgm:prSet presAssocID="{5F8AF88D-E910-44D4-BFF2-891D2E15F60F}" presName="negativeSpace" presStyleCnt="0"/>
      <dgm:spPr/>
    </dgm:pt>
    <dgm:pt modelId="{ECCDF723-D7C1-41C2-879C-F625502B8F99}" type="pres">
      <dgm:prSet presAssocID="{5F8AF88D-E910-44D4-BFF2-891D2E15F60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027E007-707A-4DA3-BFE1-307C9422B85A}" srcId="{91B86659-DCCE-4AAC-8956-2FC60B610D0C}" destId="{8ECE1759-E83E-4C51-BB3A-DD492391EF24}" srcOrd="2" destOrd="0" parTransId="{7CAB2011-231C-4E1D-B9E4-44FAA52584E8}" sibTransId="{F5FCE303-BC78-408F-AD80-B385C1FBE422}"/>
    <dgm:cxn modelId="{87914C1C-EF91-4D2E-9118-79EBE87408D1}" type="presOf" srcId="{3050C048-CCF1-4B9E-8BD9-147D273E34BE}" destId="{A316E261-ADA1-4BCD-9FAC-F1C71E8EC68F}" srcOrd="1" destOrd="0" presId="urn:microsoft.com/office/officeart/2005/8/layout/list1"/>
    <dgm:cxn modelId="{973B2924-961B-4301-A536-9F6BA034D18B}" srcId="{91B86659-DCCE-4AAC-8956-2FC60B610D0C}" destId="{3050C048-CCF1-4B9E-8BD9-147D273E34BE}" srcOrd="1" destOrd="0" parTransId="{4A78CED7-A380-491C-B2CE-BEC71DB8E6F9}" sibTransId="{D3E99FE3-3FDC-40E6-9DF2-528329BF9FE9}"/>
    <dgm:cxn modelId="{3CEAF739-AAC7-4FAC-A6D2-FCD38F6ADDDA}" type="presOf" srcId="{8ECE1759-E83E-4C51-BB3A-DD492391EF24}" destId="{E7F52686-20CF-4158-AF0B-BA2C53C134E6}" srcOrd="0" destOrd="0" presId="urn:microsoft.com/office/officeart/2005/8/layout/list1"/>
    <dgm:cxn modelId="{3A655E42-4DEE-4D7F-B4B0-1237FDB1A0F0}" type="presOf" srcId="{5F8AF88D-E910-44D4-BFF2-891D2E15F60F}" destId="{68749C50-B2A3-4B74-A639-8D41542AE981}" srcOrd="0" destOrd="0" presId="urn:microsoft.com/office/officeart/2005/8/layout/list1"/>
    <dgm:cxn modelId="{D549B56F-20A2-4372-B85F-C915CB88AF24}" type="presOf" srcId="{0469B09C-BFAC-4B78-8D01-094A2A78CB51}" destId="{994B5136-6593-4462-B285-933B72F6D8C4}" srcOrd="0" destOrd="0" presId="urn:microsoft.com/office/officeart/2005/8/layout/list1"/>
    <dgm:cxn modelId="{DD683972-2F91-460B-B066-E56D899C0E44}" type="presOf" srcId="{3050C048-CCF1-4B9E-8BD9-147D273E34BE}" destId="{1F71A354-F19A-49C9-AAB1-EC731D57468E}" srcOrd="0" destOrd="0" presId="urn:microsoft.com/office/officeart/2005/8/layout/list1"/>
    <dgm:cxn modelId="{2F175376-A9F6-4285-B757-D1C426E10A04}" type="presOf" srcId="{8ECE1759-E83E-4C51-BB3A-DD492391EF24}" destId="{0E48E7AC-001A-4DFF-8582-0B93BEAEF8D9}" srcOrd="1" destOrd="0" presId="urn:microsoft.com/office/officeart/2005/8/layout/list1"/>
    <dgm:cxn modelId="{F1EDFB78-5E89-472F-AD25-B9ED24308AA0}" type="presOf" srcId="{5F8AF88D-E910-44D4-BFF2-891D2E15F60F}" destId="{ACC828A0-BD86-40D7-9E61-536014235759}" srcOrd="1" destOrd="0" presId="urn:microsoft.com/office/officeart/2005/8/layout/list1"/>
    <dgm:cxn modelId="{10B3C2A0-14EA-4E32-98E0-6A518B4E202C}" srcId="{91B86659-DCCE-4AAC-8956-2FC60B610D0C}" destId="{0469B09C-BFAC-4B78-8D01-094A2A78CB51}" srcOrd="0" destOrd="0" parTransId="{F3C67D7C-9251-4B7A-855D-0F9A397BF48A}" sibTransId="{B3D9AB8B-3025-43DF-84B0-7499710197E2}"/>
    <dgm:cxn modelId="{274CA1A3-B210-4805-BB4B-F8920DF8E351}" srcId="{91B86659-DCCE-4AAC-8956-2FC60B610D0C}" destId="{5F8AF88D-E910-44D4-BFF2-891D2E15F60F}" srcOrd="3" destOrd="0" parTransId="{08CAB302-9CE3-4D99-9DA2-D4677DEB2C23}" sibTransId="{EF57632D-45CD-4D85-97DA-7F2844222182}"/>
    <dgm:cxn modelId="{1923BCA4-4F67-49F8-BB3A-41A5A47D0874}" type="presOf" srcId="{91B86659-DCCE-4AAC-8956-2FC60B610D0C}" destId="{B2EA364A-D1C8-48A7-93B4-4EA8D661E7DD}" srcOrd="0" destOrd="0" presId="urn:microsoft.com/office/officeart/2005/8/layout/list1"/>
    <dgm:cxn modelId="{E5E076E0-2025-4ACF-83AB-54972E631FC5}" type="presOf" srcId="{0469B09C-BFAC-4B78-8D01-094A2A78CB51}" destId="{FC1D7D01-17AA-4EAD-A6BA-1D3DCCD8F497}" srcOrd="1" destOrd="0" presId="urn:microsoft.com/office/officeart/2005/8/layout/list1"/>
    <dgm:cxn modelId="{F55BE421-5ECE-443E-B318-B170EB8F290D}" type="presParOf" srcId="{B2EA364A-D1C8-48A7-93B4-4EA8D661E7DD}" destId="{D42D3759-BD58-4AF4-BA3D-46542A707B22}" srcOrd="0" destOrd="0" presId="urn:microsoft.com/office/officeart/2005/8/layout/list1"/>
    <dgm:cxn modelId="{FCA1E6AA-61FD-4C98-9833-2AC6E6AE3456}" type="presParOf" srcId="{D42D3759-BD58-4AF4-BA3D-46542A707B22}" destId="{994B5136-6593-4462-B285-933B72F6D8C4}" srcOrd="0" destOrd="0" presId="urn:microsoft.com/office/officeart/2005/8/layout/list1"/>
    <dgm:cxn modelId="{E1A40302-5C99-4BD8-87D4-BDD721C20926}" type="presParOf" srcId="{D42D3759-BD58-4AF4-BA3D-46542A707B22}" destId="{FC1D7D01-17AA-4EAD-A6BA-1D3DCCD8F497}" srcOrd="1" destOrd="0" presId="urn:microsoft.com/office/officeart/2005/8/layout/list1"/>
    <dgm:cxn modelId="{7994E4AA-F43B-4AB6-96CA-311D5E5D89AA}" type="presParOf" srcId="{B2EA364A-D1C8-48A7-93B4-4EA8D661E7DD}" destId="{5AA7CF81-01E9-4B2D-A83B-2D47F39A00D7}" srcOrd="1" destOrd="0" presId="urn:microsoft.com/office/officeart/2005/8/layout/list1"/>
    <dgm:cxn modelId="{1E12B5B8-2265-4F85-A950-FCD81C15F402}" type="presParOf" srcId="{B2EA364A-D1C8-48A7-93B4-4EA8D661E7DD}" destId="{DAE6DB8B-932B-486D-AA17-8218AD866F63}" srcOrd="2" destOrd="0" presId="urn:microsoft.com/office/officeart/2005/8/layout/list1"/>
    <dgm:cxn modelId="{B3D37286-5C0C-4783-A03F-9E639D282D8C}" type="presParOf" srcId="{B2EA364A-D1C8-48A7-93B4-4EA8D661E7DD}" destId="{457A2F44-AC50-41B9-8715-CA74B0B38BC8}" srcOrd="3" destOrd="0" presId="urn:microsoft.com/office/officeart/2005/8/layout/list1"/>
    <dgm:cxn modelId="{C5A6B848-F88F-4DFF-BBBF-CF3074098CFB}" type="presParOf" srcId="{B2EA364A-D1C8-48A7-93B4-4EA8D661E7DD}" destId="{88A62CFB-1583-41E1-A3EC-EDE4FDC5B151}" srcOrd="4" destOrd="0" presId="urn:microsoft.com/office/officeart/2005/8/layout/list1"/>
    <dgm:cxn modelId="{D4BF4679-EABF-4857-878A-7CEACE1AE6B7}" type="presParOf" srcId="{88A62CFB-1583-41E1-A3EC-EDE4FDC5B151}" destId="{1F71A354-F19A-49C9-AAB1-EC731D57468E}" srcOrd="0" destOrd="0" presId="urn:microsoft.com/office/officeart/2005/8/layout/list1"/>
    <dgm:cxn modelId="{A0A378DF-7225-4F04-80FF-9A6650920624}" type="presParOf" srcId="{88A62CFB-1583-41E1-A3EC-EDE4FDC5B151}" destId="{A316E261-ADA1-4BCD-9FAC-F1C71E8EC68F}" srcOrd="1" destOrd="0" presId="urn:microsoft.com/office/officeart/2005/8/layout/list1"/>
    <dgm:cxn modelId="{6DA290FD-37FB-46AA-814A-9C6ABED0CF9B}" type="presParOf" srcId="{B2EA364A-D1C8-48A7-93B4-4EA8D661E7DD}" destId="{FBF57D4F-2D3E-4EC1-A2BE-7AD4AA16B420}" srcOrd="5" destOrd="0" presId="urn:microsoft.com/office/officeart/2005/8/layout/list1"/>
    <dgm:cxn modelId="{2522DB50-E714-4683-9151-D9749CF7F042}" type="presParOf" srcId="{B2EA364A-D1C8-48A7-93B4-4EA8D661E7DD}" destId="{FC7931F7-A84A-4B6C-B6B2-E47382BA84A5}" srcOrd="6" destOrd="0" presId="urn:microsoft.com/office/officeart/2005/8/layout/list1"/>
    <dgm:cxn modelId="{3D6BC7C9-822A-4DFE-80C7-18AD7A7B07E8}" type="presParOf" srcId="{B2EA364A-D1C8-48A7-93B4-4EA8D661E7DD}" destId="{BB8FF018-933E-473D-AB31-99A08B130433}" srcOrd="7" destOrd="0" presId="urn:microsoft.com/office/officeart/2005/8/layout/list1"/>
    <dgm:cxn modelId="{2D8C27A6-9DC3-4029-AB8B-EB95868E65FC}" type="presParOf" srcId="{B2EA364A-D1C8-48A7-93B4-4EA8D661E7DD}" destId="{81F8EEDE-3FE8-4EF3-9CEC-44D5C6E50FF8}" srcOrd="8" destOrd="0" presId="urn:microsoft.com/office/officeart/2005/8/layout/list1"/>
    <dgm:cxn modelId="{C787EDBD-2948-4559-B2A8-476DC5CFDA90}" type="presParOf" srcId="{81F8EEDE-3FE8-4EF3-9CEC-44D5C6E50FF8}" destId="{E7F52686-20CF-4158-AF0B-BA2C53C134E6}" srcOrd="0" destOrd="0" presId="urn:microsoft.com/office/officeart/2005/8/layout/list1"/>
    <dgm:cxn modelId="{604CC6DA-5D19-413A-A84C-D9C2D7EFE556}" type="presParOf" srcId="{81F8EEDE-3FE8-4EF3-9CEC-44D5C6E50FF8}" destId="{0E48E7AC-001A-4DFF-8582-0B93BEAEF8D9}" srcOrd="1" destOrd="0" presId="urn:microsoft.com/office/officeart/2005/8/layout/list1"/>
    <dgm:cxn modelId="{22229265-F607-4667-ADEE-60E83112ED77}" type="presParOf" srcId="{B2EA364A-D1C8-48A7-93B4-4EA8D661E7DD}" destId="{83EDA414-46C1-4369-B1D5-3BDCCA145B47}" srcOrd="9" destOrd="0" presId="urn:microsoft.com/office/officeart/2005/8/layout/list1"/>
    <dgm:cxn modelId="{FF60C683-9191-4426-A968-8D099AC08101}" type="presParOf" srcId="{B2EA364A-D1C8-48A7-93B4-4EA8D661E7DD}" destId="{92D3FAC1-6FD5-4F3A-BD9E-217934C2619B}" srcOrd="10" destOrd="0" presId="urn:microsoft.com/office/officeart/2005/8/layout/list1"/>
    <dgm:cxn modelId="{FB6DAFF2-14D3-4FA8-8BE0-55FE81C568D9}" type="presParOf" srcId="{B2EA364A-D1C8-48A7-93B4-4EA8D661E7DD}" destId="{2268F958-9893-4050-880D-0830309AC329}" srcOrd="11" destOrd="0" presId="urn:microsoft.com/office/officeart/2005/8/layout/list1"/>
    <dgm:cxn modelId="{5C7399AF-ABD8-451E-B8BC-4CFCB8135D08}" type="presParOf" srcId="{B2EA364A-D1C8-48A7-93B4-4EA8D661E7DD}" destId="{E71851DA-613E-4C9C-9FCA-CB11A38A426E}" srcOrd="12" destOrd="0" presId="urn:microsoft.com/office/officeart/2005/8/layout/list1"/>
    <dgm:cxn modelId="{73BCB9E0-AB76-4550-9DD0-13F91AA4D0D4}" type="presParOf" srcId="{E71851DA-613E-4C9C-9FCA-CB11A38A426E}" destId="{68749C50-B2A3-4B74-A639-8D41542AE981}" srcOrd="0" destOrd="0" presId="urn:microsoft.com/office/officeart/2005/8/layout/list1"/>
    <dgm:cxn modelId="{B407208E-F386-4674-BEDF-57593ADADF23}" type="presParOf" srcId="{E71851DA-613E-4C9C-9FCA-CB11A38A426E}" destId="{ACC828A0-BD86-40D7-9E61-536014235759}" srcOrd="1" destOrd="0" presId="urn:microsoft.com/office/officeart/2005/8/layout/list1"/>
    <dgm:cxn modelId="{6E40B911-2094-4673-B6C3-AC3A66D4B7BE}" type="presParOf" srcId="{B2EA364A-D1C8-48A7-93B4-4EA8D661E7DD}" destId="{C24FDE02-B821-48F1-A588-2F1427BCFCE9}" srcOrd="13" destOrd="0" presId="urn:microsoft.com/office/officeart/2005/8/layout/list1"/>
    <dgm:cxn modelId="{0610DAE7-850E-48E9-9129-352849CB84B9}" type="presParOf" srcId="{B2EA364A-D1C8-48A7-93B4-4EA8D661E7DD}" destId="{ECCDF723-D7C1-41C2-879C-F625502B8F9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E6DB8B-932B-486D-AA17-8218AD866F63}">
      <dsp:nvSpPr>
        <dsp:cNvPr id="0" name=""/>
        <dsp:cNvSpPr/>
      </dsp:nvSpPr>
      <dsp:spPr>
        <a:xfrm>
          <a:off x="0" y="877833"/>
          <a:ext cx="8128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1D7D01-17AA-4EAD-A6BA-1D3DCCD8F497}">
      <dsp:nvSpPr>
        <dsp:cNvPr id="0" name=""/>
        <dsp:cNvSpPr/>
      </dsp:nvSpPr>
      <dsp:spPr>
        <a:xfrm>
          <a:off x="406400" y="508833"/>
          <a:ext cx="56896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Lower lifetime income</a:t>
          </a:r>
          <a:endParaRPr lang="en-AU" sz="2500" kern="1200"/>
        </a:p>
      </dsp:txBody>
      <dsp:txXfrm>
        <a:off x="442426" y="544859"/>
        <a:ext cx="5617548" cy="665948"/>
      </dsp:txXfrm>
    </dsp:sp>
    <dsp:sp modelId="{FC7931F7-A84A-4B6C-B6B2-E47382BA84A5}">
      <dsp:nvSpPr>
        <dsp:cNvPr id="0" name=""/>
        <dsp:cNvSpPr/>
      </dsp:nvSpPr>
      <dsp:spPr>
        <a:xfrm>
          <a:off x="0" y="2011833"/>
          <a:ext cx="8128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16E261-ADA1-4BCD-9FAC-F1C71E8EC68F}">
      <dsp:nvSpPr>
        <dsp:cNvPr id="0" name=""/>
        <dsp:cNvSpPr/>
      </dsp:nvSpPr>
      <dsp:spPr>
        <a:xfrm>
          <a:off x="406400" y="1642833"/>
          <a:ext cx="56896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Insufficient liquidity</a:t>
          </a:r>
          <a:endParaRPr lang="en-AU" sz="2500" kern="1200"/>
        </a:p>
      </dsp:txBody>
      <dsp:txXfrm>
        <a:off x="442426" y="1678859"/>
        <a:ext cx="5617548" cy="665948"/>
      </dsp:txXfrm>
    </dsp:sp>
    <dsp:sp modelId="{92D3FAC1-6FD5-4F3A-BD9E-217934C2619B}">
      <dsp:nvSpPr>
        <dsp:cNvPr id="0" name=""/>
        <dsp:cNvSpPr/>
      </dsp:nvSpPr>
      <dsp:spPr>
        <a:xfrm>
          <a:off x="0" y="3145833"/>
          <a:ext cx="8128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48E7AC-001A-4DFF-8582-0B93BEAEF8D9}">
      <dsp:nvSpPr>
        <dsp:cNvPr id="0" name=""/>
        <dsp:cNvSpPr/>
      </dsp:nvSpPr>
      <dsp:spPr>
        <a:xfrm>
          <a:off x="406400" y="2776833"/>
          <a:ext cx="56896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Uncertainty</a:t>
          </a:r>
          <a:endParaRPr lang="en-AU" sz="2500" kern="1200"/>
        </a:p>
      </dsp:txBody>
      <dsp:txXfrm>
        <a:off x="442426" y="2812859"/>
        <a:ext cx="5617548" cy="665948"/>
      </dsp:txXfrm>
    </dsp:sp>
    <dsp:sp modelId="{ECCDF723-D7C1-41C2-879C-F625502B8F99}">
      <dsp:nvSpPr>
        <dsp:cNvPr id="0" name=""/>
        <dsp:cNvSpPr/>
      </dsp:nvSpPr>
      <dsp:spPr>
        <a:xfrm>
          <a:off x="0" y="4279833"/>
          <a:ext cx="8128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C828A0-BD86-40D7-9E61-536014235759}">
      <dsp:nvSpPr>
        <dsp:cNvPr id="0" name=""/>
        <dsp:cNvSpPr/>
      </dsp:nvSpPr>
      <dsp:spPr>
        <a:xfrm>
          <a:off x="406400" y="3910833"/>
          <a:ext cx="5689600" cy="738000"/>
        </a:xfrm>
        <a:prstGeom prst="round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Lower expenses (work related costs)</a:t>
          </a:r>
          <a:endParaRPr lang="en-AU" sz="2500" kern="1200"/>
        </a:p>
      </dsp:txBody>
      <dsp:txXfrm>
        <a:off x="442426" y="3946859"/>
        <a:ext cx="5617548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5E588-A7FB-41B8-BC4D-73C12BADC8B6}">
      <dsp:nvSpPr>
        <dsp:cNvPr id="0" name=""/>
        <dsp:cNvSpPr/>
      </dsp:nvSpPr>
      <dsp:spPr>
        <a:xfrm>
          <a:off x="6579197" y="3262790"/>
          <a:ext cx="91440" cy="3478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78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997A57-BEB3-4A72-ADE4-EB65E96CE0E8}">
      <dsp:nvSpPr>
        <dsp:cNvPr id="0" name=""/>
        <dsp:cNvSpPr/>
      </dsp:nvSpPr>
      <dsp:spPr>
        <a:xfrm>
          <a:off x="4347601" y="1810829"/>
          <a:ext cx="2277315" cy="347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284"/>
              </a:lnTo>
              <a:lnTo>
                <a:pt x="2277315" y="175284"/>
              </a:lnTo>
              <a:lnTo>
                <a:pt x="2277315" y="3478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A59A19-3BC4-44C1-B2E3-115BC37C6AE4}">
      <dsp:nvSpPr>
        <dsp:cNvPr id="0" name=""/>
        <dsp:cNvSpPr/>
      </dsp:nvSpPr>
      <dsp:spPr>
        <a:xfrm>
          <a:off x="2070286" y="3262790"/>
          <a:ext cx="1518210" cy="347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284"/>
              </a:lnTo>
              <a:lnTo>
                <a:pt x="1518210" y="175284"/>
              </a:lnTo>
              <a:lnTo>
                <a:pt x="1518210" y="3478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8B3CCF-B388-4F61-9E01-A68E98586F67}">
      <dsp:nvSpPr>
        <dsp:cNvPr id="0" name=""/>
        <dsp:cNvSpPr/>
      </dsp:nvSpPr>
      <dsp:spPr>
        <a:xfrm>
          <a:off x="552076" y="3262790"/>
          <a:ext cx="1518210" cy="347808"/>
        </a:xfrm>
        <a:custGeom>
          <a:avLst/>
          <a:gdLst/>
          <a:ahLst/>
          <a:cxnLst/>
          <a:rect l="0" t="0" r="0" b="0"/>
          <a:pathLst>
            <a:path>
              <a:moveTo>
                <a:pt x="1518210" y="0"/>
              </a:moveTo>
              <a:lnTo>
                <a:pt x="1518210" y="175284"/>
              </a:lnTo>
              <a:lnTo>
                <a:pt x="0" y="175284"/>
              </a:lnTo>
              <a:lnTo>
                <a:pt x="0" y="3478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715925-9C71-4F75-8C25-2DEC4F1EFB34}">
      <dsp:nvSpPr>
        <dsp:cNvPr id="0" name=""/>
        <dsp:cNvSpPr/>
      </dsp:nvSpPr>
      <dsp:spPr>
        <a:xfrm>
          <a:off x="2070286" y="1810829"/>
          <a:ext cx="2277315" cy="347808"/>
        </a:xfrm>
        <a:custGeom>
          <a:avLst/>
          <a:gdLst/>
          <a:ahLst/>
          <a:cxnLst/>
          <a:rect l="0" t="0" r="0" b="0"/>
          <a:pathLst>
            <a:path>
              <a:moveTo>
                <a:pt x="2277315" y="0"/>
              </a:moveTo>
              <a:lnTo>
                <a:pt x="2277315" y="175284"/>
              </a:lnTo>
              <a:lnTo>
                <a:pt x="0" y="175284"/>
              </a:lnTo>
              <a:lnTo>
                <a:pt x="0" y="3478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82D173-BBD8-468A-BFD6-2F412E15A3AA}">
      <dsp:nvSpPr>
        <dsp:cNvPr id="0" name=""/>
        <dsp:cNvSpPr/>
      </dsp:nvSpPr>
      <dsp:spPr>
        <a:xfrm>
          <a:off x="3795525" y="706676"/>
          <a:ext cx="1104152" cy="110415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7704F-E2BD-488C-BD6C-01ECD6EA4795}">
      <dsp:nvSpPr>
        <dsp:cNvPr id="0" name=""/>
        <dsp:cNvSpPr/>
      </dsp:nvSpPr>
      <dsp:spPr>
        <a:xfrm>
          <a:off x="4899678" y="703915"/>
          <a:ext cx="1656229" cy="110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Job loss</a:t>
          </a:r>
          <a:endParaRPr lang="en-AU" sz="2400" kern="1200"/>
        </a:p>
      </dsp:txBody>
      <dsp:txXfrm>
        <a:off x="4899678" y="703915"/>
        <a:ext cx="1656229" cy="1104152"/>
      </dsp:txXfrm>
    </dsp:sp>
    <dsp:sp modelId="{2985AD6C-B8E7-47EF-8A4B-2D1492695B74}">
      <dsp:nvSpPr>
        <dsp:cNvPr id="0" name=""/>
        <dsp:cNvSpPr/>
      </dsp:nvSpPr>
      <dsp:spPr>
        <a:xfrm>
          <a:off x="1518210" y="2158637"/>
          <a:ext cx="1104152" cy="110415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2A5515-3D65-48CF-99E9-1F9B1F7AFE81}">
      <dsp:nvSpPr>
        <dsp:cNvPr id="0" name=""/>
        <dsp:cNvSpPr/>
      </dsp:nvSpPr>
      <dsp:spPr>
        <a:xfrm>
          <a:off x="2622363" y="2155876"/>
          <a:ext cx="1656229" cy="110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Benefit application</a:t>
          </a:r>
          <a:endParaRPr lang="en-AU" sz="2400" kern="1200"/>
        </a:p>
      </dsp:txBody>
      <dsp:txXfrm>
        <a:off x="2622363" y="2155876"/>
        <a:ext cx="1656229" cy="1104152"/>
      </dsp:txXfrm>
    </dsp:sp>
    <dsp:sp modelId="{B0687140-AE12-4B89-A5EA-7B6A47FD2A95}">
      <dsp:nvSpPr>
        <dsp:cNvPr id="0" name=""/>
        <dsp:cNvSpPr/>
      </dsp:nvSpPr>
      <dsp:spPr>
        <a:xfrm>
          <a:off x="0" y="3610598"/>
          <a:ext cx="1104152" cy="1104152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379969-EDFE-4B50-A755-0A082A8392E0}">
      <dsp:nvSpPr>
        <dsp:cNvPr id="0" name=""/>
        <dsp:cNvSpPr/>
      </dsp:nvSpPr>
      <dsp:spPr>
        <a:xfrm>
          <a:off x="1104152" y="3607837"/>
          <a:ext cx="1656229" cy="110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Approval</a:t>
          </a:r>
          <a:endParaRPr lang="en-AU" sz="2400" kern="1200"/>
        </a:p>
      </dsp:txBody>
      <dsp:txXfrm>
        <a:off x="1104152" y="3607837"/>
        <a:ext cx="1656229" cy="1104152"/>
      </dsp:txXfrm>
    </dsp:sp>
    <dsp:sp modelId="{E4D31C95-6140-4F3B-BA05-7081C03CBC56}">
      <dsp:nvSpPr>
        <dsp:cNvPr id="0" name=""/>
        <dsp:cNvSpPr/>
      </dsp:nvSpPr>
      <dsp:spPr>
        <a:xfrm>
          <a:off x="3036420" y="3610598"/>
          <a:ext cx="1104152" cy="1104152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332435-8F2B-4260-95A7-90B2362DB440}">
      <dsp:nvSpPr>
        <dsp:cNvPr id="0" name=""/>
        <dsp:cNvSpPr/>
      </dsp:nvSpPr>
      <dsp:spPr>
        <a:xfrm>
          <a:off x="4140573" y="3607837"/>
          <a:ext cx="1656229" cy="110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Non-receipt</a:t>
          </a:r>
          <a:endParaRPr lang="en-AU" sz="2400" kern="1200"/>
        </a:p>
      </dsp:txBody>
      <dsp:txXfrm>
        <a:off x="4140573" y="3607837"/>
        <a:ext cx="1656229" cy="1104152"/>
      </dsp:txXfrm>
    </dsp:sp>
    <dsp:sp modelId="{5BB384AC-1844-4761-952C-FB5B3D2854FC}">
      <dsp:nvSpPr>
        <dsp:cNvPr id="0" name=""/>
        <dsp:cNvSpPr/>
      </dsp:nvSpPr>
      <dsp:spPr>
        <a:xfrm>
          <a:off x="6072840" y="2158637"/>
          <a:ext cx="1104152" cy="1104152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ADD88-6CFD-48AF-A6B4-1F0FA87D7331}">
      <dsp:nvSpPr>
        <dsp:cNvPr id="0" name=""/>
        <dsp:cNvSpPr/>
      </dsp:nvSpPr>
      <dsp:spPr>
        <a:xfrm>
          <a:off x="7176993" y="2155876"/>
          <a:ext cx="1656229" cy="110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No application</a:t>
          </a:r>
          <a:endParaRPr lang="en-AU" sz="2400" kern="1200"/>
        </a:p>
      </dsp:txBody>
      <dsp:txXfrm>
        <a:off x="7176993" y="2155876"/>
        <a:ext cx="1656229" cy="1104152"/>
      </dsp:txXfrm>
    </dsp:sp>
    <dsp:sp modelId="{DA6DB704-8B19-4C1B-9DA7-2110D0673C46}">
      <dsp:nvSpPr>
        <dsp:cNvPr id="0" name=""/>
        <dsp:cNvSpPr/>
      </dsp:nvSpPr>
      <dsp:spPr>
        <a:xfrm>
          <a:off x="6072840" y="3610598"/>
          <a:ext cx="1104152" cy="1104152"/>
        </a:xfrm>
        <a:prstGeom prst="ellipse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49198-524D-4405-BB51-62A270D3D57D}">
      <dsp:nvSpPr>
        <dsp:cNvPr id="0" name=""/>
        <dsp:cNvSpPr/>
      </dsp:nvSpPr>
      <dsp:spPr>
        <a:xfrm>
          <a:off x="7176993" y="3607837"/>
          <a:ext cx="1656229" cy="110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Non-receipt</a:t>
          </a:r>
          <a:endParaRPr lang="en-AU" sz="2400" kern="1200"/>
        </a:p>
      </dsp:txBody>
      <dsp:txXfrm>
        <a:off x="7176993" y="3607837"/>
        <a:ext cx="1656229" cy="11041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E6DB8B-932B-486D-AA17-8218AD866F63}">
      <dsp:nvSpPr>
        <dsp:cNvPr id="0" name=""/>
        <dsp:cNvSpPr/>
      </dsp:nvSpPr>
      <dsp:spPr>
        <a:xfrm>
          <a:off x="0" y="877833"/>
          <a:ext cx="8128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1D7D01-17AA-4EAD-A6BA-1D3DCCD8F497}">
      <dsp:nvSpPr>
        <dsp:cNvPr id="0" name=""/>
        <dsp:cNvSpPr/>
      </dsp:nvSpPr>
      <dsp:spPr>
        <a:xfrm>
          <a:off x="406400" y="508833"/>
          <a:ext cx="56896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Lower lifetime income</a:t>
          </a:r>
          <a:endParaRPr lang="en-AU" sz="2500" kern="1200"/>
        </a:p>
      </dsp:txBody>
      <dsp:txXfrm>
        <a:off x="442426" y="544859"/>
        <a:ext cx="5617548" cy="665948"/>
      </dsp:txXfrm>
    </dsp:sp>
    <dsp:sp modelId="{FC7931F7-A84A-4B6C-B6B2-E47382BA84A5}">
      <dsp:nvSpPr>
        <dsp:cNvPr id="0" name=""/>
        <dsp:cNvSpPr/>
      </dsp:nvSpPr>
      <dsp:spPr>
        <a:xfrm>
          <a:off x="0" y="2011833"/>
          <a:ext cx="8128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16E261-ADA1-4BCD-9FAC-F1C71E8EC68F}">
      <dsp:nvSpPr>
        <dsp:cNvPr id="0" name=""/>
        <dsp:cNvSpPr/>
      </dsp:nvSpPr>
      <dsp:spPr>
        <a:xfrm>
          <a:off x="406400" y="1642833"/>
          <a:ext cx="56896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Insufficient liquidity</a:t>
          </a:r>
          <a:endParaRPr lang="en-AU" sz="2500" kern="1200"/>
        </a:p>
      </dsp:txBody>
      <dsp:txXfrm>
        <a:off x="442426" y="1678859"/>
        <a:ext cx="5617548" cy="665948"/>
      </dsp:txXfrm>
    </dsp:sp>
    <dsp:sp modelId="{92D3FAC1-6FD5-4F3A-BD9E-217934C2619B}">
      <dsp:nvSpPr>
        <dsp:cNvPr id="0" name=""/>
        <dsp:cNvSpPr/>
      </dsp:nvSpPr>
      <dsp:spPr>
        <a:xfrm>
          <a:off x="0" y="3145833"/>
          <a:ext cx="8128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48E7AC-001A-4DFF-8582-0B93BEAEF8D9}">
      <dsp:nvSpPr>
        <dsp:cNvPr id="0" name=""/>
        <dsp:cNvSpPr/>
      </dsp:nvSpPr>
      <dsp:spPr>
        <a:xfrm>
          <a:off x="406400" y="2776833"/>
          <a:ext cx="56896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Uncertainty</a:t>
          </a:r>
          <a:endParaRPr lang="en-AU" sz="2500" kern="1200"/>
        </a:p>
      </dsp:txBody>
      <dsp:txXfrm>
        <a:off x="442426" y="2812859"/>
        <a:ext cx="5617548" cy="665948"/>
      </dsp:txXfrm>
    </dsp:sp>
    <dsp:sp modelId="{ECCDF723-D7C1-41C2-879C-F625502B8F99}">
      <dsp:nvSpPr>
        <dsp:cNvPr id="0" name=""/>
        <dsp:cNvSpPr/>
      </dsp:nvSpPr>
      <dsp:spPr>
        <a:xfrm>
          <a:off x="0" y="4279833"/>
          <a:ext cx="8128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C828A0-BD86-40D7-9E61-536014235759}">
      <dsp:nvSpPr>
        <dsp:cNvPr id="0" name=""/>
        <dsp:cNvSpPr/>
      </dsp:nvSpPr>
      <dsp:spPr>
        <a:xfrm>
          <a:off x="406400" y="3910833"/>
          <a:ext cx="5689600" cy="738000"/>
        </a:xfrm>
        <a:prstGeom prst="round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Lower expenses (work related costs)</a:t>
          </a:r>
          <a:endParaRPr lang="en-AU" sz="2500" kern="1200"/>
        </a:p>
      </dsp:txBody>
      <dsp:txXfrm>
        <a:off x="442426" y="3946859"/>
        <a:ext cx="5617548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9F452D-FA17-885C-CC89-0DC68658B2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9CDAA-6A69-3DFF-BE4E-6602CC25B0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87968-E7C3-4FA2-86D7-7CFDDCA2896A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F01E9-DBAA-1EA2-4D9A-7E77B5DFA5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BB76F-B80E-EE0E-9F0D-2AC6378957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8A632-F1EE-40DC-8EB4-831F2F70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77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6A7BE-E113-476D-8DE0-A6138461ACE1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F2214-1F6F-4D6B-854F-093941A8F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10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92573-22FE-D375-4159-9B7A6B8C9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2594C8-84B2-2C45-1DB6-F2512D01F4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58BFAE-50E8-290A-7B0A-52E51069AA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0FD0D-04E4-DB8D-DC51-CF5FD6B354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F2214-1F6F-4D6B-854F-093941A8F69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77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3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3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3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3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3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3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3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3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3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4" Type="http://schemas.openxmlformats.org/officeDocument/2006/relationships/image" Target="../media/image3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4" Type="http://schemas.openxmlformats.org/officeDocument/2006/relationships/image" Target="../media/image3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4" Type="http://schemas.openxmlformats.org/officeDocument/2006/relationships/image" Target="../media/image3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1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34356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83544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4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274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2742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348326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5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274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274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974581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Appendix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2743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1538170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6672434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6664510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1164627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2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6672434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343565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6664510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3640386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3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6672434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6664510" y="343564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641323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4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6672434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6664510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918177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6672434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6664510" y="274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2995420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2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6672434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2744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6664510" y="274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11309126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3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6672434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6664510" y="2743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76870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2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343565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34356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34663084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4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6672434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6664510" y="274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3975366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CB03E8-089D-0ACD-1D05-C59964D50E2F}"/>
              </a:ext>
            </a:extLst>
          </p:cNvPr>
          <p:cNvSpPr/>
          <p:nvPr userDrawn="1"/>
        </p:nvSpPr>
        <p:spPr>
          <a:xfrm>
            <a:off x="0" y="350761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2143CB0-80E3-8AB0-053D-E52E19E92F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99" y="26127"/>
            <a:ext cx="1980000" cy="29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US" sz="1200" smtClean="0">
                <a:solidFill>
                  <a:schemeClr val="tx1"/>
                </a:solidFill>
                <a:latin typeface="+mj-lt"/>
                <a:ea typeface="+mn-ea"/>
              </a:defRPr>
            </a:lvl1pPr>
            <a:lvl2pPr>
              <a:defRPr lang="en-US" sz="1800" smtClean="0">
                <a:solidFill>
                  <a:schemeClr val="lt1"/>
                </a:solidFill>
                <a:ea typeface="+mn-ea"/>
                <a:cs typeface="+mn-cs"/>
              </a:defRPr>
            </a:lvl2pPr>
            <a:lvl3pPr>
              <a:defRPr lang="en-US" sz="1800" smtClean="0">
                <a:solidFill>
                  <a:schemeClr val="lt1"/>
                </a:solidFill>
                <a:ea typeface="+mn-ea"/>
                <a:cs typeface="+mn-cs"/>
              </a:defRPr>
            </a:lvl3pPr>
            <a:lvl4pPr>
              <a:defRPr lang="en-US" sz="1800" smtClean="0">
                <a:solidFill>
                  <a:schemeClr val="lt1"/>
                </a:solidFill>
                <a:ea typeface="+mn-ea"/>
                <a:cs typeface="+mn-cs"/>
              </a:defRPr>
            </a:lvl4pPr>
            <a:lvl5pPr>
              <a:defRPr lang="en-AU" sz="1800">
                <a:solidFill>
                  <a:schemeClr val="lt1"/>
                </a:solidFill>
                <a:ea typeface="+mn-ea"/>
                <a:cs typeface="+mn-cs"/>
              </a:defRPr>
            </a:lvl5pPr>
          </a:lstStyle>
          <a:p>
            <a:pPr lvl="0" defTabSz="914400" latinLnBrk="0"/>
            <a:r>
              <a:rPr lang="en-US"/>
              <a:t>Section name here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76686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26744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EF090DBB-DBAB-499B-B31E-9C5FEBA1D2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607693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1" imgH="381" progId="TCLayout.ActiveDocument.1">
                  <p:embed/>
                </p:oleObj>
              </mc:Choice>
              <mc:Fallback>
                <p:oleObj name="think-cell Slide" r:id="rId3" imgW="381" imgH="381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EF090DBB-DBAB-499B-B31E-9C5FEBA1D2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2AED96BB-361A-4F3E-A7CB-D1560FDE9F2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3CA51-1D19-4ADC-908F-13F64C03CB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7417" y="3925156"/>
            <a:ext cx="4698834" cy="1181862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algn="ctr"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2FDB2B-16C1-4564-B415-DBBBCF0037B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811" y="1475802"/>
            <a:ext cx="2726046" cy="1953198"/>
          </a:xfrm>
          <a:prstGeom prst="rect">
            <a:avLst/>
          </a:prstGeom>
        </p:spPr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4C01ECE-843C-4618-8C3A-082A62CB3D4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07417" y="5334153"/>
            <a:ext cx="469883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6" indent="0">
              <a:buNone/>
              <a:defRPr/>
            </a:lvl2pPr>
            <a:lvl3pPr marL="914411" indent="0">
              <a:buNone/>
              <a:defRPr/>
            </a:lvl3pPr>
            <a:lvl4pPr marL="1371617" indent="0">
              <a:buNone/>
              <a:defRPr/>
            </a:lvl4pPr>
            <a:lvl5pPr marL="1828823" indent="0">
              <a:buNone/>
              <a:defRPr/>
            </a:lvl5pPr>
          </a:lstStyle>
          <a:p>
            <a:pPr lvl="0"/>
            <a:r>
              <a:rPr lang="en-US"/>
              <a:t>Event title – event date</a:t>
            </a:r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9F417C3A-BBD1-0EAC-6A37-12CE6587C5B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6921666" cy="6858000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Insert image </a:t>
            </a:r>
          </a:p>
          <a:p>
            <a:r>
              <a:rPr lang="en-US"/>
              <a:t>(try: https://unsplash.com/)</a:t>
            </a:r>
          </a:p>
        </p:txBody>
      </p:sp>
    </p:spTree>
    <p:extLst>
      <p:ext uri="{BB962C8B-B14F-4D97-AF65-F5344CB8AC3E}">
        <p14:creationId xmlns:p14="http://schemas.microsoft.com/office/powerpoint/2010/main" val="22100435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86957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2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1"/>
            </a:lvl2pPr>
            <a:lvl3pPr marL="228604">
              <a:buFont typeface="Arial" panose="020B0604020202020204" pitchFamily="34" charset="0"/>
              <a:buChar char="•"/>
              <a:defRPr sz="1801"/>
            </a:lvl3pPr>
            <a:lvl4pPr marL="457206">
              <a:buFont typeface="System Font"/>
              <a:buChar char="–"/>
              <a:defRPr sz="1600"/>
            </a:lvl4pPr>
            <a:lvl5pPr marL="685809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agenda summary here in GT Sectra Fine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2" cy="810399"/>
          </a:xfrm>
          <a:prstGeom prst="rect">
            <a:avLst/>
          </a:prstGeom>
        </p:spPr>
        <p:txBody>
          <a:bodyPr/>
          <a:lstStyle/>
          <a:p>
            <a:r>
              <a:rPr lang="en-GB"/>
              <a:t>Agenda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3" y="1371600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3" y="1976479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3" y="2581356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3" y="3186234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3" y="3791113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3" y="4395990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3" y="5000868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3" y="5605747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284358" y="1371600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84358" y="1976479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284358" y="2581356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284358" y="3186234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84358" y="3791113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284358" y="4395990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284358" y="5000868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284358" y="5605747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>
            <a:cxnSpLocks/>
          </p:cNvCxnSpPr>
          <p:nvPr userDrawn="1"/>
        </p:nvCxnSpPr>
        <p:spPr>
          <a:xfrm>
            <a:off x="4045241" y="1371601"/>
            <a:ext cx="0" cy="33327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9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3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195094" y="1371600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195094" y="1976479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195094" y="2581356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95094" y="3186234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195094" y="3791113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195094" y="4395990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195094" y="5000868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195094" y="5605747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C4F5B-DE83-214A-95EA-68339F579CF1}"/>
              </a:ext>
            </a:extLst>
          </p:cNvPr>
          <p:cNvSpPr txBox="1"/>
          <p:nvPr userDrawn="1"/>
        </p:nvSpPr>
        <p:spPr>
          <a:xfrm>
            <a:off x="9290304" y="66019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4">
              <a:spcAft>
                <a:spcPts val="1200"/>
              </a:spcAft>
            </a:pPr>
            <a:endParaRPr lang="en-US" sz="1801" noProof="0"/>
          </a:p>
        </p:txBody>
      </p:sp>
    </p:spTree>
    <p:extLst>
      <p:ext uri="{BB962C8B-B14F-4D97-AF65-F5344CB8AC3E}">
        <p14:creationId xmlns:p14="http://schemas.microsoft.com/office/powerpoint/2010/main" val="2758299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D8A76DE-ECA0-60F4-575C-02C4077408B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092545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D8A76DE-ECA0-60F4-575C-02C4077408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7B9E7BD-B7D1-FF01-F546-0CADB6C2F4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25550" y="2909333"/>
            <a:ext cx="9389031" cy="1039334"/>
          </a:xfrm>
          <a:prstGeom prst="rect">
            <a:avLst/>
          </a:prstGeom>
        </p:spPr>
        <p:txBody>
          <a:bodyPr anchor="ctr"/>
          <a:lstStyle>
            <a:lvl1pPr>
              <a:defRPr sz="3200" b="1"/>
            </a:lvl1pPr>
          </a:lstStyle>
          <a:p>
            <a:pPr lvl="0"/>
            <a:r>
              <a:rPr lang="en-US"/>
              <a:t>## - Place section title here in sentence case, max 2 lines </a:t>
            </a:r>
          </a:p>
        </p:txBody>
      </p:sp>
    </p:spTree>
    <p:extLst>
      <p:ext uri="{BB962C8B-B14F-4D97-AF65-F5344CB8AC3E}">
        <p14:creationId xmlns:p14="http://schemas.microsoft.com/office/powerpoint/2010/main" val="609445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3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343564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49267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4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34356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343563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312791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5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34356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360692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Appendix</a:t>
            </a:r>
            <a:endParaRPr lang="en-AU" sz="120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343564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382796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1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274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274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92251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2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2744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274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274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152635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3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2743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274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407999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BCE4D4F-8CCC-404C-840E-8A45E07645C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7"/>
            </p:custDataLst>
            <p:extLst>
              <p:ext uri="{D42A27DB-BD31-4B8C-83A1-F6EECF244321}">
                <p14:modId xmlns:p14="http://schemas.microsoft.com/office/powerpoint/2010/main" val="105608378"/>
              </p:ext>
            </p:extLst>
          </p:nvPr>
        </p:nvGraphicFramePr>
        <p:xfrm>
          <a:off x="1588" y="1587"/>
          <a:ext cx="1589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9" imgW="395" imgH="394" progId="TCLayout.ActiveDocument.1">
                  <p:embed/>
                </p:oleObj>
              </mc:Choice>
              <mc:Fallback>
                <p:oleObj name="think-cell Slide" r:id="rId29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BCE4D4F-8CCC-404C-840E-8A45E07645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588" y="1587"/>
                        <a:ext cx="1589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DC4AAB9D-85C6-43AB-8696-D55AD6DDE24E}"/>
              </a:ext>
            </a:extLst>
          </p:cNvPr>
          <p:cNvSpPr/>
          <p:nvPr userDrawn="1">
            <p:custDataLst>
              <p:tags r:id="rId28"/>
            </p:custDataLst>
          </p:nvPr>
        </p:nvSpPr>
        <p:spPr>
          <a:xfrm>
            <a:off x="0" y="1"/>
            <a:ext cx="158812" cy="158713"/>
          </a:xfrm>
          <a:prstGeom prst="rect">
            <a:avLst/>
          </a:prstGeom>
          <a:solidFill>
            <a:schemeClr val="accent2"/>
          </a:solidFill>
          <a:ln w="19050">
            <a:noFill/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598" b="1" i="0" baseline="0">
              <a:solidFill>
                <a:schemeClr val="bg1"/>
              </a:solidFill>
              <a:latin typeface="Graphik" panose="020B0503030202060203" pitchFamily="34" charset="0"/>
              <a:cs typeface="Arial" panose="020B0604020202020204" pitchFamily="34" charset="0"/>
              <a:sym typeface="Graphik" panose="020B0503030202060203" pitchFamily="34" charset="0"/>
            </a:endParaRP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029236F-8D4F-46BA-A33A-11E2F113A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flipH="1">
            <a:off x="10946922" y="6401006"/>
            <a:ext cx="561476" cy="273402"/>
          </a:xfrm>
          <a:prstGeom prst="rect">
            <a:avLst/>
          </a:prstGeom>
        </p:spPr>
        <p:txBody>
          <a:bodyPr tIns="0" bIns="0" anchor="b"/>
          <a:lstStyle>
            <a:lvl1pPr algn="l">
              <a:defRPr sz="1001" b="0">
                <a:solidFill>
                  <a:schemeClr val="tx1"/>
                </a:solidFill>
                <a:latin typeface="+mj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37E62055-3E0F-4EBB-A962-F9600119E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5739" y="6402651"/>
            <a:ext cx="3733634" cy="270112"/>
          </a:xfrm>
          <a:prstGeom prst="rect">
            <a:avLst/>
          </a:prstGeom>
        </p:spPr>
        <p:txBody>
          <a:bodyPr tIns="0" bIns="0" anchor="ctr"/>
          <a:lstStyle>
            <a:lvl1pPr algn="l">
              <a:defRPr sz="800">
                <a:solidFill>
                  <a:schemeClr val="tx1">
                    <a:alpha val="50000"/>
                  </a:schemeClr>
                </a:solidFill>
                <a:latin typeface="+mn-lt"/>
              </a:defRPr>
            </a:lvl1pPr>
          </a:lstStyle>
          <a:p>
            <a:r>
              <a:rPr lang="en-GB"/>
              <a:t>Source: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A66CE9E3-35BA-4A0B-8098-8A65954FE472}"/>
              </a:ext>
            </a:extLst>
          </p:cNvPr>
          <p:cNvPicPr>
            <a:picLocks noChangeAspect="1"/>
          </p:cNvPicPr>
          <p:nvPr userDrawn="1"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897" y="6393635"/>
            <a:ext cx="350924" cy="28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20" r:id="rId2"/>
    <p:sldLayoutId id="2147483721" r:id="rId3"/>
    <p:sldLayoutId id="2147483722" r:id="rId4"/>
    <p:sldLayoutId id="2147483726" r:id="rId5"/>
    <p:sldLayoutId id="2147483740" r:id="rId6"/>
    <p:sldLayoutId id="2147483725" r:id="rId7"/>
    <p:sldLayoutId id="2147483727" r:id="rId8"/>
    <p:sldLayoutId id="2147483728" r:id="rId9"/>
    <p:sldLayoutId id="2147483729" r:id="rId10"/>
    <p:sldLayoutId id="2147483730" r:id="rId11"/>
    <p:sldLayoutId id="2147483739" r:id="rId12"/>
    <p:sldLayoutId id="2147483735" r:id="rId13"/>
    <p:sldLayoutId id="2147483736" r:id="rId14"/>
    <p:sldLayoutId id="2147483737" r:id="rId15"/>
    <p:sldLayoutId id="2147483738" r:id="rId16"/>
    <p:sldLayoutId id="2147483731" r:id="rId17"/>
    <p:sldLayoutId id="2147483732" r:id="rId18"/>
    <p:sldLayoutId id="2147483733" r:id="rId19"/>
    <p:sldLayoutId id="2147483734" r:id="rId20"/>
    <p:sldLayoutId id="2147483710" r:id="rId21"/>
    <p:sldLayoutId id="2147483719" r:id="rId22"/>
    <p:sldLayoutId id="2147483706" r:id="rId23"/>
    <p:sldLayoutId id="2147483707" r:id="rId24"/>
    <p:sldLayoutId id="2147483708" r:id="rId25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Font typeface="Arial" charset="0"/>
        <a:defRPr lang="en-AU" sz="2800" b="1" i="0" kern="1200" cap="none" spc="-149" baseline="0" dirty="0" smtClean="0">
          <a:solidFill>
            <a:schemeClr val="tx1"/>
          </a:solidFill>
          <a:latin typeface="+mj-lt"/>
          <a:ea typeface="Roboto Black" panose="02000000000000000000" pitchFamily="2" charset="0"/>
          <a:cs typeface="Arial" panose="020B0604020202020204" pitchFamily="34" charset="0"/>
        </a:defRPr>
      </a:lvl1pPr>
      <a:lvl2pPr algn="l" rtl="0" eaLnBrk="1" fontAlgn="base" hangingPunct="1">
        <a:lnSpc>
          <a:spcPts val="3465"/>
        </a:lnSpc>
        <a:spcBef>
          <a:spcPct val="0"/>
        </a:spcBef>
        <a:spcAft>
          <a:spcPct val="0"/>
        </a:spcAft>
        <a:buFont typeface="Arial" charset="0"/>
        <a:defRPr sz="3198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3465"/>
        </a:lnSpc>
        <a:spcBef>
          <a:spcPct val="0"/>
        </a:spcBef>
        <a:spcAft>
          <a:spcPct val="0"/>
        </a:spcAft>
        <a:buFont typeface="Arial" charset="0"/>
        <a:defRPr sz="3198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3465"/>
        </a:lnSpc>
        <a:spcBef>
          <a:spcPct val="0"/>
        </a:spcBef>
        <a:spcAft>
          <a:spcPct val="0"/>
        </a:spcAft>
        <a:buFont typeface="Arial" charset="0"/>
        <a:defRPr sz="3198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3465"/>
        </a:lnSpc>
        <a:spcBef>
          <a:spcPct val="0"/>
        </a:spcBef>
        <a:spcAft>
          <a:spcPct val="0"/>
        </a:spcAft>
        <a:buFont typeface="Arial" charset="0"/>
        <a:defRPr sz="3198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609329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3499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1218657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3499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827986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3499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2437314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3499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601"/>
        </a:spcBef>
        <a:spcAft>
          <a:spcPct val="0"/>
        </a:spcAft>
        <a:buFont typeface="Arial" pitchFamily="34" charset="0"/>
        <a:buNone/>
        <a:defRPr sz="1801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1pPr>
      <a:lvl2pPr marL="215960" indent="-215960" algn="l" rtl="0" eaLnBrk="1" fontAlgn="base" hangingPunct="1">
        <a:lnSpc>
          <a:spcPct val="100000"/>
        </a:lnSpc>
        <a:spcBef>
          <a:spcPts val="601"/>
        </a:spcBef>
        <a:spcAft>
          <a:spcPct val="0"/>
        </a:spcAft>
        <a:buFont typeface="Arial" pitchFamily="34" charset="0"/>
        <a:buChar char="•"/>
        <a:defRPr sz="1801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2pPr>
      <a:lvl3pPr marL="431920" indent="-215960" algn="l" rtl="0" eaLnBrk="1" fontAlgn="base" hangingPunct="1">
        <a:lnSpc>
          <a:spcPct val="100000"/>
        </a:lnSpc>
        <a:spcBef>
          <a:spcPts val="601"/>
        </a:spcBef>
        <a:spcAft>
          <a:spcPct val="0"/>
        </a:spcAft>
        <a:buFont typeface="Arial" pitchFamily="34" charset="0"/>
        <a:buChar char="‒"/>
        <a:tabLst/>
        <a:defRPr sz="1801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3pPr>
      <a:lvl4pPr marL="611885" indent="-215960" algn="l" rtl="0" eaLnBrk="1" fontAlgn="base" hangingPunct="1">
        <a:lnSpc>
          <a:spcPct val="100000"/>
        </a:lnSpc>
        <a:spcBef>
          <a:spcPts val="601"/>
        </a:spcBef>
        <a:spcAft>
          <a:spcPct val="0"/>
        </a:spcAft>
        <a:buFont typeface="Arial" pitchFamily="34" charset="0"/>
        <a:buChar char="•"/>
        <a:defRPr sz="1801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4pPr>
      <a:lvl5pPr marL="863838" indent="-215960" algn="l" rtl="0" eaLnBrk="1" fontAlgn="base" hangingPunct="1">
        <a:lnSpc>
          <a:spcPct val="100000"/>
        </a:lnSpc>
        <a:spcBef>
          <a:spcPts val="601"/>
        </a:spcBef>
        <a:spcAft>
          <a:spcPct val="0"/>
        </a:spcAft>
        <a:buFont typeface="Arial" pitchFamily="34" charset="0"/>
        <a:buChar char="‒"/>
        <a:defRPr sz="1801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5pPr>
      <a:lvl6pPr marL="3351304" indent="-304665" algn="l" defTabSz="1218657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0634" indent="-304665" algn="l" defTabSz="1218657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69963" indent="-304665" algn="l" defTabSz="1218657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79290" indent="-304665" algn="l" defTabSz="1218657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329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657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986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314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643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5971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298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4626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19" userDrawn="1">
          <p15:clr>
            <a:srgbClr val="F26B43"/>
          </p15:clr>
        </p15:guide>
        <p15:guide id="2" pos="226" userDrawn="1">
          <p15:clr>
            <a:srgbClr val="F26B43"/>
          </p15:clr>
        </p15:guide>
        <p15:guide id="3" pos="7452" userDrawn="1">
          <p15:clr>
            <a:srgbClr val="F26B43"/>
          </p15:clr>
        </p15:guide>
        <p15:guide id="4" pos="1276" userDrawn="1">
          <p15:clr>
            <a:srgbClr val="F26B43"/>
          </p15:clr>
        </p15:guide>
        <p15:guide id="5" pos="1460" userDrawn="1">
          <p15:clr>
            <a:srgbClr val="F26B43"/>
          </p15:clr>
        </p15:guide>
        <p15:guide id="6" pos="2514" userDrawn="1">
          <p15:clr>
            <a:srgbClr val="F26B43"/>
          </p15:clr>
        </p15:guide>
        <p15:guide id="7" pos="2697" userDrawn="1">
          <p15:clr>
            <a:srgbClr val="F26B43"/>
          </p15:clr>
        </p15:guide>
        <p15:guide id="8" pos="3929" userDrawn="1">
          <p15:clr>
            <a:srgbClr val="F26B43"/>
          </p15:clr>
        </p15:guide>
        <p15:guide id="9" pos="3748" userDrawn="1">
          <p15:clr>
            <a:srgbClr val="F26B43"/>
          </p15:clr>
        </p15:guide>
        <p15:guide id="10" pos="4981" userDrawn="1">
          <p15:clr>
            <a:srgbClr val="F26B43"/>
          </p15:clr>
        </p15:guide>
        <p15:guide id="11" pos="5163" userDrawn="1">
          <p15:clr>
            <a:srgbClr val="F26B43"/>
          </p15:clr>
        </p15:guide>
        <p15:guide id="12" pos="6219" userDrawn="1">
          <p15:clr>
            <a:srgbClr val="F26B43"/>
          </p15:clr>
        </p15:guide>
        <p15:guide id="13" pos="6398" userDrawn="1">
          <p15:clr>
            <a:srgbClr val="F26B43"/>
          </p15:clr>
        </p15:guide>
        <p15:guide id="14" orient="horz" pos="807" userDrawn="1">
          <p15:clr>
            <a:srgbClr val="F26B43"/>
          </p15:clr>
        </p15:guide>
        <p15:guide id="15" orient="horz" pos="876" userDrawn="1">
          <p15:clr>
            <a:srgbClr val="F26B43"/>
          </p15:clr>
        </p15:guide>
        <p15:guide id="16" orient="horz" pos="4031" userDrawn="1">
          <p15:clr>
            <a:srgbClr val="F26B43"/>
          </p15:clr>
        </p15:guide>
        <p15:guide id="17" orient="horz" pos="597" userDrawn="1">
          <p15:clr>
            <a:srgbClr val="F26B43"/>
          </p15:clr>
        </p15:guide>
        <p15:guide id="18" orient="horz" pos="2435" userDrawn="1">
          <p15:clr>
            <a:srgbClr val="F26B43"/>
          </p15:clr>
        </p15:guide>
        <p15:guide id="19" orient="horz" pos="3756" userDrawn="1">
          <p15:clr>
            <a:srgbClr val="F26B43"/>
          </p15:clr>
        </p15:guide>
        <p15:guide id="20" orient="horz" pos="41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28.xml"/><Relationship Id="rId5" Type="http://schemas.openxmlformats.org/officeDocument/2006/relationships/image" Target="../media/image6.png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2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1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29.xml"/><Relationship Id="rId6" Type="http://schemas.openxmlformats.org/officeDocument/2006/relationships/image" Target="../media/image36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004CB0-0CE3-3376-69B4-2522D3E3183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2045911"/>
              </p:ext>
            </p:ext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004CB0-0CE3-3376-69B4-2522D3E31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D4F42D9-7ACE-EF54-8740-DF8227CBF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7417" y="4031835"/>
            <a:ext cx="4698834" cy="797782"/>
          </a:xfrm>
        </p:spPr>
        <p:txBody>
          <a:bodyPr/>
          <a:lstStyle/>
          <a:p>
            <a:r>
              <a:rPr lang="en-US">
                <a:latin typeface="Graphik"/>
              </a:rPr>
              <a:t>Consumption, job loss, and benefits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DA241-86F8-9BA0-6847-FAF7BA0BC7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417" y="5693749"/>
            <a:ext cx="4698834" cy="307777"/>
          </a:xfrm>
        </p:spPr>
        <p:txBody>
          <a:bodyPr/>
          <a:lstStyle/>
          <a:p>
            <a:r>
              <a:rPr lang="en-US"/>
              <a:t>Seminar – Sep-2024</a:t>
            </a:r>
          </a:p>
        </p:txBody>
      </p:sp>
      <p:pic>
        <p:nvPicPr>
          <p:cNvPr id="8" name="Picture Placeholder 7" descr="A person sitting at a table with papers and a calculator&#10;&#10;Description automatically generated">
            <a:extLst>
              <a:ext uri="{FF2B5EF4-FFF2-40B4-BE49-F238E27FC236}">
                <a16:creationId xmlns:a16="http://schemas.microsoft.com/office/drawing/2014/main" id="{73DCDE7B-C32F-A88B-3AA3-8CC3E8CB9A3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" b="45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82843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CAEA3E-FB9C-1C45-BDAF-56F2BC3F8D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B8FFF9-65D0-82D7-B823-7FA83608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99" y="305114"/>
            <a:ext cx="11459365" cy="700597"/>
          </a:xfrm>
        </p:spPr>
        <p:txBody>
          <a:bodyPr/>
          <a:lstStyle/>
          <a:p>
            <a:r>
              <a:rPr lang="en-US"/>
              <a:t>Individuals, government, determine whether you receive income support</a:t>
            </a:r>
            <a:endParaRPr lang="en-NZ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6033CB-A77E-D6A9-BA83-A82F4E640310}"/>
              </a:ext>
            </a:extLst>
          </p:cNvPr>
          <p:cNvSpPr txBox="1"/>
          <p:nvPr/>
        </p:nvSpPr>
        <p:spPr>
          <a:xfrm>
            <a:off x="370417" y="6093113"/>
            <a:ext cx="8815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Our intention is to describe the </a:t>
            </a:r>
            <a:r>
              <a:rPr lang="en-US" i="1"/>
              <a:t>selection </a:t>
            </a:r>
            <a:r>
              <a:rPr lang="en-US"/>
              <a:t>involved in being approved or not approved.</a:t>
            </a:r>
            <a:endParaRPr lang="en-NZ" i="1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B8DB12DC-DD46-094B-37B9-BCDC077D7B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9663506"/>
              </p:ext>
            </p:extLst>
          </p:nvPr>
        </p:nvGraphicFramePr>
        <p:xfrm>
          <a:off x="3074378" y="547697"/>
          <a:ext cx="883322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Graphic 14" descr="Woman raising finger">
            <a:extLst>
              <a:ext uri="{FF2B5EF4-FFF2-40B4-BE49-F238E27FC236}">
                <a16:creationId xmlns:a16="http://schemas.microsoft.com/office/drawing/2014/main" id="{1005C6F1-3007-A478-76AB-7A37458B32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114" y="1496774"/>
            <a:ext cx="21145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05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CAEA3E-FB9C-1C45-BDAF-56F2BC3F8D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B8FFF9-65D0-82D7-B823-7FA83608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 type</a:t>
            </a:r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16453-1B79-8435-BB9A-CC62D2A80DE3}"/>
              </a:ext>
            </a:extLst>
          </p:cNvPr>
          <p:cNvSpPr txBox="1"/>
          <p:nvPr/>
        </p:nvSpPr>
        <p:spPr>
          <a:xfrm>
            <a:off x="370417" y="1272957"/>
            <a:ext cx="791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Would we expect benefit recipients to see a smaller or larger scar?</a:t>
            </a:r>
            <a:endParaRPr lang="en-NZ" b="1"/>
          </a:p>
        </p:txBody>
      </p:sp>
      <p:pic>
        <p:nvPicPr>
          <p:cNvPr id="9" name="Picture 8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4DF58678-8B0A-FC49-4022-76DA488C8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70" y="3017901"/>
            <a:ext cx="4779852" cy="35117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CCE499-42D5-4CC0-E45C-FA0457D6521B}"/>
              </a:ext>
            </a:extLst>
          </p:cNvPr>
          <p:cNvSpPr txBox="1"/>
          <p:nvPr/>
        </p:nvSpPr>
        <p:spPr>
          <a:xfrm flipH="1">
            <a:off x="7223937" y="1956217"/>
            <a:ext cx="388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Subject of Clarke et al (2023).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A390EE-C56A-7195-8785-4325F854614B}"/>
              </a:ext>
            </a:extLst>
          </p:cNvPr>
          <p:cNvSpPr txBox="1"/>
          <p:nvPr/>
        </p:nvSpPr>
        <p:spPr>
          <a:xfrm>
            <a:off x="6400780" y="3568694"/>
            <a:ext cx="530482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Much larger decline in consumption for those who receive income support.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Insufficient payment?</a:t>
            </a:r>
            <a:br>
              <a:rPr lang="en-US"/>
            </a:b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Insufficient coverage?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Heterogeneity.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C5E7F4-7E16-9A41-4A1D-4B43F50561BF}"/>
              </a:ext>
            </a:extLst>
          </p:cNvPr>
          <p:cNvSpPr txBox="1"/>
          <p:nvPr/>
        </p:nvSpPr>
        <p:spPr>
          <a:xfrm flipH="1">
            <a:off x="370417" y="1719646"/>
            <a:ext cx="606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Receiving the payment reduces the liquidity constraint.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8311B2-BE7F-098F-74E3-D7E825EF843F}"/>
              </a:ext>
            </a:extLst>
          </p:cNvPr>
          <p:cNvSpPr txBox="1"/>
          <p:nvPr/>
        </p:nvSpPr>
        <p:spPr>
          <a:xfrm flipH="1">
            <a:off x="370417" y="2140883"/>
            <a:ext cx="606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Eligibility and take-up correlated with liquidity constraints (selection).</a:t>
            </a:r>
          </a:p>
        </p:txBody>
      </p:sp>
    </p:spTree>
    <p:extLst>
      <p:ext uri="{BB962C8B-B14F-4D97-AF65-F5344CB8AC3E}">
        <p14:creationId xmlns:p14="http://schemas.microsoft.com/office/powerpoint/2010/main" val="268085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E9C130-E39A-459B-6850-934EF446C8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Lessons from working from home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31109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80D947-852C-5703-7D12-9EF4E44FAF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66C74E-DDBC-A68F-D514-64451BBC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70" y="477163"/>
            <a:ext cx="11459365" cy="700597"/>
          </a:xfrm>
        </p:spPr>
        <p:txBody>
          <a:bodyPr/>
          <a:lstStyle/>
          <a:p>
            <a:r>
              <a:rPr lang="en-US"/>
              <a:t>Why would expenditure change after job loss?</a:t>
            </a:r>
            <a:endParaRPr lang="en-NZ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3A5AD16-8007-0884-38B6-C1F95861AE03}"/>
              </a:ext>
            </a:extLst>
          </p:cNvPr>
          <p:cNvGraphicFramePr/>
          <p:nvPr/>
        </p:nvGraphicFramePr>
        <p:xfrm>
          <a:off x="2926498" y="94852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Man wearing hat and suit">
            <a:extLst>
              <a:ext uri="{FF2B5EF4-FFF2-40B4-BE49-F238E27FC236}">
                <a16:creationId xmlns:a16="http://schemas.microsoft.com/office/drawing/2014/main" id="{B6AD4742-4E44-6801-2F10-F1BCBF3B18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5312" y="1429009"/>
            <a:ext cx="15335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99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CAEA3E-FB9C-1C45-BDAF-56F2BC3F8D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B8FFF9-65D0-82D7-B823-7FA83608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related expenses</a:t>
            </a:r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16453-1B79-8435-BB9A-CC62D2A80DE3}"/>
              </a:ext>
            </a:extLst>
          </p:cNvPr>
          <p:cNvSpPr txBox="1"/>
          <p:nvPr/>
        </p:nvSpPr>
        <p:spPr>
          <a:xfrm>
            <a:off x="362218" y="1139621"/>
            <a:ext cx="344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Why has consumption declined?</a:t>
            </a:r>
            <a:endParaRPr lang="en-NZ" i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8590A-1BFD-6214-FAF5-B37329BB889A}"/>
              </a:ext>
            </a:extLst>
          </p:cNvPr>
          <p:cNvSpPr txBox="1"/>
          <p:nvPr/>
        </p:nvSpPr>
        <p:spPr>
          <a:xfrm>
            <a:off x="370417" y="1699021"/>
            <a:ext cx="1069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Tax deductions suggest work related expenses matter – don’t want to tax these expenses:</a:t>
            </a:r>
            <a:endParaRPr lang="en-NZ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632F3-E21F-A524-A3C0-6D5DB12CB751}"/>
              </a:ext>
            </a:extLst>
          </p:cNvPr>
          <p:cNvSpPr txBox="1"/>
          <p:nvPr/>
        </p:nvSpPr>
        <p:spPr>
          <a:xfrm>
            <a:off x="370417" y="2258421"/>
            <a:ext cx="9871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US standard deduction</a:t>
            </a:r>
            <a:r>
              <a:rPr lang="en-US"/>
              <a:t> – 35% of average earnings, 23% of average FT earnings.</a:t>
            </a:r>
            <a:br>
              <a:rPr lang="en-US"/>
            </a:b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Australian tax-free threshold</a:t>
            </a:r>
            <a:r>
              <a:rPr lang="en-US"/>
              <a:t> – 19% of average FT earnings (other deductions allowed).</a:t>
            </a:r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C8D2CC-36E2-3AC5-548A-CB2F25D9DB39}"/>
              </a:ext>
            </a:extLst>
          </p:cNvPr>
          <p:cNvSpPr txBox="1"/>
          <p:nvPr/>
        </p:nvSpPr>
        <p:spPr>
          <a:xfrm>
            <a:off x="362218" y="4368138"/>
            <a:ext cx="1129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Without a job there is no need to pay work-related expenses. As a result, </a:t>
            </a:r>
            <a:r>
              <a:rPr lang="en-US" b="1"/>
              <a:t>some of the </a:t>
            </a:r>
            <a:r>
              <a:rPr lang="en-US" b="1">
                <a:solidFill>
                  <a:srgbClr val="FF0000"/>
                </a:solidFill>
              </a:rPr>
              <a:t>expenditure</a:t>
            </a:r>
            <a:r>
              <a:rPr lang="en-US" b="1"/>
              <a:t> decline is not a decline in </a:t>
            </a:r>
            <a:r>
              <a:rPr lang="en-US" b="1">
                <a:solidFill>
                  <a:srgbClr val="92D050"/>
                </a:solidFill>
              </a:rPr>
              <a:t>consumption</a:t>
            </a:r>
            <a:r>
              <a:rPr lang="en-US" b="1"/>
              <a:t>.</a:t>
            </a:r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C51CC-8097-BD04-852D-FB15FDC1180F}"/>
              </a:ext>
            </a:extLst>
          </p:cNvPr>
          <p:cNvSpPr txBox="1"/>
          <p:nvPr/>
        </p:nvSpPr>
        <p:spPr>
          <a:xfrm>
            <a:off x="362218" y="3588205"/>
            <a:ext cx="1129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So tax authorities say that “income” to pay for work related expenses aren’t income!</a:t>
            </a:r>
            <a:endParaRPr lang="en-NZ" b="1"/>
          </a:p>
        </p:txBody>
      </p:sp>
    </p:spTree>
    <p:extLst>
      <p:ext uri="{BB962C8B-B14F-4D97-AF65-F5344CB8AC3E}">
        <p14:creationId xmlns:p14="http://schemas.microsoft.com/office/powerpoint/2010/main" val="151704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CAEA3E-FB9C-1C45-BDAF-56F2BC3F8D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B8FFF9-65D0-82D7-B823-7FA83608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related expenses</a:t>
            </a:r>
            <a:endParaRPr lang="en-NZ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8590A-1BFD-6214-FAF5-B37329BB889A}"/>
              </a:ext>
            </a:extLst>
          </p:cNvPr>
          <p:cNvSpPr txBox="1"/>
          <p:nvPr/>
        </p:nvSpPr>
        <p:spPr>
          <a:xfrm>
            <a:off x="378616" y="1280818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We can’t just look at consumption decline on job loss.</a:t>
            </a:r>
            <a:endParaRPr lang="en-NZ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75C18-707E-600D-9F43-A0B31C974316}"/>
              </a:ext>
            </a:extLst>
          </p:cNvPr>
          <p:cNvSpPr txBox="1"/>
          <p:nvPr/>
        </p:nvSpPr>
        <p:spPr>
          <a:xfrm>
            <a:off x="370417" y="2615147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Lessons from retirement.</a:t>
            </a:r>
            <a:endParaRPr lang="en-NZ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E0E4DD-0779-E70F-960D-99385CB70D76}"/>
              </a:ext>
            </a:extLst>
          </p:cNvPr>
          <p:cNvSpPr txBox="1"/>
          <p:nvPr/>
        </p:nvSpPr>
        <p:spPr>
          <a:xfrm>
            <a:off x="370417" y="4508876"/>
            <a:ext cx="555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What about lessons from working from home?</a:t>
            </a:r>
            <a:endParaRPr lang="en-NZ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BCD86A-63F9-C8D4-4473-FF3187E9A605}"/>
              </a:ext>
            </a:extLst>
          </p:cNvPr>
          <p:cNvSpPr txBox="1"/>
          <p:nvPr/>
        </p:nvSpPr>
        <p:spPr>
          <a:xfrm>
            <a:off x="378616" y="1840218"/>
            <a:ext cx="950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Expenditure decline is BOTH due to lower consumption and lower work-related expenses.</a:t>
            </a:r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399A1E-5519-D41D-B4BA-DC5EAA2ABD95}"/>
              </a:ext>
            </a:extLst>
          </p:cNvPr>
          <p:cNvSpPr txBox="1"/>
          <p:nvPr/>
        </p:nvSpPr>
        <p:spPr>
          <a:xfrm>
            <a:off x="378616" y="3121223"/>
            <a:ext cx="95033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Predictable exit from the labour market.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Hurst (2008) – expenditure decline is NOT a decline in consumption.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Combination of reduced </a:t>
            </a:r>
            <a:r>
              <a:rPr lang="en-US" b="1"/>
              <a:t>work-related expenses</a:t>
            </a:r>
            <a:r>
              <a:rPr lang="en-US"/>
              <a:t> and time to </a:t>
            </a:r>
            <a:r>
              <a:rPr lang="en-US" b="1"/>
              <a:t>search for good deals</a:t>
            </a:r>
            <a:r>
              <a:rPr lang="en-US"/>
              <a:t>.</a:t>
            </a:r>
            <a:endParaRPr lang="en-NZ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3C0230-6464-5BCD-8FAF-EF6F5DEB4A32}"/>
              </a:ext>
            </a:extLst>
          </p:cNvPr>
          <p:cNvSpPr txBox="1"/>
          <p:nvPr/>
        </p:nvSpPr>
        <p:spPr>
          <a:xfrm>
            <a:off x="370417" y="5059473"/>
            <a:ext cx="10237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Suddenly working from home implies that some work-related expenses no longer occur (travel).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COVID as shock.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Will </a:t>
            </a:r>
            <a:r>
              <a:rPr lang="en-US" i="1"/>
              <a:t>understate</a:t>
            </a:r>
            <a:r>
              <a:rPr lang="en-US"/>
              <a:t> savings (time budget, cost of working from home).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9738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CAEA3E-FB9C-1C45-BDAF-56F2BC3F8D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B8FFF9-65D0-82D7-B823-7FA83608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COVID Working from home</a:t>
            </a:r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16453-1B79-8435-BB9A-CC62D2A80DE3}"/>
              </a:ext>
            </a:extLst>
          </p:cNvPr>
          <p:cNvSpPr txBox="1"/>
          <p:nvPr/>
        </p:nvSpPr>
        <p:spPr>
          <a:xfrm>
            <a:off x="362218" y="1139621"/>
            <a:ext cx="7994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How much of the spending decline is due to no longer having to go to work?</a:t>
            </a:r>
            <a:endParaRPr lang="en-NZ" i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8590A-1BFD-6214-FAF5-B37329BB889A}"/>
              </a:ext>
            </a:extLst>
          </p:cNvPr>
          <p:cNvSpPr txBox="1"/>
          <p:nvPr/>
        </p:nvSpPr>
        <p:spPr>
          <a:xfrm>
            <a:off x="370417" y="1699021"/>
            <a:ext cx="806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Clear categories where spending did drop when working from home.</a:t>
            </a:r>
            <a:endParaRPr lang="en-NZ" b="1" dirty="0"/>
          </a:p>
        </p:txBody>
      </p:sp>
      <p:pic>
        <p:nvPicPr>
          <p:cNvPr id="7" name="Picture 6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3DA783E5-FAE7-6187-325A-4A61BDD5F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87" y="2191746"/>
            <a:ext cx="6219826" cy="452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77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CAEA3E-FB9C-1C45-BDAF-56F2BC3F8D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B8FFF9-65D0-82D7-B823-7FA83608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COVID Working from home (early work)</a:t>
            </a:r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16453-1B79-8435-BB9A-CC62D2A80DE3}"/>
              </a:ext>
            </a:extLst>
          </p:cNvPr>
          <p:cNvSpPr txBox="1"/>
          <p:nvPr/>
        </p:nvSpPr>
        <p:spPr>
          <a:xfrm>
            <a:off x="362218" y="1139621"/>
            <a:ext cx="4716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Aim for release late-2024 (in working paper)</a:t>
            </a:r>
            <a:endParaRPr lang="en-NZ" i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8590A-1BFD-6214-FAF5-B37329BB889A}"/>
              </a:ext>
            </a:extLst>
          </p:cNvPr>
          <p:cNvSpPr txBox="1"/>
          <p:nvPr/>
        </p:nvSpPr>
        <p:spPr>
          <a:xfrm>
            <a:off x="370417" y="1699021"/>
            <a:ext cx="771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Selection into Working From Home not Exogenous – IV approach</a:t>
            </a:r>
            <a:endParaRPr lang="en-NZ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739F90-7E30-75B7-6877-22317193C435}"/>
              </a:ext>
            </a:extLst>
          </p:cNvPr>
          <p:cNvSpPr txBox="1"/>
          <p:nvPr/>
        </p:nvSpPr>
        <p:spPr>
          <a:xfrm>
            <a:off x="370417" y="2389303"/>
            <a:ext cx="780649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pre-COVID industry share as an instrument for working from home.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estimate is a 15% decline in expenditure,</a:t>
            </a:r>
            <a:br>
              <a:rPr lang="en-US" dirty="0"/>
            </a:br>
            <a:r>
              <a:rPr lang="en-US" dirty="0"/>
              <a:t>however very imprecise.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OLS estimates are a 5% decline.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Grocery spending (which is seen as less work related)</a:t>
            </a:r>
            <a:br>
              <a:rPr lang="en-US" dirty="0"/>
            </a:br>
            <a:r>
              <a:rPr lang="en-US" dirty="0"/>
              <a:t>does not experience a statistically significant decline </a:t>
            </a:r>
            <a:br>
              <a:rPr lang="en-US" dirty="0"/>
            </a:br>
            <a:r>
              <a:rPr lang="en-US" dirty="0"/>
              <a:t>(6.6% reduction).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7F816-87F6-ECFA-F646-C8A17D9BF4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3886" y="2840372"/>
            <a:ext cx="5084512" cy="36973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A1EC80-35F4-1E34-1BB2-B0306F465C5C}"/>
              </a:ext>
            </a:extLst>
          </p:cNvPr>
          <p:cNvSpPr txBox="1"/>
          <p:nvPr/>
        </p:nvSpPr>
        <p:spPr>
          <a:xfrm>
            <a:off x="370417" y="5718379"/>
            <a:ext cx="6022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Scaling for time out of work, this explains 83% of </a:t>
            </a:r>
            <a:br>
              <a:rPr lang="en-US" b="1" dirty="0"/>
            </a:br>
            <a:r>
              <a:rPr lang="en-US" b="1" dirty="0"/>
              <a:t>the expenditure decline for </a:t>
            </a:r>
            <a:r>
              <a:rPr lang="en-US" b="1" u="sng" dirty="0"/>
              <a:t>non-beneficiaries</a:t>
            </a:r>
            <a:r>
              <a:rPr lang="en-US" b="1" dirty="0"/>
              <a:t>.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399089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E9C130-E39A-459B-6850-934EF446C8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Labour supply responses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90350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CAEA3E-FB9C-1C45-BDAF-56F2BC3F8D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B8FFF9-65D0-82D7-B823-7FA83608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Insurance and labour supply</a:t>
            </a:r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16453-1B79-8435-BB9A-CC62D2A80DE3}"/>
              </a:ext>
            </a:extLst>
          </p:cNvPr>
          <p:cNvSpPr txBox="1"/>
          <p:nvPr/>
        </p:nvSpPr>
        <p:spPr>
          <a:xfrm>
            <a:off x="362218" y="1139621"/>
            <a:ext cx="515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How do benefits influence the incentive to work?</a:t>
            </a:r>
            <a:endParaRPr lang="en-NZ" i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8590A-1BFD-6214-FAF5-B37329BB889A}"/>
              </a:ext>
            </a:extLst>
          </p:cNvPr>
          <p:cNvSpPr txBox="1"/>
          <p:nvPr/>
        </p:nvSpPr>
        <p:spPr>
          <a:xfrm>
            <a:off x="370417" y="1699021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Baily-Chetty</a:t>
            </a:r>
            <a:endParaRPr lang="en-NZ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739F90-7E30-75B7-6877-22317193C435}"/>
              </a:ext>
            </a:extLst>
          </p:cNvPr>
          <p:cNvSpPr txBox="1"/>
          <p:nvPr/>
        </p:nvSpPr>
        <p:spPr>
          <a:xfrm>
            <a:off x="370417" y="2278424"/>
            <a:ext cx="103743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Consumption responses after job loss reflect the potential “benefit” of a higher benefit rate.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total </a:t>
            </a:r>
            <a:r>
              <a:rPr lang="en-US" dirty="0" err="1"/>
              <a:t>labour</a:t>
            </a:r>
            <a:r>
              <a:rPr lang="en-US" dirty="0"/>
              <a:t> supply response is needed to reflect an important “cost” of higher benefits.</a:t>
            </a:r>
            <a:endParaRPr lang="en-N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914A2B-10DC-D106-8DA5-B4E4EACE50C9}"/>
              </a:ext>
            </a:extLst>
          </p:cNvPr>
          <p:cNvSpPr txBox="1"/>
          <p:nvPr/>
        </p:nvSpPr>
        <p:spPr>
          <a:xfrm>
            <a:off x="362218" y="3656246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Work underway on labour supply</a:t>
            </a:r>
            <a:endParaRPr lang="en-NZ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719C52-3C76-E9AA-8899-572CC5D0E2B7}"/>
              </a:ext>
            </a:extLst>
          </p:cNvPr>
          <p:cNvSpPr txBox="1"/>
          <p:nvPr/>
        </p:nvSpPr>
        <p:spPr>
          <a:xfrm>
            <a:off x="442135" y="4099365"/>
            <a:ext cx="57239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b="1" dirty="0"/>
              <a:t>Intensive margin </a:t>
            </a:r>
            <a:r>
              <a:rPr lang="en-NZ" dirty="0"/>
              <a:t>response to benefit abatement.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COVID benefit change.</a:t>
            </a:r>
            <a:br>
              <a:rPr lang="en-NZ" dirty="0"/>
            </a:b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9540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684345-DC3B-9EA7-2E2A-4023610CF6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FFD6A1-EAD7-C114-E9E3-B93FE9386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Recap: Income scarring from job loss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0BD5A-6C0A-D89E-ACF6-EC0B175E69D7}"/>
              </a:ext>
            </a:extLst>
          </p:cNvPr>
          <p:cNvSpPr txBox="1"/>
          <p:nvPr/>
        </p:nvSpPr>
        <p:spPr>
          <a:xfrm>
            <a:off x="362218" y="1153193"/>
            <a:ext cx="9174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Individual wages and household incomes drop persistently following job loss.</a:t>
            </a:r>
            <a:endParaRPr lang="en-AU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C22342-9C1C-D324-F5DA-9A83E1E71253}"/>
              </a:ext>
            </a:extLst>
          </p:cNvPr>
          <p:cNvSpPr txBox="1"/>
          <p:nvPr/>
        </p:nvSpPr>
        <p:spPr>
          <a:xfrm>
            <a:off x="370417" y="5289308"/>
            <a:ext cx="9324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However, if this is a </a:t>
            </a:r>
            <a:r>
              <a:rPr lang="en-US" b="1"/>
              <a:t>temporary drop in household income</a:t>
            </a:r>
            <a:r>
              <a:rPr lang="en-US"/>
              <a:t>, we wouldn’t expect much </a:t>
            </a:r>
            <a:br>
              <a:rPr lang="en-US"/>
            </a:br>
            <a:r>
              <a:rPr lang="en-US"/>
              <a:t>of a change in consumption.</a:t>
            </a:r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FDD5FF-4FC7-FDBA-F233-BDF01F5AF1B4}"/>
              </a:ext>
            </a:extLst>
          </p:cNvPr>
          <p:cNvSpPr txBox="1"/>
          <p:nvPr/>
        </p:nvSpPr>
        <p:spPr>
          <a:xfrm>
            <a:off x="3187011" y="1669919"/>
            <a:ext cx="520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Staggered Event Study (for consumption sample)</a:t>
            </a:r>
            <a:endParaRPr lang="en-AU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BDEC08-11C3-40E6-2D82-020183E649E7}"/>
              </a:ext>
            </a:extLst>
          </p:cNvPr>
          <p:cNvSpPr txBox="1"/>
          <p:nvPr/>
        </p:nvSpPr>
        <p:spPr>
          <a:xfrm>
            <a:off x="370417" y="6045038"/>
            <a:ext cx="10107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Implications for the “optimal” benefit level and coverage depend on how consumption will change.</a:t>
            </a:r>
            <a:endParaRPr lang="en-AU" b="1"/>
          </a:p>
        </p:txBody>
      </p:sp>
      <p:pic>
        <p:nvPicPr>
          <p:cNvPr id="28" name="Picture 27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EB67F23E-D581-0647-42F1-B01A991DB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459" y="2278255"/>
            <a:ext cx="3897758" cy="2863659"/>
          </a:xfrm>
          <a:prstGeom prst="rect">
            <a:avLst/>
          </a:prstGeom>
        </p:spPr>
      </p:pic>
      <p:pic>
        <p:nvPicPr>
          <p:cNvPr id="30" name="Picture 29" descr="A graph of a graph showing a graph of a scar&#10;&#10;Description automatically generated with medium confidence">
            <a:extLst>
              <a:ext uri="{FF2B5EF4-FFF2-40B4-BE49-F238E27FC236}">
                <a16:creationId xmlns:a16="http://schemas.microsoft.com/office/drawing/2014/main" id="{FE923742-34B5-6F05-1A18-1AD5FD22E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198" y="2303030"/>
            <a:ext cx="3897758" cy="28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6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CAEA3E-FB9C-1C45-BDAF-56F2BC3F8D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B8FFF9-65D0-82D7-B823-7FA836081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01413"/>
            <a:ext cx="11459365" cy="700597"/>
          </a:xfrm>
        </p:spPr>
        <p:txBody>
          <a:bodyPr/>
          <a:lstStyle/>
          <a:p>
            <a:r>
              <a:rPr lang="en-US"/>
              <a:t>Do beneficiaries “bunch” at the abatement threshold?</a:t>
            </a:r>
            <a:endParaRPr lang="en-NZ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8590A-1BFD-6214-FAF5-B37329BB889A}"/>
              </a:ext>
            </a:extLst>
          </p:cNvPr>
          <p:cNvSpPr txBox="1"/>
          <p:nvPr/>
        </p:nvSpPr>
        <p:spPr>
          <a:xfrm>
            <a:off x="7346915" y="2036731"/>
            <a:ext cx="45861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 bunching – implies no intensive margin response to EMTR rise from 0% to 50%.</a:t>
            </a:r>
            <a:br>
              <a:rPr lang="en-US"/>
            </a:b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Similar results using DOMINO </a:t>
            </a:r>
            <a:br>
              <a:rPr lang="en-US"/>
            </a:br>
            <a:r>
              <a:rPr lang="en-US"/>
              <a:t>and other periods.</a:t>
            </a:r>
            <a:br>
              <a:rPr lang="en-US"/>
            </a:b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Similar lack of bunching found overseas.</a:t>
            </a:r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39FDB-D0F2-4B27-3ACC-F22676365B50}"/>
              </a:ext>
            </a:extLst>
          </p:cNvPr>
          <p:cNvSpPr txBox="1"/>
          <p:nvPr/>
        </p:nvSpPr>
        <p:spPr>
          <a:xfrm>
            <a:off x="370417" y="4959187"/>
            <a:ext cx="1028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Potential role of mutual obligations: </a:t>
            </a:r>
            <a:r>
              <a:rPr lang="en-US"/>
              <a:t>Negative EMTR if benefit receipt relies on taking up a job.</a:t>
            </a:r>
            <a:endParaRPr lang="en-NZ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D8C587-8222-5F6B-0782-FB6E01FC4A8F}"/>
              </a:ext>
            </a:extLst>
          </p:cNvPr>
          <p:cNvSpPr txBox="1"/>
          <p:nvPr/>
        </p:nvSpPr>
        <p:spPr>
          <a:xfrm>
            <a:off x="370417" y="5669914"/>
            <a:ext cx="525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“Extensive” participation margin is missing!</a:t>
            </a:r>
            <a:endParaRPr lang="en-NZ" b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F39BCB-1996-7219-49C3-FD562DBC8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47" y="1701256"/>
            <a:ext cx="6933563" cy="273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47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CAEA3E-FB9C-1C45-BDAF-56F2BC3F8D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B8FFF9-65D0-82D7-B823-7FA83608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Extensive Margin: COVID Benefit Changes (early stage work)</a:t>
            </a:r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16453-1B79-8435-BB9A-CC62D2A80DE3}"/>
              </a:ext>
            </a:extLst>
          </p:cNvPr>
          <p:cNvSpPr txBox="1"/>
          <p:nvPr/>
        </p:nvSpPr>
        <p:spPr>
          <a:xfrm>
            <a:off x="362218" y="1139621"/>
            <a:ext cx="286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Aim for release early-2025</a:t>
            </a:r>
            <a:endParaRPr lang="en-NZ" i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8590A-1BFD-6214-FAF5-B37329BB889A}"/>
              </a:ext>
            </a:extLst>
          </p:cNvPr>
          <p:cNvSpPr txBox="1"/>
          <p:nvPr/>
        </p:nvSpPr>
        <p:spPr>
          <a:xfrm>
            <a:off x="370417" y="1628422"/>
            <a:ext cx="852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Did the COVID supplement reduce labour market search/labour supply?</a:t>
            </a:r>
            <a:endParaRPr lang="en-NZ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739F90-7E30-75B7-6877-22317193C435}"/>
              </a:ext>
            </a:extLst>
          </p:cNvPr>
          <p:cNvSpPr txBox="1"/>
          <p:nvPr/>
        </p:nvSpPr>
        <p:spPr>
          <a:xfrm>
            <a:off x="477994" y="2117224"/>
            <a:ext cx="10827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Borland (2020) – no appreciable difference in job-finding rates after benefit increase (ex March 2020)</a:t>
            </a:r>
            <a:endParaRPr lang="en-NZ"/>
          </a:p>
        </p:txBody>
      </p:sp>
      <p:pic>
        <p:nvPicPr>
          <p:cNvPr id="5" name="Picture 4" descr="A graph of a number of people with different colored lines&#10;&#10;Description automatically generated">
            <a:extLst>
              <a:ext uri="{FF2B5EF4-FFF2-40B4-BE49-F238E27FC236}">
                <a16:creationId xmlns:a16="http://schemas.microsoft.com/office/drawing/2014/main" id="{D424E065-615F-8706-1F2F-E58E9102F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477" y="3135739"/>
            <a:ext cx="3433394" cy="35034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105FC2-8CFB-1C59-BAEF-A7B565404FD4}"/>
              </a:ext>
            </a:extLst>
          </p:cNvPr>
          <p:cNvSpPr txBox="1"/>
          <p:nvPr/>
        </p:nvSpPr>
        <p:spPr>
          <a:xfrm>
            <a:off x="477993" y="2535427"/>
            <a:ext cx="745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What about announcement effects using high frequency (STP) data?</a:t>
            </a:r>
            <a:endParaRPr lang="en-NZ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FBB793-ECE6-B96D-5E41-314087163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7159" y="3135739"/>
            <a:ext cx="3466604" cy="32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6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402886-DAD5-EB87-9952-2FDFADFB2A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77794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881663-1A13-FE25-49A1-0954CFDE30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AFBD8D-B5B5-EE56-1A57-D4679FA57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lessons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73F7A8-E740-D775-F5E5-2CB53D84C18F}"/>
              </a:ext>
            </a:extLst>
          </p:cNvPr>
          <p:cNvSpPr txBox="1"/>
          <p:nvPr/>
        </p:nvSpPr>
        <p:spPr>
          <a:xfrm flipH="1">
            <a:off x="598813" y="2041739"/>
            <a:ext cx="855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Other lessons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A2F4A-0C3E-AF4A-22B7-A2FAEF821371}"/>
              </a:ext>
            </a:extLst>
          </p:cNvPr>
          <p:cNvSpPr txBox="1"/>
          <p:nvPr/>
        </p:nvSpPr>
        <p:spPr>
          <a:xfrm flipH="1">
            <a:off x="778313" y="2505670"/>
            <a:ext cx="9998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Elevated job loss expectations explain part of the decline.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Voluntarily displaced individuals, and individuals who don’t take up benefits, experience smaller declines.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Work related expenses appear to explain most of the initial decline in expenditure.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565D1D-091E-27D7-AE4A-367E69FA18FB}"/>
              </a:ext>
            </a:extLst>
          </p:cNvPr>
          <p:cNvSpPr txBox="1"/>
          <p:nvPr/>
        </p:nvSpPr>
        <p:spPr>
          <a:xfrm flipH="1">
            <a:off x="598813" y="1165896"/>
            <a:ext cx="855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General findings for Australia</a:t>
            </a:r>
            <a:r>
              <a:rPr lang="en-US"/>
              <a:t>: Expenditure declines persistently – by about 10% - following the experience of job loss.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D2FD87-28FB-CB85-62D9-2244A4682AA4}"/>
              </a:ext>
            </a:extLst>
          </p:cNvPr>
          <p:cNvSpPr txBox="1"/>
          <p:nvPr/>
        </p:nvSpPr>
        <p:spPr>
          <a:xfrm flipH="1">
            <a:off x="778313" y="5069802"/>
            <a:ext cx="9998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Limited </a:t>
            </a:r>
            <a:r>
              <a:rPr lang="en-US" i="1"/>
              <a:t>intensive margin</a:t>
            </a:r>
            <a:r>
              <a:rPr lang="en-US"/>
              <a:t> responses to benefit abatement (mirroring overseas results).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Some evidence of changes in speed of reemployment (extensive margin).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Match quality and the role of mutual obligations future areas of interest.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149E8C-EBDB-8469-9D24-152C568EF14F}"/>
              </a:ext>
            </a:extLst>
          </p:cNvPr>
          <p:cNvSpPr txBox="1"/>
          <p:nvPr/>
        </p:nvSpPr>
        <p:spPr>
          <a:xfrm flipH="1">
            <a:off x="598813" y="4676441"/>
            <a:ext cx="855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Early labour supply work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145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A7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402886-DAD5-EB87-9952-2FDFADFB2A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>
                <a:solidFill>
                  <a:srgbClr val="004F54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540348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3D8A70-50BD-472D-5505-A94FE03FFD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BFBF25-456A-9D02-98D8-C79C11FA9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Event study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13AB23-C8B7-4194-0EEC-D3F4BD2F2204}"/>
                  </a:ext>
                </a:extLst>
              </p:cNvPr>
              <p:cNvSpPr txBox="1"/>
              <p:nvPr/>
            </p:nvSpPr>
            <p:spPr>
              <a:xfrm>
                <a:off x="2584826" y="3365233"/>
                <a:ext cx="6697967" cy="820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≠−3)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13AB23-C8B7-4194-0EEC-D3F4BD2F2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826" y="3365233"/>
                <a:ext cx="6697967" cy="820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D0828D4-01EC-9FAC-D4AC-B77632D30AC7}"/>
              </a:ext>
            </a:extLst>
          </p:cNvPr>
          <p:cNvSpPr txBox="1"/>
          <p:nvPr/>
        </p:nvSpPr>
        <p:spPr>
          <a:xfrm>
            <a:off x="472632" y="4471007"/>
            <a:ext cx="10898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Here an individual's wage income in a given year is a function of time varying observable characteristics, </a:t>
            </a:r>
            <a:br>
              <a:rPr lang="en-US"/>
            </a:br>
            <a:r>
              <a:rPr lang="en-US"/>
              <a:t>time invariant characteristics, calendar time effects, and an idiosyncratic error term. 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C1B56D-9A70-7FFB-31C1-C6162449BA69}"/>
                  </a:ext>
                </a:extLst>
              </p:cNvPr>
              <p:cNvSpPr txBox="1"/>
              <p:nvPr/>
            </p:nvSpPr>
            <p:spPr>
              <a:xfrm>
                <a:off x="461990" y="5218117"/>
                <a:ext cx="785529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AU"/>
                  <a:t> is our parameter of interest.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/>
                  <a:t>For </a:t>
                </a:r>
                <a:r>
                  <a:rPr lang="en-AU" i="1"/>
                  <a:t>k &lt; 0</a:t>
                </a:r>
                <a:r>
                  <a:rPr lang="en-AU"/>
                  <a:t> we will want to see coefficient values close to zero.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/>
                  <a:t>For </a:t>
                </a:r>
                <a:r>
                  <a:rPr lang="en-AU" i="1"/>
                  <a:t>k &gt;= 1</a:t>
                </a:r>
                <a:r>
                  <a:rPr lang="en-AU"/>
                  <a:t> we have as estimate of the wage scar </a:t>
                </a:r>
                <a:r>
                  <a:rPr lang="en-AU" i="1"/>
                  <a:t>k</a:t>
                </a:r>
                <a:r>
                  <a:rPr lang="en-AU"/>
                  <a:t> periods in the future.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C1B56D-9A70-7FFB-31C1-C6162449B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90" y="5218117"/>
                <a:ext cx="7855292" cy="923330"/>
              </a:xfrm>
              <a:prstGeom prst="rect">
                <a:avLst/>
              </a:prstGeom>
              <a:blipFill>
                <a:blip r:embed="rId3"/>
                <a:stretch>
                  <a:fillRect l="-543" t="-3974" r="-776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CFEF132-E7E4-8F7E-45EE-B907476B84F9}"/>
              </a:ext>
            </a:extLst>
          </p:cNvPr>
          <p:cNvSpPr txBox="1"/>
          <p:nvPr/>
        </p:nvSpPr>
        <p:spPr>
          <a:xfrm>
            <a:off x="362218" y="1062954"/>
            <a:ext cx="11546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 base event studies (unless a TWFE approach is listed) use a Sun and Abraham (2020) interaction-weighted</a:t>
            </a:r>
            <a:br>
              <a:rPr lang="en-US"/>
            </a:br>
            <a:r>
              <a:rPr lang="en-US"/>
              <a:t>event study approach.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70B797-A42F-EC87-4992-233B5C0EA0A5}"/>
              </a:ext>
            </a:extLst>
          </p:cNvPr>
          <p:cNvSpPr txBox="1"/>
          <p:nvPr/>
        </p:nvSpPr>
        <p:spPr>
          <a:xfrm>
            <a:off x="370417" y="2081565"/>
            <a:ext cx="12449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Rewrite below as it is based on individual </a:t>
            </a:r>
            <a:r>
              <a:rPr lang="en-US" b="1" err="1"/>
              <a:t>gTTEs</a:t>
            </a:r>
            <a:r>
              <a:rPr lang="en-US" b="1"/>
              <a:t>, but for this we can just talk about the interaction-based </a:t>
            </a:r>
            <a:br>
              <a:rPr lang="en-US" b="1"/>
            </a:br>
            <a:r>
              <a:rPr lang="en-US" b="1"/>
              <a:t>estimation and use of never treated individuals as controls.</a:t>
            </a:r>
            <a:endParaRPr lang="en-AU" b="1"/>
          </a:p>
        </p:txBody>
      </p:sp>
    </p:spTree>
    <p:extLst>
      <p:ext uri="{BB962C8B-B14F-4D97-AF65-F5344CB8AC3E}">
        <p14:creationId xmlns:p14="http://schemas.microsoft.com/office/powerpoint/2010/main" val="70895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50302-61EC-CA65-C115-C03F34C3D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A6E2AAB-F162-1550-CE6F-C70A9BAFAAC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A6E2AAB-F162-1550-CE6F-C70A9BAFAA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9FFF2F7D-911A-54A5-00C9-5F2668C7B8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en-GB"/>
              <a:t>Appendix K: Result comparison across international studies</a:t>
            </a:r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7EE9C4-0CE6-29E2-8BA9-C009D08C3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54792"/>
            <a:ext cx="5400675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8455156-FF19-648F-126A-8DF264687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80" y="1586558"/>
            <a:ext cx="5831520" cy="453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290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684345-DC3B-9EA7-2E2A-4023610CF6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FFD6A1-EAD7-C114-E9E3-B93FE9386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Income scarring from job loss for non-benefit recipient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0BD5A-6C0A-D89E-ACF6-EC0B175E69D7}"/>
              </a:ext>
            </a:extLst>
          </p:cNvPr>
          <p:cNvSpPr txBox="1"/>
          <p:nvPr/>
        </p:nvSpPr>
        <p:spPr>
          <a:xfrm>
            <a:off x="362218" y="1153193"/>
            <a:ext cx="9174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Individual wages and household incomes drop persistently following job loss.</a:t>
            </a:r>
            <a:endParaRPr lang="en-AU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FDD5FF-4FC7-FDBA-F233-BDF01F5AF1B4}"/>
              </a:ext>
            </a:extLst>
          </p:cNvPr>
          <p:cNvSpPr txBox="1"/>
          <p:nvPr/>
        </p:nvSpPr>
        <p:spPr>
          <a:xfrm>
            <a:off x="2721777" y="1685763"/>
            <a:ext cx="499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Staggered Event Study – non-benefit recipients</a:t>
            </a:r>
            <a:endParaRPr lang="en-AU" i="1"/>
          </a:p>
        </p:txBody>
      </p:sp>
      <p:pic>
        <p:nvPicPr>
          <p:cNvPr id="17" name="Picture 16" descr="A graph with a line graph&#10;&#10;Description automatically generated">
            <a:extLst>
              <a:ext uri="{FF2B5EF4-FFF2-40B4-BE49-F238E27FC236}">
                <a16:creationId xmlns:a16="http://schemas.microsoft.com/office/drawing/2014/main" id="{5B808C72-153B-2EE8-88DB-E64A024B1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44" y="2252805"/>
            <a:ext cx="3904628" cy="2868706"/>
          </a:xfrm>
          <a:prstGeom prst="rect">
            <a:avLst/>
          </a:prstGeom>
        </p:spPr>
      </p:pic>
      <p:pic>
        <p:nvPicPr>
          <p:cNvPr id="25" name="Picture 24" descr="A graph of a graph showing the amount of loss of a person&#10;&#10;Description automatically generated with medium confidence">
            <a:extLst>
              <a:ext uri="{FF2B5EF4-FFF2-40B4-BE49-F238E27FC236}">
                <a16:creationId xmlns:a16="http://schemas.microsoft.com/office/drawing/2014/main" id="{319B01F2-C309-B154-5AAD-0D4201FF0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266" y="2186645"/>
            <a:ext cx="4136297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82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684345-DC3B-9EA7-2E2A-4023610CF6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FFD6A1-EAD7-C114-E9E3-B93FE938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657" y="484222"/>
            <a:ext cx="11459365" cy="700597"/>
          </a:xfrm>
        </p:spPr>
        <p:txBody>
          <a:bodyPr/>
          <a:lstStyle/>
          <a:p>
            <a:r>
              <a:rPr lang="en-AU"/>
              <a:t>Insurance and optimal benefits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0BD5A-6C0A-D89E-ACF6-EC0B175E69D7}"/>
              </a:ext>
            </a:extLst>
          </p:cNvPr>
          <p:cNvSpPr txBox="1"/>
          <p:nvPr/>
        </p:nvSpPr>
        <p:spPr>
          <a:xfrm>
            <a:off x="362218" y="1280818"/>
            <a:ext cx="9487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Permanent income hypothesis (PIH) – </a:t>
            </a:r>
            <a:r>
              <a:rPr lang="en-US" dirty="0"/>
              <a:t>if job loss is a </a:t>
            </a:r>
            <a:r>
              <a:rPr lang="en-US" b="1" i="1" dirty="0"/>
              <a:t>temporary</a:t>
            </a:r>
            <a:r>
              <a:rPr lang="en-US" b="1" dirty="0"/>
              <a:t> </a:t>
            </a:r>
            <a:r>
              <a:rPr lang="en-US" dirty="0"/>
              <a:t>income shock there </a:t>
            </a:r>
          </a:p>
          <a:p>
            <a:r>
              <a:rPr lang="en-US"/>
              <a:t>should be a</a:t>
            </a:r>
            <a:r>
              <a:rPr lang="en-US" b="1"/>
              <a:t> </a:t>
            </a:r>
            <a:r>
              <a:rPr lang="en-US" b="1" i="1"/>
              <a:t>limited</a:t>
            </a:r>
            <a:r>
              <a:rPr lang="en-US" b="1"/>
              <a:t> </a:t>
            </a:r>
            <a:r>
              <a:rPr lang="en-US"/>
              <a:t>change in consumption.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C22342-9C1C-D324-F5DA-9A83E1E71253}"/>
              </a:ext>
            </a:extLst>
          </p:cNvPr>
          <p:cNvSpPr txBox="1"/>
          <p:nvPr/>
        </p:nvSpPr>
        <p:spPr>
          <a:xfrm>
            <a:off x="362218" y="2153192"/>
            <a:ext cx="8965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If individuals can </a:t>
            </a:r>
            <a:r>
              <a:rPr lang="en-US" b="1"/>
              <a:t>perfectly insure</a:t>
            </a:r>
            <a:r>
              <a:rPr lang="en-US"/>
              <a:t> against job loss risk, there should be no change in consumption from job loss.</a:t>
            </a:r>
            <a:endParaRPr lang="en-AU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25A853-404B-0C3B-3DAB-991674C82B05}"/>
              </a:ext>
            </a:extLst>
          </p:cNvPr>
          <p:cNvCxnSpPr/>
          <p:nvPr/>
        </p:nvCxnSpPr>
        <p:spPr>
          <a:xfrm>
            <a:off x="548640" y="3429000"/>
            <a:ext cx="804672" cy="0"/>
          </a:xfrm>
          <a:prstGeom prst="straightConnector1">
            <a:avLst/>
          </a:prstGeom>
          <a:ln w="76200">
            <a:solidFill>
              <a:schemeClr val="tx1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32CABC6-123F-FE16-4168-0DA81A38ED14}"/>
              </a:ext>
            </a:extLst>
          </p:cNvPr>
          <p:cNvSpPr txBox="1"/>
          <p:nvPr/>
        </p:nvSpPr>
        <p:spPr>
          <a:xfrm>
            <a:off x="1709928" y="3105834"/>
            <a:ext cx="4906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Consumption changes can be used to understand more about the nature of job loss.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0DE90-A0ED-077D-79FA-E8B27AC37857}"/>
              </a:ext>
            </a:extLst>
          </p:cNvPr>
          <p:cNvSpPr txBox="1"/>
          <p:nvPr/>
        </p:nvSpPr>
        <p:spPr>
          <a:xfrm>
            <a:off x="362219" y="5016010"/>
            <a:ext cx="6367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Baily-Chetty result</a:t>
            </a:r>
            <a:r>
              <a:rPr lang="en-US" dirty="0"/>
              <a:t>: Consumption response to job loss can be used to calculate the </a:t>
            </a:r>
            <a:r>
              <a:rPr lang="en-US" i="1" dirty="0"/>
              <a:t>optimal benefit level</a:t>
            </a:r>
            <a:r>
              <a:rPr lang="en-US" dirty="0"/>
              <a:t> (along with an estimate of </a:t>
            </a:r>
            <a:r>
              <a:rPr lang="en-US" b="1" i="1" dirty="0" err="1"/>
              <a:t>labour</a:t>
            </a:r>
            <a:r>
              <a:rPr lang="en-US" b="1" i="1" dirty="0"/>
              <a:t> supply responses</a:t>
            </a:r>
            <a:r>
              <a:rPr lang="en-US" dirty="0"/>
              <a:t>).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1128CE-99D7-2CBD-E3EA-B9EEF1D5573F}"/>
              </a:ext>
            </a:extLst>
          </p:cNvPr>
          <p:cNvSpPr txBox="1"/>
          <p:nvPr/>
        </p:nvSpPr>
        <p:spPr>
          <a:xfrm>
            <a:off x="362219" y="4111288"/>
            <a:ext cx="6724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Evidence of government and family insurance against income shocks in general (Tin and Tran 2023).</a:t>
            </a:r>
            <a:endParaRPr lang="en-AU" dirty="0"/>
          </a:p>
        </p:txBody>
      </p:sp>
      <p:pic>
        <p:nvPicPr>
          <p:cNvPr id="12" name="Picture 11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7033F594-0DA1-76E2-8606-89F652272A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723" y="2907792"/>
            <a:ext cx="4608493" cy="335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881663-1A13-FE25-49A1-0954CFDE30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AFBD8D-B5B5-EE56-1A57-D4679FA57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lessons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73F7A8-E740-D775-F5E5-2CB53D84C18F}"/>
              </a:ext>
            </a:extLst>
          </p:cNvPr>
          <p:cNvSpPr txBox="1"/>
          <p:nvPr/>
        </p:nvSpPr>
        <p:spPr>
          <a:xfrm flipH="1">
            <a:off x="598813" y="2041739"/>
            <a:ext cx="855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Other lessons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A2F4A-0C3E-AF4A-22B7-A2FAEF821371}"/>
              </a:ext>
            </a:extLst>
          </p:cNvPr>
          <p:cNvSpPr txBox="1"/>
          <p:nvPr/>
        </p:nvSpPr>
        <p:spPr>
          <a:xfrm flipH="1">
            <a:off x="778313" y="2505670"/>
            <a:ext cx="9998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Elevated job loss expectations explain part of the decline.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Voluntarily displaced individuals, and individuals who don’t take up benefits, experience smaller declines.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Work related expenses appear to explain most of the initial decline in expenditure.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565D1D-091E-27D7-AE4A-367E69FA18FB}"/>
              </a:ext>
            </a:extLst>
          </p:cNvPr>
          <p:cNvSpPr txBox="1"/>
          <p:nvPr/>
        </p:nvSpPr>
        <p:spPr>
          <a:xfrm flipH="1">
            <a:off x="598813" y="1165896"/>
            <a:ext cx="855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General findings for Australia</a:t>
            </a:r>
            <a:r>
              <a:rPr lang="en-US"/>
              <a:t>: Expenditure declines persistently – by about 10% - following the experience of job loss.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D2FD87-28FB-CB85-62D9-2244A4682AA4}"/>
              </a:ext>
            </a:extLst>
          </p:cNvPr>
          <p:cNvSpPr txBox="1"/>
          <p:nvPr/>
        </p:nvSpPr>
        <p:spPr>
          <a:xfrm flipH="1">
            <a:off x="778313" y="5069802"/>
            <a:ext cx="9998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Limited </a:t>
            </a:r>
            <a:r>
              <a:rPr lang="en-US" i="1"/>
              <a:t>intensive margin</a:t>
            </a:r>
            <a:r>
              <a:rPr lang="en-US"/>
              <a:t> responses to benefit abatement (mirroring overseas results).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Some evidence of changes in speed of reemployment (extensive margin).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Match quality and the role of mutual obligations future areas of interest.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149E8C-EBDB-8469-9D24-152C568EF14F}"/>
              </a:ext>
            </a:extLst>
          </p:cNvPr>
          <p:cNvSpPr txBox="1"/>
          <p:nvPr/>
        </p:nvSpPr>
        <p:spPr>
          <a:xfrm flipH="1">
            <a:off x="598813" y="4676441"/>
            <a:ext cx="855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Early labour supply work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965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7AF907-8A14-E228-78C5-14BFBCDD51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Measuring a consumption scar?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11274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80D947-852C-5703-7D12-9EF4E44FAF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66C74E-DDBC-A68F-D514-64451BBC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70" y="477163"/>
            <a:ext cx="11459365" cy="700597"/>
          </a:xfrm>
        </p:spPr>
        <p:txBody>
          <a:bodyPr/>
          <a:lstStyle/>
          <a:p>
            <a:r>
              <a:rPr lang="en-US"/>
              <a:t>Why would expenditure change after job loss?</a:t>
            </a:r>
            <a:endParaRPr lang="en-NZ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3A5AD16-8007-0884-38B6-C1F95861AE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8818789"/>
              </p:ext>
            </p:extLst>
          </p:nvPr>
        </p:nvGraphicFramePr>
        <p:xfrm>
          <a:off x="2926498" y="94852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Man wearing hat and suit">
            <a:extLst>
              <a:ext uri="{FF2B5EF4-FFF2-40B4-BE49-F238E27FC236}">
                <a16:creationId xmlns:a16="http://schemas.microsoft.com/office/drawing/2014/main" id="{B6AD4742-4E44-6801-2F10-F1BCBF3B18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5312" y="1429009"/>
            <a:ext cx="15335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26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CAEA3E-FB9C-1C45-BDAF-56F2BC3F8D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B8FFF9-65D0-82D7-B823-7FA83608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Consumption Scar</a:t>
            </a:r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16453-1B79-8435-BB9A-CC62D2A80DE3}"/>
              </a:ext>
            </a:extLst>
          </p:cNvPr>
          <p:cNvSpPr txBox="1"/>
          <p:nvPr/>
        </p:nvSpPr>
        <p:spPr>
          <a:xfrm>
            <a:off x="362218" y="1139621"/>
            <a:ext cx="11067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Scars controlling for personal characteristics and income. Additionally controlling for subjective job loss risk.</a:t>
            </a:r>
            <a:endParaRPr lang="en-NZ" i="1"/>
          </a:p>
        </p:txBody>
      </p:sp>
      <p:pic>
        <p:nvPicPr>
          <p:cNvPr id="11" name="Picture 10" descr="A graph of a graph with numbers and a line&#10;&#10;Description automatically generated with medium confidence">
            <a:extLst>
              <a:ext uri="{FF2B5EF4-FFF2-40B4-BE49-F238E27FC236}">
                <a16:creationId xmlns:a16="http://schemas.microsoft.com/office/drawing/2014/main" id="{F88C4AD0-F8CC-CE10-32F8-C60E6FAC8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68" y="1846602"/>
            <a:ext cx="4687536" cy="3619288"/>
          </a:xfrm>
          <a:prstGeom prst="rect">
            <a:avLst/>
          </a:prstGeom>
        </p:spPr>
      </p:pic>
      <p:pic>
        <p:nvPicPr>
          <p:cNvPr id="14" name="Picture 13" descr="A graph of a graph with blue lines&#10;&#10;Description automatically generated">
            <a:extLst>
              <a:ext uri="{FF2B5EF4-FFF2-40B4-BE49-F238E27FC236}">
                <a16:creationId xmlns:a16="http://schemas.microsoft.com/office/drawing/2014/main" id="{D1280FDF-2F18-61E3-65A2-FEE9A9251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99" y="1910490"/>
            <a:ext cx="4839294" cy="3555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AE7717-0778-6DEF-AAE3-F2308F7C36F1}"/>
              </a:ext>
            </a:extLst>
          </p:cNvPr>
          <p:cNvSpPr txBox="1"/>
          <p:nvPr/>
        </p:nvSpPr>
        <p:spPr>
          <a:xfrm>
            <a:off x="401573" y="6031674"/>
            <a:ext cx="943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Future job-loss risk only explains a small amount of the decline in consumption.</a:t>
            </a:r>
            <a:endParaRPr lang="en-NZ" b="1"/>
          </a:p>
        </p:txBody>
      </p:sp>
    </p:spTree>
    <p:extLst>
      <p:ext uri="{BB962C8B-B14F-4D97-AF65-F5344CB8AC3E}">
        <p14:creationId xmlns:p14="http://schemas.microsoft.com/office/powerpoint/2010/main" val="325241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CAEA3E-FB9C-1C45-BDAF-56F2BC3F8D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B8FFF9-65D0-82D7-B823-7FA83608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of unemployment scar</a:t>
            </a:r>
            <a:endParaRPr lang="en-NZ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4A0829-F4DD-B318-F6B6-C1D7A7CBEFEC}"/>
              </a:ext>
            </a:extLst>
          </p:cNvPr>
          <p:cNvSpPr txBox="1"/>
          <p:nvPr/>
        </p:nvSpPr>
        <p:spPr>
          <a:xfrm>
            <a:off x="1723943" y="1401234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206166"/>
                </a:solidFill>
              </a:rPr>
              <a:t>Involuntary job loss</a:t>
            </a:r>
            <a:endParaRPr lang="en-NZ" b="1">
              <a:solidFill>
                <a:srgbClr val="20616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90D069-5386-8415-B25F-45B3B3C5A687}"/>
              </a:ext>
            </a:extLst>
          </p:cNvPr>
          <p:cNvSpPr txBox="1"/>
          <p:nvPr/>
        </p:nvSpPr>
        <p:spPr>
          <a:xfrm>
            <a:off x="7962245" y="1423682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206166"/>
                </a:solidFill>
              </a:rPr>
              <a:t>Voluntary job loss</a:t>
            </a:r>
            <a:endParaRPr lang="en-NZ" b="1">
              <a:solidFill>
                <a:srgbClr val="206166"/>
              </a:solidFill>
            </a:endParaRPr>
          </a:p>
        </p:txBody>
      </p:sp>
      <p:pic>
        <p:nvPicPr>
          <p:cNvPr id="19" name="Picture 18" descr="A graph with a line graph and text&#10;&#10;Description automatically generated">
            <a:extLst>
              <a:ext uri="{FF2B5EF4-FFF2-40B4-BE49-F238E27FC236}">
                <a16:creationId xmlns:a16="http://schemas.microsoft.com/office/drawing/2014/main" id="{34DD4142-BE3C-B575-CE49-80F690A89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53" y="2214468"/>
            <a:ext cx="4640642" cy="3583081"/>
          </a:xfrm>
          <a:prstGeom prst="rect">
            <a:avLst/>
          </a:prstGeom>
        </p:spPr>
      </p:pic>
      <p:pic>
        <p:nvPicPr>
          <p:cNvPr id="21" name="Picture 20" descr="A graph with a line graph and numbers&#10;&#10;Description automatically generated">
            <a:extLst>
              <a:ext uri="{FF2B5EF4-FFF2-40B4-BE49-F238E27FC236}">
                <a16:creationId xmlns:a16="http://schemas.microsoft.com/office/drawing/2014/main" id="{F5BF8585-16E4-E86A-F1FE-270785F68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169" y="2287688"/>
            <a:ext cx="4640641" cy="35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78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E9C130-E39A-459B-6850-934EF446C8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Beneficiary consumption scarring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6091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2946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OJRKMSIZCicbhc4bAXGX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61 slide master">
  <a:themeElements>
    <a:clrScheme name="e61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F54"/>
      </a:accent1>
      <a:accent2>
        <a:srgbClr val="008080"/>
      </a:accent2>
      <a:accent3>
        <a:srgbClr val="33A7AB"/>
      </a:accent3>
      <a:accent4>
        <a:srgbClr val="FFA557"/>
      </a:accent4>
      <a:accent5>
        <a:srgbClr val="F88379"/>
      </a:accent5>
      <a:accent6>
        <a:srgbClr val="B40000"/>
      </a:accent6>
      <a:hlink>
        <a:srgbClr val="0563C1"/>
      </a:hlink>
      <a:folHlink>
        <a:srgbClr val="954F72"/>
      </a:folHlink>
    </a:clrScheme>
    <a:fontScheme name="Custom 2">
      <a:majorFont>
        <a:latin typeface="Proxima Nova Rg"/>
        <a:ea typeface=""/>
        <a:cs typeface=""/>
      </a:majorFont>
      <a:minorFont>
        <a:latin typeface="Proxima Nova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19050">
          <a:noFill/>
          <a:prstDash val="sysDot"/>
          <a:headEnd type="none" w="med" len="med"/>
          <a:tailEnd type="none" w="med" len="med"/>
        </a:ln>
      </a:spPr>
      <a:bodyPr rtlCol="0" anchor="ctr"/>
      <a:lstStyle>
        <a:defPPr algn="ctr">
          <a:defRPr b="1" dirty="0" smtClean="0">
            <a:solidFill>
              <a:schemeClr val="bg1"/>
            </a:solidFill>
            <a:latin typeface="Graphik" panose="020B0503030202060203" pitchFamily="34" charset="77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  <a:prstDash val="solid"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e61 general template.potx" id="{90061909-20C7-47C0-9BA3-1FCA4037CBDA}" vid="{47FE1831-D1E7-41D2-8A16-5B5B5DBA35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27605B2E3184A8DD5351DD5A4E365" ma:contentTypeVersion="12" ma:contentTypeDescription="Create a new document." ma:contentTypeScope="" ma:versionID="4c9787c4a95524a945545efc953f5a50">
  <xsd:schema xmlns:xsd="http://www.w3.org/2001/XMLSchema" xmlns:xs="http://www.w3.org/2001/XMLSchema" xmlns:p="http://schemas.microsoft.com/office/2006/metadata/properties" xmlns:ns2="6c454ab8-65ae-4d3a-ba75-39d5f796b864" xmlns:ns3="c17d282f-583c-4187-bacc-d7073644b746" targetNamespace="http://schemas.microsoft.com/office/2006/metadata/properties" ma:root="true" ma:fieldsID="a0e91b7bdda02efb5b084bd52153b7ff" ns2:_="" ns3:_="">
    <xsd:import namespace="6c454ab8-65ae-4d3a-ba75-39d5f796b864"/>
    <xsd:import namespace="c17d282f-583c-4187-bacc-d7073644b7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454ab8-65ae-4d3a-ba75-39d5f796b8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8bce0e04-9c7f-4626-8cb4-29f8b9ace2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7d282f-583c-4187-bacc-d7073644b74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4aa90806-54a7-4bcd-88f4-acde02912f6c}" ma:internalName="TaxCatchAll" ma:showField="CatchAllData" ma:web="c17d282f-583c-4187-bacc-d7073644b7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17d282f-583c-4187-bacc-d7073644b746" xsi:nil="true"/>
    <lcf76f155ced4ddcb4097134ff3c332f xmlns="6c454ab8-65ae-4d3a-ba75-39d5f796b864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042647-F30F-4E3D-A70D-C55D43BF2E36}">
  <ds:schemaRefs>
    <ds:schemaRef ds:uri="6c454ab8-65ae-4d3a-ba75-39d5f796b864"/>
    <ds:schemaRef ds:uri="c17d282f-583c-4187-bacc-d7073644b74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E36B762-179B-48EA-90B2-E74079BA15DE}">
  <ds:schemaRefs>
    <ds:schemaRef ds:uri="http://www.w3.org/XML/1998/namespace"/>
    <ds:schemaRef ds:uri="http://schemas.microsoft.com/office/2006/documentManagement/types"/>
    <ds:schemaRef ds:uri="http://purl.org/dc/dcmitype/"/>
    <ds:schemaRef ds:uri="http://purl.org/dc/elements/1.1/"/>
    <ds:schemaRef ds:uri="6c454ab8-65ae-4d3a-ba75-39d5f796b864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c17d282f-583c-4187-bacc-d7073644b746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29E81E1-445C-4E91-8E35-C5BD736A3B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e61 general template</Template>
  <TotalTime>55</TotalTime>
  <Words>1337</Words>
  <Application>Microsoft Office PowerPoint</Application>
  <PresentationFormat>Widescreen</PresentationFormat>
  <Paragraphs>157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Cambria Math</vt:lpstr>
      <vt:lpstr>Graphik</vt:lpstr>
      <vt:lpstr>GT Sectra Fine</vt:lpstr>
      <vt:lpstr>Proxima Nova Rg</vt:lpstr>
      <vt:lpstr>System Font</vt:lpstr>
      <vt:lpstr>e61 slide master</vt:lpstr>
      <vt:lpstr>think-cell Slide</vt:lpstr>
      <vt:lpstr>Consumption, job loss, and benefits</vt:lpstr>
      <vt:lpstr>Recap: Income scarring from job loss</vt:lpstr>
      <vt:lpstr>Insurance and optimal benefits</vt:lpstr>
      <vt:lpstr>Key lessons</vt:lpstr>
      <vt:lpstr>PowerPoint Presentation</vt:lpstr>
      <vt:lpstr>Why would expenditure change after job loss?</vt:lpstr>
      <vt:lpstr>Consumption Scar</vt:lpstr>
      <vt:lpstr>Type of unemployment scar</vt:lpstr>
      <vt:lpstr>PowerPoint Presentation</vt:lpstr>
      <vt:lpstr>Individuals, government, determine whether you receive income support</vt:lpstr>
      <vt:lpstr>Benefit type</vt:lpstr>
      <vt:lpstr>PowerPoint Presentation</vt:lpstr>
      <vt:lpstr>Why would expenditure change after job loss?</vt:lpstr>
      <vt:lpstr>Work related expenses</vt:lpstr>
      <vt:lpstr>Work related expenses</vt:lpstr>
      <vt:lpstr>COVID Working from home</vt:lpstr>
      <vt:lpstr>COVID Working from home (early work)</vt:lpstr>
      <vt:lpstr>PowerPoint Presentation</vt:lpstr>
      <vt:lpstr>Insurance and labour supply</vt:lpstr>
      <vt:lpstr>Do beneficiaries “bunch” at the abatement threshold?</vt:lpstr>
      <vt:lpstr>Extensive Margin: COVID Benefit Changes (early stage work)</vt:lpstr>
      <vt:lpstr>PowerPoint Presentation</vt:lpstr>
      <vt:lpstr>Key lessons</vt:lpstr>
      <vt:lpstr>PowerPoint Presentation</vt:lpstr>
      <vt:lpstr>Event study approach</vt:lpstr>
      <vt:lpstr>Appendix K: Result comparison across international studies</vt:lpstr>
      <vt:lpstr>Income scarring from job loss for non-benefit recipient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Nolan</dc:creator>
  <cp:lastModifiedBy>Matt Nolan</cp:lastModifiedBy>
  <cp:revision>3</cp:revision>
  <dcterms:created xsi:type="dcterms:W3CDTF">2024-01-15T03:02:27Z</dcterms:created>
  <dcterms:modified xsi:type="dcterms:W3CDTF">2024-10-30T22:00:38Z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0x010100CD427605B2E3184A8DD5351DD5A4E365</vt:lpwstr>
  </property>
  <property fmtid="{D5CDD505-2E9C-101B-9397-08002B2CF9AE}" pid="3" name="MediaServiceImageTags">
    <vt:lpwstr/>
  </property>
</Properties>
</file>