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1"/>
  </p:notesMasterIdLst>
  <p:handoutMasterIdLst>
    <p:handoutMasterId r:id="rId32"/>
  </p:handoutMasterIdLst>
  <p:sldIdLst>
    <p:sldId id="256" r:id="rId2"/>
    <p:sldId id="282" r:id="rId3"/>
    <p:sldId id="283" r:id="rId4"/>
    <p:sldId id="284" r:id="rId5"/>
    <p:sldId id="289" r:id="rId6"/>
    <p:sldId id="293" r:id="rId7"/>
    <p:sldId id="290" r:id="rId8"/>
    <p:sldId id="285" r:id="rId9"/>
    <p:sldId id="287" r:id="rId10"/>
    <p:sldId id="288" r:id="rId11"/>
    <p:sldId id="286" r:id="rId12"/>
    <p:sldId id="269" r:id="rId13"/>
    <p:sldId id="291" r:id="rId14"/>
    <p:sldId id="273" r:id="rId15"/>
    <p:sldId id="276" r:id="rId16"/>
    <p:sldId id="270" r:id="rId17"/>
    <p:sldId id="274" r:id="rId18"/>
    <p:sldId id="275" r:id="rId19"/>
    <p:sldId id="271" r:id="rId20"/>
    <p:sldId id="277" r:id="rId21"/>
    <p:sldId id="278" r:id="rId22"/>
    <p:sldId id="260" r:id="rId23"/>
    <p:sldId id="292" r:id="rId24"/>
    <p:sldId id="295" r:id="rId25"/>
    <p:sldId id="296" r:id="rId26"/>
    <p:sldId id="297" r:id="rId27"/>
    <p:sldId id="298" r:id="rId28"/>
    <p:sldId id="261" r:id="rId29"/>
    <p:sldId id="262" r:id="rId30"/>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83" autoAdjust="0"/>
  </p:normalViewPr>
  <p:slideViewPr>
    <p:cSldViewPr>
      <p:cViewPr varScale="1">
        <p:scale>
          <a:sx n="164" d="100"/>
          <a:sy n="164" d="100"/>
        </p:scale>
        <p:origin x="1748" y="8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9/10/2024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9/10/2024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guidance, communication of information, and clear focal point dates for policy settings are all methods for “pre-committing”. As a result, the tools we use for independence of policy objectives to deal with time inconsistency concerns ALSO have a strategic element when it comes to policy setting between parts of government.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539954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Necessary to make responding to a shock costly, otherwise there is no Nash Equilibrium in this game.  We can view this as a form of “conservativeness” in behaviour, and in a more general macro-model this term won’t be necessary.</a:t>
            </a:r>
          </a:p>
          <a:p>
            <a:endParaRPr lang="en-AU" dirty="0"/>
          </a:p>
          <a:p>
            <a:r>
              <a:rPr lang="en-AU" dirty="0"/>
              <a:t>When both instruments are set to zero, both inflation and output are below their target levels, which is why this is a “demand shock”.  We can imagine the game “started” with gamma and alpha at 2, and optimal policy at f = m = 0.</a:t>
            </a:r>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20</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have done very little of this so far – as we are only two-weeks in to modelling.</a:t>
            </a:r>
          </a:p>
        </p:txBody>
      </p:sp>
      <p:sp>
        <p:nvSpPr>
          <p:cNvPr id="4" name="Slide Number Placeholder 3"/>
          <p:cNvSpPr>
            <a:spLocks noGrp="1"/>
          </p:cNvSpPr>
          <p:nvPr>
            <p:ph type="sldNum" sz="quarter" idx="10"/>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we start with a simple model where the choice is made twice.</a:t>
            </a:r>
          </a:p>
          <a:p>
            <a:endParaRPr lang="en-US" dirty="0"/>
          </a:p>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dynamic game, it is the transition dynamics from the initial equilibrium where inflation and output are at target and both policies are zero, to the Nash Equilibrium when gamma has fallen to 1.5.  In other words, this is the same Nash Equilibrium as before, but it is costly for agents to adjust their policy from the prior level and so it takes time to adjust.</a:t>
            </a:r>
          </a:p>
          <a:p>
            <a:endParaRPr lang="en-US" dirty="0"/>
          </a:p>
          <a:p>
            <a:r>
              <a:rPr lang="en-US" dirty="0"/>
              <a:t>This does not consider how an agent sets their policy in order to influence the future policy of the other agent. As a result, there is no intertemporal strategic element (i.e. this isn’t the dynamic game yet). However, the addition of adjustment costs already provides interesting dynamics in the transition to the steady state (which is the NE).  This is what we are solving with the dynamic game at present.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22FB-10A1-AF08-4892-702E2AC89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0B5B7-A6B5-4744-4FAD-3B5142971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93FD6-166C-6F73-606A-738F812F2395}"/>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A7AF5855-D558-EE1E-FEFC-325AD97A4ACE}"/>
              </a:ext>
            </a:extLst>
          </p:cNvPr>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31013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A6BF6-B14C-F3AF-A3F0-EC2BFD3D05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A235D3-3836-5064-B009-18628AEC5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7400D-49B7-8794-9892-88FB16A8DDCC}"/>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endParaRPr lang="en-NZ" dirty="0"/>
          </a:p>
        </p:txBody>
      </p:sp>
      <p:sp>
        <p:nvSpPr>
          <p:cNvPr id="4" name="Slide Number Placeholder 3">
            <a:extLst>
              <a:ext uri="{FF2B5EF4-FFF2-40B4-BE49-F238E27FC236}">
                <a16:creationId xmlns:a16="http://schemas.microsoft.com/office/drawing/2014/main" id="{5A49949B-20A2-0E11-E76E-7E55DAF428FB}"/>
              </a:ext>
            </a:extLst>
          </p:cNvPr>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838141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First solve the RANK model with output and inflation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look to extend into a HANK approach, allows us to include inequality as </a:t>
            </a:r>
            <a:r>
              <a:rPr lang="en-US"/>
              <a:t>a target.</a:t>
            </a:r>
            <a:endParaRPr lang="en-US" dirty="0"/>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a:p>
            <a:endParaRPr lang="en-AU" dirty="0"/>
          </a:p>
          <a:p>
            <a:r>
              <a:rPr lang="en-AU" dirty="0"/>
              <a:t>Dynamic game is important, because “precommitment” and potential failures/successes from that require a dynamic game.</a:t>
            </a:r>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started this 2 weeks ago, so we have stuck with a very simple model to show the “tendencies” we believe a more complex macro-game theory model will involve.</a:t>
            </a:r>
          </a:p>
          <a:p>
            <a:endParaRPr lang="en-US" dirty="0"/>
          </a:p>
          <a:p>
            <a:r>
              <a:rPr lang="en-US" dirty="0"/>
              <a:t>Example: dg is the sensitivity of inflation to tightness in fiscal policy.</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158911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 </a:t>
            </a:r>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330336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a:xfrm>
            <a:off x="313184" y="820589"/>
            <a:ext cx="8521254" cy="3671640"/>
          </a:xfrm>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a:p>
            <a:endParaRPr lang="en-AU" dirty="0"/>
          </a:p>
          <a:p>
            <a:pPr marL="0" indent="0">
              <a:buNone/>
            </a:pPr>
            <a:r>
              <a:rPr lang="en-AU" dirty="0"/>
              <a:t>In our static game we simply assume that a player “moves first” (</a:t>
            </a:r>
            <a:r>
              <a:rPr lang="en-AU" dirty="0" err="1"/>
              <a:t>Stakelberg</a:t>
            </a:r>
            <a:r>
              <a:rPr lang="en-AU" dirty="0"/>
              <a:t> game).  In a dynamic game this will be about “costs of adjustment”.</a:t>
            </a:r>
          </a:p>
        </p:txBody>
      </p:sp>
    </p:spTree>
    <p:extLst>
      <p:ext uri="{BB962C8B-B14F-4D97-AF65-F5344CB8AC3E}">
        <p14:creationId xmlns:p14="http://schemas.microsoft.com/office/powerpoint/2010/main" val="113993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fontScale="92500"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br>
                  <a:rPr lang="en-US" dirty="0"/>
                </a:br>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br>
                  <a:rPr lang="en-AU" dirty="0"/>
                </a:br>
                <a:endParaRPr lang="en-AU" dirty="0"/>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645" t="-1661" r="-1003"/>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Demand shock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NZ">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Supply shock (positive)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a:t>
                </a:r>
              </a:p>
              <a:p>
                <a:pPr marL="0" indent="0">
                  <a:buNone/>
                </a:pPr>
                <a:endParaRPr lang="en-AU" dirty="0"/>
              </a:p>
              <a:p>
                <a:endParaRPr lang="en-AU" dirty="0"/>
              </a:p>
            </p:txBody>
          </p:sp>
        </mc:Choice>
        <mc:Fallback>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2"/>
                <a:stretch>
                  <a:fillRect l="-75" t="-1072"/>
                </a:stretch>
              </a:blipFill>
            </p:spPr>
            <p:txBody>
              <a:bodyPr/>
              <a:lstStyle/>
              <a:p>
                <a:r>
                  <a:rPr lang="en-NZ">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r>
                  <a:rPr lang="en-AU" dirty="0" err="1"/>
                  <a:t>pi_B_star</a:t>
                </a:r>
                <a:r>
                  <a:rPr lang="en-AU" dirty="0"/>
                  <a:t> creates a situation where people want higher inflation </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r>
                      <a:rPr lang="el-GR" i="1" dirty="0" smtClean="0">
                        <a:solidFill>
                          <a:schemeClr val="tx1"/>
                        </a:solidFill>
                        <a:latin typeface="Cambria Math" panose="02040503050406030204" pitchFamily="18" charset="0"/>
                        <a:ea typeface="Cambria Math" panose="02040503050406030204" pitchFamily="18" charset="0"/>
                      </a:rPr>
                      <m:t> </m:t>
                    </m:r>
                  </m:oMath>
                </a14:m>
                <a:r>
                  <a:rPr lang="en-AU" dirty="0"/>
                  <a:t>= 2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9"/>
                <a:ext cx="8510588" cy="3671640"/>
              </a:xfrm>
              <a:blipFill>
                <a:blip r:embed="rId2"/>
                <a:stretch>
                  <a:fillRect l="-645" t="-2492"/>
                </a:stretch>
              </a:blipFill>
            </p:spPr>
            <p:txBody>
              <a:bodyPr/>
              <a:lstStyle/>
              <a:p>
                <a:r>
                  <a:rPr lang="en-AU">
                    <a:noFill/>
                  </a:rPr>
                  <a:t> </a:t>
                </a:r>
              </a:p>
            </p:txBody>
          </p:sp>
        </mc:Fallback>
      </mc:AlternateContent>
    </p:spTree>
    <p:extLst>
      <p:ext uri="{BB962C8B-B14F-4D97-AF65-F5344CB8AC3E}">
        <p14:creationId xmlns:p14="http://schemas.microsoft.com/office/powerpoint/2010/main" val="96203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pre-commit in opposition to each other</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t>Stages</a:t>
            </a:r>
          </a:p>
          <a:p>
            <a:r>
              <a:rPr lang="en-AU" b="1" dirty="0"/>
              <a:t>Two-choice game</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dirty="0"/>
              <a:t>Can solve via backward induction.</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DA161EC-8338-97BE-DE4A-F8F99DDFA1AA}"/>
                  </a:ext>
                </a:extLst>
              </p:cNvPr>
              <p:cNvSpPr txBox="1"/>
              <p:nvPr/>
            </p:nvSpPr>
            <p:spPr>
              <a:xfrm>
                <a:off x="395536" y="3795886"/>
                <a:ext cx="4090491" cy="95564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r>
                            <a:rPr lang="en-US"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2</m:t>
                                  </m:r>
                                </m:sub>
                              </m:sSub>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sSub>
                                <m:sSubPr>
                                  <m:ctrlPr>
                                    <a:rPr lang="en-AU" b="0"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2</m:t>
                                  </m:r>
                                </m:sub>
                              </m:sSub>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oMath>
                  </m:oMathPara>
                </a14:m>
                <a:endParaRPr lang="en-US" b="0" i="1" dirty="0">
                  <a:solidFill>
                    <a:srgbClr val="92D050"/>
                  </a:solidFill>
                  <a:latin typeface="Cambria Math" panose="02040503050406030204" pitchFamily="18" charset="0"/>
                </a:endParaRPr>
              </a:p>
              <a:p>
                <a14:m>
                  <m:oMath xmlns:m="http://schemas.openxmlformats.org/officeDocument/2006/math">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sSub>
                          <m:sSubPr>
                            <m:ctrlPr>
                              <a:rPr lang="en-AU"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𝑓</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sSub>
                          <m:sSubPr>
                            <m:ctrlPr>
                              <a:rPr lang="en-AU"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𝑚</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sSubSup>
                          <m:sSubSupPr>
                            <m:ctrlPr>
                              <a:rPr lang="en-AU" b="0" i="1" dirty="0" smtClean="0">
                                <a:solidFill>
                                  <a:srgbClr val="C00000"/>
                                </a:solidFill>
                                <a:latin typeface="Cambria Math" panose="02040503050406030204" pitchFamily="18" charset="0"/>
                              </a:rPr>
                            </m:ctrlPr>
                          </m:sSubSupPr>
                          <m:e>
                            <m:r>
                              <a:rPr lang="en-US" b="0" i="1" dirty="0" smtClean="0">
                                <a:solidFill>
                                  <a:srgbClr val="C00000"/>
                                </a:solidFill>
                                <a:latin typeface="Cambria Math" panose="02040503050406030204" pitchFamily="18" charset="0"/>
                              </a:rPr>
                              <m:t>𝑓</m:t>
                            </m:r>
                          </m:e>
                          <m:sub>
                            <m:r>
                              <a:rPr lang="en-US" b="0" i="1" dirty="0" smtClean="0">
                                <a:solidFill>
                                  <a:srgbClr val="C00000"/>
                                </a:solidFill>
                                <a:latin typeface="Cambria Math" panose="02040503050406030204" pitchFamily="18" charset="0"/>
                              </a:rPr>
                              <m:t>2</m:t>
                            </m:r>
                          </m:sub>
                          <m:sup/>
                        </m:sSubSup>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r>
                      <a:rPr lang="en-US" b="0" i="1" dirty="0" smtClean="0">
                        <a:solidFill>
                          <a:schemeClr val="tx1"/>
                        </a:solidFill>
                        <a:latin typeface="Cambria Math" panose="02040503050406030204" pitchFamily="18" charset="0"/>
                      </a:rPr>
                      <m:t>+</m:t>
                    </m:r>
                    <m:r>
                      <a:rPr lang="en-US" b="0" i="1" dirty="0" smtClean="0">
                        <a:solidFill>
                          <a:srgbClr val="C00000"/>
                        </a:solidFill>
                        <a:latin typeface="Cambria Math" panose="02040503050406030204" pitchFamily="18" charset="0"/>
                      </a:rPr>
                      <m:t> </m:t>
                    </m:r>
                    <m:r>
                      <a:rPr lang="en-US" b="0" i="1" dirty="0" smtClean="0">
                        <a:solidFill>
                          <a:srgbClr val="7030A0"/>
                        </a:solidFill>
                        <a:latin typeface="Cambria Math" panose="02040503050406030204" pitchFamily="18" charset="0"/>
                        <a:ea typeface="Cambria Math" panose="02040503050406030204" pitchFamily="18" charset="0"/>
                      </a:rPr>
                      <m:t>𝜆</m:t>
                    </m:r>
                    <m:r>
                      <a:rPr lang="en-US" b="0" i="1" dirty="0" smtClean="0">
                        <a:solidFill>
                          <a:srgbClr val="7030A0"/>
                        </a:solidFill>
                        <a:latin typeface="Cambria Math" panose="02040503050406030204" pitchFamily="18" charset="0"/>
                        <a:ea typeface="Cambria Math" panose="02040503050406030204" pitchFamily="18" charset="0"/>
                      </a:rPr>
                      <m:t>(</m:t>
                    </m:r>
                    <m:sSub>
                      <m:sSubPr>
                        <m:ctrlPr>
                          <a:rPr lang="en-US" b="0" i="1" dirty="0" smtClean="0">
                            <a:solidFill>
                              <a:srgbClr val="7030A0"/>
                            </a:solidFill>
                            <a:latin typeface="Cambria Math" panose="02040503050406030204" pitchFamily="18" charset="0"/>
                            <a:ea typeface="Cambria Math" panose="02040503050406030204" pitchFamily="18" charset="0"/>
                          </a:rPr>
                        </m:ctrlPr>
                      </m:sSubPr>
                      <m:e>
                        <m:r>
                          <a:rPr lang="en-US" b="0" i="1" dirty="0" smtClean="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1</m:t>
                        </m:r>
                      </m:sub>
                    </m:sSub>
                    <m:r>
                      <a:rPr lang="en-US" b="0" i="1" dirty="0" smtClean="0">
                        <a:solidFill>
                          <a:srgbClr val="7030A0"/>
                        </a:solidFill>
                        <a:latin typeface="Cambria Math" panose="02040503050406030204" pitchFamily="18" charset="0"/>
                        <a:ea typeface="Cambria Math" panose="02040503050406030204" pitchFamily="18" charset="0"/>
                      </a:rPr>
                      <m:t> −</m:t>
                    </m:r>
                    <m:sSub>
                      <m:sSubPr>
                        <m:ctrlPr>
                          <a:rPr lang="en-US" i="1" dirty="0">
                            <a:solidFill>
                              <a:srgbClr val="7030A0"/>
                            </a:solidFill>
                            <a:latin typeface="Cambria Math" panose="02040503050406030204" pitchFamily="18" charset="0"/>
                            <a:ea typeface="Cambria Math" panose="02040503050406030204" pitchFamily="18" charset="0"/>
                          </a:rPr>
                        </m:ctrlPr>
                      </m:sSubPr>
                      <m:e>
                        <m:r>
                          <a:rPr lang="en-US" i="1" dirty="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2</m:t>
                        </m:r>
                      </m:sub>
                    </m:sSub>
                    <m:sSup>
                      <m:sSupPr>
                        <m:ctrlPr>
                          <a:rPr lang="en-US" i="1" dirty="0" smtClean="0">
                            <a:solidFill>
                              <a:srgbClr val="7030A0"/>
                            </a:solidFill>
                            <a:latin typeface="Cambria Math" panose="02040503050406030204" pitchFamily="18" charset="0"/>
                            <a:ea typeface="Cambria Math" panose="02040503050406030204" pitchFamily="18" charset="0"/>
                          </a:rPr>
                        </m:ctrlPr>
                      </m:sSupPr>
                      <m:e>
                        <m:r>
                          <a:rPr lang="en-US" b="0" i="1" dirty="0" smtClean="0">
                            <a:solidFill>
                              <a:srgbClr val="7030A0"/>
                            </a:solidFill>
                            <a:latin typeface="Cambria Math" panose="02040503050406030204" pitchFamily="18" charset="0"/>
                            <a:ea typeface="Cambria Math" panose="02040503050406030204" pitchFamily="18" charset="0"/>
                          </a:rPr>
                          <m:t>)</m:t>
                        </m:r>
                      </m:e>
                      <m:sup>
                        <m:r>
                          <a:rPr lang="en-US" b="0" i="1" dirty="0" smtClean="0">
                            <a:solidFill>
                              <a:srgbClr val="7030A0"/>
                            </a:solidFill>
                            <a:latin typeface="Cambria Math" panose="02040503050406030204" pitchFamily="18" charset="0"/>
                            <a:ea typeface="Cambria Math" panose="02040503050406030204" pitchFamily="18" charset="0"/>
                          </a:rPr>
                          <m:t>2</m:t>
                        </m:r>
                      </m:sup>
                    </m:sSup>
                  </m:oMath>
                </a14:m>
                <a:endParaRPr lang="en-NZ" dirty="0"/>
              </a:p>
            </p:txBody>
          </p:sp>
        </mc:Choice>
        <mc:Fallback>
          <p:sp>
            <p:nvSpPr>
              <p:cNvPr id="5" name="TextBox 4">
                <a:extLst>
                  <a:ext uri="{FF2B5EF4-FFF2-40B4-BE49-F238E27FC236}">
                    <a16:creationId xmlns:a16="http://schemas.microsoft.com/office/drawing/2014/main" id="{7DA161EC-8338-97BE-DE4A-F8F99DDFA1AA}"/>
                  </a:ext>
                </a:extLst>
              </p:cNvPr>
              <p:cNvSpPr txBox="1">
                <a:spLocks noRot="1" noChangeAspect="1" noMove="1" noResize="1" noEditPoints="1" noAdjustHandles="1" noChangeArrowheads="1" noChangeShapeType="1" noTextEdit="1"/>
              </p:cNvSpPr>
              <p:nvPr/>
            </p:nvSpPr>
            <p:spPr>
              <a:xfrm>
                <a:off x="395536" y="3795886"/>
                <a:ext cx="4090491" cy="955646"/>
              </a:xfrm>
              <a:prstGeom prst="rect">
                <a:avLst/>
              </a:prstGeom>
              <a:blipFill>
                <a:blip r:embed="rId3"/>
                <a:stretch>
                  <a:fillRect b="-5769"/>
                </a:stretch>
              </a:blipFill>
            </p:spPr>
            <p:txBody>
              <a:bodyPr/>
              <a:lstStyle/>
              <a:p>
                <a:r>
                  <a:rPr lang="en-NZ">
                    <a:noFill/>
                  </a:rPr>
                  <a:t> </a:t>
                </a:r>
              </a:p>
            </p:txBody>
          </p:sp>
        </mc:Fallback>
      </mc:AlternateContent>
    </p:spTree>
    <p:extLst>
      <p:ext uri="{BB962C8B-B14F-4D97-AF65-F5344CB8AC3E}">
        <p14:creationId xmlns:p14="http://schemas.microsoft.com/office/powerpoint/2010/main" val="1743769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114AB4-FA5D-3DF1-05ED-6C8C8BE00FC5}"/>
              </a:ext>
            </a:extLst>
          </p:cNvPr>
          <p:cNvPicPr>
            <a:picLocks noGrp="1" noChangeAspect="1"/>
          </p:cNvPicPr>
          <p:nvPr>
            <p:ph sz="half" idx="2"/>
          </p:nvPr>
        </p:nvPicPr>
        <p:blipFill>
          <a:blip r:embed="rId3"/>
          <a:stretch>
            <a:fillRect/>
          </a:stretch>
        </p:blipFill>
        <p:spPr>
          <a:xfrm>
            <a:off x="323850" y="2090133"/>
            <a:ext cx="2700000" cy="2025000"/>
          </a:xfrm>
          <a:noFill/>
        </p:spPr>
      </p:pic>
      <p:pic>
        <p:nvPicPr>
          <p:cNvPr id="9" name="Content Placeholder 8">
            <a:extLst>
              <a:ext uri="{FF2B5EF4-FFF2-40B4-BE49-F238E27FC236}">
                <a16:creationId xmlns:a16="http://schemas.microsoft.com/office/drawing/2014/main" id="{BCCC260E-5F49-F909-4AC6-5F97FE16E0F3}"/>
              </a:ext>
            </a:extLst>
          </p:cNvPr>
          <p:cNvPicPr>
            <a:picLocks noGrp="1" noChangeAspect="1"/>
          </p:cNvPicPr>
          <p:nvPr>
            <p:ph sz="quarter" idx="4"/>
          </p:nvPr>
        </p:nvPicPr>
        <p:blipFill>
          <a:blip r:embed="rId4"/>
          <a:stretch>
            <a:fillRect/>
          </a:stretch>
        </p:blipFill>
        <p:spPr>
          <a:xfrm>
            <a:off x="3227388" y="2607178"/>
            <a:ext cx="2700337" cy="991182"/>
          </a:xfrm>
        </p:spPr>
      </p:pic>
      <p:sp>
        <p:nvSpPr>
          <p:cNvPr id="21" name="Content Placeholder 6">
            <a:extLst>
              <a:ext uri="{FF2B5EF4-FFF2-40B4-BE49-F238E27FC236}">
                <a16:creationId xmlns:a16="http://schemas.microsoft.com/office/drawing/2014/main" id="{92D9AF95-3349-89C0-4B74-A08189501E36}"/>
              </a:ext>
            </a:extLst>
          </p:cNvPr>
          <p:cNvSpPr>
            <a:spLocks noGrp="1"/>
          </p:cNvSpPr>
          <p:nvPr>
            <p:ph sz="quarter" idx="14"/>
          </p:nvPr>
        </p:nvSpPr>
        <p:spPr>
          <a:xfrm>
            <a:off x="6156176" y="1419622"/>
            <a:ext cx="2700000" cy="3206131"/>
          </a:xfrm>
        </p:spPr>
        <p:txBody>
          <a:bodyPr>
            <a:normAutofit fontScale="85000" lnSpcReduction="10000"/>
          </a:bodyPr>
          <a:lstStyle/>
          <a:p>
            <a:r>
              <a:rPr lang="en-US" dirty="0"/>
              <a:t>Output and inflation very slightly lower than in NE (1.9) and cooperative outcome (1.95).</a:t>
            </a:r>
            <a:br>
              <a:rPr lang="en-US" dirty="0"/>
            </a:br>
            <a:endParaRPr lang="en-US" dirty="0"/>
          </a:p>
          <a:p>
            <a:r>
              <a:rPr lang="en-US" dirty="0"/>
              <a:t>However, it is closer to optimal than when only one authority pre-commits (1.85).</a:t>
            </a:r>
            <a:br>
              <a:rPr lang="en-US" dirty="0"/>
            </a:br>
            <a:endParaRPr lang="en-US" dirty="0"/>
          </a:p>
          <a:p>
            <a:r>
              <a:rPr lang="en-US" dirty="0"/>
              <a:t>Effects are small – but will grow significantly in a full infinite-horizon game.</a:t>
            </a:r>
          </a:p>
          <a:p>
            <a:endParaRPr lang="en-US" dirty="0"/>
          </a:p>
        </p:txBody>
      </p:sp>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a:xfrm>
            <a:off x="323850" y="141480"/>
            <a:ext cx="8510588" cy="539558"/>
          </a:xfrm>
        </p:spPr>
        <p:txBody>
          <a:bodyPr anchor="b">
            <a:normAutofit/>
          </a:bodyPr>
          <a:lstStyle/>
          <a:p>
            <a:pPr>
              <a:lnSpc>
                <a:spcPct val="90000"/>
              </a:lnSpc>
            </a:pPr>
            <a:r>
              <a:rPr lang="en-AU" dirty="0"/>
              <a:t>Early two-choice results (demand shock)</a:t>
            </a:r>
            <a:endParaRPr lang="en-AU"/>
          </a:p>
        </p:txBody>
      </p:sp>
    </p:spTree>
    <p:extLst>
      <p:ext uri="{BB962C8B-B14F-4D97-AF65-F5344CB8AC3E}">
        <p14:creationId xmlns:p14="http://schemas.microsoft.com/office/powerpoint/2010/main" val="154572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Transition dynamics (same simple model)</a:t>
            </a:r>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normAutofit fontScale="92500" lnSpcReduction="10000"/>
          </a:bodyPr>
          <a:lstStyle/>
          <a:p>
            <a:r>
              <a:rPr lang="en-US" dirty="0"/>
              <a:t>Inflation only shock.</a:t>
            </a:r>
            <a:br>
              <a:rPr lang="en-US" dirty="0"/>
            </a:br>
            <a:endParaRPr lang="en-US" dirty="0"/>
          </a:p>
          <a:p>
            <a:r>
              <a:rPr lang="en-US" dirty="0"/>
              <a:t>Demand persistently “too low”, such that inflation is below target but output at target.</a:t>
            </a:r>
            <a:br>
              <a:rPr lang="en-US" dirty="0"/>
            </a:br>
            <a:endParaRPr lang="en-US" dirty="0"/>
          </a:p>
          <a:p>
            <a:r>
              <a:rPr lang="en-US" dirty="0"/>
              <a:t>Policy makers “offset” each other – with adjustment cost constraining how far they move each period.</a:t>
            </a:r>
            <a:br>
              <a:rPr lang="en-US" dirty="0"/>
            </a:br>
            <a:endParaRPr lang="en-US" dirty="0"/>
          </a:p>
          <a:p>
            <a:r>
              <a:rPr lang="en-US" dirty="0"/>
              <a:t>Convergence relies on a </a:t>
            </a:r>
            <a:r>
              <a:rPr lang="en-US" i="1" dirty="0"/>
              <a:t>penalty from neutral</a:t>
            </a:r>
            <a:r>
              <a:rPr lang="en-US" dirty="0"/>
              <a:t>.</a:t>
            </a:r>
          </a:p>
        </p:txBody>
      </p:sp>
      <p:pic>
        <p:nvPicPr>
          <p:cNvPr id="7" name="Content Placeholder 6" descr="A graph of a government and central bank policy&#10;&#10;Description automatically generated">
            <a:extLst>
              <a:ext uri="{FF2B5EF4-FFF2-40B4-BE49-F238E27FC236}">
                <a16:creationId xmlns:a16="http://schemas.microsoft.com/office/drawing/2014/main" id="{C0424A18-9626-C45D-8B33-77DB459E35C2}"/>
              </a:ext>
            </a:extLst>
          </p:cNvPr>
          <p:cNvPicPr>
            <a:picLocks noGrp="1" noChangeAspect="1"/>
          </p:cNvPicPr>
          <p:nvPr>
            <p:ph sz="half" idx="1"/>
          </p:nvPr>
        </p:nvPicPr>
        <p:blipFill>
          <a:blip r:embed="rId3"/>
          <a:stretch>
            <a:fillRect/>
          </a:stretch>
        </p:blipFill>
        <p:spPr>
          <a:xfrm>
            <a:off x="312738" y="1264973"/>
            <a:ext cx="4175125" cy="2783416"/>
          </a:xfrm>
        </p:spPr>
      </p:pic>
    </p:spTree>
    <p:extLst>
      <p:ext uri="{BB962C8B-B14F-4D97-AF65-F5344CB8AC3E}">
        <p14:creationId xmlns:p14="http://schemas.microsoft.com/office/powerpoint/2010/main" val="400803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5E232-F129-D290-1916-D2F2DA681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37E3-0A52-33A3-3A65-5285D84FD6F1}"/>
              </a:ext>
            </a:extLst>
          </p:cNvPr>
          <p:cNvSpPr>
            <a:spLocks noGrp="1"/>
          </p:cNvSpPr>
          <p:nvPr>
            <p:ph type="title"/>
          </p:nvPr>
        </p:nvSpPr>
        <p:spPr/>
        <p:txBody>
          <a:bodyPr/>
          <a:lstStyle/>
          <a:p>
            <a:r>
              <a:rPr lang="en-AU" dirty="0"/>
              <a:t>Transition dynamics (same simple model)</a:t>
            </a:r>
          </a:p>
        </p:txBody>
      </p:sp>
      <p:pic>
        <p:nvPicPr>
          <p:cNvPr id="10" name="Content Placeholder 9" descr="A graph with a line&#10;&#10;Description automatically generated">
            <a:extLst>
              <a:ext uri="{FF2B5EF4-FFF2-40B4-BE49-F238E27FC236}">
                <a16:creationId xmlns:a16="http://schemas.microsoft.com/office/drawing/2014/main" id="{A0B4DBE6-5D9E-B9E4-5C57-6F83484C694B}"/>
              </a:ext>
            </a:extLst>
          </p:cNvPr>
          <p:cNvPicPr>
            <a:picLocks noGrp="1" noChangeAspect="1"/>
          </p:cNvPicPr>
          <p:nvPr>
            <p:ph sz="half" idx="2"/>
          </p:nvPr>
        </p:nvPicPr>
        <p:blipFill>
          <a:blip r:embed="rId3"/>
          <a:stretch>
            <a:fillRect/>
          </a:stretch>
        </p:blipFill>
        <p:spPr>
          <a:xfrm>
            <a:off x="4657725" y="1264444"/>
            <a:ext cx="4176713" cy="2784475"/>
          </a:xfrm>
        </p:spPr>
      </p:pic>
      <p:pic>
        <p:nvPicPr>
          <p:cNvPr id="6" name="Content Placeholder 5" descr="A graph of a line graph&#10;&#10;Description automatically generated with medium confidence">
            <a:extLst>
              <a:ext uri="{FF2B5EF4-FFF2-40B4-BE49-F238E27FC236}">
                <a16:creationId xmlns:a16="http://schemas.microsoft.com/office/drawing/2014/main" id="{969EFF35-893E-2B71-FC51-9151E1347A78}"/>
              </a:ext>
            </a:extLst>
          </p:cNvPr>
          <p:cNvPicPr>
            <a:picLocks noGrp="1" noChangeAspect="1"/>
          </p:cNvPicPr>
          <p:nvPr>
            <p:ph sz="half" idx="1"/>
          </p:nvPr>
        </p:nvPicPr>
        <p:blipFill>
          <a:blip r:embed="rId4"/>
          <a:stretch>
            <a:fillRect/>
          </a:stretch>
        </p:blipFill>
        <p:spPr>
          <a:xfrm>
            <a:off x="312738" y="1264973"/>
            <a:ext cx="4175125" cy="2783416"/>
          </a:xfrm>
        </p:spPr>
      </p:pic>
    </p:spTree>
    <p:extLst>
      <p:ext uri="{BB962C8B-B14F-4D97-AF65-F5344CB8AC3E}">
        <p14:creationId xmlns:p14="http://schemas.microsoft.com/office/powerpoint/2010/main" val="1312562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B7074-4E20-E286-CDB5-895BF17A8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7B9A9-5825-1BC8-85B4-5EB4F1841AED}"/>
              </a:ext>
            </a:extLst>
          </p:cNvPr>
          <p:cNvSpPr>
            <a:spLocks noGrp="1"/>
          </p:cNvSpPr>
          <p:nvPr>
            <p:ph type="title"/>
          </p:nvPr>
        </p:nvSpPr>
        <p:spPr/>
        <p:txBody>
          <a:bodyPr/>
          <a:lstStyle/>
          <a:p>
            <a:r>
              <a:rPr lang="en-AU" dirty="0"/>
              <a:t>Initial dynamic game steady state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07311CE-2B3C-79BB-8B59-2CE3211E7C8A}"/>
                  </a:ext>
                </a:extLst>
              </p:cNvPr>
              <p:cNvSpPr>
                <a:spLocks noGrp="1"/>
              </p:cNvSpPr>
              <p:nvPr>
                <p:ph sz="half" idx="1"/>
              </p:nvPr>
            </p:nvSpPr>
            <p:spPr>
              <a:xfrm>
                <a:off x="313184" y="820589"/>
                <a:ext cx="4344790" cy="3671640"/>
              </a:xfrm>
            </p:spPr>
            <p:txBody>
              <a:bodyPr>
                <a:normAutofit fontScale="77500" lnSpcReduction="20000"/>
              </a:bodyPr>
              <a:lstStyle/>
              <a:p>
                <a:pPr marL="0" indent="0">
                  <a:buNone/>
                </a:pPr>
                <a:endParaRPr lang="en-US" dirty="0"/>
              </a:p>
              <a:p>
                <a:pPr marL="0" indent="0">
                  <a:buNone/>
                </a:pPr>
                <a:endParaRPr lang="en-NZ" dirty="0"/>
              </a:p>
              <a:p>
                <a:pPr marL="0" indent="0">
                  <a:buNone/>
                </a:pPr>
                <a:endParaRPr lang="en-NZ" dirty="0"/>
              </a:p>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𝐿</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p:sp>
            <p:nvSpPr>
              <p:cNvPr id="4" name="Content Placeholder 3">
                <a:extLst>
                  <a:ext uri="{FF2B5EF4-FFF2-40B4-BE49-F238E27FC236}">
                    <a16:creationId xmlns:a16="http://schemas.microsoft.com/office/drawing/2014/main" id="{707311CE-2B3C-79BB-8B59-2CE3211E7C8A}"/>
                  </a:ext>
                </a:extLst>
              </p:cNvPr>
              <p:cNvSpPr>
                <a:spLocks noGrp="1" noRot="1" noChangeAspect="1" noMove="1" noResize="1" noEditPoints="1" noAdjustHandles="1" noChangeArrowheads="1" noChangeShapeType="1" noTextEdit="1"/>
              </p:cNvSpPr>
              <p:nvPr>
                <p:ph sz="half" idx="1"/>
              </p:nvPr>
            </p:nvSpPr>
            <p:spPr>
              <a:xfrm>
                <a:off x="313184" y="820589"/>
                <a:ext cx="4344790" cy="3671640"/>
              </a:xfrm>
              <a:blipFill>
                <a:blip r:embed="rId3"/>
                <a:stretch>
                  <a:fillRect/>
                </a:stretch>
              </a:blipFill>
            </p:spPr>
            <p:txBody>
              <a:bodyPr/>
              <a:lstStyle/>
              <a:p>
                <a:r>
                  <a:rPr lang="en-NZ">
                    <a:noFill/>
                  </a:rPr>
                  <a:t> </a:t>
                </a:r>
              </a:p>
            </p:txBody>
          </p:sp>
        </mc:Fallback>
      </mc:AlternateContent>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EC82DAD7-28C9-27AA-D133-95B325C39A26}"/>
                  </a:ext>
                </a:extLst>
              </p:cNvPr>
              <p:cNvSpPr>
                <a:spLocks noGrp="1"/>
              </p:cNvSpPr>
              <p:nvPr>
                <p:ph sz="half" idx="2"/>
              </p:nvPr>
            </p:nvSpPr>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Model estimation underway, first meeting on it today.</a:t>
                </a:r>
              </a:p>
            </p:txBody>
          </p:sp>
        </mc:Choice>
        <mc:Fallback>
          <p:sp>
            <p:nvSpPr>
              <p:cNvPr id="7" name="Content Placeholder 6">
                <a:extLst>
                  <a:ext uri="{FF2B5EF4-FFF2-40B4-BE49-F238E27FC236}">
                    <a16:creationId xmlns:a16="http://schemas.microsoft.com/office/drawing/2014/main" id="{EC82DAD7-28C9-27AA-D133-95B325C39A26}"/>
                  </a:ext>
                </a:extLst>
              </p:cNvPr>
              <p:cNvSpPr>
                <a:spLocks noGrp="1" noRot="1" noChangeAspect="1" noMove="1" noResize="1" noEditPoints="1" noAdjustHandles="1" noChangeArrowheads="1" noChangeShapeType="1" noTextEdit="1"/>
              </p:cNvSpPr>
              <p:nvPr>
                <p:ph sz="half" idx="2"/>
              </p:nvPr>
            </p:nvSpPr>
            <p:spPr>
              <a:blipFill>
                <a:blip r:embed="rId4"/>
                <a:stretch>
                  <a:fillRect l="-584" t="-1827" r="-1606"/>
                </a:stretch>
              </a:blipFill>
            </p:spPr>
            <p:txBody>
              <a:bodyPr/>
              <a:lstStyle/>
              <a:p>
                <a:r>
                  <a:rPr lang="en-NZ">
                    <a:noFill/>
                  </a:rPr>
                  <a:t> </a:t>
                </a:r>
              </a:p>
            </p:txBody>
          </p:sp>
        </mc:Fallback>
      </mc:AlternateContent>
    </p:spTree>
    <p:extLst>
      <p:ext uri="{BB962C8B-B14F-4D97-AF65-F5344CB8AC3E}">
        <p14:creationId xmlns:p14="http://schemas.microsoft.com/office/powerpoint/2010/main" val="1900582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endParaRPr lang="en-US" dirty="0"/>
          </a:p>
        </p:txBody>
      </p:sp>
    </p:spTree>
    <p:extLst>
      <p:ext uri="{BB962C8B-B14F-4D97-AF65-F5344CB8AC3E}">
        <p14:creationId xmlns:p14="http://schemas.microsoft.com/office/powerpoint/2010/main" val="414971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10000"/>
          </a:bodyPr>
          <a:lstStyle/>
          <a:p>
            <a:r>
              <a:rPr lang="en-AU" dirty="0"/>
              <a:t>GFC and COVID illustrated the importance of central banks and governments </a:t>
            </a:r>
            <a:r>
              <a:rPr lang="en-AU" i="1" dirty="0"/>
              <a:t>coordinating</a:t>
            </a:r>
            <a:r>
              <a:rPr lang="en-AU" dirty="0"/>
              <a:t> responses.</a:t>
            </a:r>
            <a:br>
              <a:rPr lang="en-AU" dirty="0"/>
            </a:br>
            <a:endParaRPr lang="en-AU" dirty="0"/>
          </a:p>
          <a:p>
            <a:r>
              <a:rPr lang="en-AU" dirty="0"/>
              <a:t>Post-COVID inflation has highlighted tensions between central bank decisions to lower inflation, and fiscal authorities concerns about cost of living and inequality.</a:t>
            </a:r>
            <a:br>
              <a:rPr lang="en-AU" dirty="0"/>
            </a:br>
            <a:endParaRPr lang="en-AU" dirty="0"/>
          </a:p>
          <a:p>
            <a:r>
              <a:rPr lang="en-AU" dirty="0"/>
              <a:t>This tension has led to what looks like “pre-commitment” actions by governments and central banks – costly Budget announcements, communication on interest rate paths, quantitative easing, debates about central bank independence.</a:t>
            </a:r>
          </a:p>
          <a:p>
            <a:endParaRPr lang="en-AU" dirty="0"/>
          </a:p>
          <a:p>
            <a:r>
              <a:rPr lang="en-AU" dirty="0"/>
              <a:t>Can game theory be used to understand this relationship more?</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p:txBody>
      </p:sp>
    </p:spTree>
    <p:extLst>
      <p:ext uri="{BB962C8B-B14F-4D97-AF65-F5344CB8AC3E}">
        <p14:creationId xmlns:p14="http://schemas.microsoft.com/office/powerpoint/2010/main" val="51735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775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trade-offs/choices</a:t>
            </a:r>
          </a:p>
          <a:p>
            <a:r>
              <a:rPr lang="en-AU" b="1" dirty="0">
                <a:solidFill>
                  <a:srgbClr val="C00000"/>
                </a:solidFill>
                <a:effectLst/>
                <a:ea typeface="Calibri" panose="020F0502020204030204" pitchFamily="34" charset="0"/>
              </a:rPr>
              <a:t>Benigno and Woodford (2003)</a:t>
            </a:r>
            <a:r>
              <a:rPr lang="en-AU" dirty="0">
                <a:effectLst/>
                <a:ea typeface="Calibri" panose="020F0502020204030204" pitchFamily="34" charset="0"/>
              </a:rPr>
              <a:t>, describes a linear-quadratic macro-model that solves for optimal policy paths (however, it does not allow for strategic interactions between government and monetary policy).</a:t>
            </a:r>
            <a:endParaRPr lang="en-NZ" dirty="0">
              <a:solidFill>
                <a:srgbClr val="272727"/>
              </a:solidFill>
            </a:endParaRP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850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endParaRPr lang="en-AU" dirty="0"/>
          </a:p>
          <a:p>
            <a:pPr marL="0" indent="0">
              <a:buNone/>
            </a:pPr>
            <a:r>
              <a:rPr lang="en-AU" b="1" dirty="0"/>
              <a:t>Instrument rigidities</a:t>
            </a:r>
          </a:p>
          <a:p>
            <a:r>
              <a:rPr lang="en-AU" b="1" dirty="0">
                <a:solidFill>
                  <a:srgbClr val="C00000"/>
                </a:solidFill>
              </a:rPr>
              <a:t>Woodford (1999)</a:t>
            </a:r>
            <a:r>
              <a:rPr lang="en-AU" dirty="0"/>
              <a:t>, describes optimal monetary policy inertia and interest rate smoothing</a:t>
            </a:r>
          </a:p>
        </p:txBody>
      </p:sp>
    </p:spTree>
    <p:extLst>
      <p:ext uri="{BB962C8B-B14F-4D97-AF65-F5344CB8AC3E}">
        <p14:creationId xmlns:p14="http://schemas.microsoft.com/office/powerpoint/2010/main" val="162374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r>
              <a:rPr lang="en-AU" b="1" dirty="0">
                <a:solidFill>
                  <a:srgbClr val="C00000"/>
                </a:solidFill>
              </a:rPr>
              <a:t>Leeper (1991),</a:t>
            </a:r>
            <a:r>
              <a:rPr lang="en-AU" dirty="0"/>
              <a:t> develops a framework where fiscal and monetary policies are classified as either active or passive, depending on their behaviour. It explores how the strategic interaction between the two can result in different macroeconomic outcomes. </a:t>
            </a:r>
          </a:p>
          <a:p>
            <a:endParaRPr lang="en-AU" dirty="0"/>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104456"/>
          </a:xfrm>
        </p:spPr>
        <p:txBody>
          <a:bodyPr>
            <a:normAutofit fontScale="850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model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AU">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2905</TotalTime>
  <Words>4411</Words>
  <Application>Microsoft Office PowerPoint</Application>
  <PresentationFormat>On-screen Show (16:9)</PresentationFormat>
  <Paragraphs>331</Paragraphs>
  <Slides>29</Slides>
  <Notes>27</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 Math</vt:lpstr>
      <vt:lpstr>1_Custom Design</vt:lpstr>
      <vt:lpstr>Monetary and Fiscal Policy coordination: game theory perspective</vt:lpstr>
      <vt:lpstr>What we do</vt:lpstr>
      <vt:lpstr>Motivation</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Demand shock</vt:lpstr>
      <vt:lpstr>Payoffs (demand)</vt:lpstr>
      <vt:lpstr>Choices (demand)</vt:lpstr>
      <vt:lpstr>Supply shock (positive)</vt:lpstr>
      <vt:lpstr>Payoffs (supply)</vt:lpstr>
      <vt:lpstr>Payoffs</vt:lpstr>
      <vt:lpstr>Inflation only shock</vt:lpstr>
      <vt:lpstr>Payoffs</vt:lpstr>
      <vt:lpstr>Payoffs</vt:lpstr>
      <vt:lpstr>Dynamic game</vt:lpstr>
      <vt:lpstr>Early two-choice results</vt:lpstr>
      <vt:lpstr>Early two-choice results (demand shock)</vt:lpstr>
      <vt:lpstr>Transition dynamics (same simple model)</vt:lpstr>
      <vt:lpstr>Transition dynamics (same simple model)</vt:lpstr>
      <vt:lpstr>Initial dynamic game steady state</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cp:lastModifiedBy>
  <cp:revision>148</cp:revision>
  <dcterms:created xsi:type="dcterms:W3CDTF">2024-10-02T22:24:42Z</dcterms:created>
  <dcterms:modified xsi:type="dcterms:W3CDTF">2024-10-09T08:40:52Z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