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34"/>
  </p:notesMasterIdLst>
  <p:handoutMasterIdLst>
    <p:handoutMasterId r:id="rId35"/>
  </p:handoutMasterIdLst>
  <p:sldIdLst>
    <p:sldId id="256" r:id="rId2"/>
    <p:sldId id="302" r:id="rId3"/>
    <p:sldId id="283" r:id="rId4"/>
    <p:sldId id="282" r:id="rId5"/>
    <p:sldId id="284" r:id="rId6"/>
    <p:sldId id="289" r:id="rId7"/>
    <p:sldId id="293" r:id="rId8"/>
    <p:sldId id="290" r:id="rId9"/>
    <p:sldId id="285" r:id="rId10"/>
    <p:sldId id="287" r:id="rId11"/>
    <p:sldId id="288" r:id="rId12"/>
    <p:sldId id="286" r:id="rId13"/>
    <p:sldId id="269" r:id="rId14"/>
    <p:sldId id="291" r:id="rId15"/>
    <p:sldId id="273" r:id="rId16"/>
    <p:sldId id="276" r:id="rId17"/>
    <p:sldId id="270" r:id="rId18"/>
    <p:sldId id="274" r:id="rId19"/>
    <p:sldId id="275" r:id="rId20"/>
    <p:sldId id="271" r:id="rId21"/>
    <p:sldId id="277" r:id="rId22"/>
    <p:sldId id="278" r:id="rId23"/>
    <p:sldId id="260" r:id="rId24"/>
    <p:sldId id="292" r:id="rId25"/>
    <p:sldId id="295" r:id="rId26"/>
    <p:sldId id="296" r:id="rId27"/>
    <p:sldId id="297" r:id="rId28"/>
    <p:sldId id="300" r:id="rId29"/>
    <p:sldId id="299" r:id="rId30"/>
    <p:sldId id="301" r:id="rId31"/>
    <p:sldId id="261" r:id="rId32"/>
    <p:sldId id="262" r:id="rId33"/>
  </p:sldIdLst>
  <p:sldSz cx="9144000" cy="5143500" type="screen16x9"/>
  <p:notesSz cx="6797675" cy="9928225"/>
  <p:defaultTextStyle>
    <a:defPPr>
      <a:defRPr lang="en-AU"/>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3038">
          <p15:clr>
            <a:srgbClr val="A4A3A4"/>
          </p15:clr>
        </p15:guide>
        <p15:guide id="2" orient="horz" pos="463">
          <p15:clr>
            <a:srgbClr val="A4A3A4"/>
          </p15:clr>
        </p15:guide>
        <p15:guide id="3" orient="horz" pos="176">
          <p15:clr>
            <a:srgbClr val="A4A3A4"/>
          </p15:clr>
        </p15:guide>
        <p15:guide id="4" pos="5565">
          <p15:clr>
            <a:srgbClr val="A4A3A4"/>
          </p15:clr>
        </p15:guide>
        <p15:guide id="5" pos="204">
          <p15:clr>
            <a:srgbClr val="A4A3A4"/>
          </p15:clr>
        </p15:guide>
        <p15:guide id="6" pos="439">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AA"/>
    <a:srgbClr val="272727"/>
    <a:srgbClr val="00456B"/>
    <a:srgbClr val="C2C2C2"/>
    <a:srgbClr val="414042"/>
    <a:srgbClr val="007698"/>
    <a:srgbClr val="00446A"/>
    <a:srgbClr val="31859C"/>
    <a:srgbClr val="002E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6383" autoAdjust="0"/>
  </p:normalViewPr>
  <p:slideViewPr>
    <p:cSldViewPr>
      <p:cViewPr varScale="1">
        <p:scale>
          <a:sx n="164" d="100"/>
          <a:sy n="164" d="100"/>
        </p:scale>
        <p:origin x="1748" y="84"/>
      </p:cViewPr>
      <p:guideLst>
        <p:guide orient="horz" pos="3038"/>
        <p:guide orient="horz" pos="463"/>
        <p:guide orient="horz" pos="176"/>
        <p:guide pos="5565"/>
        <p:guide pos="204"/>
        <p:guide pos="4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956"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2000" b="0" i="0" u="none" strike="noStrike" kern="1200" spc="0" baseline="0">
                <a:solidFill>
                  <a:schemeClr val="tx1"/>
                </a:solidFill>
                <a:latin typeface="+mn-lt"/>
                <a:ea typeface="+mn-ea"/>
                <a:cs typeface="+mn-cs"/>
              </a:defRPr>
            </a:pPr>
            <a:r>
              <a:rPr lang="en-US" sz="2000" dirty="0">
                <a:solidFill>
                  <a:schemeClr val="tx1"/>
                </a:solidFill>
              </a:rPr>
              <a:t>Title of pie chart (20pt) </a:t>
            </a:r>
          </a:p>
        </c:rich>
      </c:tx>
      <c:layout>
        <c:manualLayout>
          <c:xMode val="edge"/>
          <c:yMode val="edge"/>
          <c:x val="9.0206458120167497E-3"/>
          <c:y val="2.0477815699658699E-2"/>
        </c:manualLayout>
      </c:layout>
      <c:overlay val="0"/>
      <c:spPr>
        <a:noFill/>
        <a:ln>
          <a:noFill/>
        </a:ln>
        <a:effectLst/>
      </c:spPr>
      <c:txPr>
        <a:bodyPr rot="0" spcFirstLastPara="1" vertOverflow="ellipsis" vert="horz" wrap="square" anchor="ctr" anchorCtr="1"/>
        <a:lstStyle/>
        <a:p>
          <a:pPr algn="l">
            <a:defRPr sz="20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1.7618631176231901E-3"/>
          <c:y val="0.17465346268576501"/>
          <c:w val="0.91307997283098097"/>
          <c:h val="0.58022412727419304"/>
        </c:manualLayout>
      </c:layout>
      <c:barChart>
        <c:barDir val="col"/>
        <c:grouping val="clustered"/>
        <c:varyColors val="0"/>
        <c:ser>
          <c:idx val="0"/>
          <c:order val="0"/>
          <c:tx>
            <c:strRef>
              <c:f>Sheet1!$B$1</c:f>
              <c:strCache>
                <c:ptCount val="1"/>
                <c:pt idx="0">
                  <c:v>Sales</c:v>
                </c:pt>
              </c:strCache>
            </c:strRef>
          </c:tx>
          <c:spPr>
            <a:solidFill>
              <a:schemeClr val="accent1"/>
            </a:solidFill>
            <a:ln w="19050">
              <a:noFill/>
            </a:ln>
            <a:effectLst/>
          </c:spPr>
          <c:invertIfNegative val="0"/>
          <c:dPt>
            <c:idx val="0"/>
            <c:invertIfNegative val="0"/>
            <c:bubble3D val="0"/>
            <c:spPr>
              <a:solidFill>
                <a:srgbClr val="753BBD"/>
              </a:solidFill>
              <a:ln w="19050">
                <a:noFill/>
              </a:ln>
              <a:effectLst/>
            </c:spPr>
            <c:extLst>
              <c:ext xmlns:c16="http://schemas.microsoft.com/office/drawing/2014/chart" uri="{C3380CC4-5D6E-409C-BE32-E72D297353CC}">
                <c16:uniqueId val="{00000001-8E80-47C7-8DA6-F14E194DCFE1}"/>
              </c:ext>
            </c:extLst>
          </c:dPt>
          <c:dPt>
            <c:idx val="1"/>
            <c:invertIfNegative val="0"/>
            <c:bubble3D val="0"/>
            <c:spPr>
              <a:solidFill>
                <a:srgbClr val="7F004E"/>
              </a:solidFill>
              <a:ln w="19050">
                <a:noFill/>
              </a:ln>
              <a:effectLst/>
            </c:spPr>
            <c:extLst>
              <c:ext xmlns:c16="http://schemas.microsoft.com/office/drawing/2014/chart" uri="{C3380CC4-5D6E-409C-BE32-E72D297353CC}">
                <c16:uniqueId val="{00000003-8E80-47C7-8DA6-F14E194DCFE1}"/>
              </c:ext>
            </c:extLst>
          </c:dPt>
          <c:dPt>
            <c:idx val="2"/>
            <c:invertIfNegative val="0"/>
            <c:bubble3D val="0"/>
            <c:spPr>
              <a:solidFill>
                <a:srgbClr val="E03C31"/>
              </a:solidFill>
              <a:ln w="19050">
                <a:noFill/>
              </a:ln>
              <a:effectLst/>
            </c:spPr>
            <c:extLst>
              <c:ext xmlns:c16="http://schemas.microsoft.com/office/drawing/2014/chart" uri="{C3380CC4-5D6E-409C-BE32-E72D297353CC}">
                <c16:uniqueId val="{00000005-8E80-47C7-8DA6-F14E194DCFE1}"/>
              </c:ext>
            </c:extLst>
          </c:dPt>
          <c:dPt>
            <c:idx val="3"/>
            <c:invertIfNegative val="0"/>
            <c:bubble3D val="0"/>
            <c:spPr>
              <a:solidFill>
                <a:srgbClr val="DE7C13"/>
              </a:solidFill>
              <a:ln w="19050">
                <a:noFill/>
              </a:ln>
              <a:effectLst/>
            </c:spPr>
            <c:extLst>
              <c:ext xmlns:c16="http://schemas.microsoft.com/office/drawing/2014/chart" uri="{C3380CC4-5D6E-409C-BE32-E72D297353CC}">
                <c16:uniqueId val="{00000007-8E80-47C7-8DA6-F14E194DCFE1}"/>
              </c:ext>
            </c:extLst>
          </c:dPt>
          <c:dPt>
            <c:idx val="4"/>
            <c:invertIfNegative val="0"/>
            <c:bubble3D val="0"/>
            <c:spPr>
              <a:solidFill>
                <a:srgbClr val="007582"/>
              </a:solidFill>
              <a:ln w="19050">
                <a:noFill/>
              </a:ln>
              <a:effectLst/>
            </c:spPr>
            <c:extLst>
              <c:ext xmlns:c16="http://schemas.microsoft.com/office/drawing/2014/chart" uri="{C3380CC4-5D6E-409C-BE32-E72D297353CC}">
                <c16:uniqueId val="{00000009-8E80-47C7-8DA6-F14E194DCFE1}"/>
              </c:ext>
            </c:extLst>
          </c:dPt>
          <c:dPt>
            <c:idx val="5"/>
            <c:invertIfNegative val="0"/>
            <c:bubble3D val="0"/>
            <c:spPr>
              <a:solidFill>
                <a:srgbClr val="00B74F"/>
              </a:solidFill>
              <a:ln w="19050">
                <a:noFill/>
              </a:ln>
              <a:effectLst/>
            </c:spPr>
            <c:extLst>
              <c:ext xmlns:c16="http://schemas.microsoft.com/office/drawing/2014/chart" uri="{C3380CC4-5D6E-409C-BE32-E72D297353CC}">
                <c16:uniqueId val="{0000000B-8E80-47C7-8DA6-F14E194DCFE1}"/>
              </c:ext>
            </c:extLst>
          </c:dPt>
          <c:dPt>
            <c:idx val="6"/>
            <c:invertIfNegative val="0"/>
            <c:bubble3D val="0"/>
            <c:spPr>
              <a:solidFill>
                <a:srgbClr val="0066AA"/>
              </a:solidFill>
              <a:ln w="19050">
                <a:noFill/>
              </a:ln>
              <a:effectLst/>
            </c:spPr>
            <c:extLst>
              <c:ext xmlns:c16="http://schemas.microsoft.com/office/drawing/2014/chart" uri="{C3380CC4-5D6E-409C-BE32-E72D297353CC}">
                <c16:uniqueId val="{0000000D-8E80-47C7-8DA6-F14E194DCFE1}"/>
              </c:ext>
            </c:extLst>
          </c:dPt>
          <c:cat>
            <c:strRef>
              <c:f>Sheet1!$A$2:$A$8</c:f>
              <c:strCache>
                <c:ptCount val="7"/>
                <c:pt idx="0">
                  <c:v>cagegory 1</c:v>
                </c:pt>
                <c:pt idx="1">
                  <c:v>cagegory 2</c:v>
                </c:pt>
                <c:pt idx="2">
                  <c:v>cagegory 3</c:v>
                </c:pt>
                <c:pt idx="3">
                  <c:v>cagegory 4</c:v>
                </c:pt>
                <c:pt idx="4">
                  <c:v>cagegory 5</c:v>
                </c:pt>
                <c:pt idx="5">
                  <c:v>cagegory 6</c:v>
                </c:pt>
                <c:pt idx="6">
                  <c:v>category 7</c:v>
                </c:pt>
              </c:strCache>
            </c:strRef>
          </c:cat>
          <c:val>
            <c:numRef>
              <c:f>Sheet1!$B$2:$B$8</c:f>
              <c:numCache>
                <c:formatCode>General</c:formatCode>
                <c:ptCount val="7"/>
                <c:pt idx="0">
                  <c:v>55</c:v>
                </c:pt>
                <c:pt idx="1">
                  <c:v>30</c:v>
                </c:pt>
                <c:pt idx="2">
                  <c:v>40</c:v>
                </c:pt>
                <c:pt idx="3">
                  <c:v>25</c:v>
                </c:pt>
                <c:pt idx="4">
                  <c:v>15</c:v>
                </c:pt>
                <c:pt idx="5">
                  <c:v>10</c:v>
                </c:pt>
                <c:pt idx="6">
                  <c:v>15</c:v>
                </c:pt>
              </c:numCache>
            </c:numRef>
          </c:val>
          <c:extLst>
            <c:ext xmlns:c16="http://schemas.microsoft.com/office/drawing/2014/chart" uri="{C3380CC4-5D6E-409C-BE32-E72D297353CC}">
              <c16:uniqueId val="{0000000E-8E80-47C7-8DA6-F14E194DCFE1}"/>
            </c:ext>
          </c:extLst>
        </c:ser>
        <c:dLbls>
          <c:showLegendKey val="0"/>
          <c:showVal val="0"/>
          <c:showCatName val="0"/>
          <c:showSerName val="0"/>
          <c:showPercent val="0"/>
          <c:showBubbleSize val="0"/>
        </c:dLbls>
        <c:gapWidth val="40"/>
        <c:axId val="118088968"/>
        <c:axId val="153133496"/>
      </c:barChart>
      <c:valAx>
        <c:axId val="153133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18088968"/>
        <c:crosses val="autoZero"/>
        <c:crossBetween val="between"/>
      </c:valAx>
      <c:catAx>
        <c:axId val="11808896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53133496"/>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3.9778810943732597E-2"/>
          <c:y val="3.754266211604100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rgbClr val="0066AA"/>
              </a:solidFill>
              <a:ln w="19050">
                <a:solidFill>
                  <a:schemeClr val="lt1"/>
                </a:solidFill>
              </a:ln>
              <a:effectLst/>
            </c:spPr>
            <c:extLst>
              <c:ext xmlns:c16="http://schemas.microsoft.com/office/drawing/2014/chart" uri="{C3380CC4-5D6E-409C-BE32-E72D297353CC}">
                <c16:uniqueId val="{00000001-3A1A-435F-8A3E-C7A794A29515}"/>
              </c:ext>
            </c:extLst>
          </c:dPt>
          <c:dPt>
            <c:idx val="1"/>
            <c:bubble3D val="0"/>
            <c:spPr>
              <a:solidFill>
                <a:srgbClr val="00B74F"/>
              </a:solidFill>
              <a:ln w="19050">
                <a:solidFill>
                  <a:schemeClr val="lt1"/>
                </a:solidFill>
              </a:ln>
              <a:effectLst/>
            </c:spPr>
            <c:extLst>
              <c:ext xmlns:c16="http://schemas.microsoft.com/office/drawing/2014/chart" uri="{C3380CC4-5D6E-409C-BE32-E72D297353CC}">
                <c16:uniqueId val="{00000003-3A1A-435F-8A3E-C7A794A29515}"/>
              </c:ext>
            </c:extLst>
          </c:dPt>
          <c:dPt>
            <c:idx val="2"/>
            <c:bubble3D val="0"/>
            <c:spPr>
              <a:solidFill>
                <a:srgbClr val="7F004E"/>
              </a:solidFill>
              <a:ln w="19050">
                <a:solidFill>
                  <a:schemeClr val="lt1"/>
                </a:solidFill>
              </a:ln>
              <a:effectLst/>
            </c:spPr>
            <c:extLst>
              <c:ext xmlns:c16="http://schemas.microsoft.com/office/drawing/2014/chart" uri="{C3380CC4-5D6E-409C-BE32-E72D297353CC}">
                <c16:uniqueId val="{00000005-3A1A-435F-8A3E-C7A794A29515}"/>
              </c:ext>
            </c:extLst>
          </c:dPt>
          <c:dPt>
            <c:idx val="3"/>
            <c:bubble3D val="0"/>
            <c:spPr>
              <a:solidFill>
                <a:srgbClr val="E03C31"/>
              </a:solidFill>
              <a:ln w="19050">
                <a:solidFill>
                  <a:schemeClr val="lt1"/>
                </a:solidFill>
              </a:ln>
              <a:effectLst/>
            </c:spPr>
            <c:extLst>
              <c:ext xmlns:c16="http://schemas.microsoft.com/office/drawing/2014/chart" uri="{C3380CC4-5D6E-409C-BE32-E72D297353CC}">
                <c16:uniqueId val="{00000007-3A1A-435F-8A3E-C7A794A29515}"/>
              </c:ext>
            </c:extLst>
          </c:dPt>
          <c:dPt>
            <c:idx val="4"/>
            <c:bubble3D val="0"/>
            <c:spPr>
              <a:solidFill>
                <a:srgbClr val="753BBD"/>
              </a:solidFill>
              <a:ln w="19050">
                <a:solidFill>
                  <a:schemeClr val="lt1"/>
                </a:solidFill>
              </a:ln>
              <a:effectLst/>
            </c:spPr>
            <c:extLst>
              <c:ext xmlns:c16="http://schemas.microsoft.com/office/drawing/2014/chart" uri="{C3380CC4-5D6E-409C-BE32-E72D297353CC}">
                <c16:uniqueId val="{00000009-3A1A-435F-8A3E-C7A794A29515}"/>
              </c:ext>
            </c:extLst>
          </c:dPt>
          <c:dPt>
            <c:idx val="5"/>
            <c:bubble3D val="0"/>
            <c:spPr>
              <a:solidFill>
                <a:srgbClr val="DE7C13"/>
              </a:solidFill>
              <a:ln w="19050">
                <a:solidFill>
                  <a:schemeClr val="lt1"/>
                </a:solidFill>
              </a:ln>
              <a:effectLst/>
            </c:spPr>
            <c:extLst>
              <c:ext xmlns:c16="http://schemas.microsoft.com/office/drawing/2014/chart" uri="{C3380CC4-5D6E-409C-BE32-E72D297353CC}">
                <c16:uniqueId val="{0000000B-3A1A-435F-8A3E-C7A794A29515}"/>
              </c:ext>
            </c:extLst>
          </c:dPt>
          <c:dPt>
            <c:idx val="6"/>
            <c:bubble3D val="0"/>
            <c:spPr>
              <a:solidFill>
                <a:srgbClr val="007582"/>
              </a:solidFill>
              <a:ln w="19050">
                <a:solidFill>
                  <a:schemeClr val="lt1"/>
                </a:solidFill>
              </a:ln>
              <a:effectLst/>
            </c:spPr>
            <c:extLst>
              <c:ext xmlns:c16="http://schemas.microsoft.com/office/drawing/2014/chart" uri="{C3380CC4-5D6E-409C-BE32-E72D297353CC}">
                <c16:uniqueId val="{0000000D-3A1A-435F-8A3E-C7A794A29515}"/>
              </c:ext>
            </c:extLst>
          </c:dPt>
          <c:cat>
            <c:strRef>
              <c:f>Sheet1!$A$2:$A$8</c:f>
              <c:strCache>
                <c:ptCount val="7"/>
                <c:pt idx="0">
                  <c:v>one</c:v>
                </c:pt>
                <c:pt idx="1">
                  <c:v>two</c:v>
                </c:pt>
                <c:pt idx="2">
                  <c:v>three</c:v>
                </c:pt>
                <c:pt idx="3">
                  <c:v>four</c:v>
                </c:pt>
                <c:pt idx="4">
                  <c:v>five</c:v>
                </c:pt>
                <c:pt idx="5">
                  <c:v>six</c:v>
                </c:pt>
                <c:pt idx="6">
                  <c:v>seven</c:v>
                </c:pt>
              </c:strCache>
            </c:strRef>
          </c:cat>
          <c:val>
            <c:numRef>
              <c:f>Sheet1!$B$2:$B$8</c:f>
              <c:numCache>
                <c:formatCode>General</c:formatCode>
                <c:ptCount val="7"/>
                <c:pt idx="0">
                  <c:v>80</c:v>
                </c:pt>
                <c:pt idx="1">
                  <c:v>120</c:v>
                </c:pt>
                <c:pt idx="2">
                  <c:v>50</c:v>
                </c:pt>
                <c:pt idx="3">
                  <c:v>10</c:v>
                </c:pt>
                <c:pt idx="4">
                  <c:v>65</c:v>
                </c:pt>
                <c:pt idx="5">
                  <c:v>25</c:v>
                </c:pt>
                <c:pt idx="6">
                  <c:v>10</c:v>
                </c:pt>
              </c:numCache>
            </c:numRef>
          </c:val>
          <c:extLst>
            <c:ext xmlns:c16="http://schemas.microsoft.com/office/drawing/2014/chart" uri="{C3380CC4-5D6E-409C-BE32-E72D297353CC}">
              <c16:uniqueId val="{0000000E-3A1A-435F-8A3E-C7A794A2951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72E6E50C-42F6-44F9-849C-F9C68685802B}" type="datetimeFigureOut">
              <a:rPr lang="en-AU" smtClean="0"/>
              <a:pPr/>
              <a:t>26/11/2024</a:t>
            </a:fld>
            <a:endParaRPr lang="en-AU"/>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B7FADA25-FF6D-423F-A80B-443D05D8B913}" type="slidenum">
              <a:rPr lang="en-AU" smtClean="0"/>
              <a:pPr/>
              <a:t>‹#›</a:t>
            </a:fld>
            <a:endParaRPr lang="en-AU"/>
          </a:p>
        </p:txBody>
      </p:sp>
    </p:spTree>
    <p:extLst>
      <p:ext uri="{BB962C8B-B14F-4D97-AF65-F5344CB8AC3E}">
        <p14:creationId xmlns:p14="http://schemas.microsoft.com/office/powerpoint/2010/main" val="3375818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cs typeface="+mn-cs"/>
              </a:defRPr>
            </a:lvl1pPr>
          </a:lstStyle>
          <a:p>
            <a:pPr>
              <a:defRPr/>
            </a:pPr>
            <a:endParaRPr lang="en-AU"/>
          </a:p>
        </p:txBody>
      </p:sp>
      <p:sp>
        <p:nvSpPr>
          <p:cNvPr id="3" name="Date Placeholder 2"/>
          <p:cNvSpPr>
            <a:spLocks noGrp="1"/>
          </p:cNvSpPr>
          <p:nvPr>
            <p:ph type="dt" idx="1"/>
          </p:nvPr>
        </p:nvSpPr>
        <p:spPr>
          <a:xfrm>
            <a:off x="3850443" y="0"/>
            <a:ext cx="2945659" cy="496411"/>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746BCAF0-30A3-4E26-855A-16D175EBDECD}" type="datetime1">
              <a:rPr lang="en-AU"/>
              <a:pPr/>
              <a:t>26/11/2024</a:t>
            </a:fld>
            <a:endParaRPr lang="en-AU"/>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pPr lvl="0"/>
            <a:endParaRPr lang="en-AU" noProof="0"/>
          </a:p>
        </p:txBody>
      </p:sp>
      <p:sp>
        <p:nvSpPr>
          <p:cNvPr id="5" name="Notes Placeholder 4"/>
          <p:cNvSpPr>
            <a:spLocks noGrp="1"/>
          </p:cNvSpPr>
          <p:nvPr>
            <p:ph type="body" sz="quarter" idx="3"/>
          </p:nvPr>
        </p:nvSpPr>
        <p:spPr>
          <a:xfrm>
            <a:off x="679768" y="4715907"/>
            <a:ext cx="5438140" cy="4467701"/>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cs typeface="+mn-cs"/>
              </a:defRPr>
            </a:lvl1pPr>
          </a:lstStyle>
          <a:p>
            <a:pPr>
              <a:defRPr/>
            </a:pPr>
            <a:endParaRPr lang="en-AU"/>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2FC436C-5653-4517-9B94-0BB68ACE2454}" type="slidenum">
              <a:rPr lang="en-AU"/>
              <a:pPr/>
              <a:t>‹#›</a:t>
            </a:fld>
            <a:endParaRPr lang="en-AU"/>
          </a:p>
        </p:txBody>
      </p:sp>
    </p:spTree>
    <p:extLst>
      <p:ext uri="{BB962C8B-B14F-4D97-AF65-F5344CB8AC3E}">
        <p14:creationId xmlns:p14="http://schemas.microsoft.com/office/powerpoint/2010/main" val="35603255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2FC436C-5653-4517-9B94-0BB68ACE2454}" type="slidenum">
              <a:rPr lang="en-AU" smtClean="0"/>
              <a:pPr/>
              <a:t>1</a:t>
            </a:fld>
            <a:endParaRPr lang="en-AU"/>
          </a:p>
        </p:txBody>
      </p:sp>
    </p:spTree>
    <p:extLst>
      <p:ext uri="{BB962C8B-B14F-4D97-AF65-F5344CB8AC3E}">
        <p14:creationId xmlns:p14="http://schemas.microsoft.com/office/powerpoint/2010/main" val="4178727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social welfare function may be different again from these loss functions.  DL (2003) estimate a social welfare function when talking through their results, while </a:t>
            </a:r>
            <a:r>
              <a:rPr lang="en-US" dirty="0" err="1"/>
              <a:t>Coury</a:t>
            </a:r>
            <a:r>
              <a:rPr lang="en-US" dirty="0"/>
              <a:t> and </a:t>
            </a:r>
            <a:r>
              <a:rPr lang="en-US" dirty="0" err="1"/>
              <a:t>Petkov</a:t>
            </a:r>
            <a:r>
              <a:rPr lang="en-US" dirty="0"/>
              <a:t> (2010) have the fiscal authorities objective as the social welfare function, and are trying to deal with concerns about time commitment and the role of delegation. </a:t>
            </a:r>
          </a:p>
          <a:p>
            <a:r>
              <a:rPr lang="en-US" dirty="0"/>
              <a:t>The idea is as follows.  The social planner wants to </a:t>
            </a:r>
            <a:r>
              <a:rPr lang="en-US" dirty="0" err="1"/>
              <a:t>maximise</a:t>
            </a:r>
            <a:r>
              <a:rPr lang="en-US" dirty="0"/>
              <a:t> social welfare. However, it sets things up such that each authority – fiscal or monetary – only chooses a single objective and is responsible for it with its single target.  In this case, we will set Mg to 0 and Mm to 1 so that government only thinks about output and the monetary authority only thinks about inflation.</a:t>
            </a:r>
          </a:p>
          <a:p>
            <a:endParaRPr lang="en-US" dirty="0"/>
          </a:p>
          <a:p>
            <a:r>
              <a:rPr lang="en-US" dirty="0"/>
              <a:t>In this case, we may have a social planner that values both output deviations and inflation deviations equally, and they have split these responsibilities because they expect the authorities to achieve this end. In fact, if the two “cooperate” they will behave in this way.</a:t>
            </a:r>
          </a:p>
          <a:p>
            <a:endParaRPr lang="en-US" dirty="0"/>
          </a:p>
          <a:p>
            <a:r>
              <a:rPr lang="en-US" dirty="0"/>
              <a:t>The only complication is how we view the “adjustment” cost. If that is part of social welfare then we can view the cooperative outcome as equivalent to the welfare maximizing outcome.  If instead it is a psychic cost on the institution alone, and not part of social welfare, these will be different.</a:t>
            </a:r>
          </a:p>
        </p:txBody>
      </p:sp>
      <p:sp>
        <p:nvSpPr>
          <p:cNvPr id="4" name="Slide Number Placeholder 3"/>
          <p:cNvSpPr>
            <a:spLocks noGrp="1"/>
          </p:cNvSpPr>
          <p:nvPr>
            <p:ph type="sldNum" sz="quarter" idx="5"/>
          </p:nvPr>
        </p:nvSpPr>
        <p:spPr/>
        <p:txBody>
          <a:bodyPr/>
          <a:lstStyle/>
          <a:p>
            <a:fld id="{22FC436C-5653-4517-9B94-0BB68ACE2454}" type="slidenum">
              <a:rPr lang="en-AU" smtClean="0"/>
              <a:pPr/>
              <a:t>10</a:t>
            </a:fld>
            <a:endParaRPr lang="en-AU"/>
          </a:p>
        </p:txBody>
      </p:sp>
    </p:spTree>
    <p:extLst>
      <p:ext uri="{BB962C8B-B14F-4D97-AF65-F5344CB8AC3E}">
        <p14:creationId xmlns:p14="http://schemas.microsoft.com/office/powerpoint/2010/main" val="2330336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Forward guidance, communication of information, and clear focal point dates for policy settings are all methods for “pre-committing”. As a result, the tools we use for independence of policy objectives to deal with time inconsistency concerns ALSO have a strategic element when it comes to policy setting between parts of government.</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11</a:t>
            </a:fld>
            <a:endParaRPr lang="en-AU"/>
          </a:p>
        </p:txBody>
      </p:sp>
    </p:spTree>
    <p:extLst>
      <p:ext uri="{BB962C8B-B14F-4D97-AF65-F5344CB8AC3E}">
        <p14:creationId xmlns:p14="http://schemas.microsoft.com/office/powerpoint/2010/main" val="2539954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12</a:t>
            </a:fld>
            <a:endParaRPr lang="en-AU"/>
          </a:p>
        </p:txBody>
      </p:sp>
    </p:spTree>
    <p:extLst>
      <p:ext uri="{BB962C8B-B14F-4D97-AF65-F5344CB8AC3E}">
        <p14:creationId xmlns:p14="http://schemas.microsoft.com/office/powerpoint/2010/main" val="22760974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13</a:t>
            </a:fld>
            <a:endParaRPr lang="en-AU"/>
          </a:p>
        </p:txBody>
      </p:sp>
    </p:spTree>
    <p:extLst>
      <p:ext uri="{BB962C8B-B14F-4D97-AF65-F5344CB8AC3E}">
        <p14:creationId xmlns:p14="http://schemas.microsoft.com/office/powerpoint/2010/main" val="2821265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Necessary to make responding to a shock costly, otherwise there is no Nash Equilibrium in this game.  We can view this as a form of “conservativeness” in behaviour, and in a more general macro-model this term won’t be necessary.</a:t>
            </a:r>
          </a:p>
          <a:p>
            <a:endParaRPr lang="en-AU" dirty="0"/>
          </a:p>
          <a:p>
            <a:r>
              <a:rPr lang="en-AU" dirty="0"/>
              <a:t>When both instruments are set to zero, both inflation and output are below their target levels, which is why this is a “demand shock”.  We can imagine the game “started” with gamma and alpha at 2, and optimal policy at f = m = 0.</a:t>
            </a:r>
          </a:p>
        </p:txBody>
      </p:sp>
      <p:sp>
        <p:nvSpPr>
          <p:cNvPr id="4" name="Slide Number Placeholder 3"/>
          <p:cNvSpPr>
            <a:spLocks noGrp="1"/>
          </p:cNvSpPr>
          <p:nvPr>
            <p:ph type="sldNum" sz="quarter" idx="5"/>
          </p:nvPr>
        </p:nvSpPr>
        <p:spPr/>
        <p:txBody>
          <a:bodyPr/>
          <a:lstStyle/>
          <a:p>
            <a:fld id="{22FC436C-5653-4517-9B94-0BB68ACE2454}" type="slidenum">
              <a:rPr lang="en-AU" smtClean="0"/>
              <a:pPr/>
              <a:t>14</a:t>
            </a:fld>
            <a:endParaRPr lang="en-AU"/>
          </a:p>
        </p:txBody>
      </p:sp>
    </p:spTree>
    <p:extLst>
      <p:ext uri="{BB962C8B-B14F-4D97-AF65-F5344CB8AC3E}">
        <p14:creationId xmlns:p14="http://schemas.microsoft.com/office/powerpoint/2010/main" val="3856256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Demand shock:</a:t>
            </a:r>
          </a:p>
          <a:p>
            <a:endParaRPr lang="en-US" dirty="0"/>
          </a:p>
          <a:p>
            <a:pPr marL="228600" indent="-228600">
              <a:buAutoNum type="arabicParenR"/>
            </a:pPr>
            <a:r>
              <a:rPr lang="en-US" dirty="0"/>
              <a:t>NE leads to less easing by both authorities after a demand shock.</a:t>
            </a:r>
          </a:p>
          <a:p>
            <a:pPr marL="228600" indent="-228600">
              <a:buAutoNum type="arabicParenR"/>
            </a:pPr>
            <a:endParaRPr lang="en-US" dirty="0"/>
          </a:p>
          <a:p>
            <a:pPr marL="228600" indent="-228600">
              <a:buAutoNum type="arabicParenR"/>
            </a:pPr>
            <a:r>
              <a:rPr lang="en-US" dirty="0"/>
              <a:t>“Pre-commitment” or “leadership” generates worse outcomes – unlike the other literature (i.e. </a:t>
            </a:r>
            <a:r>
              <a:rPr lang="en-US" dirty="0" err="1"/>
              <a:t>Debelle</a:t>
            </a:r>
            <a:r>
              <a:rPr lang="en-US" dirty="0"/>
              <a:t> and Fischer 1994).  Why? Cost of policy adjustment generates a free-rider problem which gets worse with pre-commitment.</a:t>
            </a:r>
          </a:p>
          <a:p>
            <a:pPr marL="228600" indent="-228600">
              <a:buAutoNum type="arabicParenR"/>
            </a:pPr>
            <a:endParaRPr lang="en-US" dirty="0"/>
          </a:p>
          <a:p>
            <a:pPr marL="228600" indent="-228600">
              <a:buAutoNum type="arabicParenR"/>
            </a:pPr>
            <a:r>
              <a:rPr lang="en-US" dirty="0"/>
              <a:t>The idea here is that equilibrium play leads to “conservative” play by both fiscal and monetary authorities.</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15</a:t>
            </a:fld>
            <a:endParaRPr lang="en-AU"/>
          </a:p>
        </p:txBody>
      </p:sp>
    </p:spTree>
    <p:extLst>
      <p:ext uri="{BB962C8B-B14F-4D97-AF65-F5344CB8AC3E}">
        <p14:creationId xmlns:p14="http://schemas.microsoft.com/office/powerpoint/2010/main" val="64880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16</a:t>
            </a:fld>
            <a:endParaRPr lang="en-AU"/>
          </a:p>
        </p:txBody>
      </p:sp>
    </p:spTree>
    <p:extLst>
      <p:ext uri="{BB962C8B-B14F-4D97-AF65-F5344CB8AC3E}">
        <p14:creationId xmlns:p14="http://schemas.microsoft.com/office/powerpoint/2010/main" val="3866847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game “full offset” between monetary and fiscal authorities would lead to both instruments going in opposite directions to infinity, unless there is a constraint on their actions. This is the purpose of the “adjustment cost from target” in this loss function. In a macro-model equilibrium could be generated by relative economic responses to the instruments.</a:t>
            </a:r>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17</a:t>
            </a:fld>
            <a:endParaRPr lang="en-AU"/>
          </a:p>
        </p:txBody>
      </p:sp>
    </p:spTree>
    <p:extLst>
      <p:ext uri="{BB962C8B-B14F-4D97-AF65-F5344CB8AC3E}">
        <p14:creationId xmlns:p14="http://schemas.microsoft.com/office/powerpoint/2010/main" val="5118111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Supply shock leads to:</a:t>
            </a:r>
          </a:p>
          <a:p>
            <a:endParaRPr lang="en-US" dirty="0"/>
          </a:p>
          <a:p>
            <a:pPr marL="228600" indent="-228600">
              <a:buAutoNum type="arabicParenR"/>
            </a:pPr>
            <a:r>
              <a:rPr lang="en-US" dirty="0"/>
              <a:t>Similar economic outcomes in NE and cooperative!</a:t>
            </a:r>
          </a:p>
          <a:p>
            <a:pPr marL="228600" indent="-228600">
              <a:buAutoNum type="arabicParenR"/>
            </a:pPr>
            <a:r>
              <a:rPr lang="en-US" dirty="0"/>
              <a:t>However, drastic change in relative policy settings in NE – if policy variability has a cost to social welfare then this is costly.</a:t>
            </a:r>
          </a:p>
          <a:p>
            <a:pPr marL="228600" indent="-228600">
              <a:buAutoNum type="arabicParenR"/>
            </a:pPr>
            <a:r>
              <a:rPr lang="en-US" dirty="0"/>
              <a:t>Pre-commitment/leadership generates a “second-mover advantage”. If the central bank pre-commits we end up with the lowest inflation outcomes, as the second mover determines which target we move closest to.</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18</a:t>
            </a:fld>
            <a:endParaRPr lang="en-AU"/>
          </a:p>
        </p:txBody>
      </p:sp>
    </p:spTree>
    <p:extLst>
      <p:ext uri="{BB962C8B-B14F-4D97-AF65-F5344CB8AC3E}">
        <p14:creationId xmlns:p14="http://schemas.microsoft.com/office/powerpoint/2010/main" val="3166340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The pre-commitment game reduces the “loss” to authorities through the cost of adjustment.</a:t>
            </a:r>
          </a:p>
          <a:p>
            <a:pPr marL="228600" indent="-228600">
              <a:buAutoNum type="arabicParenR"/>
            </a:pPr>
            <a:r>
              <a:rPr lang="en-US" dirty="0"/>
              <a:t>However, if social welfare does not care about adjustment costs, then the pre-commitment outcomes are the worst among all.</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19</a:t>
            </a:fld>
            <a:endParaRPr lang="en-AU"/>
          </a:p>
        </p:txBody>
      </p:sp>
    </p:spTree>
    <p:extLst>
      <p:ext uri="{BB962C8B-B14F-4D97-AF65-F5344CB8AC3E}">
        <p14:creationId xmlns:p14="http://schemas.microsoft.com/office/powerpoint/2010/main" val="2032148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E7AB5D-37A9-1AF4-A243-0B33077742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619E7E-98AA-814F-DDD6-BD5D2C1A09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1F7C6A-A206-1373-F909-F1E1DF642EEA}"/>
              </a:ext>
            </a:extLst>
          </p:cNvPr>
          <p:cNvSpPr>
            <a:spLocks noGrp="1"/>
          </p:cNvSpPr>
          <p:nvPr>
            <p:ph type="body" idx="1"/>
          </p:nvPr>
        </p:nvSpPr>
        <p:spPr/>
        <p:txBody>
          <a:bodyPr/>
          <a:lstStyle/>
          <a:p>
            <a:r>
              <a:rPr lang="en-AU" dirty="0"/>
              <a:t>Endogenous independence means that the central bank or fiscal authority can set up a costly structure to commit to actions in the future – they could do this by making it costly to change their behaviour, by increasing their future benefit of doing something, by manipulating their own objective function.  Ultimately, we can show that agents in a non-cooperative game will have an incentive to select into a “inefficient” rule or impose a cost on changing their announced behaviour, in order to influence the future decisions of the other party they are in a non-cooperative game with.</a:t>
            </a:r>
          </a:p>
          <a:p>
            <a:endParaRPr lang="en-AU" dirty="0"/>
          </a:p>
          <a:p>
            <a:r>
              <a:rPr lang="en-AU" dirty="0"/>
              <a:t>What is an example.  If the central bank was to announce they will hold interest rates at zero until a certain date, it is costly for them to change that – in terms of reputation.  If the central bank purchases bonds, there is a monetary cost associated with lifting interest rates that will prevent them from doing so. If the government commits to an annual budget process, their ability to introduce discretionary changes in policy will be restricted and more costly to introduce.  All of these common fiscal and monetary policy settings in the current institutional environment look like pre-commitment devices.</a:t>
            </a:r>
          </a:p>
          <a:p>
            <a:endParaRPr lang="en-AU" dirty="0"/>
          </a:p>
          <a:p>
            <a:r>
              <a:rPr lang="en-AU" dirty="0"/>
              <a:t>For the final bullet – a key point not made in the game theory of monetary policy literature is how different the game is given different economic shocks.  A supply shock and a demand shock lead a very different “conflict” between monetary and fiscal authorities.</a:t>
            </a:r>
          </a:p>
        </p:txBody>
      </p:sp>
      <p:sp>
        <p:nvSpPr>
          <p:cNvPr id="4" name="Slide Number Placeholder 3">
            <a:extLst>
              <a:ext uri="{FF2B5EF4-FFF2-40B4-BE49-F238E27FC236}">
                <a16:creationId xmlns:a16="http://schemas.microsoft.com/office/drawing/2014/main" id="{7C701D71-FD8E-9516-16D9-18BA50F3F2D6}"/>
              </a:ext>
            </a:extLst>
          </p:cNvPr>
          <p:cNvSpPr>
            <a:spLocks noGrp="1"/>
          </p:cNvSpPr>
          <p:nvPr>
            <p:ph type="sldNum" sz="quarter" idx="5"/>
          </p:nvPr>
        </p:nvSpPr>
        <p:spPr/>
        <p:txBody>
          <a:bodyPr/>
          <a:lstStyle/>
          <a:p>
            <a:fld id="{22FC436C-5653-4517-9B94-0BB68ACE2454}" type="slidenum">
              <a:rPr lang="en-AU" smtClean="0"/>
              <a:pPr/>
              <a:t>2</a:t>
            </a:fld>
            <a:endParaRPr lang="en-AU"/>
          </a:p>
        </p:txBody>
      </p:sp>
    </p:spTree>
    <p:extLst>
      <p:ext uri="{BB962C8B-B14F-4D97-AF65-F5344CB8AC3E}">
        <p14:creationId xmlns:p14="http://schemas.microsoft.com/office/powerpoint/2010/main" val="19824301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Inflation only shock plays out similarly to the supply shock.</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21</a:t>
            </a:fld>
            <a:endParaRPr lang="en-AU"/>
          </a:p>
        </p:txBody>
      </p:sp>
    </p:spTree>
    <p:extLst>
      <p:ext uri="{BB962C8B-B14F-4D97-AF65-F5344CB8AC3E}">
        <p14:creationId xmlns:p14="http://schemas.microsoft.com/office/powerpoint/2010/main" val="487602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22</a:t>
            </a:fld>
            <a:endParaRPr lang="en-AU"/>
          </a:p>
        </p:txBody>
      </p:sp>
    </p:spTree>
    <p:extLst>
      <p:ext uri="{BB962C8B-B14F-4D97-AF65-F5344CB8AC3E}">
        <p14:creationId xmlns:p14="http://schemas.microsoft.com/office/powerpoint/2010/main" val="12709188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What is the logic – a Stackelberg model does not mean that one player moves first.  It means that the other player KNOWS what that players choice will be.  There is an infinite cost for the player from changing from the choice the other player anticipates.  </a:t>
            </a:r>
            <a:br>
              <a:rPr lang="en-AU" dirty="0"/>
            </a:br>
            <a:br>
              <a:rPr lang="en-AU" dirty="0"/>
            </a:br>
            <a:r>
              <a:rPr lang="en-AU" dirty="0"/>
              <a:t>We can generate similar dynamics by reducing the size of the cost for changing behaviour. If there is an “adjustment cost” then a decision maker will be unwilling to adjust their behaviour if the benefit of moving to the true “optimum” is less than the cost of moving (i.e. menu cost models of the costs of inflation).  As a result, by setting such a cost an individual is able to credibly commit to a different course of action than the static </a:t>
            </a:r>
            <a:r>
              <a:rPr lang="en-AU" dirty="0" err="1"/>
              <a:t>nash</a:t>
            </a:r>
            <a:r>
              <a:rPr lang="en-AU" dirty="0"/>
              <a:t> equilibrium.</a:t>
            </a:r>
          </a:p>
          <a:p>
            <a:endParaRPr lang="en-AU" dirty="0"/>
          </a:p>
          <a:p>
            <a:r>
              <a:rPr lang="en-AU" dirty="0"/>
              <a:t>Two-choice game shows how this works. Dynamic game allows us to describe the process, and to consider the endogenous choice of adjustment costs.</a:t>
            </a:r>
          </a:p>
          <a:p>
            <a:endParaRPr lang="en-AU" dirty="0"/>
          </a:p>
          <a:p>
            <a:r>
              <a:rPr lang="en-AU" dirty="0"/>
              <a:t>Then incorporating it into a macro-model will allow us to more richly describe outcomes, why this matters, and how government and monetary authorities respond to shocks.</a:t>
            </a:r>
          </a:p>
        </p:txBody>
      </p:sp>
      <p:sp>
        <p:nvSpPr>
          <p:cNvPr id="4" name="Slide Number Placeholder 3"/>
          <p:cNvSpPr>
            <a:spLocks noGrp="1"/>
          </p:cNvSpPr>
          <p:nvPr>
            <p:ph type="sldNum" sz="quarter" idx="10"/>
          </p:nvPr>
        </p:nvSpPr>
        <p:spPr/>
        <p:txBody>
          <a:bodyPr/>
          <a:lstStyle/>
          <a:p>
            <a:fld id="{22FC436C-5653-4517-9B94-0BB68ACE2454}" type="slidenum">
              <a:rPr lang="en-AU" smtClean="0"/>
              <a:pPr/>
              <a:t>23</a:t>
            </a:fld>
            <a:endParaRPr lang="en-AU"/>
          </a:p>
        </p:txBody>
      </p:sp>
    </p:spTree>
    <p:extLst>
      <p:ext uri="{BB962C8B-B14F-4D97-AF65-F5344CB8AC3E}">
        <p14:creationId xmlns:p14="http://schemas.microsoft.com/office/powerpoint/2010/main" val="13350210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illustrate we start with a simple model where the choice is made twice.</a:t>
            </a:r>
          </a:p>
          <a:p>
            <a:endParaRPr lang="en-US" dirty="0"/>
          </a:p>
          <a:p>
            <a:r>
              <a:rPr lang="en-US" dirty="0"/>
              <a:t>Describe in words that we have a model that is the same as above, however there is now an adjustment cost for changing your policy settings between stage 1 and 2.  In both stages “demand” is low by the same amount, so the optimal policy should be symmetric. However, the strategic incentive does influence choices.</a:t>
            </a:r>
          </a:p>
          <a:p>
            <a:endParaRPr lang="en-US" dirty="0"/>
          </a:p>
          <a:p>
            <a:r>
              <a:rPr lang="en-US" dirty="0"/>
              <a:t>While we coded the static game in R, have switched to Julia to solve this model, and will use Julia for the infinite horizon version.</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24</a:t>
            </a:fld>
            <a:endParaRPr lang="en-AU"/>
          </a:p>
        </p:txBody>
      </p:sp>
    </p:spTree>
    <p:extLst>
      <p:ext uri="{BB962C8B-B14F-4D97-AF65-F5344CB8AC3E}">
        <p14:creationId xmlns:p14="http://schemas.microsoft.com/office/powerpoint/2010/main" val="13774064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in words that we have a model that is the same as above, however there is now an adjustment cost for changing your policy settings between stage 1 and 2.  In both stages “demand” is low by the same amount, so the optimal policy should be symmetric. However, the strategic incentive does influence choices.</a:t>
            </a:r>
          </a:p>
          <a:p>
            <a:endParaRPr lang="en-US" dirty="0"/>
          </a:p>
          <a:p>
            <a:r>
              <a:rPr lang="en-US" dirty="0"/>
              <a:t>Why we coded the static game in R, have switched to Julia to solve this model, and will use Julia for the infinite horizon version.</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25</a:t>
            </a:fld>
            <a:endParaRPr lang="en-AU"/>
          </a:p>
        </p:txBody>
      </p:sp>
    </p:spTree>
    <p:extLst>
      <p:ext uri="{BB962C8B-B14F-4D97-AF65-F5344CB8AC3E}">
        <p14:creationId xmlns:p14="http://schemas.microsoft.com/office/powerpoint/2010/main" val="3686556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not the dynamic game, it is the transition dynamics from the initial equilibrium where inflation and output are at target and both policies are zero, to the Nash Equilibrium when gamma has fallen to 1.5.  In other words, this is the same Nash Equilibrium as before, but it is costly for agents to adjust their policy from the prior level and so it takes time to adjust.</a:t>
            </a:r>
          </a:p>
          <a:p>
            <a:endParaRPr lang="en-US" dirty="0"/>
          </a:p>
          <a:p>
            <a:r>
              <a:rPr lang="en-US" dirty="0"/>
              <a:t>The purpose of this is to show how adjustment costs influence the choice of the agents – and even in games without intertemporal strategic </a:t>
            </a:r>
            <a:r>
              <a:rPr lang="en-US" dirty="0" err="1"/>
              <a:t>behaviour</a:t>
            </a:r>
            <a:r>
              <a:rPr lang="en-US" dirty="0"/>
              <a:t>, we see interesting responses to shocks.</a:t>
            </a:r>
          </a:p>
          <a:p>
            <a:endParaRPr lang="en-US" dirty="0"/>
          </a:p>
          <a:p>
            <a:r>
              <a:rPr lang="en-US" dirty="0"/>
              <a:t>This does not consider how an agent sets their policy in order to influence the future policy of the other agent. As a result, there is no intertemporal strategic element (i.e. this isn’t the dynamic game yet). However, the addition of adjustment costs already provides interesting dynamics in the transition to the steady state (which is the NE).  This is what we are solving with the dynamic game at present.</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26</a:t>
            </a:fld>
            <a:endParaRPr lang="en-AU"/>
          </a:p>
        </p:txBody>
      </p:sp>
    </p:spTree>
    <p:extLst>
      <p:ext uri="{BB962C8B-B14F-4D97-AF65-F5344CB8AC3E}">
        <p14:creationId xmlns:p14="http://schemas.microsoft.com/office/powerpoint/2010/main" val="3910786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4822FB-10A1-AF08-4892-702E2AC891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60B5B7-A6B5-4744-4FAD-3B5142971E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893FD6-166C-6F73-606A-738F812F2395}"/>
              </a:ext>
            </a:extLst>
          </p:cNvPr>
          <p:cNvSpPr>
            <a:spLocks noGrp="1"/>
          </p:cNvSpPr>
          <p:nvPr>
            <p:ph type="body" idx="1"/>
          </p:nvPr>
        </p:nvSpPr>
        <p:spPr/>
        <p:txBody>
          <a:bodyPr/>
          <a:lstStyle/>
          <a:p>
            <a:endParaRPr lang="en-NZ" dirty="0"/>
          </a:p>
        </p:txBody>
      </p:sp>
      <p:sp>
        <p:nvSpPr>
          <p:cNvPr id="4" name="Slide Number Placeholder 3">
            <a:extLst>
              <a:ext uri="{FF2B5EF4-FFF2-40B4-BE49-F238E27FC236}">
                <a16:creationId xmlns:a16="http://schemas.microsoft.com/office/drawing/2014/main" id="{A7AF5855-D558-EE1E-FEFC-325AD97A4ACE}"/>
              </a:ext>
            </a:extLst>
          </p:cNvPr>
          <p:cNvSpPr>
            <a:spLocks noGrp="1"/>
          </p:cNvSpPr>
          <p:nvPr>
            <p:ph type="sldNum" sz="quarter" idx="5"/>
          </p:nvPr>
        </p:nvSpPr>
        <p:spPr/>
        <p:txBody>
          <a:bodyPr/>
          <a:lstStyle/>
          <a:p>
            <a:fld id="{22FC436C-5653-4517-9B94-0BB68ACE2454}" type="slidenum">
              <a:rPr lang="en-AU" smtClean="0"/>
              <a:pPr/>
              <a:t>27</a:t>
            </a:fld>
            <a:endParaRPr lang="en-AU"/>
          </a:p>
        </p:txBody>
      </p:sp>
    </p:spTree>
    <p:extLst>
      <p:ext uri="{BB962C8B-B14F-4D97-AF65-F5344CB8AC3E}">
        <p14:creationId xmlns:p14="http://schemas.microsoft.com/office/powerpoint/2010/main" val="33101364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69D3A5-B823-C425-2F8D-B8BF0559D7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096813-7121-7530-474E-CBC1D7FB33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9B5619-2F3B-3A98-2619-00A6CB2D95D3}"/>
              </a:ext>
            </a:extLst>
          </p:cNvPr>
          <p:cNvSpPr>
            <a:spLocks noGrp="1"/>
          </p:cNvSpPr>
          <p:nvPr>
            <p:ph type="body" idx="1"/>
          </p:nvPr>
        </p:nvSpPr>
        <p:spPr/>
        <p:txBody>
          <a:bodyPr/>
          <a:lstStyle/>
          <a:p>
            <a:r>
              <a:rPr lang="en-US" dirty="0"/>
              <a:t>Consistent conjectures are when a player makes a conjecture about the form of the response of the other player to their action – we then iterate the model to make sure those conjectures are “consistent” with rational choice.</a:t>
            </a:r>
          </a:p>
          <a:p>
            <a:endParaRPr lang="en-US" dirty="0"/>
          </a:p>
          <a:p>
            <a:r>
              <a:rPr lang="en-US" dirty="0"/>
              <a:t>Can read the three terms of the Euler equation as:</a:t>
            </a:r>
            <a:br>
              <a:rPr lang="en-US" dirty="0"/>
            </a:br>
            <a:r>
              <a:rPr lang="en-US" dirty="0"/>
              <a:t>1) The static optimization term (FOC, marginal loss set to zero in static game).</a:t>
            </a:r>
          </a:p>
          <a:p>
            <a:r>
              <a:rPr lang="en-NZ" dirty="0"/>
              <a:t>2) The optimal response of the fiscal authority through the optimal choice of f and m in the following period.</a:t>
            </a:r>
          </a:p>
          <a:p>
            <a:r>
              <a:rPr lang="en-NZ" dirty="0"/>
              <a:t>3) The optimal readjustment of f to the strategic response of m.</a:t>
            </a:r>
          </a:p>
        </p:txBody>
      </p:sp>
      <p:sp>
        <p:nvSpPr>
          <p:cNvPr id="4" name="Slide Number Placeholder 3">
            <a:extLst>
              <a:ext uri="{FF2B5EF4-FFF2-40B4-BE49-F238E27FC236}">
                <a16:creationId xmlns:a16="http://schemas.microsoft.com/office/drawing/2014/main" id="{FC081CE5-BAE2-D0E9-4AD3-66051BFA68E0}"/>
              </a:ext>
            </a:extLst>
          </p:cNvPr>
          <p:cNvSpPr>
            <a:spLocks noGrp="1"/>
          </p:cNvSpPr>
          <p:nvPr>
            <p:ph type="sldNum" sz="quarter" idx="5"/>
          </p:nvPr>
        </p:nvSpPr>
        <p:spPr/>
        <p:txBody>
          <a:bodyPr/>
          <a:lstStyle/>
          <a:p>
            <a:fld id="{22FC436C-5653-4517-9B94-0BB68ACE2454}" type="slidenum">
              <a:rPr lang="en-AU" smtClean="0"/>
              <a:pPr/>
              <a:t>28</a:t>
            </a:fld>
            <a:endParaRPr lang="en-AU"/>
          </a:p>
        </p:txBody>
      </p:sp>
    </p:spTree>
    <p:extLst>
      <p:ext uri="{BB962C8B-B14F-4D97-AF65-F5344CB8AC3E}">
        <p14:creationId xmlns:p14="http://schemas.microsoft.com/office/powerpoint/2010/main" val="39559478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6CF5D-E59B-E131-C8A1-D3729EEB1F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D89912-3B20-2850-3513-3B9383AB30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24A069-CE95-1754-57C6-0475D9ED0479}"/>
              </a:ext>
            </a:extLst>
          </p:cNvPr>
          <p:cNvSpPr>
            <a:spLocks noGrp="1"/>
          </p:cNvSpPr>
          <p:nvPr>
            <p:ph type="body" idx="1"/>
          </p:nvPr>
        </p:nvSpPr>
        <p:spPr/>
        <p:txBody>
          <a:bodyPr/>
          <a:lstStyle/>
          <a:p>
            <a:r>
              <a:rPr lang="en-US" dirty="0"/>
              <a:t>Consistent conjectures are when a player makes a conjecture about the form of the response of the other player to their action – we then iterate the model to make sure those conjectures are “consistent” with rational choice.</a:t>
            </a:r>
            <a:endParaRPr lang="en-NZ" dirty="0"/>
          </a:p>
        </p:txBody>
      </p:sp>
      <p:sp>
        <p:nvSpPr>
          <p:cNvPr id="4" name="Slide Number Placeholder 3">
            <a:extLst>
              <a:ext uri="{FF2B5EF4-FFF2-40B4-BE49-F238E27FC236}">
                <a16:creationId xmlns:a16="http://schemas.microsoft.com/office/drawing/2014/main" id="{F9986977-849A-35BD-638B-E89056AB12BB}"/>
              </a:ext>
            </a:extLst>
          </p:cNvPr>
          <p:cNvSpPr>
            <a:spLocks noGrp="1"/>
          </p:cNvSpPr>
          <p:nvPr>
            <p:ph type="sldNum" sz="quarter" idx="5"/>
          </p:nvPr>
        </p:nvSpPr>
        <p:spPr/>
        <p:txBody>
          <a:bodyPr/>
          <a:lstStyle/>
          <a:p>
            <a:fld id="{22FC436C-5653-4517-9B94-0BB68ACE2454}" type="slidenum">
              <a:rPr lang="en-AU" smtClean="0"/>
              <a:pPr/>
              <a:t>29</a:t>
            </a:fld>
            <a:endParaRPr lang="en-AU"/>
          </a:p>
        </p:txBody>
      </p:sp>
    </p:spTree>
    <p:extLst>
      <p:ext uri="{BB962C8B-B14F-4D97-AF65-F5344CB8AC3E}">
        <p14:creationId xmlns:p14="http://schemas.microsoft.com/office/powerpoint/2010/main" val="41795158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8B5306-AA10-69EB-948A-F66D553645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973E23-7942-F7FE-A5B8-19906469C0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9063E8-6505-268B-A18F-CF76325B97A1}"/>
              </a:ext>
            </a:extLst>
          </p:cNvPr>
          <p:cNvSpPr>
            <a:spLocks noGrp="1"/>
          </p:cNvSpPr>
          <p:nvPr>
            <p:ph type="body" idx="1"/>
          </p:nvPr>
        </p:nvSpPr>
        <p:spPr/>
        <p:txBody>
          <a:bodyPr/>
          <a:lstStyle/>
          <a:p>
            <a:r>
              <a:rPr lang="en-US" dirty="0"/>
              <a:t>XXX</a:t>
            </a:r>
            <a:endParaRPr lang="en-NZ" dirty="0"/>
          </a:p>
        </p:txBody>
      </p:sp>
      <p:sp>
        <p:nvSpPr>
          <p:cNvPr id="4" name="Slide Number Placeholder 3">
            <a:extLst>
              <a:ext uri="{FF2B5EF4-FFF2-40B4-BE49-F238E27FC236}">
                <a16:creationId xmlns:a16="http://schemas.microsoft.com/office/drawing/2014/main" id="{22BB2D68-4417-E2FF-6872-B04B454C59C1}"/>
              </a:ext>
            </a:extLst>
          </p:cNvPr>
          <p:cNvSpPr>
            <a:spLocks noGrp="1"/>
          </p:cNvSpPr>
          <p:nvPr>
            <p:ph type="sldNum" sz="quarter" idx="5"/>
          </p:nvPr>
        </p:nvSpPr>
        <p:spPr/>
        <p:txBody>
          <a:bodyPr/>
          <a:lstStyle/>
          <a:p>
            <a:fld id="{22FC436C-5653-4517-9B94-0BB68ACE2454}" type="slidenum">
              <a:rPr lang="en-AU" smtClean="0"/>
              <a:pPr/>
              <a:t>30</a:t>
            </a:fld>
            <a:endParaRPr lang="en-AU"/>
          </a:p>
        </p:txBody>
      </p:sp>
    </p:spTree>
    <p:extLst>
      <p:ext uri="{BB962C8B-B14F-4D97-AF65-F5344CB8AC3E}">
        <p14:creationId xmlns:p14="http://schemas.microsoft.com/office/powerpoint/2010/main" val="1508711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Endogenous independence means that the central bank or fiscal authority can set up a costly structure to commit to actions in the future – they could do this by making it costly to change their behaviour, by increasing their future benefit of doing something, by manipulating their own objective function.  Ultimately, we can show that agents in a non-cooperative game will have an incentive to select into a “inefficient” rule or impose a cost on changing their announced behaviour, in order to influence the future decisions of the other party they are in a non-cooperative game with.</a:t>
            </a:r>
          </a:p>
          <a:p>
            <a:endParaRPr lang="en-AU" dirty="0"/>
          </a:p>
          <a:p>
            <a:r>
              <a:rPr lang="en-AU" dirty="0"/>
              <a:t>What is an example.  If the central bank was to announce they will hold interest rates at zero until a certain date, it is costly for them to change that – in terms of reputation.  If the central bank purchases bonds, there is a monetary cost associated with lifting interest rates that will prevent them from doing so. If the government commits to an annual budget process, their ability to introduce discretionary changes in policy will be restricted and more costly to introduce.  All of these common fiscal and monetary policy settings in the current institutional environment look like pre-commitment devices.</a:t>
            </a:r>
          </a:p>
          <a:p>
            <a:endParaRPr lang="en-AU" dirty="0"/>
          </a:p>
          <a:p>
            <a:r>
              <a:rPr lang="en-AU" dirty="0"/>
              <a:t>For the final bullet – a key point not made in the game theory of monetary policy literature is how different the game is given different economic shocks.  A supply shock and a demand shock lead a very different “conflict” between monetary and fiscal authorities.</a:t>
            </a:r>
          </a:p>
          <a:p>
            <a:endParaRPr lang="en-AU" dirty="0"/>
          </a:p>
          <a:p>
            <a:r>
              <a:rPr lang="en-AU" dirty="0"/>
              <a:t>Modelling</a:t>
            </a:r>
          </a:p>
          <a:p>
            <a:pPr lvl="1"/>
            <a:r>
              <a:rPr lang="en-AU" dirty="0"/>
              <a:t>“cooperative” vs “noncooperative” responses to shocks,</a:t>
            </a:r>
          </a:p>
          <a:p>
            <a:pPr lvl="1"/>
            <a:r>
              <a:rPr lang="en-AU" dirty="0"/>
              <a:t>Pre-commitment to policy settings through sequential games,</a:t>
            </a:r>
          </a:p>
          <a:p>
            <a:pPr lvl="1"/>
            <a:r>
              <a:rPr lang="en-AU" dirty="0"/>
              <a:t>Endogenous independence as costly pre-commitment?</a:t>
            </a:r>
          </a:p>
          <a:p>
            <a:pPr lvl="1"/>
            <a:r>
              <a:rPr lang="en-AU" dirty="0"/>
              <a:t>Policy targets, target asymmetry, and outcomes (i.e. can government deal with the inequality consequences of monetary policy).</a:t>
            </a:r>
          </a:p>
          <a:p>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3</a:t>
            </a:fld>
            <a:endParaRPr lang="en-AU"/>
          </a:p>
        </p:txBody>
      </p:sp>
    </p:spTree>
    <p:extLst>
      <p:ext uri="{BB962C8B-B14F-4D97-AF65-F5344CB8AC3E}">
        <p14:creationId xmlns:p14="http://schemas.microsoft.com/office/powerpoint/2010/main" val="8549643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“prisoners dilemma” , where both monetary and fiscal authorities would have been better off if they had not tried to counteract each others policy.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First solve the RANK model with output and inflation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Then look to extend into a HANK approach, allows us to include inequality as </a:t>
            </a:r>
            <a:r>
              <a:rPr lang="en-US"/>
              <a:t>a target.</a:t>
            </a:r>
            <a:endParaRPr lang="en-US" dirty="0"/>
          </a:p>
          <a:p>
            <a:endParaRPr lang="en-AU" dirty="0"/>
          </a:p>
        </p:txBody>
      </p:sp>
      <p:sp>
        <p:nvSpPr>
          <p:cNvPr id="4" name="Slide Number Placeholder 3"/>
          <p:cNvSpPr>
            <a:spLocks noGrp="1"/>
          </p:cNvSpPr>
          <p:nvPr>
            <p:ph type="sldNum" sz="quarter" idx="10"/>
          </p:nvPr>
        </p:nvSpPr>
        <p:spPr/>
        <p:txBody>
          <a:bodyPr/>
          <a:lstStyle/>
          <a:p>
            <a:fld id="{22FC436C-5653-4517-9B94-0BB68ACE2454}" type="slidenum">
              <a:rPr lang="en-AU" smtClean="0"/>
              <a:pPr/>
              <a:t>31</a:t>
            </a:fld>
            <a:endParaRPr lang="en-AU"/>
          </a:p>
        </p:txBody>
      </p:sp>
    </p:spTree>
    <p:extLst>
      <p:ext uri="{BB962C8B-B14F-4D97-AF65-F5344CB8AC3E}">
        <p14:creationId xmlns:p14="http://schemas.microsoft.com/office/powerpoint/2010/main" val="26876253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22FC436C-5653-4517-9B94-0BB68ACE2454}" type="slidenum">
              <a:rPr lang="en-AU" smtClean="0"/>
              <a:pPr/>
              <a:t>32</a:t>
            </a:fld>
            <a:endParaRPr lang="en-AU"/>
          </a:p>
        </p:txBody>
      </p:sp>
    </p:spTree>
    <p:extLst>
      <p:ext uri="{BB962C8B-B14F-4D97-AF65-F5344CB8AC3E}">
        <p14:creationId xmlns:p14="http://schemas.microsoft.com/office/powerpoint/2010/main" val="3035669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AU" dirty="0"/>
              <a:t>Introduction:</a:t>
            </a:r>
          </a:p>
          <a:p>
            <a:endParaRPr lang="en-AU" dirty="0"/>
          </a:p>
          <a:p>
            <a:r>
              <a:rPr lang="en-AU" dirty="0"/>
              <a:t>Monetary policy independence matters for anchoring inflation expectations and mitigating the “time inconsistency” problem that exists between government and the public with regards to monetary policy. However, the crises of the last 20 years have shown that there are limits to this independence – and a blurry line between what constitutes fiscal and monetary policy. Quantitative easing, forward guidance, and fiscal dominance are all active policy areas of research where the relationship between fiscal and monetary policy rules becomes complex.  In this piece we hope to inform these debates.</a:t>
            </a:r>
          </a:p>
          <a:p>
            <a:endParaRPr lang="en-AU" dirty="0"/>
          </a:p>
          <a:p>
            <a:r>
              <a:rPr lang="en-AU" dirty="0"/>
              <a:t>Monetary-fiscal coordination can reflect two separate concerns:</a:t>
            </a:r>
          </a:p>
          <a:p>
            <a:endParaRPr lang="en-AU" dirty="0"/>
          </a:p>
          <a:p>
            <a:r>
              <a:rPr lang="en-AU" dirty="0"/>
              <a:t>1) Crisis management: The timing, size, and information about announcements may be better organised in the short-term to make sure that responses to a crisis are effective and measured.</a:t>
            </a:r>
          </a:p>
          <a:p>
            <a:r>
              <a:rPr lang="en-AU" dirty="0"/>
              <a:t>2) Objective relationships: The fiscal and monetary policy rules may interact in unintended ways relative to a welfare maximising dynamic path, in ways that may be difficult to tease out. These may situations where policies offset, or where they support each other.</a:t>
            </a:r>
          </a:p>
          <a:p>
            <a:endParaRPr lang="en-AU" dirty="0"/>
          </a:p>
          <a:p>
            <a:r>
              <a:rPr lang="en-AU" dirty="0"/>
              <a:t>We believe that non-cooperative game theory – specifically a dynamic game with policy adjustment costs – can provide novel insights into this second form of monetary-fiscal coordination, the nature of fiscal and monetary policy rules, and potential pitfalls of strict monetary or fiscal leadership/independence.</a:t>
            </a:r>
          </a:p>
          <a:p>
            <a:endParaRPr lang="en-AU" dirty="0"/>
          </a:p>
          <a:p>
            <a:endParaRPr lang="en-AU" dirty="0"/>
          </a:p>
          <a:p>
            <a:endParaRPr lang="en-AU" dirty="0"/>
          </a:p>
          <a:p>
            <a:endParaRPr lang="en-AU" dirty="0"/>
          </a:p>
          <a:p>
            <a:endParaRPr lang="en-AU" dirty="0"/>
          </a:p>
          <a:p>
            <a:endParaRPr lang="en-AU" dirty="0"/>
          </a:p>
          <a:p>
            <a:endParaRPr lang="en-AU" dirty="0"/>
          </a:p>
          <a:p>
            <a:r>
              <a:rPr lang="en-AU" dirty="0"/>
              <a:t>########################</a:t>
            </a:r>
          </a:p>
          <a:p>
            <a:endParaRPr lang="en-AU" dirty="0"/>
          </a:p>
          <a:p>
            <a:r>
              <a:rPr lang="en-AU" dirty="0"/>
              <a:t>It is common to look at fiscal and monetary policy decision making separately when analysing optimal policy – with the </a:t>
            </a:r>
            <a:r>
              <a:rPr lang="en-AU" dirty="0" err="1"/>
              <a:t>Kyland</a:t>
            </a:r>
            <a:r>
              <a:rPr lang="en-AU" dirty="0"/>
              <a:t> Prescott (1977) motivation for independence due to time inconsistency being used as a justification for an independent central bank, which weighs inflation more heavily than a “social planner” would. Since the Global Financial Crisis, it has become clearer that monetary and fiscal authorities' roles can be intertwined, and that there are benefits from coordination. Furthermore, forward guidance and debate about fiscal dominance and monetary policy offset have become major areas of investigation. There are two ways that coordination/cooperation matter:</a:t>
            </a:r>
            <a:br>
              <a:rPr lang="en-AU" dirty="0"/>
            </a:br>
            <a:br>
              <a:rPr lang="en-AU" dirty="0"/>
            </a:br>
            <a:r>
              <a:rPr lang="en-AU" dirty="0"/>
              <a:t>1) Crisis management: The timing, size, and information about announcements may be better organised in the short-term to make sure that responses to a crisis are effective and measured.</a:t>
            </a:r>
          </a:p>
          <a:p>
            <a:r>
              <a:rPr lang="en-AU" dirty="0"/>
              <a:t>2) Objective relationships: The fiscal and monetary policy rules may interact in unintended ways relative to a welfare maximising dynamic path, in ways that may be difficult to tease out. These may situations where policies offset, or where they support each other.</a:t>
            </a:r>
          </a:p>
          <a:p>
            <a:endParaRPr lang="en-AU" dirty="0"/>
          </a:p>
          <a:p>
            <a:r>
              <a:rPr lang="en-AU" dirty="0"/>
              <a:t>We believe that non-cooperative game theory – specifically a dynamic game with policy adjustment costs – can provide novel insights into this second form of monetary-fiscal coordination, the nature of fiscal and monetary policy rules, and potential pitfalls of strict monetary or fiscal leadership/independence.</a:t>
            </a:r>
            <a:br>
              <a:rPr lang="en-AU" dirty="0"/>
            </a:br>
            <a:br>
              <a:rPr lang="en-AU" dirty="0"/>
            </a:br>
            <a:br>
              <a:rPr lang="en-AU" dirty="0"/>
            </a:br>
            <a:r>
              <a:rPr lang="en-AU" dirty="0"/>
              <a:t>####################################</a:t>
            </a:r>
            <a:br>
              <a:rPr lang="en-AU" dirty="0"/>
            </a:br>
            <a:r>
              <a:rPr lang="en-AU" dirty="0"/>
              <a:t>Few comments:</a:t>
            </a:r>
          </a:p>
          <a:p>
            <a:r>
              <a:rPr lang="en-AU" dirty="0"/>
              <a:t>What is the role of expectations in the game? Do/ can we incorporate it?</a:t>
            </a:r>
          </a:p>
          <a:p>
            <a:r>
              <a:rPr lang="en-AU" dirty="0"/>
              <a:t>Why do we need to generalise the model? </a:t>
            </a:r>
          </a:p>
          <a:p>
            <a:r>
              <a:rPr lang="en-AU" dirty="0"/>
              <a:t>What is the question we are trying to answer?</a:t>
            </a:r>
          </a:p>
          <a:p>
            <a:r>
              <a:rPr lang="en-AU" dirty="0"/>
              <a:t>Based or on top of what has already been done, what explicitly are we proposing? </a:t>
            </a:r>
          </a:p>
          <a:p>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4</a:t>
            </a:fld>
            <a:endParaRPr lang="en-AU"/>
          </a:p>
        </p:txBody>
      </p:sp>
    </p:spTree>
    <p:extLst>
      <p:ext uri="{BB962C8B-B14F-4D97-AF65-F5344CB8AC3E}">
        <p14:creationId xmlns:p14="http://schemas.microsoft.com/office/powerpoint/2010/main" val="3998565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5</a:t>
            </a:fld>
            <a:endParaRPr lang="en-AU"/>
          </a:p>
        </p:txBody>
      </p:sp>
    </p:spTree>
    <p:extLst>
      <p:ext uri="{BB962C8B-B14F-4D97-AF65-F5344CB8AC3E}">
        <p14:creationId xmlns:p14="http://schemas.microsoft.com/office/powerpoint/2010/main" val="4235484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https://citeseerx.ist.psu.edu/document?repid=rep1&amp;type=pdf&amp;doi=a6927bf59e9025ec16d3c9b9471c605972e5575c</a:t>
            </a:r>
          </a:p>
          <a:p>
            <a:endParaRPr lang="en-AU" dirty="0"/>
          </a:p>
          <a:p>
            <a:r>
              <a:rPr lang="en-AU" dirty="0"/>
              <a:t>Dynamic game is important, because “precommitment” and potential failures/successes from that require a dynamic game.</a:t>
            </a:r>
          </a:p>
        </p:txBody>
      </p:sp>
      <p:sp>
        <p:nvSpPr>
          <p:cNvPr id="4" name="Slide Number Placeholder 3"/>
          <p:cNvSpPr>
            <a:spLocks noGrp="1"/>
          </p:cNvSpPr>
          <p:nvPr>
            <p:ph type="sldNum" sz="quarter" idx="5"/>
          </p:nvPr>
        </p:nvSpPr>
        <p:spPr/>
        <p:txBody>
          <a:bodyPr/>
          <a:lstStyle/>
          <a:p>
            <a:fld id="{22FC436C-5653-4517-9B94-0BB68ACE2454}" type="slidenum">
              <a:rPr lang="en-AU" smtClean="0"/>
              <a:pPr/>
              <a:t>6</a:t>
            </a:fld>
            <a:endParaRPr lang="en-AU"/>
          </a:p>
        </p:txBody>
      </p:sp>
    </p:spTree>
    <p:extLst>
      <p:ext uri="{BB962C8B-B14F-4D97-AF65-F5344CB8AC3E}">
        <p14:creationId xmlns:p14="http://schemas.microsoft.com/office/powerpoint/2010/main" val="2612912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https://citeseerx.ist.psu.edu/document?repid=rep1&amp;type=pdf&amp;doi=a6927bf59e9025ec16d3c9b9471c605972e5575c</a:t>
            </a:r>
          </a:p>
        </p:txBody>
      </p:sp>
      <p:sp>
        <p:nvSpPr>
          <p:cNvPr id="4" name="Slide Number Placeholder 3"/>
          <p:cNvSpPr>
            <a:spLocks noGrp="1"/>
          </p:cNvSpPr>
          <p:nvPr>
            <p:ph type="sldNum" sz="quarter" idx="5"/>
          </p:nvPr>
        </p:nvSpPr>
        <p:spPr/>
        <p:txBody>
          <a:bodyPr/>
          <a:lstStyle/>
          <a:p>
            <a:fld id="{22FC436C-5653-4517-9B94-0BB68ACE2454}" type="slidenum">
              <a:rPr lang="en-AU" smtClean="0"/>
              <a:pPr/>
              <a:t>7</a:t>
            </a:fld>
            <a:endParaRPr lang="en-AU"/>
          </a:p>
        </p:txBody>
      </p:sp>
    </p:spTree>
    <p:extLst>
      <p:ext uri="{BB962C8B-B14F-4D97-AF65-F5344CB8AC3E}">
        <p14:creationId xmlns:p14="http://schemas.microsoft.com/office/powerpoint/2010/main" val="3561573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To sum up, our main contributions are:</a:t>
            </a:r>
          </a:p>
          <a:p>
            <a:endParaRPr lang="en-AU" dirty="0"/>
          </a:p>
          <a:p>
            <a:pPr marL="228600" indent="-228600">
              <a:buAutoNum type="arabicParenR"/>
            </a:pPr>
            <a:r>
              <a:rPr lang="en-AU" dirty="0"/>
              <a:t>A dynamic game theory model that allows for pre-commitment.</a:t>
            </a:r>
          </a:p>
          <a:p>
            <a:pPr marL="228600" indent="-228600">
              <a:buAutoNum type="arabicParenR"/>
            </a:pPr>
            <a:r>
              <a:rPr lang="en-AU" dirty="0"/>
              <a:t>A discussion of how monetary fiscal conflict varies on the basis of supply vs demand shocks.</a:t>
            </a:r>
          </a:p>
          <a:p>
            <a:pPr marL="228600" indent="-228600">
              <a:buAutoNum type="arabicParenR"/>
            </a:pPr>
            <a:r>
              <a:rPr lang="en-AU" dirty="0"/>
              <a:t>Endogenous determination of commitment regimes and their relation to social welfare.</a:t>
            </a:r>
          </a:p>
        </p:txBody>
      </p:sp>
      <p:sp>
        <p:nvSpPr>
          <p:cNvPr id="4" name="Slide Number Placeholder 3"/>
          <p:cNvSpPr>
            <a:spLocks noGrp="1"/>
          </p:cNvSpPr>
          <p:nvPr>
            <p:ph type="sldNum" sz="quarter" idx="5"/>
          </p:nvPr>
        </p:nvSpPr>
        <p:spPr/>
        <p:txBody>
          <a:bodyPr/>
          <a:lstStyle/>
          <a:p>
            <a:fld id="{22FC436C-5653-4517-9B94-0BB68ACE2454}" type="slidenum">
              <a:rPr lang="en-AU" smtClean="0"/>
              <a:pPr/>
              <a:t>8</a:t>
            </a:fld>
            <a:endParaRPr lang="en-AU"/>
          </a:p>
        </p:txBody>
      </p:sp>
    </p:spTree>
    <p:extLst>
      <p:ext uri="{BB962C8B-B14F-4D97-AF65-F5344CB8AC3E}">
        <p14:creationId xmlns:p14="http://schemas.microsoft.com/office/powerpoint/2010/main" val="2949183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only started this 2 weeks ago, so we have stuck with a very simple model to show the “tendencies” we believe a more complex macro-game theory model will involve.</a:t>
            </a:r>
          </a:p>
          <a:p>
            <a:endParaRPr lang="en-US" dirty="0"/>
          </a:p>
          <a:p>
            <a:r>
              <a:rPr lang="en-US" dirty="0"/>
              <a:t>Example: dg is the sensitivity of inflation to tightness in fiscal policy.</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9</a:t>
            </a:fld>
            <a:endParaRPr lang="en-AU"/>
          </a:p>
        </p:txBody>
      </p:sp>
    </p:spTree>
    <p:extLst>
      <p:ext uri="{BB962C8B-B14F-4D97-AF65-F5344CB8AC3E}">
        <p14:creationId xmlns:p14="http://schemas.microsoft.com/office/powerpoint/2010/main" val="15891147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323850" y="734616"/>
            <a:ext cx="8510588" cy="4088209"/>
          </a:xfrm>
          <a:prstGeom prst="rect">
            <a:avLst/>
          </a:prstGeom>
          <a:solidFill>
            <a:srgbClr val="0066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31" descr="RBA_Horizontal_Black"/>
          <p:cNvPicPr>
            <a:picLocks noChangeAspect="1" noChangeArrowheads="1"/>
          </p:cNvPicPr>
          <p:nvPr userDrawn="1"/>
        </p:nvPicPr>
        <p:blipFill>
          <a:blip r:embed="rId2"/>
          <a:srcRect/>
          <a:stretch>
            <a:fillRect/>
          </a:stretch>
        </p:blipFill>
        <p:spPr bwMode="auto">
          <a:xfrm>
            <a:off x="65292" y="27704"/>
            <a:ext cx="3511296" cy="862462"/>
          </a:xfrm>
          <a:prstGeom prst="rect">
            <a:avLst/>
          </a:prstGeom>
          <a:noFill/>
          <a:ln w="9525">
            <a:noFill/>
            <a:miter lim="800000"/>
            <a:headEnd/>
            <a:tailEnd/>
          </a:ln>
        </p:spPr>
      </p:pic>
      <p:sp>
        <p:nvSpPr>
          <p:cNvPr id="9" name="Title 1"/>
          <p:cNvSpPr>
            <a:spLocks noGrp="1"/>
          </p:cNvSpPr>
          <p:nvPr>
            <p:ph type="ctrTitle"/>
          </p:nvPr>
        </p:nvSpPr>
        <p:spPr>
          <a:xfrm>
            <a:off x="685800" y="1564272"/>
            <a:ext cx="7772400" cy="607568"/>
          </a:xfrm>
          <a:prstGeom prst="rect">
            <a:avLst/>
          </a:prstGeom>
        </p:spPr>
        <p:txBody>
          <a:bodyPr vert="horz" anchor="t"/>
          <a:lstStyle>
            <a:lvl1pPr>
              <a:defRPr>
                <a:solidFill>
                  <a:schemeClr val="bg1"/>
                </a:solidFill>
                <a:latin typeface="+mj-lt"/>
                <a:cs typeface="Tahoma"/>
              </a:defRPr>
            </a:lvl1pPr>
          </a:lstStyle>
          <a:p>
            <a:r>
              <a:rPr lang="en-US"/>
              <a:t>Click to edit Master title style</a:t>
            </a:r>
            <a:endParaRPr lang="en-US" dirty="0"/>
          </a:p>
        </p:txBody>
      </p:sp>
      <p:sp>
        <p:nvSpPr>
          <p:cNvPr id="10" name="Subtitle 2"/>
          <p:cNvSpPr>
            <a:spLocks noGrp="1"/>
          </p:cNvSpPr>
          <p:nvPr>
            <p:ph type="subTitle" idx="1"/>
          </p:nvPr>
        </p:nvSpPr>
        <p:spPr>
          <a:xfrm>
            <a:off x="683568" y="2212345"/>
            <a:ext cx="7776864" cy="959481"/>
          </a:xfrm>
          <a:prstGeom prst="rect">
            <a:avLst/>
          </a:prstGeom>
        </p:spPr>
        <p:txBody>
          <a:bodyPr vert="horz">
            <a:normAutofit/>
          </a:bodyPr>
          <a:lstStyle>
            <a:lvl1pPr marL="0" indent="0" algn="l">
              <a:buNone/>
              <a:defRPr sz="2000">
                <a:solidFill>
                  <a:schemeClr val="bg1"/>
                </a:solidFill>
                <a:latin typeface="+mn-lt"/>
                <a:cs typeface="Tahoma"/>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2" name="Footer Placeholder 1">
            <a:extLst>
              <a:ext uri="{FF2B5EF4-FFF2-40B4-BE49-F238E27FC236}">
                <a16:creationId xmlns:a16="http://schemas.microsoft.com/office/drawing/2014/main" id="{62D6F2C4-E2D6-1E5D-138A-55E0324164D5}"/>
              </a:ext>
            </a:extLst>
          </p:cNvPr>
          <p:cNvSpPr>
            <a:spLocks noGrp="1"/>
          </p:cNvSpPr>
          <p:nvPr>
            <p:ph type="ftr" sz="quarter" idx="10"/>
          </p:nvPr>
        </p:nvSpPr>
        <p:spPr>
          <a:xfrm>
            <a:off x="3124200" y="4660900"/>
            <a:ext cx="2895600" cy="363220"/>
          </a:xfrm>
        </p:spPr>
        <p:txBody>
          <a:bodyPr anchor="b"/>
          <a:lstStyle>
            <a:lvl1pPr algn="ctr">
              <a:defRPr sz="1000">
                <a:solidFill>
                  <a:srgbClr val="696969"/>
                </a:solidFill>
                <a:latin typeface="Calibri" panose="020F0502020204030204" pitchFamily="34" charset="0"/>
              </a:defRPr>
            </a:lvl1pPr>
          </a:lstStyle>
          <a:p>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lour Palette Primary">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17"/>
          <p:cNvSpPr>
            <a:spLocks noGrp="1"/>
          </p:cNvSpPr>
          <p:nvPr>
            <p:ph type="title"/>
          </p:nvPr>
        </p:nvSpPr>
        <p:spPr>
          <a:xfrm>
            <a:off x="323850" y="140493"/>
            <a:ext cx="8510588" cy="542131"/>
          </a:xfrm>
        </p:spPr>
        <p:txBody>
          <a:bodyPr/>
          <a:lstStyle/>
          <a:p>
            <a:r>
              <a:rPr lang="en-US"/>
              <a:t>Click to edit Master title style</a:t>
            </a:r>
            <a:endParaRPr lang="en-US" dirty="0"/>
          </a:p>
        </p:txBody>
      </p:sp>
      <p:sp>
        <p:nvSpPr>
          <p:cNvPr id="12" name="Rectangle 11"/>
          <p:cNvSpPr/>
          <p:nvPr userDrawn="1"/>
        </p:nvSpPr>
        <p:spPr>
          <a:xfrm>
            <a:off x="395535" y="771550"/>
            <a:ext cx="2232249" cy="1512168"/>
          </a:xfrm>
          <a:prstGeom prst="rect">
            <a:avLst/>
          </a:prstGeom>
          <a:solidFill>
            <a:srgbClr val="0066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2699469" y="771550"/>
            <a:ext cx="2232249" cy="1512168"/>
          </a:xfrm>
          <a:prstGeom prst="rect">
            <a:avLst/>
          </a:prstGeom>
          <a:solidFill>
            <a:srgbClr val="1118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5003403" y="771550"/>
            <a:ext cx="2232249" cy="1512168"/>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395535" y="2351236"/>
            <a:ext cx="2232249" cy="406284"/>
          </a:xfrm>
          <a:prstGeom prst="rect">
            <a:avLst/>
          </a:prstGeom>
          <a:solidFill>
            <a:srgbClr val="0066AA">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2699469" y="2351236"/>
            <a:ext cx="2232249" cy="406284"/>
          </a:xfrm>
          <a:prstGeom prst="rect">
            <a:avLst/>
          </a:prstGeom>
          <a:solidFill>
            <a:srgbClr val="11182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395535" y="2832654"/>
            <a:ext cx="2232249" cy="406284"/>
          </a:xfrm>
          <a:prstGeom prst="rect">
            <a:avLst/>
          </a:prstGeom>
          <a:solidFill>
            <a:srgbClr val="0066AA">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2699469" y="2832654"/>
            <a:ext cx="2232249" cy="406284"/>
          </a:xfrm>
          <a:prstGeom prst="rect">
            <a:avLst/>
          </a:prstGeom>
          <a:solidFill>
            <a:srgbClr val="111820">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395535" y="3314583"/>
            <a:ext cx="2232249" cy="406284"/>
          </a:xfrm>
          <a:prstGeom prst="rect">
            <a:avLst/>
          </a:prstGeom>
          <a:solidFill>
            <a:srgbClr val="0066AA">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2699469" y="3314583"/>
            <a:ext cx="2232249" cy="406284"/>
          </a:xfrm>
          <a:prstGeom prst="rect">
            <a:avLst/>
          </a:prstGeom>
          <a:solidFill>
            <a:srgbClr val="11182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userDrawn="1"/>
        </p:nvSpPr>
        <p:spPr>
          <a:xfrm>
            <a:off x="395535" y="3796512"/>
            <a:ext cx="2232249" cy="406284"/>
          </a:xfrm>
          <a:prstGeom prst="rect">
            <a:avLst/>
          </a:prstGeom>
          <a:solidFill>
            <a:srgbClr val="0066AA">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2699469" y="3796512"/>
            <a:ext cx="2232249" cy="406284"/>
          </a:xfrm>
          <a:prstGeom prst="rect">
            <a:avLst/>
          </a:prstGeom>
          <a:solidFill>
            <a:srgbClr val="111820">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377652" y="1592753"/>
            <a:ext cx="2214314" cy="646331"/>
          </a:xfrm>
          <a:prstGeom prst="rect">
            <a:avLst/>
          </a:prstGeom>
        </p:spPr>
        <p:txBody>
          <a:bodyPr wrap="square">
            <a:spAutoFit/>
          </a:bodyPr>
          <a:lstStyle/>
          <a:p>
            <a:pPr indent="-114300"/>
            <a:r>
              <a:rPr lang="en-US" dirty="0">
                <a:solidFill>
                  <a:schemeClr val="bg1"/>
                </a:solidFill>
              </a:rPr>
              <a:t>Blue </a:t>
            </a:r>
          </a:p>
          <a:p>
            <a:pPr indent="-114300"/>
            <a:r>
              <a:rPr lang="en-US" dirty="0">
                <a:solidFill>
                  <a:schemeClr val="bg1"/>
                </a:solidFill>
              </a:rPr>
              <a:t>(R0 G102 B170)</a:t>
            </a:r>
          </a:p>
        </p:txBody>
      </p:sp>
      <p:sp>
        <p:nvSpPr>
          <p:cNvPr id="24" name="Rectangle 23"/>
          <p:cNvSpPr/>
          <p:nvPr userDrawn="1"/>
        </p:nvSpPr>
        <p:spPr>
          <a:xfrm>
            <a:off x="2663651" y="1629260"/>
            <a:ext cx="2268067" cy="646331"/>
          </a:xfrm>
          <a:prstGeom prst="rect">
            <a:avLst/>
          </a:prstGeom>
        </p:spPr>
        <p:txBody>
          <a:bodyPr wrap="square">
            <a:spAutoFit/>
          </a:bodyPr>
          <a:lstStyle/>
          <a:p>
            <a:pPr indent="-114300"/>
            <a:r>
              <a:rPr lang="en-US" dirty="0">
                <a:solidFill>
                  <a:schemeClr val="bg1"/>
                </a:solidFill>
              </a:rPr>
              <a:t>Black </a:t>
            </a:r>
          </a:p>
          <a:p>
            <a:pPr indent="-114300"/>
            <a:r>
              <a:rPr lang="en-US" dirty="0">
                <a:solidFill>
                  <a:schemeClr val="bg1"/>
                </a:solidFill>
              </a:rPr>
              <a:t>(R17 G24 B32)</a:t>
            </a:r>
          </a:p>
        </p:txBody>
      </p:sp>
      <p:sp>
        <p:nvSpPr>
          <p:cNvPr id="25" name="Rectangle 24"/>
          <p:cNvSpPr/>
          <p:nvPr userDrawn="1"/>
        </p:nvSpPr>
        <p:spPr>
          <a:xfrm>
            <a:off x="5011674" y="1637387"/>
            <a:ext cx="2223977" cy="646331"/>
          </a:xfrm>
          <a:prstGeom prst="rect">
            <a:avLst/>
          </a:prstGeom>
        </p:spPr>
        <p:txBody>
          <a:bodyPr wrap="square">
            <a:spAutoFit/>
          </a:bodyPr>
          <a:lstStyle/>
          <a:p>
            <a:pPr indent="-114300"/>
            <a:r>
              <a:rPr lang="en-US"/>
              <a:t>White</a:t>
            </a:r>
          </a:p>
          <a:p>
            <a:pPr indent="-114300"/>
            <a:r>
              <a:rPr lang="en-US" dirty="0"/>
              <a:t>(R255 G255 B255)</a:t>
            </a:r>
          </a:p>
        </p:txBody>
      </p:sp>
      <p:sp>
        <p:nvSpPr>
          <p:cNvPr id="26" name="Rectangle 25"/>
          <p:cNvSpPr/>
          <p:nvPr userDrawn="1"/>
        </p:nvSpPr>
        <p:spPr>
          <a:xfrm>
            <a:off x="2712293" y="2382053"/>
            <a:ext cx="595035" cy="338554"/>
          </a:xfrm>
          <a:prstGeom prst="rect">
            <a:avLst/>
          </a:prstGeom>
        </p:spPr>
        <p:txBody>
          <a:bodyPr wrap="none">
            <a:spAutoFit/>
          </a:bodyPr>
          <a:lstStyle/>
          <a:p>
            <a:pPr indent="-114300"/>
            <a:r>
              <a:rPr lang="en-US" sz="1600" dirty="0">
                <a:solidFill>
                  <a:schemeClr val="bg1"/>
                </a:solidFill>
              </a:rPr>
              <a:t>80%</a:t>
            </a:r>
          </a:p>
        </p:txBody>
      </p:sp>
      <p:sp>
        <p:nvSpPr>
          <p:cNvPr id="27" name="Rectangle 26"/>
          <p:cNvSpPr/>
          <p:nvPr userDrawn="1"/>
        </p:nvSpPr>
        <p:spPr>
          <a:xfrm>
            <a:off x="2712293" y="2890053"/>
            <a:ext cx="595035" cy="338554"/>
          </a:xfrm>
          <a:prstGeom prst="rect">
            <a:avLst/>
          </a:prstGeom>
        </p:spPr>
        <p:txBody>
          <a:bodyPr wrap="none">
            <a:spAutoFit/>
          </a:bodyPr>
          <a:lstStyle/>
          <a:p>
            <a:pPr indent="-114300"/>
            <a:r>
              <a:rPr lang="en-US" sz="1600" dirty="0">
                <a:solidFill>
                  <a:schemeClr val="bg1"/>
                </a:solidFill>
              </a:rPr>
              <a:t>60%</a:t>
            </a:r>
          </a:p>
        </p:txBody>
      </p:sp>
      <p:sp>
        <p:nvSpPr>
          <p:cNvPr id="28" name="Rectangle 27"/>
          <p:cNvSpPr/>
          <p:nvPr userDrawn="1"/>
        </p:nvSpPr>
        <p:spPr>
          <a:xfrm>
            <a:off x="2712293" y="3355719"/>
            <a:ext cx="595035" cy="338554"/>
          </a:xfrm>
          <a:prstGeom prst="rect">
            <a:avLst/>
          </a:prstGeom>
        </p:spPr>
        <p:txBody>
          <a:bodyPr wrap="none">
            <a:spAutoFit/>
          </a:bodyPr>
          <a:lstStyle/>
          <a:p>
            <a:pPr indent="-114300"/>
            <a:r>
              <a:rPr lang="en-US" sz="1600" dirty="0">
                <a:solidFill>
                  <a:schemeClr val="bg1"/>
                </a:solidFill>
              </a:rPr>
              <a:t>40%</a:t>
            </a:r>
          </a:p>
        </p:txBody>
      </p:sp>
      <p:sp>
        <p:nvSpPr>
          <p:cNvPr id="29" name="Rectangle 28"/>
          <p:cNvSpPr/>
          <p:nvPr userDrawn="1"/>
        </p:nvSpPr>
        <p:spPr>
          <a:xfrm>
            <a:off x="2712293" y="3846786"/>
            <a:ext cx="595035" cy="338554"/>
          </a:xfrm>
          <a:prstGeom prst="rect">
            <a:avLst/>
          </a:prstGeom>
        </p:spPr>
        <p:txBody>
          <a:bodyPr wrap="none">
            <a:spAutoFit/>
          </a:bodyPr>
          <a:lstStyle/>
          <a:p>
            <a:pPr indent="-114300"/>
            <a:r>
              <a:rPr lang="en-US" sz="1600" dirty="0"/>
              <a:t>20%</a:t>
            </a:r>
          </a:p>
        </p:txBody>
      </p:sp>
      <p:sp>
        <p:nvSpPr>
          <p:cNvPr id="30" name="Rectangle 29"/>
          <p:cNvSpPr/>
          <p:nvPr userDrawn="1"/>
        </p:nvSpPr>
        <p:spPr>
          <a:xfrm>
            <a:off x="470007" y="2382053"/>
            <a:ext cx="595035" cy="338554"/>
          </a:xfrm>
          <a:prstGeom prst="rect">
            <a:avLst/>
          </a:prstGeom>
        </p:spPr>
        <p:txBody>
          <a:bodyPr wrap="none">
            <a:spAutoFit/>
          </a:bodyPr>
          <a:lstStyle/>
          <a:p>
            <a:pPr indent="-114300"/>
            <a:r>
              <a:rPr lang="en-US" sz="1600" dirty="0">
                <a:solidFill>
                  <a:schemeClr val="bg1"/>
                </a:solidFill>
              </a:rPr>
              <a:t>80%</a:t>
            </a:r>
          </a:p>
        </p:txBody>
      </p:sp>
      <p:sp>
        <p:nvSpPr>
          <p:cNvPr id="31" name="Rectangle 30"/>
          <p:cNvSpPr/>
          <p:nvPr userDrawn="1"/>
        </p:nvSpPr>
        <p:spPr>
          <a:xfrm>
            <a:off x="470007" y="2890053"/>
            <a:ext cx="595035" cy="338554"/>
          </a:xfrm>
          <a:prstGeom prst="rect">
            <a:avLst/>
          </a:prstGeom>
        </p:spPr>
        <p:txBody>
          <a:bodyPr wrap="none">
            <a:spAutoFit/>
          </a:bodyPr>
          <a:lstStyle/>
          <a:p>
            <a:pPr indent="-114300"/>
            <a:r>
              <a:rPr lang="en-US" sz="1600" dirty="0">
                <a:solidFill>
                  <a:schemeClr val="bg1"/>
                </a:solidFill>
              </a:rPr>
              <a:t>60%</a:t>
            </a:r>
          </a:p>
        </p:txBody>
      </p:sp>
      <p:sp>
        <p:nvSpPr>
          <p:cNvPr id="32" name="Rectangle 31"/>
          <p:cNvSpPr/>
          <p:nvPr userDrawn="1"/>
        </p:nvSpPr>
        <p:spPr>
          <a:xfrm>
            <a:off x="470007" y="3355719"/>
            <a:ext cx="595035" cy="338554"/>
          </a:xfrm>
          <a:prstGeom prst="rect">
            <a:avLst/>
          </a:prstGeom>
        </p:spPr>
        <p:txBody>
          <a:bodyPr wrap="none">
            <a:spAutoFit/>
          </a:bodyPr>
          <a:lstStyle/>
          <a:p>
            <a:pPr indent="-114300"/>
            <a:r>
              <a:rPr lang="en-US" sz="1600" dirty="0">
                <a:solidFill>
                  <a:schemeClr val="bg1"/>
                </a:solidFill>
              </a:rPr>
              <a:t>40%</a:t>
            </a:r>
          </a:p>
        </p:txBody>
      </p:sp>
      <p:sp>
        <p:nvSpPr>
          <p:cNvPr id="33" name="Rectangle 32"/>
          <p:cNvSpPr/>
          <p:nvPr userDrawn="1"/>
        </p:nvSpPr>
        <p:spPr>
          <a:xfrm>
            <a:off x="470007" y="3846786"/>
            <a:ext cx="595035" cy="338554"/>
          </a:xfrm>
          <a:prstGeom prst="rect">
            <a:avLst/>
          </a:prstGeom>
        </p:spPr>
        <p:txBody>
          <a:bodyPr wrap="none">
            <a:spAutoFit/>
          </a:bodyPr>
          <a:lstStyle/>
          <a:p>
            <a:pPr indent="-114300"/>
            <a:r>
              <a:rPr lang="en-US" sz="1600" dirty="0"/>
              <a:t>20%</a:t>
            </a:r>
          </a:p>
        </p:txBody>
      </p:sp>
      <p:sp>
        <p:nvSpPr>
          <p:cNvPr id="34"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26/11/2024</a:t>
            </a:fld>
            <a:endParaRPr lang="en-AU" dirty="0"/>
          </a:p>
        </p:txBody>
      </p:sp>
      <p:sp>
        <p:nvSpPr>
          <p:cNvPr id="35"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36"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5419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lour Palette Secondary">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14"/>
          <p:cNvSpPr>
            <a:spLocks noGrp="1"/>
          </p:cNvSpPr>
          <p:nvPr>
            <p:ph type="title"/>
          </p:nvPr>
        </p:nvSpPr>
        <p:spPr>
          <a:xfrm>
            <a:off x="323850" y="140493"/>
            <a:ext cx="8510588" cy="542131"/>
          </a:xfrm>
        </p:spPr>
        <p:txBody>
          <a:bodyPr/>
          <a:lstStyle/>
          <a:p>
            <a:r>
              <a:rPr lang="en-US"/>
              <a:t>Click to edit Master title style</a:t>
            </a:r>
            <a:endParaRPr lang="en-US" dirty="0"/>
          </a:p>
        </p:txBody>
      </p:sp>
      <p:sp>
        <p:nvSpPr>
          <p:cNvPr id="12" name="Rectangle 11"/>
          <p:cNvSpPr/>
          <p:nvPr userDrawn="1"/>
        </p:nvSpPr>
        <p:spPr>
          <a:xfrm>
            <a:off x="335630" y="771524"/>
            <a:ext cx="1357169" cy="1490477"/>
          </a:xfrm>
          <a:prstGeom prst="rect">
            <a:avLst/>
          </a:prstGeom>
          <a:solidFill>
            <a:srgbClr val="DE7C1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1782000" y="771524"/>
            <a:ext cx="1357169" cy="1490477"/>
          </a:xfrm>
          <a:prstGeom prst="rect">
            <a:avLst/>
          </a:prstGeom>
          <a:solidFill>
            <a:srgbClr val="E03C3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4630179" y="771524"/>
            <a:ext cx="1357169" cy="1490477"/>
          </a:xfrm>
          <a:prstGeom prst="rect">
            <a:avLst/>
          </a:prstGeom>
          <a:solidFill>
            <a:srgbClr val="753B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6057251" y="771524"/>
            <a:ext cx="1357169" cy="1490477"/>
          </a:xfrm>
          <a:prstGeom prst="rect">
            <a:avLst/>
          </a:prstGeom>
          <a:solidFill>
            <a:srgbClr val="0075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7487935" y="771523"/>
            <a:ext cx="1357169" cy="1490477"/>
          </a:xfrm>
          <a:prstGeom prst="rect">
            <a:avLst/>
          </a:prstGeom>
          <a:solidFill>
            <a:srgbClr val="00B7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335630" y="2374310"/>
            <a:ext cx="1357169" cy="432047"/>
          </a:xfrm>
          <a:prstGeom prst="rect">
            <a:avLst/>
          </a:prstGeom>
          <a:solidFill>
            <a:srgbClr val="DE7C13">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1782000" y="2374310"/>
            <a:ext cx="1357169" cy="432047"/>
          </a:xfrm>
          <a:prstGeom prst="rect">
            <a:avLst/>
          </a:prstGeom>
          <a:solidFill>
            <a:srgbClr val="E03C31">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4630179" y="2374310"/>
            <a:ext cx="1357169" cy="432047"/>
          </a:xfrm>
          <a:prstGeom prst="rect">
            <a:avLst/>
          </a:prstGeom>
          <a:solidFill>
            <a:srgbClr val="753BBD">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6057251" y="2374310"/>
            <a:ext cx="1357169" cy="432047"/>
          </a:xfrm>
          <a:prstGeom prst="rect">
            <a:avLst/>
          </a:prstGeom>
          <a:solidFill>
            <a:srgbClr val="007582">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userDrawn="1"/>
        </p:nvSpPr>
        <p:spPr>
          <a:xfrm>
            <a:off x="7487935" y="2374309"/>
            <a:ext cx="1357169" cy="432047"/>
          </a:xfrm>
          <a:prstGeom prst="rect">
            <a:avLst/>
          </a:prstGeom>
          <a:solidFill>
            <a:srgbClr val="00B74F">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335630" y="2918665"/>
            <a:ext cx="1357169" cy="432047"/>
          </a:xfrm>
          <a:prstGeom prst="rect">
            <a:avLst/>
          </a:prstGeom>
          <a:solidFill>
            <a:srgbClr val="DE7C13">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782000" y="2918665"/>
            <a:ext cx="1357169" cy="432047"/>
          </a:xfrm>
          <a:prstGeom prst="rect">
            <a:avLst/>
          </a:prstGeom>
          <a:solidFill>
            <a:srgbClr val="E03C31">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4630179" y="2918665"/>
            <a:ext cx="1357169" cy="432047"/>
          </a:xfrm>
          <a:prstGeom prst="rect">
            <a:avLst/>
          </a:prstGeom>
          <a:solidFill>
            <a:srgbClr val="753BBD">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userDrawn="1"/>
        </p:nvSpPr>
        <p:spPr>
          <a:xfrm>
            <a:off x="6057251" y="2918665"/>
            <a:ext cx="1357169" cy="432047"/>
          </a:xfrm>
          <a:prstGeom prst="rect">
            <a:avLst/>
          </a:prstGeom>
          <a:solidFill>
            <a:srgbClr val="007582">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7487935" y="2918664"/>
            <a:ext cx="1357169" cy="432047"/>
          </a:xfrm>
          <a:prstGeom prst="rect">
            <a:avLst/>
          </a:prstGeom>
          <a:solidFill>
            <a:srgbClr val="00B74F">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userDrawn="1"/>
        </p:nvSpPr>
        <p:spPr>
          <a:xfrm>
            <a:off x="335630" y="3448575"/>
            <a:ext cx="1357169" cy="432047"/>
          </a:xfrm>
          <a:prstGeom prst="rect">
            <a:avLst/>
          </a:prstGeom>
          <a:solidFill>
            <a:srgbClr val="DE7C13">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1782000" y="3448575"/>
            <a:ext cx="1357169" cy="432047"/>
          </a:xfrm>
          <a:prstGeom prst="rect">
            <a:avLst/>
          </a:prstGeom>
          <a:solidFill>
            <a:srgbClr val="E03C31">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userDrawn="1"/>
        </p:nvSpPr>
        <p:spPr>
          <a:xfrm>
            <a:off x="4630179" y="3448575"/>
            <a:ext cx="1357169" cy="432047"/>
          </a:xfrm>
          <a:prstGeom prst="rect">
            <a:avLst/>
          </a:prstGeom>
          <a:solidFill>
            <a:srgbClr val="753BBD">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userDrawn="1"/>
        </p:nvSpPr>
        <p:spPr>
          <a:xfrm>
            <a:off x="6057251" y="3448575"/>
            <a:ext cx="1357169" cy="432047"/>
          </a:xfrm>
          <a:prstGeom prst="rect">
            <a:avLst/>
          </a:prstGeom>
          <a:solidFill>
            <a:srgbClr val="007582">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userDrawn="1"/>
        </p:nvSpPr>
        <p:spPr>
          <a:xfrm>
            <a:off x="7487935" y="3448574"/>
            <a:ext cx="1357169" cy="432047"/>
          </a:xfrm>
          <a:prstGeom prst="rect">
            <a:avLst/>
          </a:prstGeom>
          <a:solidFill>
            <a:srgbClr val="00B74F">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35630" y="3990441"/>
            <a:ext cx="1357169" cy="432047"/>
          </a:xfrm>
          <a:prstGeom prst="rect">
            <a:avLst/>
          </a:prstGeom>
          <a:solidFill>
            <a:srgbClr val="DE7C13">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userDrawn="1"/>
        </p:nvSpPr>
        <p:spPr>
          <a:xfrm>
            <a:off x="1782000" y="3990441"/>
            <a:ext cx="1357169" cy="432047"/>
          </a:xfrm>
          <a:prstGeom prst="rect">
            <a:avLst/>
          </a:prstGeom>
          <a:solidFill>
            <a:srgbClr val="E03C31">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userDrawn="1"/>
        </p:nvSpPr>
        <p:spPr>
          <a:xfrm>
            <a:off x="4630179" y="3990441"/>
            <a:ext cx="1357169" cy="432047"/>
          </a:xfrm>
          <a:prstGeom prst="rect">
            <a:avLst/>
          </a:prstGeom>
          <a:solidFill>
            <a:srgbClr val="753BBD">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userDrawn="1"/>
        </p:nvSpPr>
        <p:spPr>
          <a:xfrm>
            <a:off x="6049204" y="3990441"/>
            <a:ext cx="1357169" cy="432047"/>
          </a:xfrm>
          <a:prstGeom prst="rect">
            <a:avLst/>
          </a:prstGeom>
          <a:solidFill>
            <a:srgbClr val="007582">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userDrawn="1"/>
        </p:nvSpPr>
        <p:spPr>
          <a:xfrm>
            <a:off x="7479888" y="3990440"/>
            <a:ext cx="1357169" cy="432047"/>
          </a:xfrm>
          <a:prstGeom prst="rect">
            <a:avLst/>
          </a:prstGeom>
          <a:solidFill>
            <a:srgbClr val="00B74F">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userDrawn="1"/>
        </p:nvSpPr>
        <p:spPr>
          <a:xfrm>
            <a:off x="323221" y="1335621"/>
            <a:ext cx="1339260" cy="1169551"/>
          </a:xfrm>
          <a:prstGeom prst="rect">
            <a:avLst/>
          </a:prstGeom>
        </p:spPr>
        <p:txBody>
          <a:bodyPr wrap="square">
            <a:spAutoFit/>
          </a:bodyPr>
          <a:lstStyle/>
          <a:p>
            <a:pPr indent="-114300"/>
            <a:r>
              <a:rPr lang="en-US" sz="1400" dirty="0">
                <a:solidFill>
                  <a:schemeClr val="bg1"/>
                </a:solidFill>
              </a:rPr>
              <a:t>Orange </a:t>
            </a:r>
          </a:p>
          <a:p>
            <a:pPr indent="-114300"/>
            <a:r>
              <a:rPr lang="en-US" sz="1400" dirty="0">
                <a:solidFill>
                  <a:schemeClr val="bg1"/>
                </a:solidFill>
              </a:rPr>
              <a:t>R222</a:t>
            </a:r>
          </a:p>
          <a:p>
            <a:pPr indent="-114300"/>
            <a:r>
              <a:rPr lang="en-US" sz="1400" dirty="0">
                <a:solidFill>
                  <a:schemeClr val="bg1"/>
                </a:solidFill>
              </a:rPr>
              <a:t>G124 </a:t>
            </a:r>
          </a:p>
          <a:p>
            <a:pPr indent="-114300"/>
            <a:r>
              <a:rPr lang="en-US" sz="1400" dirty="0">
                <a:solidFill>
                  <a:schemeClr val="bg1"/>
                </a:solidFill>
              </a:rPr>
              <a:t>B19</a:t>
            </a:r>
          </a:p>
          <a:p>
            <a:pPr indent="-114300"/>
            <a:endParaRPr lang="en-US" sz="1400" dirty="0">
              <a:solidFill>
                <a:schemeClr val="bg1"/>
              </a:solidFill>
            </a:endParaRPr>
          </a:p>
        </p:txBody>
      </p:sp>
      <p:sp>
        <p:nvSpPr>
          <p:cNvPr id="38" name="Rectangle 37"/>
          <p:cNvSpPr/>
          <p:nvPr userDrawn="1"/>
        </p:nvSpPr>
        <p:spPr>
          <a:xfrm>
            <a:off x="1731675" y="1316036"/>
            <a:ext cx="1385371" cy="954107"/>
          </a:xfrm>
          <a:prstGeom prst="rect">
            <a:avLst/>
          </a:prstGeom>
        </p:spPr>
        <p:txBody>
          <a:bodyPr wrap="square">
            <a:spAutoFit/>
          </a:bodyPr>
          <a:lstStyle/>
          <a:p>
            <a:pPr indent="-114300"/>
            <a:r>
              <a:rPr lang="en-US" sz="1400" dirty="0">
                <a:solidFill>
                  <a:schemeClr val="bg1"/>
                </a:solidFill>
              </a:rPr>
              <a:t>Red</a:t>
            </a:r>
          </a:p>
          <a:p>
            <a:pPr indent="-114300"/>
            <a:r>
              <a:rPr lang="en-US" sz="1400" dirty="0">
                <a:solidFill>
                  <a:schemeClr val="bg1"/>
                </a:solidFill>
              </a:rPr>
              <a:t>R224 </a:t>
            </a:r>
          </a:p>
          <a:p>
            <a:pPr indent="-114300"/>
            <a:r>
              <a:rPr lang="en-US" sz="1400" dirty="0">
                <a:solidFill>
                  <a:schemeClr val="bg1"/>
                </a:solidFill>
              </a:rPr>
              <a:t>G60 </a:t>
            </a:r>
          </a:p>
          <a:p>
            <a:pPr indent="-114300"/>
            <a:r>
              <a:rPr lang="en-US" sz="1400" dirty="0">
                <a:solidFill>
                  <a:schemeClr val="bg1"/>
                </a:solidFill>
              </a:rPr>
              <a:t>B49</a:t>
            </a:r>
          </a:p>
        </p:txBody>
      </p:sp>
      <p:sp>
        <p:nvSpPr>
          <p:cNvPr id="39" name="Rectangle 38"/>
          <p:cNvSpPr/>
          <p:nvPr userDrawn="1"/>
        </p:nvSpPr>
        <p:spPr>
          <a:xfrm>
            <a:off x="4602266" y="1316036"/>
            <a:ext cx="1397438" cy="954107"/>
          </a:xfrm>
          <a:prstGeom prst="rect">
            <a:avLst/>
          </a:prstGeom>
        </p:spPr>
        <p:txBody>
          <a:bodyPr wrap="square">
            <a:spAutoFit/>
          </a:bodyPr>
          <a:lstStyle/>
          <a:p>
            <a:pPr indent="-114300"/>
            <a:r>
              <a:rPr lang="en-US" sz="1400" dirty="0">
                <a:solidFill>
                  <a:schemeClr val="bg1"/>
                </a:solidFill>
              </a:rPr>
              <a:t>Purple </a:t>
            </a:r>
          </a:p>
          <a:p>
            <a:pPr indent="-114300"/>
            <a:r>
              <a:rPr lang="en-US" sz="1400" dirty="0">
                <a:solidFill>
                  <a:schemeClr val="bg1"/>
                </a:solidFill>
              </a:rPr>
              <a:t>R117 </a:t>
            </a:r>
          </a:p>
          <a:p>
            <a:pPr indent="-114300"/>
            <a:r>
              <a:rPr lang="en-US" sz="1400" dirty="0">
                <a:solidFill>
                  <a:schemeClr val="bg1"/>
                </a:solidFill>
              </a:rPr>
              <a:t>G59 </a:t>
            </a:r>
          </a:p>
          <a:p>
            <a:pPr indent="-114300"/>
            <a:r>
              <a:rPr lang="en-US" sz="1400" dirty="0">
                <a:solidFill>
                  <a:schemeClr val="bg1"/>
                </a:solidFill>
              </a:rPr>
              <a:t>B189</a:t>
            </a:r>
          </a:p>
        </p:txBody>
      </p:sp>
      <p:sp>
        <p:nvSpPr>
          <p:cNvPr id="40" name="Rectangle 39"/>
          <p:cNvSpPr/>
          <p:nvPr userDrawn="1"/>
        </p:nvSpPr>
        <p:spPr>
          <a:xfrm>
            <a:off x="6021832" y="1316036"/>
            <a:ext cx="1349202" cy="954107"/>
          </a:xfrm>
          <a:prstGeom prst="rect">
            <a:avLst/>
          </a:prstGeom>
        </p:spPr>
        <p:txBody>
          <a:bodyPr wrap="square">
            <a:spAutoFit/>
          </a:bodyPr>
          <a:lstStyle/>
          <a:p>
            <a:pPr indent="-114300"/>
            <a:r>
              <a:rPr lang="en-US" sz="1400" dirty="0">
                <a:solidFill>
                  <a:schemeClr val="bg1"/>
                </a:solidFill>
              </a:rPr>
              <a:t>Teal </a:t>
            </a:r>
          </a:p>
          <a:p>
            <a:pPr indent="-114300"/>
            <a:r>
              <a:rPr lang="en-US" sz="1400" dirty="0">
                <a:solidFill>
                  <a:schemeClr val="bg1"/>
                </a:solidFill>
              </a:rPr>
              <a:t>R0 </a:t>
            </a:r>
          </a:p>
          <a:p>
            <a:pPr indent="-114300"/>
            <a:r>
              <a:rPr lang="en-US" sz="1400" dirty="0">
                <a:solidFill>
                  <a:schemeClr val="bg1"/>
                </a:solidFill>
              </a:rPr>
              <a:t>G117 </a:t>
            </a:r>
          </a:p>
          <a:p>
            <a:pPr indent="-114300"/>
            <a:r>
              <a:rPr lang="en-US" sz="1400" dirty="0">
                <a:solidFill>
                  <a:schemeClr val="bg1"/>
                </a:solidFill>
              </a:rPr>
              <a:t>B130</a:t>
            </a:r>
          </a:p>
        </p:txBody>
      </p:sp>
      <p:sp>
        <p:nvSpPr>
          <p:cNvPr id="41" name="Rectangle 40"/>
          <p:cNvSpPr/>
          <p:nvPr userDrawn="1"/>
        </p:nvSpPr>
        <p:spPr>
          <a:xfrm>
            <a:off x="7471429" y="1325828"/>
            <a:ext cx="1285852" cy="954107"/>
          </a:xfrm>
          <a:prstGeom prst="rect">
            <a:avLst/>
          </a:prstGeom>
        </p:spPr>
        <p:txBody>
          <a:bodyPr wrap="square">
            <a:spAutoFit/>
          </a:bodyPr>
          <a:lstStyle/>
          <a:p>
            <a:pPr indent="-114300"/>
            <a:r>
              <a:rPr lang="en-US" sz="1400" dirty="0">
                <a:solidFill>
                  <a:schemeClr val="bg1"/>
                </a:solidFill>
              </a:rPr>
              <a:t>Green</a:t>
            </a:r>
          </a:p>
          <a:p>
            <a:pPr indent="-114300"/>
            <a:r>
              <a:rPr lang="en-US" sz="1400" dirty="0">
                <a:solidFill>
                  <a:schemeClr val="bg1"/>
                </a:solidFill>
              </a:rPr>
              <a:t>R0 </a:t>
            </a:r>
          </a:p>
          <a:p>
            <a:pPr indent="-114300"/>
            <a:r>
              <a:rPr lang="en-US" sz="1400" dirty="0">
                <a:solidFill>
                  <a:schemeClr val="bg1"/>
                </a:solidFill>
              </a:rPr>
              <a:t>G183 </a:t>
            </a:r>
          </a:p>
          <a:p>
            <a:pPr indent="-114300"/>
            <a:r>
              <a:rPr lang="en-US" sz="1400" dirty="0">
                <a:solidFill>
                  <a:schemeClr val="bg1"/>
                </a:solidFill>
              </a:rPr>
              <a:t>B79</a:t>
            </a:r>
          </a:p>
        </p:txBody>
      </p:sp>
      <p:sp>
        <p:nvSpPr>
          <p:cNvPr id="42" name="Rectangle 41"/>
          <p:cNvSpPr/>
          <p:nvPr userDrawn="1"/>
        </p:nvSpPr>
        <p:spPr>
          <a:xfrm>
            <a:off x="348102" y="2498579"/>
            <a:ext cx="917646" cy="307777"/>
          </a:xfrm>
          <a:prstGeom prst="rect">
            <a:avLst/>
          </a:prstGeom>
        </p:spPr>
        <p:txBody>
          <a:bodyPr wrap="square">
            <a:spAutoFit/>
          </a:bodyPr>
          <a:lstStyle/>
          <a:p>
            <a:pPr indent="-114300"/>
            <a:r>
              <a:rPr lang="en-US" sz="1400" dirty="0">
                <a:solidFill>
                  <a:schemeClr val="bg1"/>
                </a:solidFill>
              </a:rPr>
              <a:t>80%</a:t>
            </a:r>
          </a:p>
        </p:txBody>
      </p:sp>
      <p:sp>
        <p:nvSpPr>
          <p:cNvPr id="43" name="Rectangle 42"/>
          <p:cNvSpPr/>
          <p:nvPr userDrawn="1"/>
        </p:nvSpPr>
        <p:spPr>
          <a:xfrm>
            <a:off x="348102" y="3046322"/>
            <a:ext cx="917646" cy="307777"/>
          </a:xfrm>
          <a:prstGeom prst="rect">
            <a:avLst/>
          </a:prstGeom>
        </p:spPr>
        <p:txBody>
          <a:bodyPr wrap="square">
            <a:spAutoFit/>
          </a:bodyPr>
          <a:lstStyle/>
          <a:p>
            <a:pPr indent="-114300"/>
            <a:r>
              <a:rPr lang="en-US" sz="1400" dirty="0">
                <a:solidFill>
                  <a:schemeClr val="bg1"/>
                </a:solidFill>
              </a:rPr>
              <a:t>60%</a:t>
            </a:r>
          </a:p>
        </p:txBody>
      </p:sp>
      <p:sp>
        <p:nvSpPr>
          <p:cNvPr id="44" name="Rectangle 43"/>
          <p:cNvSpPr/>
          <p:nvPr userDrawn="1"/>
        </p:nvSpPr>
        <p:spPr>
          <a:xfrm>
            <a:off x="348102" y="3572844"/>
            <a:ext cx="917646" cy="307777"/>
          </a:xfrm>
          <a:prstGeom prst="rect">
            <a:avLst/>
          </a:prstGeom>
        </p:spPr>
        <p:txBody>
          <a:bodyPr wrap="square">
            <a:spAutoFit/>
          </a:bodyPr>
          <a:lstStyle/>
          <a:p>
            <a:pPr indent="-114300"/>
            <a:r>
              <a:rPr lang="en-US" sz="1400" dirty="0">
                <a:solidFill>
                  <a:schemeClr val="bg1"/>
                </a:solidFill>
              </a:rPr>
              <a:t>40%</a:t>
            </a:r>
          </a:p>
        </p:txBody>
      </p:sp>
      <p:sp>
        <p:nvSpPr>
          <p:cNvPr id="45" name="Rectangle 44"/>
          <p:cNvSpPr/>
          <p:nvPr userDrawn="1"/>
        </p:nvSpPr>
        <p:spPr>
          <a:xfrm>
            <a:off x="348102" y="4114710"/>
            <a:ext cx="917646" cy="307777"/>
          </a:xfrm>
          <a:prstGeom prst="rect">
            <a:avLst/>
          </a:prstGeom>
        </p:spPr>
        <p:txBody>
          <a:bodyPr wrap="square">
            <a:spAutoFit/>
          </a:bodyPr>
          <a:lstStyle/>
          <a:p>
            <a:pPr indent="-114300"/>
            <a:r>
              <a:rPr lang="en-US" sz="1400" dirty="0"/>
              <a:t>20%</a:t>
            </a:r>
          </a:p>
        </p:txBody>
      </p:sp>
      <p:sp>
        <p:nvSpPr>
          <p:cNvPr id="46" name="Rectangle 45"/>
          <p:cNvSpPr/>
          <p:nvPr userDrawn="1"/>
        </p:nvSpPr>
        <p:spPr>
          <a:xfrm>
            <a:off x="1769786" y="2498579"/>
            <a:ext cx="889943" cy="307777"/>
          </a:xfrm>
          <a:prstGeom prst="rect">
            <a:avLst/>
          </a:prstGeom>
        </p:spPr>
        <p:txBody>
          <a:bodyPr wrap="square">
            <a:spAutoFit/>
          </a:bodyPr>
          <a:lstStyle/>
          <a:p>
            <a:pPr indent="-114300"/>
            <a:r>
              <a:rPr lang="en-US" sz="1400" dirty="0">
                <a:solidFill>
                  <a:schemeClr val="bg1"/>
                </a:solidFill>
              </a:rPr>
              <a:t>80%</a:t>
            </a:r>
          </a:p>
        </p:txBody>
      </p:sp>
      <p:sp>
        <p:nvSpPr>
          <p:cNvPr id="47" name="Rectangle 46"/>
          <p:cNvSpPr/>
          <p:nvPr userDrawn="1"/>
        </p:nvSpPr>
        <p:spPr>
          <a:xfrm>
            <a:off x="1769786" y="3046322"/>
            <a:ext cx="889943" cy="307777"/>
          </a:xfrm>
          <a:prstGeom prst="rect">
            <a:avLst/>
          </a:prstGeom>
        </p:spPr>
        <p:txBody>
          <a:bodyPr wrap="square">
            <a:spAutoFit/>
          </a:bodyPr>
          <a:lstStyle/>
          <a:p>
            <a:pPr indent="-114300"/>
            <a:r>
              <a:rPr lang="en-US" sz="1400" dirty="0">
                <a:solidFill>
                  <a:schemeClr val="bg1"/>
                </a:solidFill>
              </a:rPr>
              <a:t>60%</a:t>
            </a:r>
          </a:p>
        </p:txBody>
      </p:sp>
      <p:sp>
        <p:nvSpPr>
          <p:cNvPr id="48" name="Rectangle 47"/>
          <p:cNvSpPr/>
          <p:nvPr userDrawn="1"/>
        </p:nvSpPr>
        <p:spPr>
          <a:xfrm>
            <a:off x="1769786" y="3572844"/>
            <a:ext cx="889943" cy="307777"/>
          </a:xfrm>
          <a:prstGeom prst="rect">
            <a:avLst/>
          </a:prstGeom>
        </p:spPr>
        <p:txBody>
          <a:bodyPr wrap="square">
            <a:spAutoFit/>
          </a:bodyPr>
          <a:lstStyle/>
          <a:p>
            <a:pPr indent="-114300"/>
            <a:r>
              <a:rPr lang="en-US" sz="1400" dirty="0">
                <a:solidFill>
                  <a:schemeClr val="bg1"/>
                </a:solidFill>
              </a:rPr>
              <a:t>40%</a:t>
            </a:r>
          </a:p>
        </p:txBody>
      </p:sp>
      <p:sp>
        <p:nvSpPr>
          <p:cNvPr id="49" name="Rectangle 48"/>
          <p:cNvSpPr/>
          <p:nvPr userDrawn="1"/>
        </p:nvSpPr>
        <p:spPr>
          <a:xfrm>
            <a:off x="1769786" y="4114710"/>
            <a:ext cx="889943" cy="307777"/>
          </a:xfrm>
          <a:prstGeom prst="rect">
            <a:avLst/>
          </a:prstGeom>
        </p:spPr>
        <p:txBody>
          <a:bodyPr wrap="square">
            <a:spAutoFit/>
          </a:bodyPr>
          <a:lstStyle/>
          <a:p>
            <a:pPr indent="-114300"/>
            <a:r>
              <a:rPr lang="en-US" sz="1400" dirty="0"/>
              <a:t>20%</a:t>
            </a:r>
          </a:p>
        </p:txBody>
      </p:sp>
      <p:sp>
        <p:nvSpPr>
          <p:cNvPr id="50" name="Rectangle 49"/>
          <p:cNvSpPr/>
          <p:nvPr userDrawn="1"/>
        </p:nvSpPr>
        <p:spPr>
          <a:xfrm>
            <a:off x="4606487" y="2498579"/>
            <a:ext cx="906022" cy="307777"/>
          </a:xfrm>
          <a:prstGeom prst="rect">
            <a:avLst/>
          </a:prstGeom>
        </p:spPr>
        <p:txBody>
          <a:bodyPr wrap="square">
            <a:spAutoFit/>
          </a:bodyPr>
          <a:lstStyle/>
          <a:p>
            <a:pPr indent="-114300"/>
            <a:r>
              <a:rPr lang="en-US" sz="1400" dirty="0">
                <a:solidFill>
                  <a:schemeClr val="bg1"/>
                </a:solidFill>
              </a:rPr>
              <a:t>80%</a:t>
            </a:r>
          </a:p>
        </p:txBody>
      </p:sp>
      <p:sp>
        <p:nvSpPr>
          <p:cNvPr id="51" name="Rectangle 50"/>
          <p:cNvSpPr/>
          <p:nvPr userDrawn="1"/>
        </p:nvSpPr>
        <p:spPr>
          <a:xfrm>
            <a:off x="4606487" y="3046322"/>
            <a:ext cx="906022" cy="307777"/>
          </a:xfrm>
          <a:prstGeom prst="rect">
            <a:avLst/>
          </a:prstGeom>
        </p:spPr>
        <p:txBody>
          <a:bodyPr wrap="square">
            <a:spAutoFit/>
          </a:bodyPr>
          <a:lstStyle/>
          <a:p>
            <a:pPr indent="-114300"/>
            <a:r>
              <a:rPr lang="en-US" sz="1400" dirty="0">
                <a:solidFill>
                  <a:schemeClr val="bg1"/>
                </a:solidFill>
              </a:rPr>
              <a:t>60%</a:t>
            </a:r>
          </a:p>
        </p:txBody>
      </p:sp>
      <p:sp>
        <p:nvSpPr>
          <p:cNvPr id="52" name="Rectangle 51"/>
          <p:cNvSpPr/>
          <p:nvPr userDrawn="1"/>
        </p:nvSpPr>
        <p:spPr>
          <a:xfrm>
            <a:off x="4606487" y="3572844"/>
            <a:ext cx="906022" cy="307777"/>
          </a:xfrm>
          <a:prstGeom prst="rect">
            <a:avLst/>
          </a:prstGeom>
        </p:spPr>
        <p:txBody>
          <a:bodyPr wrap="square">
            <a:spAutoFit/>
          </a:bodyPr>
          <a:lstStyle/>
          <a:p>
            <a:pPr indent="-114300"/>
            <a:r>
              <a:rPr lang="en-US" sz="1400" dirty="0">
                <a:solidFill>
                  <a:schemeClr val="bg1"/>
                </a:solidFill>
              </a:rPr>
              <a:t>40%</a:t>
            </a:r>
          </a:p>
        </p:txBody>
      </p:sp>
      <p:sp>
        <p:nvSpPr>
          <p:cNvPr id="53" name="Rectangle 52"/>
          <p:cNvSpPr/>
          <p:nvPr userDrawn="1"/>
        </p:nvSpPr>
        <p:spPr>
          <a:xfrm>
            <a:off x="4606487" y="4114710"/>
            <a:ext cx="906022" cy="307777"/>
          </a:xfrm>
          <a:prstGeom prst="rect">
            <a:avLst/>
          </a:prstGeom>
        </p:spPr>
        <p:txBody>
          <a:bodyPr wrap="square">
            <a:spAutoFit/>
          </a:bodyPr>
          <a:lstStyle/>
          <a:p>
            <a:pPr indent="-114300"/>
            <a:r>
              <a:rPr lang="en-US" sz="1400" dirty="0"/>
              <a:t>20%</a:t>
            </a:r>
          </a:p>
        </p:txBody>
      </p:sp>
      <p:sp>
        <p:nvSpPr>
          <p:cNvPr id="54" name="Rectangle 53"/>
          <p:cNvSpPr/>
          <p:nvPr userDrawn="1"/>
        </p:nvSpPr>
        <p:spPr>
          <a:xfrm>
            <a:off x="6011517" y="2498579"/>
            <a:ext cx="883008" cy="307777"/>
          </a:xfrm>
          <a:prstGeom prst="rect">
            <a:avLst/>
          </a:prstGeom>
        </p:spPr>
        <p:txBody>
          <a:bodyPr wrap="square">
            <a:spAutoFit/>
          </a:bodyPr>
          <a:lstStyle/>
          <a:p>
            <a:pPr indent="-114300"/>
            <a:r>
              <a:rPr lang="en-US" sz="1400" dirty="0">
                <a:solidFill>
                  <a:schemeClr val="bg1"/>
                </a:solidFill>
              </a:rPr>
              <a:t>80%</a:t>
            </a:r>
          </a:p>
        </p:txBody>
      </p:sp>
      <p:sp>
        <p:nvSpPr>
          <p:cNvPr id="55" name="Rectangle 54"/>
          <p:cNvSpPr/>
          <p:nvPr userDrawn="1"/>
        </p:nvSpPr>
        <p:spPr>
          <a:xfrm>
            <a:off x="6011517" y="3046322"/>
            <a:ext cx="883008" cy="307777"/>
          </a:xfrm>
          <a:prstGeom prst="rect">
            <a:avLst/>
          </a:prstGeom>
        </p:spPr>
        <p:txBody>
          <a:bodyPr wrap="square">
            <a:spAutoFit/>
          </a:bodyPr>
          <a:lstStyle/>
          <a:p>
            <a:pPr indent="-114300"/>
            <a:r>
              <a:rPr lang="en-US" sz="1400" dirty="0">
                <a:solidFill>
                  <a:schemeClr val="bg1"/>
                </a:solidFill>
              </a:rPr>
              <a:t>60%</a:t>
            </a:r>
          </a:p>
        </p:txBody>
      </p:sp>
      <p:sp>
        <p:nvSpPr>
          <p:cNvPr id="56" name="Rectangle 55"/>
          <p:cNvSpPr/>
          <p:nvPr userDrawn="1"/>
        </p:nvSpPr>
        <p:spPr>
          <a:xfrm>
            <a:off x="6011517" y="3572844"/>
            <a:ext cx="883008" cy="307777"/>
          </a:xfrm>
          <a:prstGeom prst="rect">
            <a:avLst/>
          </a:prstGeom>
        </p:spPr>
        <p:txBody>
          <a:bodyPr wrap="square">
            <a:spAutoFit/>
          </a:bodyPr>
          <a:lstStyle/>
          <a:p>
            <a:pPr indent="-114300"/>
            <a:r>
              <a:rPr lang="en-US" sz="1400" dirty="0">
                <a:solidFill>
                  <a:schemeClr val="bg1"/>
                </a:solidFill>
              </a:rPr>
              <a:t>40%</a:t>
            </a:r>
          </a:p>
        </p:txBody>
      </p:sp>
      <p:sp>
        <p:nvSpPr>
          <p:cNvPr id="57" name="Rectangle 56"/>
          <p:cNvSpPr/>
          <p:nvPr userDrawn="1"/>
        </p:nvSpPr>
        <p:spPr>
          <a:xfrm>
            <a:off x="6021088" y="4114710"/>
            <a:ext cx="883008" cy="307777"/>
          </a:xfrm>
          <a:prstGeom prst="rect">
            <a:avLst/>
          </a:prstGeom>
        </p:spPr>
        <p:txBody>
          <a:bodyPr wrap="square">
            <a:spAutoFit/>
          </a:bodyPr>
          <a:lstStyle/>
          <a:p>
            <a:pPr indent="-114300"/>
            <a:r>
              <a:rPr lang="en-US" sz="1400" dirty="0"/>
              <a:t>20%</a:t>
            </a:r>
          </a:p>
        </p:txBody>
      </p:sp>
      <p:sp>
        <p:nvSpPr>
          <p:cNvPr id="58" name="Rectangle 57"/>
          <p:cNvSpPr/>
          <p:nvPr userDrawn="1"/>
        </p:nvSpPr>
        <p:spPr>
          <a:xfrm>
            <a:off x="7475862" y="2498579"/>
            <a:ext cx="884295" cy="307777"/>
          </a:xfrm>
          <a:prstGeom prst="rect">
            <a:avLst/>
          </a:prstGeom>
        </p:spPr>
        <p:txBody>
          <a:bodyPr wrap="square">
            <a:spAutoFit/>
          </a:bodyPr>
          <a:lstStyle/>
          <a:p>
            <a:pPr indent="-114300"/>
            <a:r>
              <a:rPr lang="en-US" sz="1400" dirty="0">
                <a:solidFill>
                  <a:schemeClr val="bg1"/>
                </a:solidFill>
              </a:rPr>
              <a:t>80%</a:t>
            </a:r>
          </a:p>
        </p:txBody>
      </p:sp>
      <p:sp>
        <p:nvSpPr>
          <p:cNvPr id="59" name="Rectangle 58"/>
          <p:cNvSpPr/>
          <p:nvPr userDrawn="1"/>
        </p:nvSpPr>
        <p:spPr>
          <a:xfrm>
            <a:off x="7475862" y="3046322"/>
            <a:ext cx="884295" cy="307777"/>
          </a:xfrm>
          <a:prstGeom prst="rect">
            <a:avLst/>
          </a:prstGeom>
        </p:spPr>
        <p:txBody>
          <a:bodyPr wrap="square">
            <a:spAutoFit/>
          </a:bodyPr>
          <a:lstStyle/>
          <a:p>
            <a:pPr indent="-114300"/>
            <a:r>
              <a:rPr lang="en-US" sz="1400" dirty="0">
                <a:solidFill>
                  <a:schemeClr val="bg1"/>
                </a:solidFill>
              </a:rPr>
              <a:t>60%</a:t>
            </a:r>
          </a:p>
        </p:txBody>
      </p:sp>
      <p:sp>
        <p:nvSpPr>
          <p:cNvPr id="60" name="Rectangle 59"/>
          <p:cNvSpPr/>
          <p:nvPr userDrawn="1"/>
        </p:nvSpPr>
        <p:spPr>
          <a:xfrm>
            <a:off x="7475862" y="3572844"/>
            <a:ext cx="884295" cy="307777"/>
          </a:xfrm>
          <a:prstGeom prst="rect">
            <a:avLst/>
          </a:prstGeom>
        </p:spPr>
        <p:txBody>
          <a:bodyPr wrap="square">
            <a:spAutoFit/>
          </a:bodyPr>
          <a:lstStyle/>
          <a:p>
            <a:pPr indent="-114300"/>
            <a:r>
              <a:rPr lang="en-US" sz="1400" dirty="0">
                <a:solidFill>
                  <a:schemeClr val="bg1"/>
                </a:solidFill>
              </a:rPr>
              <a:t>40%</a:t>
            </a:r>
          </a:p>
        </p:txBody>
      </p:sp>
      <p:sp>
        <p:nvSpPr>
          <p:cNvPr id="61" name="Rectangle 60"/>
          <p:cNvSpPr/>
          <p:nvPr userDrawn="1"/>
        </p:nvSpPr>
        <p:spPr>
          <a:xfrm>
            <a:off x="7467815" y="4114710"/>
            <a:ext cx="884295" cy="307777"/>
          </a:xfrm>
          <a:prstGeom prst="rect">
            <a:avLst/>
          </a:prstGeom>
        </p:spPr>
        <p:txBody>
          <a:bodyPr wrap="square">
            <a:spAutoFit/>
          </a:bodyPr>
          <a:lstStyle/>
          <a:p>
            <a:pPr indent="-114300"/>
            <a:r>
              <a:rPr lang="en-US" sz="1400" dirty="0"/>
              <a:t>20%</a:t>
            </a:r>
          </a:p>
        </p:txBody>
      </p:sp>
      <p:sp>
        <p:nvSpPr>
          <p:cNvPr id="62" name="Rectangle 61"/>
          <p:cNvSpPr/>
          <p:nvPr userDrawn="1"/>
        </p:nvSpPr>
        <p:spPr>
          <a:xfrm>
            <a:off x="3214217" y="771523"/>
            <a:ext cx="1357169" cy="1490477"/>
          </a:xfrm>
          <a:prstGeom prst="rect">
            <a:avLst/>
          </a:prstGeom>
          <a:solidFill>
            <a:srgbClr val="7F004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userDrawn="1"/>
        </p:nvSpPr>
        <p:spPr>
          <a:xfrm>
            <a:off x="3214217" y="2374309"/>
            <a:ext cx="1357169" cy="432047"/>
          </a:xfrm>
          <a:prstGeom prst="rect">
            <a:avLst/>
          </a:prstGeom>
          <a:solidFill>
            <a:srgbClr val="7F004E">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userDrawn="1"/>
        </p:nvSpPr>
        <p:spPr>
          <a:xfrm>
            <a:off x="3214217" y="2918664"/>
            <a:ext cx="1357169" cy="432047"/>
          </a:xfrm>
          <a:prstGeom prst="rect">
            <a:avLst/>
          </a:prstGeom>
          <a:solidFill>
            <a:srgbClr val="7F004E">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userDrawn="1"/>
        </p:nvSpPr>
        <p:spPr>
          <a:xfrm>
            <a:off x="3214217" y="3448574"/>
            <a:ext cx="1357169" cy="432047"/>
          </a:xfrm>
          <a:prstGeom prst="rect">
            <a:avLst/>
          </a:prstGeom>
          <a:solidFill>
            <a:srgbClr val="7F004E">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userDrawn="1"/>
        </p:nvSpPr>
        <p:spPr>
          <a:xfrm>
            <a:off x="3214217" y="3990440"/>
            <a:ext cx="1357169" cy="432047"/>
          </a:xfrm>
          <a:prstGeom prst="rect">
            <a:avLst/>
          </a:prstGeom>
          <a:solidFill>
            <a:srgbClr val="7F004E">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userDrawn="1"/>
        </p:nvSpPr>
        <p:spPr>
          <a:xfrm>
            <a:off x="3214217" y="1325828"/>
            <a:ext cx="1285852" cy="1169551"/>
          </a:xfrm>
          <a:prstGeom prst="rect">
            <a:avLst/>
          </a:prstGeom>
        </p:spPr>
        <p:txBody>
          <a:bodyPr wrap="square">
            <a:spAutoFit/>
          </a:bodyPr>
          <a:lstStyle/>
          <a:p>
            <a:pPr indent="-114300"/>
            <a:r>
              <a:rPr lang="en-US" sz="1400" dirty="0">
                <a:solidFill>
                  <a:schemeClr val="bg1"/>
                </a:solidFill>
              </a:rPr>
              <a:t>Plum</a:t>
            </a:r>
          </a:p>
          <a:p>
            <a:pPr indent="-114300"/>
            <a:r>
              <a:rPr lang="en-US" sz="1400" dirty="0">
                <a:solidFill>
                  <a:schemeClr val="bg1"/>
                </a:solidFill>
              </a:rPr>
              <a:t>R127</a:t>
            </a:r>
          </a:p>
          <a:p>
            <a:pPr indent="-114300"/>
            <a:r>
              <a:rPr lang="en-US" sz="1400" dirty="0">
                <a:solidFill>
                  <a:schemeClr val="bg1"/>
                </a:solidFill>
              </a:rPr>
              <a:t>G0 </a:t>
            </a:r>
          </a:p>
          <a:p>
            <a:pPr indent="-114300"/>
            <a:r>
              <a:rPr lang="en-US" sz="1400" dirty="0">
                <a:solidFill>
                  <a:schemeClr val="bg1"/>
                </a:solidFill>
              </a:rPr>
              <a:t>B78</a:t>
            </a:r>
          </a:p>
          <a:p>
            <a:pPr indent="-114300"/>
            <a:endParaRPr lang="en-US" sz="1400" dirty="0">
              <a:solidFill>
                <a:schemeClr val="bg1"/>
              </a:solidFill>
            </a:endParaRPr>
          </a:p>
        </p:txBody>
      </p:sp>
      <p:sp>
        <p:nvSpPr>
          <p:cNvPr id="68" name="Rectangle 67"/>
          <p:cNvSpPr/>
          <p:nvPr userDrawn="1"/>
        </p:nvSpPr>
        <p:spPr>
          <a:xfrm>
            <a:off x="3218650" y="2498579"/>
            <a:ext cx="884295" cy="307777"/>
          </a:xfrm>
          <a:prstGeom prst="rect">
            <a:avLst/>
          </a:prstGeom>
        </p:spPr>
        <p:txBody>
          <a:bodyPr wrap="square">
            <a:spAutoFit/>
          </a:bodyPr>
          <a:lstStyle/>
          <a:p>
            <a:pPr indent="-114300"/>
            <a:r>
              <a:rPr lang="en-US" sz="1400" dirty="0">
                <a:solidFill>
                  <a:schemeClr val="bg1"/>
                </a:solidFill>
              </a:rPr>
              <a:t>80%</a:t>
            </a:r>
          </a:p>
        </p:txBody>
      </p:sp>
      <p:sp>
        <p:nvSpPr>
          <p:cNvPr id="69" name="Rectangle 68"/>
          <p:cNvSpPr/>
          <p:nvPr userDrawn="1"/>
        </p:nvSpPr>
        <p:spPr>
          <a:xfrm>
            <a:off x="3218650" y="3046322"/>
            <a:ext cx="884295" cy="307777"/>
          </a:xfrm>
          <a:prstGeom prst="rect">
            <a:avLst/>
          </a:prstGeom>
        </p:spPr>
        <p:txBody>
          <a:bodyPr wrap="square">
            <a:spAutoFit/>
          </a:bodyPr>
          <a:lstStyle/>
          <a:p>
            <a:pPr indent="-114300"/>
            <a:r>
              <a:rPr lang="en-US" sz="1400" dirty="0">
                <a:solidFill>
                  <a:schemeClr val="bg1"/>
                </a:solidFill>
              </a:rPr>
              <a:t>60%</a:t>
            </a:r>
          </a:p>
        </p:txBody>
      </p:sp>
      <p:sp>
        <p:nvSpPr>
          <p:cNvPr id="70" name="Rectangle 69"/>
          <p:cNvSpPr/>
          <p:nvPr userDrawn="1"/>
        </p:nvSpPr>
        <p:spPr>
          <a:xfrm>
            <a:off x="3218650" y="3572844"/>
            <a:ext cx="884295" cy="307777"/>
          </a:xfrm>
          <a:prstGeom prst="rect">
            <a:avLst/>
          </a:prstGeom>
        </p:spPr>
        <p:txBody>
          <a:bodyPr wrap="square">
            <a:spAutoFit/>
          </a:bodyPr>
          <a:lstStyle/>
          <a:p>
            <a:pPr indent="-114300"/>
            <a:r>
              <a:rPr lang="en-US" sz="1400" dirty="0">
                <a:solidFill>
                  <a:schemeClr val="bg1"/>
                </a:solidFill>
              </a:rPr>
              <a:t>40%</a:t>
            </a:r>
          </a:p>
        </p:txBody>
      </p:sp>
      <p:sp>
        <p:nvSpPr>
          <p:cNvPr id="71" name="Rectangle 70"/>
          <p:cNvSpPr/>
          <p:nvPr userDrawn="1"/>
        </p:nvSpPr>
        <p:spPr>
          <a:xfrm>
            <a:off x="3218650" y="4114710"/>
            <a:ext cx="884295" cy="307777"/>
          </a:xfrm>
          <a:prstGeom prst="rect">
            <a:avLst/>
          </a:prstGeom>
        </p:spPr>
        <p:txBody>
          <a:bodyPr wrap="square">
            <a:spAutoFit/>
          </a:bodyPr>
          <a:lstStyle/>
          <a:p>
            <a:pPr indent="-114300"/>
            <a:r>
              <a:rPr lang="en-US" sz="1400" dirty="0"/>
              <a:t>20%</a:t>
            </a:r>
          </a:p>
        </p:txBody>
      </p:sp>
      <p:sp>
        <p:nvSpPr>
          <p:cNvPr id="72"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26/11/2024</a:t>
            </a:fld>
            <a:endParaRPr lang="en-AU" dirty="0"/>
          </a:p>
        </p:txBody>
      </p:sp>
      <p:sp>
        <p:nvSpPr>
          <p:cNvPr id="73"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74"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40747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Examples">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1"/>
          <p:cNvSpPr>
            <a:spLocks noGrp="1"/>
          </p:cNvSpPr>
          <p:nvPr>
            <p:ph type="title"/>
          </p:nvPr>
        </p:nvSpPr>
        <p:spPr>
          <a:xfrm>
            <a:off x="323850" y="140493"/>
            <a:ext cx="8510588" cy="542131"/>
          </a:xfrm>
        </p:spPr>
        <p:txBody>
          <a:bodyPr/>
          <a:lstStyle/>
          <a:p>
            <a:r>
              <a:rPr lang="en-US"/>
              <a:t>Click to edit Master title style</a:t>
            </a:r>
            <a:endParaRPr lang="en-US" dirty="0"/>
          </a:p>
        </p:txBody>
      </p:sp>
      <p:graphicFrame>
        <p:nvGraphicFramePr>
          <p:cNvPr id="12" name="Content Placeholder 3"/>
          <p:cNvGraphicFramePr>
            <a:graphicFrameLocks/>
          </p:cNvGraphicFramePr>
          <p:nvPr userDrawn="1">
            <p:extLst>
              <p:ext uri="{D42A27DB-BD31-4B8C-83A1-F6EECF244321}">
                <p14:modId xmlns:p14="http://schemas.microsoft.com/office/powerpoint/2010/main" val="2981940780"/>
              </p:ext>
            </p:extLst>
          </p:nvPr>
        </p:nvGraphicFramePr>
        <p:xfrm>
          <a:off x="4938183" y="771525"/>
          <a:ext cx="3896255" cy="37211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ontent Placeholder 5"/>
          <p:cNvGraphicFramePr>
            <a:graphicFrameLocks/>
          </p:cNvGraphicFramePr>
          <p:nvPr userDrawn="1">
            <p:extLst>
              <p:ext uri="{D42A27DB-BD31-4B8C-83A1-F6EECF244321}">
                <p14:modId xmlns:p14="http://schemas.microsoft.com/office/powerpoint/2010/main" val="2676595074"/>
              </p:ext>
            </p:extLst>
          </p:nvPr>
        </p:nvGraphicFramePr>
        <p:xfrm>
          <a:off x="323850" y="771525"/>
          <a:ext cx="3816102" cy="3721100"/>
        </p:xfrm>
        <a:graphic>
          <a:graphicData uri="http://schemas.openxmlformats.org/drawingml/2006/chart">
            <c:chart xmlns:c="http://schemas.openxmlformats.org/drawingml/2006/chart" xmlns:r="http://schemas.openxmlformats.org/officeDocument/2006/relationships" r:id="rId3"/>
          </a:graphicData>
        </a:graphic>
      </p:graphicFrame>
      <p:sp>
        <p:nvSpPr>
          <p:cNvPr id="14"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26/11/2024</a:t>
            </a:fld>
            <a:endParaRPr lang="en-AU" dirty="0"/>
          </a:p>
        </p:txBody>
      </p:sp>
      <p:sp>
        <p:nvSpPr>
          <p:cNvPr id="15"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6"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91293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ph Example">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108"/>
            <a:ext cx="6444207" cy="4756439"/>
          </a:xfrm>
          <a:prstGeom prst="rect">
            <a:avLst/>
          </a:prstGeom>
        </p:spPr>
      </p:pic>
      <p:sp>
        <p:nvSpPr>
          <p:cNvPr id="10"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26/11/2024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4"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1058931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alphaModFix amt="55000"/>
            <a:extLst>
              <a:ext uri="{28A0092B-C50C-407E-A947-70E740481C1C}">
                <a14:useLocalDpi xmlns:a14="http://schemas.microsoft.com/office/drawing/2010/main" val="0"/>
              </a:ext>
            </a:extLst>
          </a:blip>
          <a:srcRect l="1525" t="7141" r="8763"/>
          <a:stretch/>
        </p:blipFill>
        <p:spPr>
          <a:xfrm>
            <a:off x="323850" y="771525"/>
            <a:ext cx="8494713" cy="3744912"/>
          </a:xfrm>
          <a:prstGeom prst="rect">
            <a:avLst/>
          </a:prstGeom>
          <a:solidFill>
            <a:schemeClr val="tx1"/>
          </a:solidFill>
        </p:spPr>
      </p:pic>
      <p:pic>
        <p:nvPicPr>
          <p:cNvPr id="8" name="Picture 31" descr="RBA_Horizontal_Black"/>
          <p:cNvPicPr>
            <a:picLocks noChangeAspect="1" noChangeArrowheads="1"/>
          </p:cNvPicPr>
          <p:nvPr userDrawn="1"/>
        </p:nvPicPr>
        <p:blipFill>
          <a:blip r:embed="rId3"/>
          <a:srcRect/>
          <a:stretch>
            <a:fillRect/>
          </a:stretch>
        </p:blipFill>
        <p:spPr bwMode="auto">
          <a:xfrm>
            <a:off x="65292" y="27704"/>
            <a:ext cx="3511296" cy="862462"/>
          </a:xfrm>
          <a:prstGeom prst="rect">
            <a:avLst/>
          </a:prstGeom>
          <a:noFill/>
          <a:ln w="9525">
            <a:noFill/>
            <a:miter lim="800000"/>
            <a:headEnd/>
            <a:tailEnd/>
          </a:ln>
        </p:spPr>
      </p:pic>
      <p:sp>
        <p:nvSpPr>
          <p:cNvPr id="9" name="Title 1"/>
          <p:cNvSpPr>
            <a:spLocks noGrp="1"/>
          </p:cNvSpPr>
          <p:nvPr>
            <p:ph type="ctrTitle"/>
          </p:nvPr>
        </p:nvSpPr>
        <p:spPr>
          <a:xfrm>
            <a:off x="685800" y="2890826"/>
            <a:ext cx="7772400" cy="607568"/>
          </a:xfrm>
          <a:prstGeom prst="rect">
            <a:avLst/>
          </a:prstGeom>
        </p:spPr>
        <p:txBody>
          <a:bodyPr vert="horz" anchor="t"/>
          <a:lstStyle>
            <a:lvl1pPr>
              <a:defRPr>
                <a:solidFill>
                  <a:schemeClr val="bg1"/>
                </a:solidFill>
                <a:latin typeface="+mj-lt"/>
                <a:cs typeface="Tahoma"/>
              </a:defRPr>
            </a:lvl1pPr>
          </a:lstStyle>
          <a:p>
            <a:r>
              <a:rPr lang="en-US"/>
              <a:t>Click to edit Master title style</a:t>
            </a:r>
            <a:endParaRPr lang="en-US" dirty="0"/>
          </a:p>
        </p:txBody>
      </p:sp>
      <p:sp>
        <p:nvSpPr>
          <p:cNvPr id="10" name="Subtitle 2"/>
          <p:cNvSpPr>
            <a:spLocks noGrp="1"/>
          </p:cNvSpPr>
          <p:nvPr>
            <p:ph type="subTitle" idx="1"/>
          </p:nvPr>
        </p:nvSpPr>
        <p:spPr>
          <a:xfrm>
            <a:off x="683568" y="3538899"/>
            <a:ext cx="7776864" cy="959481"/>
          </a:xfrm>
          <a:prstGeom prst="rect">
            <a:avLst/>
          </a:prstGeom>
        </p:spPr>
        <p:txBody>
          <a:bodyPr vert="horz">
            <a:normAutofit/>
          </a:bodyPr>
          <a:lstStyle>
            <a:lvl1pPr marL="0" indent="0" algn="l">
              <a:buNone/>
              <a:defRPr sz="2000">
                <a:solidFill>
                  <a:schemeClr val="bg1"/>
                </a:solidFill>
                <a:latin typeface="+mn-lt"/>
                <a:cs typeface="Tahoma"/>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Tree>
    <p:extLst>
      <p:ext uri="{BB962C8B-B14F-4D97-AF65-F5344CB8AC3E}">
        <p14:creationId xmlns:p14="http://schemas.microsoft.com/office/powerpoint/2010/main" val="2420064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4938" y="140494"/>
            <a:ext cx="8499500" cy="540544"/>
          </a:xfrm>
          <a:prstGeom prst="rect">
            <a:avLst/>
          </a:prstGeom>
        </p:spPr>
        <p:txBody>
          <a:bodyPr vert="horz"/>
          <a:lstStyle>
            <a:lvl1pPr>
              <a:defRPr>
                <a:solidFill>
                  <a:srgbClr val="0066AA"/>
                </a:solidFill>
              </a:defRPr>
            </a:lvl1pPr>
          </a:lstStyle>
          <a:p>
            <a:r>
              <a:rPr lang="en-US"/>
              <a:t>Click to edit Master title style</a:t>
            </a:r>
            <a:endParaRPr lang="en-US" dirty="0"/>
          </a:p>
        </p:txBody>
      </p:sp>
      <p:sp>
        <p:nvSpPr>
          <p:cNvPr id="3" name="Content Placeholder 2"/>
          <p:cNvSpPr>
            <a:spLocks noGrp="1"/>
          </p:cNvSpPr>
          <p:nvPr>
            <p:ph idx="1"/>
          </p:nvPr>
        </p:nvSpPr>
        <p:spPr>
          <a:xfrm>
            <a:off x="323850" y="820342"/>
            <a:ext cx="8510588" cy="3671888"/>
          </a:xfrm>
          <a:prstGeom prst="rect">
            <a:avLst/>
          </a:prstGeom>
        </p:spPr>
        <p:txBody>
          <a:bodyPr vert="horz">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26/11/2024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3"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23850" y="140495"/>
            <a:ext cx="8510588" cy="540543"/>
          </a:xfrm>
          <a:prstGeom prst="rect">
            <a:avLst/>
          </a:prstGeom>
        </p:spPr>
        <p:txBody>
          <a:bodyPr vert="horz"/>
          <a:lstStyle>
            <a:lvl1pPr>
              <a:defRPr>
                <a:solidFill>
                  <a:srgbClr val="0066AA"/>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13184" y="820589"/>
            <a:ext cx="4174149" cy="3671640"/>
          </a:xfrm>
          <a:prstGeom prst="rect">
            <a:avLst/>
          </a:prstGeom>
        </p:spPr>
        <p:txBody>
          <a:bodyPr vert="horz">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7974" y="820342"/>
            <a:ext cx="4176464" cy="3671888"/>
          </a:xfrm>
          <a:prstGeom prst="rect">
            <a:avLst/>
          </a:prstGeom>
        </p:spPr>
        <p:txBody>
          <a:bodyPr vert="horz">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26/11/2024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3"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850" y="141480"/>
            <a:ext cx="8510588" cy="539558"/>
          </a:xfrm>
          <a:prstGeom prst="rect">
            <a:avLst/>
          </a:prstGeom>
        </p:spPr>
        <p:txBody>
          <a:bodyPr vert="horz"/>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23850" y="820341"/>
            <a:ext cx="4176142" cy="486055"/>
          </a:xfrm>
          <a:prstGeom prst="rect">
            <a:avLst/>
          </a:prstGeom>
        </p:spPr>
        <p:txBody>
          <a:bodyPr vert="horz"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23850" y="1383618"/>
            <a:ext cx="4176142" cy="3108610"/>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454" y="820341"/>
            <a:ext cx="4167268" cy="486055"/>
          </a:xfrm>
          <a:prstGeom prst="rect">
            <a:avLst/>
          </a:prstGeom>
        </p:spPr>
        <p:txBody>
          <a:bodyPr vert="horz"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56667" y="1383619"/>
            <a:ext cx="4177770" cy="3108611"/>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26/11/2024</a:t>
            </a:fld>
            <a:endParaRPr lang="en-AU" dirty="0"/>
          </a:p>
        </p:txBody>
      </p:sp>
      <p:sp>
        <p:nvSpPr>
          <p:cNvPr id="14"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5"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Three Column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3850" y="843558"/>
            <a:ext cx="2700000" cy="630071"/>
          </a:xfrm>
          <a:prstGeom prst="rect">
            <a:avLst/>
          </a:prstGeom>
        </p:spPr>
        <p:txBody>
          <a:bodyPr vert="horz" anchor="b">
            <a:noAutofit/>
          </a:bodyPr>
          <a:lstStyle>
            <a:lvl1pPr marL="0" indent="0">
              <a:buNone/>
              <a:defRPr sz="20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23850" y="1635646"/>
            <a:ext cx="2700000" cy="2933975"/>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203848" y="843558"/>
            <a:ext cx="2700000" cy="630071"/>
          </a:xfrm>
          <a:prstGeom prst="rect">
            <a:avLst/>
          </a:prstGeom>
        </p:spPr>
        <p:txBody>
          <a:bodyPr vert="horz" anchor="b">
            <a:noAutofit/>
          </a:bodyPr>
          <a:lstStyle>
            <a:lvl1pPr marL="0" indent="0">
              <a:buNone/>
              <a:defRPr sz="20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227132" y="1635646"/>
            <a:ext cx="2700000" cy="2933975"/>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p:cNvSpPr>
            <a:spLocks noGrp="1"/>
          </p:cNvSpPr>
          <p:nvPr>
            <p:ph type="body" sz="quarter" idx="13"/>
          </p:nvPr>
        </p:nvSpPr>
        <p:spPr>
          <a:xfrm>
            <a:off x="6131802" y="843558"/>
            <a:ext cx="2700000" cy="630071"/>
          </a:xfrm>
          <a:prstGeom prst="rect">
            <a:avLst/>
          </a:prstGeom>
        </p:spPr>
        <p:txBody>
          <a:bodyPr vert="horz" anchor="b">
            <a:noAutofit/>
          </a:bodyPr>
          <a:lstStyle>
            <a:lvl1pPr marL="0" indent="0">
              <a:buNone/>
              <a:defRPr sz="20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p:cNvSpPr>
            <a:spLocks noGrp="1"/>
          </p:cNvSpPr>
          <p:nvPr>
            <p:ph sz="quarter" idx="14"/>
          </p:nvPr>
        </p:nvSpPr>
        <p:spPr>
          <a:xfrm>
            <a:off x="6131802" y="1635646"/>
            <a:ext cx="2700000" cy="2949314"/>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
          <p:cNvSpPr>
            <a:spLocks noGrp="1"/>
          </p:cNvSpPr>
          <p:nvPr>
            <p:ph type="title"/>
          </p:nvPr>
        </p:nvSpPr>
        <p:spPr>
          <a:xfrm>
            <a:off x="323850" y="141480"/>
            <a:ext cx="8510588" cy="539558"/>
          </a:xfrm>
          <a:prstGeom prst="rect">
            <a:avLst/>
          </a:prstGeom>
        </p:spPr>
        <p:txBody>
          <a:bodyPr vert="horz"/>
          <a:lstStyle>
            <a:lvl1pPr>
              <a:defRPr/>
            </a:lvl1pPr>
          </a:lstStyle>
          <a:p>
            <a:r>
              <a:rPr lang="en-US"/>
              <a:t>Click to edit Master title style</a:t>
            </a:r>
            <a:endParaRPr lang="en-US" dirty="0"/>
          </a:p>
        </p:txBody>
      </p:sp>
      <p:sp>
        <p:nvSpPr>
          <p:cNvPr id="14"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26/11/2024</a:t>
            </a:fld>
            <a:endParaRPr lang="en-AU" dirty="0"/>
          </a:p>
        </p:txBody>
      </p:sp>
      <p:sp>
        <p:nvSpPr>
          <p:cNvPr id="15"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6"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368714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26/11/2024</a:t>
            </a:fld>
            <a:endParaRPr lang="en-AU" dirty="0"/>
          </a:p>
        </p:txBody>
      </p:sp>
      <p:sp>
        <p:nvSpPr>
          <p:cNvPr id="9"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0"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332109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BA Chart">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26/11/2024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3"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994754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nt sizes sample">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4"/>
          <p:cNvSpPr>
            <a:spLocks noGrp="1"/>
          </p:cNvSpPr>
          <p:nvPr>
            <p:ph type="title"/>
          </p:nvPr>
        </p:nvSpPr>
        <p:spPr>
          <a:xfrm>
            <a:off x="323850" y="140493"/>
            <a:ext cx="8510588" cy="542131"/>
          </a:xfrm>
        </p:spPr>
        <p:txBody>
          <a:bodyPr/>
          <a:lstStyle/>
          <a:p>
            <a:r>
              <a:rPr lang="en-US"/>
              <a:t>Click to edit Master title style</a:t>
            </a:r>
            <a:endParaRPr lang="en-US" dirty="0"/>
          </a:p>
        </p:txBody>
      </p:sp>
      <p:sp>
        <p:nvSpPr>
          <p:cNvPr id="12" name="Content Placeholder 5"/>
          <p:cNvSpPr>
            <a:spLocks noGrp="1"/>
          </p:cNvSpPr>
          <p:nvPr>
            <p:ph idx="1"/>
          </p:nvPr>
        </p:nvSpPr>
        <p:spPr>
          <a:xfrm>
            <a:off x="323850" y="771550"/>
            <a:ext cx="8510588" cy="37206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26/11/2024</a:t>
            </a:fld>
            <a:endParaRPr lang="en-AU" dirty="0"/>
          </a:p>
        </p:txBody>
      </p:sp>
      <p:sp>
        <p:nvSpPr>
          <p:cNvPr id="14"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5"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87872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323528" y="843558"/>
            <a:ext cx="8496944" cy="364867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4"/>
          <p:cNvSpPr>
            <a:spLocks noGrp="1"/>
          </p:cNvSpPr>
          <p:nvPr>
            <p:ph type="title"/>
          </p:nvPr>
        </p:nvSpPr>
        <p:spPr>
          <a:xfrm>
            <a:off x="323528" y="140494"/>
            <a:ext cx="8496944" cy="541046"/>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E44AF736-A672-268B-AF03-45D9D4C6C2EF}"/>
              </a:ext>
            </a:extLst>
          </p:cNvPr>
          <p:cNvSpPr>
            <a:spLocks noGrp="1"/>
          </p:cNvSpPr>
          <p:nvPr>
            <p:ph type="ftr" sz="quarter" idx="3"/>
          </p:nvPr>
        </p:nvSpPr>
        <p:spPr>
          <a:xfrm>
            <a:off x="3124200" y="4660899"/>
            <a:ext cx="2895600" cy="363220"/>
          </a:xfrm>
          <a:prstGeom prst="rect">
            <a:avLst/>
          </a:prstGeom>
        </p:spPr>
        <p:txBody>
          <a:bodyPr vert="horz" lIns="91440" tIns="45720" rIns="91440" bIns="45720" rtlCol="0" anchor="b"/>
          <a:lstStyle>
            <a:lvl1pPr algn="ctr">
              <a:defRPr sz="1000">
                <a:solidFill>
                  <a:srgbClr val="696969"/>
                </a:solidFill>
                <a:latin typeface="Calibri" panose="020F0502020204030204" pitchFamily="34" charset="0"/>
              </a:defRPr>
            </a:lvl1pPr>
          </a:lstStyle>
          <a:p>
            <a:endParaRPr lang="en-AU"/>
          </a:p>
        </p:txBody>
      </p:sp>
    </p:spTree>
  </p:cSld>
  <p:clrMap bg1="lt1" tx1="dk1" bg2="lt2" tx2="dk2" accent1="accent1" accent2="accent2" accent3="accent3" accent4="accent4" accent5="accent5" accent6="accent6" hlink="hlink" folHlink="folHlink"/>
  <p:sldLayoutIdLst>
    <p:sldLayoutId id="2147483651" r:id="rId1"/>
    <p:sldLayoutId id="2147483673" r:id="rId2"/>
    <p:sldLayoutId id="2147483652" r:id="rId3"/>
    <p:sldLayoutId id="2147483654" r:id="rId4"/>
    <p:sldLayoutId id="2147483655" r:id="rId5"/>
    <p:sldLayoutId id="2147483670" r:id="rId6"/>
    <p:sldLayoutId id="2147483669" r:id="rId7"/>
    <p:sldLayoutId id="2147483672" r:id="rId8"/>
    <p:sldLayoutId id="2147483674" r:id="rId9"/>
    <p:sldLayoutId id="2147483675" r:id="rId10"/>
    <p:sldLayoutId id="2147483676" r:id="rId11"/>
    <p:sldLayoutId id="2147483678" r:id="rId12"/>
    <p:sldLayoutId id="2147483679" r:id="rId13"/>
  </p:sldLayoutIdLst>
  <p:hf sldNum="0" hdr="0" ftr="0" dt="0"/>
  <p:txStyles>
    <p:titleStyle>
      <a:lvl1pPr algn="l" rtl="0" eaLnBrk="1" fontAlgn="base" hangingPunct="1">
        <a:spcBef>
          <a:spcPct val="0"/>
        </a:spcBef>
        <a:spcAft>
          <a:spcPct val="0"/>
        </a:spcAft>
        <a:defRPr sz="3000" baseline="0">
          <a:solidFill>
            <a:srgbClr val="0066AA"/>
          </a:solidFill>
          <a:latin typeface="+mj-lt"/>
          <a:ea typeface="ＭＳ Ｐゴシック" charset="-128"/>
          <a:cs typeface="Tahoma"/>
        </a:defRPr>
      </a:lvl1pPr>
      <a:lvl2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2pPr>
      <a:lvl3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3pPr>
      <a:lvl4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4pPr>
      <a:lvl5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ＭＳ Ｐゴシック" charset="-128"/>
          <a:cs typeface="Tahoma"/>
        </a:defRPr>
      </a:lvl1pPr>
      <a:lvl2pPr marL="742950" indent="-285750" algn="l" rtl="0" eaLnBrk="1" fontAlgn="base" hangingPunct="1">
        <a:spcBef>
          <a:spcPct val="20000"/>
        </a:spcBef>
        <a:spcAft>
          <a:spcPct val="0"/>
        </a:spcAft>
        <a:buChar char="–"/>
        <a:defRPr sz="1800">
          <a:solidFill>
            <a:schemeClr val="tx1"/>
          </a:solidFill>
          <a:latin typeface="+mn-lt"/>
          <a:ea typeface="ＭＳ Ｐゴシック" charset="-128"/>
          <a:cs typeface="Tahoma"/>
        </a:defRPr>
      </a:lvl2pPr>
      <a:lvl3pPr marL="1143000" indent="-228600" algn="l" rtl="0" eaLnBrk="1" fontAlgn="base" hangingPunct="1">
        <a:spcBef>
          <a:spcPct val="20000"/>
        </a:spcBef>
        <a:spcAft>
          <a:spcPct val="0"/>
        </a:spcAft>
        <a:buChar char="•"/>
        <a:defRPr sz="1600">
          <a:solidFill>
            <a:schemeClr val="tx1"/>
          </a:solidFill>
          <a:latin typeface="+mn-lt"/>
          <a:ea typeface="ＭＳ Ｐゴシック" charset="-128"/>
          <a:cs typeface="Tahoma"/>
        </a:defRPr>
      </a:lvl3pPr>
      <a:lvl4pPr marL="1600200" indent="-228600" algn="l" rtl="0" eaLnBrk="1" fontAlgn="base" hangingPunct="1">
        <a:spcBef>
          <a:spcPct val="20000"/>
        </a:spcBef>
        <a:spcAft>
          <a:spcPct val="0"/>
        </a:spcAft>
        <a:buChar char="–"/>
        <a:defRPr sz="1400">
          <a:solidFill>
            <a:schemeClr val="tx1"/>
          </a:solidFill>
          <a:latin typeface="+mn-lt"/>
          <a:ea typeface="ＭＳ Ｐゴシック" charset="-128"/>
          <a:cs typeface="Tahoma"/>
        </a:defRPr>
      </a:lvl4pPr>
      <a:lvl5pPr marL="2057400" indent="-228600" algn="l" rtl="0" eaLnBrk="1" fontAlgn="base" hangingPunct="1">
        <a:spcBef>
          <a:spcPct val="20000"/>
        </a:spcBef>
        <a:spcAft>
          <a:spcPct val="0"/>
        </a:spcAft>
        <a:buChar char="»"/>
        <a:defRPr sz="1400">
          <a:solidFill>
            <a:schemeClr val="tx1"/>
          </a:solidFill>
          <a:latin typeface="+mn-lt"/>
          <a:ea typeface="ＭＳ Ｐゴシック" charset="-128"/>
          <a:cs typeface="Tahoma"/>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1.jp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4.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6.jp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9.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6.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Monetary and Fiscal Policy coordination: game theory perspective</a:t>
            </a:r>
          </a:p>
        </p:txBody>
      </p:sp>
      <p:sp>
        <p:nvSpPr>
          <p:cNvPr id="3" name="Subtitle 2"/>
          <p:cNvSpPr>
            <a:spLocks noGrp="1"/>
          </p:cNvSpPr>
          <p:nvPr>
            <p:ph type="subTitle" idx="1"/>
          </p:nvPr>
        </p:nvSpPr>
        <p:spPr>
          <a:xfrm>
            <a:off x="681336" y="2673711"/>
            <a:ext cx="7776864" cy="959481"/>
          </a:xfrm>
        </p:spPr>
        <p:txBody>
          <a:bodyPr/>
          <a:lstStyle/>
          <a:p>
            <a:r>
              <a:rPr lang="en-US" dirty="0"/>
              <a:t>Gulnara </a:t>
            </a:r>
            <a:r>
              <a:rPr lang="en-US" dirty="0" err="1"/>
              <a:t>Nolan,</a:t>
            </a:r>
            <a:r>
              <a:rPr lang="en-US"/>
              <a:t> Matt Nolan </a:t>
            </a:r>
            <a:r>
              <a:rPr lang="en-US" dirty="0"/>
              <a:t>and Vladimir </a:t>
            </a:r>
            <a:r>
              <a:rPr lang="en-US" dirty="0" err="1"/>
              <a:t>Petkov</a:t>
            </a:r>
            <a:endParaRPr lang="en-US" dirty="0"/>
          </a:p>
        </p:txBody>
      </p:sp>
      <p:sp>
        <p:nvSpPr>
          <p:cNvPr id="4" name="Rectangle 5"/>
          <p:cNvSpPr>
            <a:spLocks noChangeArrowheads="1"/>
          </p:cNvSpPr>
          <p:nvPr/>
        </p:nvSpPr>
        <p:spPr bwMode="auto">
          <a:xfrm>
            <a:off x="696913" y="3651870"/>
            <a:ext cx="3155007" cy="861774"/>
          </a:xfrm>
          <a:prstGeom prst="rect">
            <a:avLst/>
          </a:prstGeom>
          <a:noFill/>
          <a:ln w="9525">
            <a:noFill/>
            <a:miter lim="800000"/>
            <a:headEnd/>
            <a:tailEnd/>
          </a:ln>
        </p:spPr>
        <p:txBody>
          <a:bodyPr wrap="square">
            <a:spAutoFit/>
          </a:bodyPr>
          <a:lstStyle/>
          <a:p>
            <a:pPr eaLnBrk="0" hangingPunct="0"/>
            <a:r>
              <a:rPr lang="en-US" sz="1200" dirty="0">
                <a:solidFill>
                  <a:schemeClr val="bg1"/>
                </a:solidFill>
                <a:latin typeface="+mn-lt"/>
                <a:cs typeface="Tahoma"/>
              </a:rPr>
              <a:t>ER Thursday coffee</a:t>
            </a:r>
            <a:br>
              <a:rPr lang="en-US" sz="1200" baseline="30000" dirty="0">
                <a:solidFill>
                  <a:schemeClr val="bg1"/>
                </a:solidFill>
                <a:latin typeface="+mn-lt"/>
                <a:cs typeface="Tahoma"/>
              </a:rPr>
            </a:br>
            <a:r>
              <a:rPr lang="en-AU" sz="1200" dirty="0">
                <a:solidFill>
                  <a:schemeClr val="bg1"/>
                </a:solidFill>
                <a:latin typeface="+mn-lt"/>
                <a:cs typeface="Tahoma"/>
              </a:rPr>
              <a:t>12 December</a:t>
            </a:r>
          </a:p>
          <a:p>
            <a:pPr algn="r" eaLnBrk="0" hangingPunct="0"/>
            <a:endParaRPr lang="en-US" sz="1200" dirty="0">
              <a:solidFill>
                <a:schemeClr val="bg1"/>
              </a:solidFill>
              <a:latin typeface="+mn-lt"/>
              <a:cs typeface="Tahoma"/>
            </a:endParaRPr>
          </a:p>
          <a:p>
            <a:pPr eaLnBrk="0" hangingPunct="0"/>
            <a:endParaRPr lang="en-US" sz="1400" dirty="0">
              <a:solidFill>
                <a:schemeClr val="bg1"/>
              </a:solidFill>
              <a:latin typeface="+mn-lt"/>
              <a:cs typeface="Tahoma"/>
            </a:endParaRPr>
          </a:p>
        </p:txBody>
      </p:sp>
      <p:sp>
        <p:nvSpPr>
          <p:cNvPr id="5" name="Footer Placeholder 4">
            <a:extLst>
              <a:ext uri="{FF2B5EF4-FFF2-40B4-BE49-F238E27FC236}">
                <a16:creationId xmlns:a16="http://schemas.microsoft.com/office/drawing/2014/main" id="{4BDF1E54-1C05-684E-4B11-C30E4565994C}"/>
              </a:ext>
            </a:extLst>
          </p:cNvPr>
          <p:cNvSpPr>
            <a:spLocks noGrp="1"/>
          </p:cNvSpPr>
          <p:nvPr>
            <p:ph type="ftr" sz="quarter" idx="10"/>
          </p:nvPr>
        </p:nvSpPr>
        <p:spPr>
          <a:xfrm>
            <a:off x="3124200" y="4660900"/>
            <a:ext cx="2895600" cy="363220"/>
          </a:xfrm>
        </p:spPr>
        <p:txBody>
          <a:bodyPr anchor="b"/>
          <a:lstStyle/>
          <a:p>
            <a:r>
              <a:rPr lang="en-AU"/>
              <a:t>GENERAL</a:t>
            </a:r>
          </a:p>
        </p:txBody>
      </p:sp>
    </p:spTree>
    <p:extLst>
      <p:ext uri="{BB962C8B-B14F-4D97-AF65-F5344CB8AC3E}">
        <p14:creationId xmlns:p14="http://schemas.microsoft.com/office/powerpoint/2010/main" val="2519757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B1203-B290-76B3-5AC6-B81681F8B8A0}"/>
              </a:ext>
            </a:extLst>
          </p:cNvPr>
          <p:cNvSpPr>
            <a:spLocks noGrp="1"/>
          </p:cNvSpPr>
          <p:nvPr>
            <p:ph type="title"/>
          </p:nvPr>
        </p:nvSpPr>
        <p:spPr/>
        <p:txBody>
          <a:bodyPr/>
          <a:lstStyle/>
          <a:p>
            <a:r>
              <a:rPr lang="en-AU" dirty="0"/>
              <a:t>Model (static game)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121633-E592-E290-5EB5-9443EBF76733}"/>
                  </a:ext>
                </a:extLst>
              </p:cNvPr>
              <p:cNvSpPr>
                <a:spLocks noGrp="1"/>
              </p:cNvSpPr>
              <p:nvPr>
                <p:ph sz="half" idx="1"/>
              </p:nvPr>
            </p:nvSpPr>
            <p:spPr>
              <a:xfrm>
                <a:off x="313184" y="820588"/>
                <a:ext cx="8510588" cy="4055417"/>
              </a:xfrm>
            </p:spPr>
            <p:txBody>
              <a:bodyPr>
                <a:normAutofit fontScale="85000" lnSpcReduction="20000"/>
              </a:bodyPr>
              <a:lstStyle/>
              <a:p>
                <a:pPr marL="0" indent="0">
                  <a:buNone/>
                </a:pPr>
                <a:r>
                  <a:rPr lang="en-AU" i="1" dirty="0"/>
                  <a:t>Simplified </a:t>
                </a:r>
                <a:r>
                  <a:rPr lang="en-AU" b="1" i="1" dirty="0"/>
                  <a:t>linear quadratic </a:t>
                </a:r>
                <a:r>
                  <a:rPr lang="en-AU" i="1" dirty="0"/>
                  <a:t>model to show result (will generalise).</a:t>
                </a:r>
              </a:p>
              <a:p>
                <a:r>
                  <a:rPr lang="en-AU" dirty="0"/>
                  <a:t>Both</a:t>
                </a:r>
                <a:r>
                  <a:rPr lang="en-AU" i="1" dirty="0"/>
                  <a:t> </a:t>
                </a:r>
                <a:r>
                  <a:rPr lang="en-AU" dirty="0"/>
                  <a:t>authorities are aiming to minimising a simple loss function:</a:t>
                </a:r>
              </a:p>
              <a:p>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𝐺</m:t>
                        </m:r>
                      </m:sub>
                    </m:sSub>
                    <m:r>
                      <a:rPr lang="en-AU" b="0" i="1" smtClean="0">
                        <a:latin typeface="Cambria Math" panose="02040503050406030204" pitchFamily="18" charset="0"/>
                      </a:rPr>
                      <m:t>=</m:t>
                    </m:r>
                    <m:sSub>
                      <m:sSubPr>
                        <m:ctrlPr>
                          <a:rPr lang="en-AU" b="0" i="1" smtClean="0">
                            <a:solidFill>
                              <a:srgbClr val="92D050"/>
                            </a:solidFill>
                            <a:latin typeface="Cambria Math" panose="02040503050406030204" pitchFamily="18" charset="0"/>
                          </a:rPr>
                        </m:ctrlPr>
                      </m:sSubPr>
                      <m:e>
                        <m:r>
                          <a:rPr lang="en-AU" b="0" i="1" smtClean="0">
                            <a:solidFill>
                              <a:srgbClr val="92D050"/>
                            </a:solidFill>
                            <a:latin typeface="Cambria Math" panose="02040503050406030204" pitchFamily="18" charset="0"/>
                            <a:ea typeface="Cambria Math" panose="02040503050406030204" pitchFamily="18" charset="0"/>
                          </a:rPr>
                          <m:t>𝜇</m:t>
                        </m:r>
                      </m:e>
                      <m:sub>
                        <m:r>
                          <a:rPr lang="en-AU" b="0" i="1" smtClean="0">
                            <a:solidFill>
                              <a:srgbClr val="92D050"/>
                            </a:solidFill>
                            <a:latin typeface="Cambria Math" panose="02040503050406030204" pitchFamily="18" charset="0"/>
                          </a:rPr>
                          <m:t>𝐺</m:t>
                        </m:r>
                      </m:sub>
                    </m:sSub>
                    <m:sSup>
                      <m:sSupPr>
                        <m:ctrlPr>
                          <a:rPr lang="en-AU" b="0" i="1" smtClean="0">
                            <a:solidFill>
                              <a:srgbClr val="92D050"/>
                            </a:solidFill>
                            <a:latin typeface="Cambria Math" panose="02040503050406030204" pitchFamily="18" charset="0"/>
                          </a:rPr>
                        </m:ctrlPr>
                      </m:sSupPr>
                      <m:e>
                        <m:r>
                          <a:rPr lang="en-AU" b="0" i="1" smtClean="0">
                            <a:solidFill>
                              <a:srgbClr val="92D050"/>
                            </a:solidFill>
                            <a:latin typeface="Cambria Math" panose="02040503050406030204" pitchFamily="18" charset="0"/>
                          </a:rPr>
                          <m:t>(</m:t>
                        </m:r>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r>
                          <a:rPr lang="en-AU" b="0" i="1" smtClean="0">
                            <a:solidFill>
                              <a:srgbClr val="92D050"/>
                            </a:solidFill>
                            <a:latin typeface="Cambria Math" panose="02040503050406030204" pitchFamily="18" charset="0"/>
                          </a:rPr>
                          <m:t>−</m:t>
                        </m:r>
                        <m:d>
                          <m:dPr>
                            <m:ctrlPr>
                              <a:rPr lang="en-AU" b="0" i="1" smtClean="0">
                                <a:solidFill>
                                  <a:srgbClr val="92D050"/>
                                </a:solidFill>
                                <a:latin typeface="Cambria Math" panose="02040503050406030204" pitchFamily="18" charset="0"/>
                              </a:rPr>
                            </m:ctrlPr>
                          </m:dPr>
                          <m:e>
                            <m:r>
                              <m:rPr>
                                <m:nor/>
                              </m:rPr>
                              <a:rPr lang="el-GR" dirty="0">
                                <a:solidFill>
                                  <a:srgbClr val="92D050"/>
                                </a:solidFill>
                                <a:latin typeface="Cambria Math" panose="02040503050406030204" pitchFamily="18" charset="0"/>
                                <a:ea typeface="Cambria Math" panose="02040503050406030204" pitchFamily="18" charset="0"/>
                              </a:rPr>
                              <m:t>γ</m:t>
                            </m:r>
                            <m:sSub>
                              <m:sSubPr>
                                <m:ctrlPr>
                                  <a:rPr lang="en-AU" i="1">
                                    <a:solidFill>
                                      <a:srgbClr val="92D050"/>
                                    </a:solidFill>
                                    <a:latin typeface="Cambria Math" panose="02040503050406030204" pitchFamily="18" charset="0"/>
                                    <a:ea typeface="Cambria Math" panose="02040503050406030204" pitchFamily="18" charset="0"/>
                                  </a:rPr>
                                </m:ctrlPr>
                              </m:sSubPr>
                              <m:e>
                                <m:r>
                                  <m:rPr>
                                    <m:nor/>
                                  </m:rPr>
                                  <a:rPr lang="en-AU" dirty="0">
                                    <a:solidFill>
                                      <a:srgbClr val="92D050"/>
                                    </a:solidFill>
                                    <a:latin typeface="Cambria Math" panose="02040503050406030204" pitchFamily="18" charset="0"/>
                                    <a:ea typeface="Cambria Math" panose="02040503050406030204" pitchFamily="18" charset="0"/>
                                  </a:rPr>
                                  <m:t>−</m:t>
                                </m:r>
                                <m:r>
                                  <a:rPr lang="en-AU" i="1">
                                    <a:solidFill>
                                      <a:srgbClr val="92D050"/>
                                    </a:solidFill>
                                    <a:latin typeface="Cambria Math" panose="02040503050406030204" pitchFamily="18" charset="0"/>
                                    <a:ea typeface="Cambria Math" panose="02040503050406030204" pitchFamily="18" charset="0"/>
                                  </a:rPr>
                                  <m:t>𝑑</m:t>
                                </m:r>
                              </m:e>
                              <m:sub>
                                <m:r>
                                  <a:rPr lang="en-AU" i="1">
                                    <a:solidFill>
                                      <a:srgbClr val="92D050"/>
                                    </a:solidFill>
                                    <a:latin typeface="Cambria Math" panose="02040503050406030204" pitchFamily="18" charset="0"/>
                                    <a:ea typeface="Cambria Math" panose="02040503050406030204" pitchFamily="18" charset="0"/>
                                  </a:rPr>
                                  <m:t>𝐺</m:t>
                                </m:r>
                              </m:sub>
                            </m:sSub>
                            <m:r>
                              <a:rPr lang="en-AU" i="1">
                                <a:solidFill>
                                  <a:srgbClr val="92D050"/>
                                </a:solidFill>
                                <a:latin typeface="Cambria Math" panose="02040503050406030204" pitchFamily="18" charset="0"/>
                                <a:ea typeface="Cambria Math" panose="02040503050406030204" pitchFamily="18" charset="0"/>
                              </a:rPr>
                              <m:t>𝑓</m:t>
                            </m:r>
                            <m:r>
                              <a:rPr lang="en-AU">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b="0" i="1" smtClean="0">
                                    <a:solidFill>
                                      <a:srgbClr val="92D050"/>
                                    </a:solidFill>
                                    <a:latin typeface="Cambria Math" panose="02040503050406030204" pitchFamily="18" charset="0"/>
                                    <a:ea typeface="Cambria Math" panose="02040503050406030204" pitchFamily="18" charset="0"/>
                                  </a:rPr>
                                  <m:t>𝑀</m:t>
                                </m:r>
                              </m:sub>
                            </m:sSub>
                            <m:r>
                              <a:rPr lang="en-AU" i="1">
                                <a:solidFill>
                                  <a:srgbClr val="92D050"/>
                                </a:solidFill>
                                <a:latin typeface="Cambria Math" panose="02040503050406030204" pitchFamily="18" charset="0"/>
                                <a:ea typeface="Cambria Math" panose="02040503050406030204" pitchFamily="18" charset="0"/>
                              </a:rPr>
                              <m:t>𝑚</m:t>
                            </m:r>
                          </m:e>
                        </m:d>
                        <m:r>
                          <a:rPr lang="en-AU" b="0" i="1" smtClean="0">
                            <a:solidFill>
                              <a:srgbClr val="92D050"/>
                            </a:solidFill>
                            <a:latin typeface="Cambria Math" panose="02040503050406030204" pitchFamily="18" charset="0"/>
                            <a:ea typeface="Cambria Math" panose="02040503050406030204" pitchFamily="18" charset="0"/>
                          </a:rPr>
                          <m:t>)</m:t>
                        </m:r>
                      </m:e>
                      <m:sup>
                        <m:r>
                          <a:rPr lang="en-AU" b="0" i="1" smtClean="0">
                            <a:solidFill>
                              <a:srgbClr val="92D050"/>
                            </a:solidFill>
                            <a:latin typeface="Cambria Math" panose="02040503050406030204" pitchFamily="18" charset="0"/>
                          </a:rPr>
                          <m:t>2</m:t>
                        </m:r>
                      </m:sup>
                    </m:sSup>
                    <m:r>
                      <a:rPr lang="en-AU" b="0" i="0" smtClean="0">
                        <a:latin typeface="Cambria Math" panose="02040503050406030204" pitchFamily="18" charset="0"/>
                      </a:rPr>
                      <m:t>+</m:t>
                    </m:r>
                    <m:r>
                      <a:rPr lang="en-AU" b="0" i="0" smtClean="0">
                        <a:solidFill>
                          <a:srgbClr val="0070C0"/>
                        </a:solidFill>
                        <a:latin typeface="Cambria Math" panose="02040503050406030204" pitchFamily="18" charset="0"/>
                      </a:rPr>
                      <m:t>(1−</m:t>
                    </m:r>
                    <m:sSub>
                      <m:sSubPr>
                        <m:ctrlPr>
                          <a:rPr lang="en-AU" i="1">
                            <a:solidFill>
                              <a:srgbClr val="0070C0"/>
                            </a:solidFill>
                            <a:latin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𝜇</m:t>
                        </m:r>
                      </m:e>
                      <m:sub>
                        <m:r>
                          <a:rPr lang="en-AU" i="1">
                            <a:solidFill>
                              <a:srgbClr val="0070C0"/>
                            </a:solidFill>
                            <a:latin typeface="Cambria Math" panose="02040503050406030204" pitchFamily="18" charset="0"/>
                          </a:rPr>
                          <m:t>𝐺</m:t>
                        </m:r>
                      </m:sub>
                    </m:sSub>
                  </m:oMath>
                </a14:m>
                <a:r>
                  <a:rPr lang="en-AU" dirty="0">
                    <a:solidFill>
                      <a:srgbClr val="0070C0"/>
                    </a:solidFill>
                  </a:rPr>
                  <a:t>)(</a:t>
                </a:r>
                <a14:m>
                  <m:oMath xmlns:m="http://schemas.openxmlformats.org/officeDocument/2006/math">
                    <m:sSup>
                      <m:sSupPr>
                        <m:ctrlPr>
                          <a:rPr lang="en-AU" i="1" dirty="0" smtClean="0">
                            <a:solidFill>
                              <a:srgbClr val="0070C0"/>
                            </a:solidFill>
                            <a:latin typeface="Cambria Math" panose="02040503050406030204" pitchFamily="18" charset="0"/>
                          </a:rPr>
                        </m:ctrlPr>
                      </m:sSupPr>
                      <m:e>
                        <m:sSubSup>
                          <m:sSubSupPr>
                            <m:ctrlPr>
                              <a:rPr lang="en-AU" i="1" dirty="0" smtClean="0">
                                <a:solidFill>
                                  <a:srgbClr val="0070C0"/>
                                </a:solidFill>
                                <a:latin typeface="Cambria Math" panose="02040503050406030204" pitchFamily="18" charset="0"/>
                              </a:rPr>
                            </m:ctrlPr>
                          </m:sSubSupPr>
                          <m:e>
                            <m:r>
                              <a:rPr lang="en-AU" b="0" i="1" dirty="0" smtClean="0">
                                <a:solidFill>
                                  <a:srgbClr val="0070C0"/>
                                </a:solidFill>
                                <a:latin typeface="Cambria Math" panose="02040503050406030204" pitchFamily="18" charset="0"/>
                              </a:rPr>
                              <m:t>𝑌</m:t>
                            </m:r>
                          </m:e>
                          <m:sub>
                            <m:r>
                              <a:rPr lang="en-AU" b="0" i="1" dirty="0" smtClean="0">
                                <a:solidFill>
                                  <a:srgbClr val="0070C0"/>
                                </a:solidFill>
                                <a:latin typeface="Cambria Math" panose="02040503050406030204" pitchFamily="18" charset="0"/>
                              </a:rPr>
                              <m:t>𝐺</m:t>
                            </m:r>
                          </m:sub>
                          <m:sup>
                            <m:r>
                              <a:rPr lang="en-AU" b="0" i="1" dirty="0" smtClean="0">
                                <a:solidFill>
                                  <a:srgbClr val="0070C0"/>
                                </a:solidFill>
                                <a:latin typeface="Cambria Math" panose="02040503050406030204" pitchFamily="18" charset="0"/>
                              </a:rPr>
                              <m:t>∗</m:t>
                            </m:r>
                          </m:sup>
                        </m:sSubSup>
                        <m:r>
                          <a:rPr lang="en-AU" b="0" i="1" dirty="0" smtClean="0">
                            <a:solidFill>
                              <a:srgbClr val="0070C0"/>
                            </a:solidFill>
                            <a:latin typeface="Cambria Math" panose="02040503050406030204" pitchFamily="18" charset="0"/>
                          </a:rPr>
                          <m:t>−(</m:t>
                        </m:r>
                        <m:r>
                          <m:rPr>
                            <m:nor/>
                          </m:rPr>
                          <a:rPr lang="el-GR" dirty="0">
                            <a:solidFill>
                              <a:srgbClr val="0070C0"/>
                            </a:solidFill>
                            <a:latin typeface="Cambria Math" panose="02040503050406030204" pitchFamily="18" charset="0"/>
                            <a:ea typeface="Cambria Math" panose="02040503050406030204" pitchFamily="18" charset="0"/>
                          </a:rPr>
                          <m:t>α</m:t>
                        </m:r>
                        <m:r>
                          <m:rPr>
                            <m:nor/>
                          </m:rPr>
                          <a:rPr lang="en-AU" dirty="0">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i="1">
                                <a:solidFill>
                                  <a:srgbClr val="0070C0"/>
                                </a:solidFill>
                                <a:latin typeface="Cambria Math" panose="02040503050406030204" pitchFamily="18" charset="0"/>
                                <a:ea typeface="Cambria Math" panose="02040503050406030204" pitchFamily="18" charset="0"/>
                              </a:rPr>
                              <m:t>𝐺</m:t>
                            </m:r>
                          </m:sub>
                        </m:sSub>
                        <m:r>
                          <a:rPr lang="en-AU" i="1">
                            <a:solidFill>
                              <a:srgbClr val="0070C0"/>
                            </a:solidFill>
                            <a:latin typeface="Cambria Math" panose="02040503050406030204" pitchFamily="18" charset="0"/>
                            <a:ea typeface="Cambria Math" panose="02040503050406030204" pitchFamily="18" charset="0"/>
                          </a:rPr>
                          <m:t>𝑓</m:t>
                        </m:r>
                        <m:r>
                          <a:rPr lang="en-AU">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b="0" i="1" smtClean="0">
                                <a:solidFill>
                                  <a:srgbClr val="0070C0"/>
                                </a:solidFill>
                                <a:latin typeface="Cambria Math" panose="02040503050406030204" pitchFamily="18" charset="0"/>
                                <a:ea typeface="Cambria Math" panose="02040503050406030204" pitchFamily="18" charset="0"/>
                              </a:rPr>
                              <m:t>𝑀</m:t>
                            </m:r>
                          </m:sub>
                        </m:sSub>
                        <m:r>
                          <a:rPr lang="en-AU" i="1">
                            <a:solidFill>
                              <a:srgbClr val="0070C0"/>
                            </a:solidFill>
                            <a:latin typeface="Cambria Math" panose="02040503050406030204" pitchFamily="18" charset="0"/>
                            <a:ea typeface="Cambria Math" panose="02040503050406030204" pitchFamily="18" charset="0"/>
                          </a:rPr>
                          <m:t>𝑚</m:t>
                        </m:r>
                        <m:r>
                          <a:rPr lang="en-AU" b="0" i="1" smtClean="0">
                            <a:solidFill>
                              <a:srgbClr val="0070C0"/>
                            </a:solidFill>
                            <a:latin typeface="Cambria Math" panose="02040503050406030204" pitchFamily="18" charset="0"/>
                            <a:ea typeface="Cambria Math" panose="02040503050406030204" pitchFamily="18" charset="0"/>
                          </a:rPr>
                          <m:t>))</m:t>
                        </m:r>
                      </m:e>
                      <m:sup>
                        <m:r>
                          <a:rPr lang="en-AU" b="0" i="1" dirty="0" smtClean="0">
                            <a:solidFill>
                              <a:srgbClr val="0070C0"/>
                            </a:solidFill>
                            <a:latin typeface="Cambria Math" panose="02040503050406030204" pitchFamily="18" charset="0"/>
                          </a:rPr>
                          <m:t>2</m:t>
                        </m:r>
                      </m:sup>
                    </m:sSup>
                    <m:r>
                      <a:rPr lang="en-AU" b="0" i="0" dirty="0" smtClean="0">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𝜃</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p>
                      <m:sSupPr>
                        <m:ctrlPr>
                          <a:rPr lang="en-AU" b="0" i="1" dirty="0" smtClean="0">
                            <a:solidFill>
                              <a:srgbClr val="C00000"/>
                            </a:solidFill>
                            <a:latin typeface="Cambria Math" panose="02040503050406030204" pitchFamily="18" charset="0"/>
                          </a:rPr>
                        </m:ctrlPr>
                      </m:sSupPr>
                      <m:e>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𝑒</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𝑓</m:t>
                        </m:r>
                        <m:r>
                          <a:rPr lang="en-AU" b="0" i="1" dirty="0" smtClean="0">
                            <a:solidFill>
                              <a:srgbClr val="C00000"/>
                            </a:solidFill>
                            <a:latin typeface="Cambria Math" panose="02040503050406030204" pitchFamily="18" charset="0"/>
                          </a:rPr>
                          <m:t>)</m:t>
                        </m:r>
                      </m:e>
                      <m:sup>
                        <m:r>
                          <a:rPr lang="en-AU" b="0" i="1" dirty="0" smtClean="0">
                            <a:solidFill>
                              <a:srgbClr val="C00000"/>
                            </a:solidFill>
                            <a:latin typeface="Cambria Math" panose="02040503050406030204" pitchFamily="18" charset="0"/>
                          </a:rPr>
                          <m:t>2</m:t>
                        </m:r>
                      </m:sup>
                    </m:sSup>
                  </m:oMath>
                </a14:m>
                <a:r>
                  <a:rPr lang="en-AU" dirty="0"/>
                  <a:t> and</a:t>
                </a:r>
              </a:p>
              <a:p>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𝑀</m:t>
                        </m:r>
                      </m:sub>
                    </m:sSub>
                    <m:r>
                      <a:rPr lang="en-AU" b="0" i="1" smtClean="0">
                        <a:latin typeface="Cambria Math" panose="02040503050406030204" pitchFamily="18" charset="0"/>
                      </a:rPr>
                      <m:t>=</m:t>
                    </m:r>
                    <m:sSub>
                      <m:sSubPr>
                        <m:ctrlPr>
                          <a:rPr lang="en-AU" b="0" i="1" smtClean="0">
                            <a:solidFill>
                              <a:srgbClr val="92D050"/>
                            </a:solidFill>
                            <a:latin typeface="Cambria Math" panose="02040503050406030204" pitchFamily="18" charset="0"/>
                          </a:rPr>
                        </m:ctrlPr>
                      </m:sSubPr>
                      <m:e>
                        <m:r>
                          <a:rPr lang="en-AU" b="0" i="1" smtClean="0">
                            <a:solidFill>
                              <a:srgbClr val="92D050"/>
                            </a:solidFill>
                            <a:latin typeface="Cambria Math" panose="02040503050406030204" pitchFamily="18" charset="0"/>
                            <a:ea typeface="Cambria Math" panose="02040503050406030204" pitchFamily="18" charset="0"/>
                          </a:rPr>
                          <m:t>𝜇</m:t>
                        </m:r>
                      </m:e>
                      <m:sub>
                        <m:r>
                          <a:rPr lang="en-AU" b="0" i="1" smtClean="0">
                            <a:solidFill>
                              <a:srgbClr val="92D050"/>
                            </a:solidFill>
                            <a:latin typeface="Cambria Math" panose="02040503050406030204" pitchFamily="18" charset="0"/>
                          </a:rPr>
                          <m:t>𝑀</m:t>
                        </m:r>
                      </m:sub>
                    </m:sSub>
                    <m:sSup>
                      <m:sSupPr>
                        <m:ctrlPr>
                          <a:rPr lang="en-AU" b="0" i="1" smtClean="0">
                            <a:solidFill>
                              <a:srgbClr val="92D050"/>
                            </a:solidFill>
                            <a:latin typeface="Cambria Math" panose="02040503050406030204" pitchFamily="18" charset="0"/>
                          </a:rPr>
                        </m:ctrlPr>
                      </m:sSupPr>
                      <m:e>
                        <m:r>
                          <a:rPr lang="en-AU" b="0" i="1" smtClean="0">
                            <a:solidFill>
                              <a:srgbClr val="92D050"/>
                            </a:solidFill>
                            <a:latin typeface="Cambria Math" panose="02040503050406030204" pitchFamily="18" charset="0"/>
                          </a:rPr>
                          <m:t>(</m:t>
                        </m:r>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𝑀</m:t>
                            </m:r>
                          </m:sub>
                          <m:sup>
                            <m:r>
                              <a:rPr lang="en-AU" b="0" i="1" smtClean="0">
                                <a:solidFill>
                                  <a:srgbClr val="92D050"/>
                                </a:solidFill>
                                <a:latin typeface="Cambria Math" panose="02040503050406030204" pitchFamily="18" charset="0"/>
                              </a:rPr>
                              <m:t>∗</m:t>
                            </m:r>
                          </m:sup>
                        </m:sSubSup>
                        <m:r>
                          <a:rPr lang="en-AU" b="0" i="1" smtClean="0">
                            <a:solidFill>
                              <a:srgbClr val="92D050"/>
                            </a:solidFill>
                            <a:latin typeface="Cambria Math" panose="02040503050406030204" pitchFamily="18" charset="0"/>
                          </a:rPr>
                          <m:t>−</m:t>
                        </m:r>
                        <m:d>
                          <m:dPr>
                            <m:ctrlPr>
                              <a:rPr lang="en-AU" b="0" i="1" smtClean="0">
                                <a:solidFill>
                                  <a:srgbClr val="92D050"/>
                                </a:solidFill>
                                <a:latin typeface="Cambria Math" panose="02040503050406030204" pitchFamily="18" charset="0"/>
                              </a:rPr>
                            </m:ctrlPr>
                          </m:dPr>
                          <m:e>
                            <m:r>
                              <m:rPr>
                                <m:nor/>
                              </m:rPr>
                              <a:rPr lang="el-GR" dirty="0">
                                <a:solidFill>
                                  <a:srgbClr val="92D050"/>
                                </a:solidFill>
                                <a:latin typeface="Cambria Math" panose="02040503050406030204" pitchFamily="18" charset="0"/>
                                <a:ea typeface="Cambria Math" panose="02040503050406030204" pitchFamily="18" charset="0"/>
                              </a:rPr>
                              <m:t>γ</m:t>
                            </m:r>
                            <m:r>
                              <m:rPr>
                                <m:nor/>
                              </m:rPr>
                              <a:rPr lang="en-AU" dirty="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i="1">
                                    <a:solidFill>
                                      <a:srgbClr val="92D050"/>
                                    </a:solidFill>
                                    <a:latin typeface="Cambria Math" panose="02040503050406030204" pitchFamily="18" charset="0"/>
                                    <a:ea typeface="Cambria Math" panose="02040503050406030204" pitchFamily="18" charset="0"/>
                                  </a:rPr>
                                  <m:t>𝐺</m:t>
                                </m:r>
                              </m:sub>
                            </m:sSub>
                            <m:r>
                              <a:rPr lang="en-AU" i="1">
                                <a:solidFill>
                                  <a:srgbClr val="92D050"/>
                                </a:solidFill>
                                <a:latin typeface="Cambria Math" panose="02040503050406030204" pitchFamily="18" charset="0"/>
                                <a:ea typeface="Cambria Math" panose="02040503050406030204" pitchFamily="18" charset="0"/>
                              </a:rPr>
                              <m:t>𝑓</m:t>
                            </m:r>
                            <m:r>
                              <a:rPr lang="en-AU">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b="0" i="1" smtClean="0">
                                    <a:solidFill>
                                      <a:srgbClr val="92D050"/>
                                    </a:solidFill>
                                    <a:latin typeface="Cambria Math" panose="02040503050406030204" pitchFamily="18" charset="0"/>
                                    <a:ea typeface="Cambria Math" panose="02040503050406030204" pitchFamily="18" charset="0"/>
                                  </a:rPr>
                                  <m:t>𝑀</m:t>
                                </m:r>
                              </m:sub>
                            </m:sSub>
                            <m:r>
                              <a:rPr lang="en-AU" i="1">
                                <a:solidFill>
                                  <a:srgbClr val="92D050"/>
                                </a:solidFill>
                                <a:latin typeface="Cambria Math" panose="02040503050406030204" pitchFamily="18" charset="0"/>
                                <a:ea typeface="Cambria Math" panose="02040503050406030204" pitchFamily="18" charset="0"/>
                              </a:rPr>
                              <m:t>𝑚</m:t>
                            </m:r>
                          </m:e>
                        </m:d>
                        <m:r>
                          <a:rPr lang="en-AU" b="0" i="1" smtClean="0">
                            <a:solidFill>
                              <a:srgbClr val="92D050"/>
                            </a:solidFill>
                            <a:latin typeface="Cambria Math" panose="02040503050406030204" pitchFamily="18" charset="0"/>
                            <a:ea typeface="Cambria Math" panose="02040503050406030204" pitchFamily="18" charset="0"/>
                          </a:rPr>
                          <m:t>)</m:t>
                        </m:r>
                      </m:e>
                      <m:sup>
                        <m:r>
                          <a:rPr lang="en-AU" b="0" i="1" smtClean="0">
                            <a:solidFill>
                              <a:srgbClr val="92D050"/>
                            </a:solidFill>
                            <a:latin typeface="Cambria Math" panose="02040503050406030204" pitchFamily="18" charset="0"/>
                          </a:rPr>
                          <m:t>2</m:t>
                        </m:r>
                      </m:sup>
                    </m:sSup>
                    <m:r>
                      <a:rPr lang="en-AU" b="0" i="0" smtClean="0">
                        <a:latin typeface="Cambria Math" panose="02040503050406030204" pitchFamily="18" charset="0"/>
                      </a:rPr>
                      <m:t>+</m:t>
                    </m:r>
                    <m:r>
                      <a:rPr lang="en-AU" b="0" i="0" smtClean="0">
                        <a:solidFill>
                          <a:srgbClr val="0070C0"/>
                        </a:solidFill>
                        <a:latin typeface="Cambria Math" panose="02040503050406030204" pitchFamily="18" charset="0"/>
                      </a:rPr>
                      <m:t>(1−</m:t>
                    </m:r>
                    <m:sSub>
                      <m:sSubPr>
                        <m:ctrlPr>
                          <a:rPr lang="en-AU" i="1">
                            <a:solidFill>
                              <a:srgbClr val="0070C0"/>
                            </a:solidFill>
                            <a:latin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𝜇</m:t>
                        </m:r>
                      </m:e>
                      <m:sub>
                        <m:r>
                          <a:rPr lang="en-AU" b="0" i="1" smtClean="0">
                            <a:solidFill>
                              <a:srgbClr val="0070C0"/>
                            </a:solidFill>
                            <a:latin typeface="Cambria Math" panose="02040503050406030204" pitchFamily="18" charset="0"/>
                          </a:rPr>
                          <m:t>𝑀</m:t>
                        </m:r>
                      </m:sub>
                    </m:sSub>
                  </m:oMath>
                </a14:m>
                <a:r>
                  <a:rPr lang="en-AU" dirty="0">
                    <a:solidFill>
                      <a:srgbClr val="0070C0"/>
                    </a:solidFill>
                  </a:rPr>
                  <a:t>)(</a:t>
                </a:r>
                <a14:m>
                  <m:oMath xmlns:m="http://schemas.openxmlformats.org/officeDocument/2006/math">
                    <m:sSup>
                      <m:sSupPr>
                        <m:ctrlPr>
                          <a:rPr lang="en-AU" i="1" dirty="0" smtClean="0">
                            <a:solidFill>
                              <a:srgbClr val="0070C0"/>
                            </a:solidFill>
                            <a:latin typeface="Cambria Math" panose="02040503050406030204" pitchFamily="18" charset="0"/>
                          </a:rPr>
                        </m:ctrlPr>
                      </m:sSupPr>
                      <m:e>
                        <m:sSubSup>
                          <m:sSubSupPr>
                            <m:ctrlPr>
                              <a:rPr lang="en-AU" i="1" dirty="0" smtClean="0">
                                <a:solidFill>
                                  <a:srgbClr val="0070C0"/>
                                </a:solidFill>
                                <a:latin typeface="Cambria Math" panose="02040503050406030204" pitchFamily="18" charset="0"/>
                              </a:rPr>
                            </m:ctrlPr>
                          </m:sSubSupPr>
                          <m:e>
                            <m:r>
                              <a:rPr lang="en-AU" b="0" i="1" dirty="0" smtClean="0">
                                <a:solidFill>
                                  <a:srgbClr val="0070C0"/>
                                </a:solidFill>
                                <a:latin typeface="Cambria Math" panose="02040503050406030204" pitchFamily="18" charset="0"/>
                              </a:rPr>
                              <m:t>𝑌</m:t>
                            </m:r>
                          </m:e>
                          <m:sub>
                            <m:r>
                              <a:rPr lang="en-AU" b="0" i="1" dirty="0" smtClean="0">
                                <a:solidFill>
                                  <a:srgbClr val="0070C0"/>
                                </a:solidFill>
                                <a:latin typeface="Cambria Math" panose="02040503050406030204" pitchFamily="18" charset="0"/>
                              </a:rPr>
                              <m:t>𝐺</m:t>
                            </m:r>
                          </m:sub>
                          <m:sup>
                            <m:r>
                              <a:rPr lang="en-AU" b="0" i="1" dirty="0" smtClean="0">
                                <a:solidFill>
                                  <a:srgbClr val="0070C0"/>
                                </a:solidFill>
                                <a:latin typeface="Cambria Math" panose="02040503050406030204" pitchFamily="18" charset="0"/>
                              </a:rPr>
                              <m:t>∗</m:t>
                            </m:r>
                          </m:sup>
                        </m:sSubSup>
                        <m:r>
                          <a:rPr lang="en-AU" b="0" i="1" dirty="0" smtClean="0">
                            <a:solidFill>
                              <a:srgbClr val="0070C0"/>
                            </a:solidFill>
                            <a:latin typeface="Cambria Math" panose="02040503050406030204" pitchFamily="18" charset="0"/>
                          </a:rPr>
                          <m:t>−(</m:t>
                        </m:r>
                        <m:r>
                          <m:rPr>
                            <m:nor/>
                          </m:rPr>
                          <a:rPr lang="el-GR" dirty="0">
                            <a:solidFill>
                              <a:srgbClr val="0070C0"/>
                            </a:solidFill>
                            <a:latin typeface="Cambria Math" panose="02040503050406030204" pitchFamily="18" charset="0"/>
                            <a:ea typeface="Cambria Math" panose="02040503050406030204" pitchFamily="18" charset="0"/>
                          </a:rPr>
                          <m:t>α</m:t>
                        </m:r>
                        <m:r>
                          <m:rPr>
                            <m:nor/>
                          </m:rPr>
                          <a:rPr lang="en-AU" dirty="0">
                            <a:solidFill>
                              <a:srgbClr val="0070C0"/>
                            </a:solidFill>
                            <a:latin typeface="Cambria Math" panose="02040503050406030204" pitchFamily="18" charset="0"/>
                            <a:ea typeface="Cambria Math" panose="02040503050406030204" pitchFamily="18" charset="0"/>
                          </a:rPr>
                          <m:t>−</m:t>
                        </m:r>
                        <m:r>
                          <m:rPr>
                            <m:nor/>
                          </m:rPr>
                          <a:rPr lang="en-AU" dirty="0">
                            <a:solidFill>
                              <a:srgbClr val="0070C0"/>
                            </a:solidFill>
                            <a:ea typeface="Cambria Math" panose="02040503050406030204" pitchFamily="18" charset="0"/>
                          </a:rPr>
                          <m:t> </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i="1">
                                <a:solidFill>
                                  <a:srgbClr val="0070C0"/>
                                </a:solidFill>
                                <a:latin typeface="Cambria Math" panose="02040503050406030204" pitchFamily="18" charset="0"/>
                                <a:ea typeface="Cambria Math" panose="02040503050406030204" pitchFamily="18" charset="0"/>
                              </a:rPr>
                              <m:t>𝐺</m:t>
                            </m:r>
                          </m:sub>
                        </m:sSub>
                        <m:r>
                          <a:rPr lang="en-AU" i="1">
                            <a:solidFill>
                              <a:srgbClr val="0070C0"/>
                            </a:solidFill>
                            <a:latin typeface="Cambria Math" panose="02040503050406030204" pitchFamily="18" charset="0"/>
                            <a:ea typeface="Cambria Math" panose="02040503050406030204" pitchFamily="18" charset="0"/>
                          </a:rPr>
                          <m:t>𝑓</m:t>
                        </m:r>
                        <m:r>
                          <a:rPr lang="en-AU">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b="0" i="1" smtClean="0">
                                <a:solidFill>
                                  <a:srgbClr val="0070C0"/>
                                </a:solidFill>
                                <a:latin typeface="Cambria Math" panose="02040503050406030204" pitchFamily="18" charset="0"/>
                                <a:ea typeface="Cambria Math" panose="02040503050406030204" pitchFamily="18" charset="0"/>
                              </a:rPr>
                              <m:t>𝑀</m:t>
                            </m:r>
                          </m:sub>
                        </m:sSub>
                        <m:r>
                          <a:rPr lang="en-AU" i="1">
                            <a:solidFill>
                              <a:srgbClr val="0070C0"/>
                            </a:solidFill>
                            <a:latin typeface="Cambria Math" panose="02040503050406030204" pitchFamily="18" charset="0"/>
                            <a:ea typeface="Cambria Math" panose="02040503050406030204" pitchFamily="18" charset="0"/>
                          </a:rPr>
                          <m:t>𝑚</m:t>
                        </m:r>
                        <m:r>
                          <a:rPr lang="en-AU" b="0" i="1" smtClean="0">
                            <a:solidFill>
                              <a:srgbClr val="0070C0"/>
                            </a:solidFill>
                            <a:latin typeface="Cambria Math" panose="02040503050406030204" pitchFamily="18" charset="0"/>
                            <a:ea typeface="Cambria Math" panose="02040503050406030204" pitchFamily="18" charset="0"/>
                          </a:rPr>
                          <m:t>))</m:t>
                        </m:r>
                      </m:e>
                      <m:sup>
                        <m:r>
                          <a:rPr lang="en-AU" b="0" i="1" dirty="0" smtClean="0">
                            <a:solidFill>
                              <a:srgbClr val="0070C0"/>
                            </a:solidFill>
                            <a:latin typeface="Cambria Math" panose="02040503050406030204" pitchFamily="18" charset="0"/>
                          </a:rPr>
                          <m:t>2</m:t>
                        </m:r>
                      </m:sup>
                    </m:sSup>
                    <m:r>
                      <a:rPr lang="en-AU" b="0" i="0" dirty="0" smtClean="0">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𝜃</m:t>
                        </m:r>
                      </m:e>
                      <m:sub>
                        <m:r>
                          <a:rPr lang="en-AU" b="0" i="1" dirty="0" smtClean="0">
                            <a:solidFill>
                              <a:srgbClr val="C00000"/>
                            </a:solidFill>
                            <a:latin typeface="Cambria Math" panose="02040503050406030204" pitchFamily="18" charset="0"/>
                          </a:rPr>
                          <m:t>𝑀</m:t>
                        </m:r>
                      </m:sub>
                    </m:sSub>
                    <m:r>
                      <a:rPr lang="en-AU" b="0" i="1" dirty="0" smtClean="0">
                        <a:solidFill>
                          <a:srgbClr val="C00000"/>
                        </a:solidFill>
                        <a:latin typeface="Cambria Math" panose="02040503050406030204" pitchFamily="18" charset="0"/>
                      </a:rPr>
                      <m:t>(</m:t>
                    </m:r>
                    <m:sSup>
                      <m:sSupPr>
                        <m:ctrlPr>
                          <a:rPr lang="en-AU" b="0" i="1" dirty="0" smtClean="0">
                            <a:solidFill>
                              <a:srgbClr val="C00000"/>
                            </a:solidFill>
                            <a:latin typeface="Cambria Math" panose="02040503050406030204" pitchFamily="18" charset="0"/>
                          </a:rPr>
                        </m:ctrlPr>
                      </m:sSupPr>
                      <m:e>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𝑀</m:t>
                            </m:r>
                          </m:sub>
                        </m:sSub>
                        <m:r>
                          <a:rPr lang="en-AU" b="0" i="1" dirty="0" smtClean="0">
                            <a:solidFill>
                              <a:srgbClr val="C00000"/>
                            </a:solidFill>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𝑒</m:t>
                            </m:r>
                          </m:e>
                          <m:sub>
                            <m:r>
                              <a:rPr lang="en-AU" b="0" i="1" dirty="0" smtClean="0">
                                <a:solidFill>
                                  <a:srgbClr val="C00000"/>
                                </a:solidFill>
                                <a:latin typeface="Cambria Math" panose="02040503050406030204" pitchFamily="18" charset="0"/>
                              </a:rPr>
                              <m:t>𝑀</m:t>
                            </m:r>
                          </m:sub>
                        </m:sSub>
                        <m:r>
                          <a:rPr lang="en-AU" b="0" i="1" dirty="0" smtClean="0">
                            <a:solidFill>
                              <a:srgbClr val="C00000"/>
                            </a:solidFill>
                            <a:latin typeface="Cambria Math" panose="02040503050406030204" pitchFamily="18" charset="0"/>
                          </a:rPr>
                          <m:t>𝑚</m:t>
                        </m:r>
                        <m:r>
                          <a:rPr lang="en-AU" b="0" i="1" dirty="0" smtClean="0">
                            <a:solidFill>
                              <a:srgbClr val="C00000"/>
                            </a:solidFill>
                            <a:latin typeface="Cambria Math" panose="02040503050406030204" pitchFamily="18" charset="0"/>
                          </a:rPr>
                          <m:t>)</m:t>
                        </m:r>
                      </m:e>
                      <m:sup>
                        <m:r>
                          <a:rPr lang="en-AU" b="0" i="1" dirty="0" smtClean="0">
                            <a:solidFill>
                              <a:srgbClr val="C00000"/>
                            </a:solidFill>
                            <a:latin typeface="Cambria Math" panose="02040503050406030204" pitchFamily="18" charset="0"/>
                          </a:rPr>
                          <m:t>2</m:t>
                        </m:r>
                      </m:sup>
                    </m:sSup>
                  </m:oMath>
                </a14:m>
                <a:endParaRPr lang="en-AU" dirty="0"/>
              </a:p>
              <a:p>
                <a:endParaRPr lang="en-AU" dirty="0"/>
              </a:p>
              <a:p>
                <a:r>
                  <a:rPr lang="en-AU" dirty="0"/>
                  <a:t>where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𝜇</m:t>
                        </m:r>
                      </m:e>
                      <m:sub>
                        <m:r>
                          <a:rPr lang="en-AU" b="0" i="1" smtClean="0">
                            <a:latin typeface="Cambria Math" panose="02040503050406030204" pitchFamily="18" charset="0"/>
                          </a:rPr>
                          <m:t>𝐺</m:t>
                        </m:r>
                      </m:sub>
                    </m:sSub>
                    <m:r>
                      <a:rPr lang="en-AU" b="0" i="0" smtClean="0">
                        <a:latin typeface="Cambria Math" panose="02040503050406030204" pitchFamily="18" charset="0"/>
                      </a:rPr>
                      <m:t> </m:t>
                    </m:r>
                    <m:r>
                      <m:rPr>
                        <m:sty m:val="p"/>
                      </m:rPr>
                      <a:rPr lang="en-AU" b="0" i="0" smtClean="0">
                        <a:latin typeface="Cambria Math" panose="02040503050406030204" pitchFamily="18" charset="0"/>
                      </a:rPr>
                      <m:t>or</m:t>
                    </m:r>
                    <m:r>
                      <a:rPr lang="en-AU" b="0" i="0" smtClean="0">
                        <a:latin typeface="Cambria Math" panose="02040503050406030204" pitchFamily="18" charset="0"/>
                      </a:rPr>
                      <m:t> </m:t>
                    </m:r>
                    <m:sSub>
                      <m:sSubPr>
                        <m:ctrlPr>
                          <a:rPr lang="en-AU" i="1">
                            <a:latin typeface="Cambria Math" panose="02040503050406030204" pitchFamily="18" charset="0"/>
                          </a:rPr>
                        </m:ctrlPr>
                      </m:sSubPr>
                      <m:e>
                        <m:r>
                          <a:rPr lang="en-AU" i="1">
                            <a:latin typeface="Cambria Math" panose="02040503050406030204" pitchFamily="18" charset="0"/>
                            <a:ea typeface="Cambria Math" panose="02040503050406030204" pitchFamily="18" charset="0"/>
                          </a:rPr>
                          <m:t>𝜇</m:t>
                        </m:r>
                      </m:e>
                      <m:sub>
                        <m:r>
                          <a:rPr lang="en-AU" b="0" i="1" smtClean="0">
                            <a:latin typeface="Cambria Math" panose="02040503050406030204" pitchFamily="18" charset="0"/>
                            <a:ea typeface="Cambria Math" panose="02040503050406030204" pitchFamily="18" charset="0"/>
                          </a:rPr>
                          <m:t>𝑀</m:t>
                        </m:r>
                        <m:r>
                          <a:rPr lang="en-AU" b="0" i="1" smtClean="0">
                            <a:latin typeface="Cambria Math" panose="02040503050406030204" pitchFamily="18" charset="0"/>
                            <a:ea typeface="Cambria Math" panose="02040503050406030204" pitchFamily="18" charset="0"/>
                          </a:rPr>
                          <m:t> </m:t>
                        </m:r>
                      </m:sub>
                    </m:sSub>
                  </m:oMath>
                </a14:m>
                <a:r>
                  <a:rPr lang="en-AU" dirty="0"/>
                  <a:t>is the authority’s weight on inflation,</a:t>
                </a:r>
              </a:p>
              <a:p>
                <a14:m>
                  <m:oMath xmlns:m="http://schemas.openxmlformats.org/officeDocument/2006/math">
                    <m:sSub>
                      <m:sSubPr>
                        <m:ctrlPr>
                          <a:rPr lang="en-AU" i="1" smtClean="0">
                            <a:latin typeface="Cambria Math" panose="02040503050406030204" pitchFamily="18" charset="0"/>
                            <a:ea typeface="Cambria Math" panose="02040503050406030204" pitchFamily="18" charset="0"/>
                          </a:rPr>
                        </m:ctrlPr>
                      </m:sSubPr>
                      <m:e>
                        <m:r>
                          <a:rPr lang="en-AU" i="1">
                            <a:latin typeface="Cambria Math" panose="02040503050406030204" pitchFamily="18" charset="0"/>
                            <a:ea typeface="Cambria Math" panose="02040503050406030204" pitchFamily="18" charset="0"/>
                          </a:rPr>
                          <m:t>𝑑</m:t>
                        </m:r>
                      </m:e>
                      <m:sub>
                        <m:r>
                          <a:rPr lang="en-AU" i="1">
                            <a:latin typeface="Cambria Math" panose="02040503050406030204" pitchFamily="18" charset="0"/>
                            <a:ea typeface="Cambria Math" panose="02040503050406030204" pitchFamily="18" charset="0"/>
                          </a:rPr>
                          <m:t>𝐺</m:t>
                        </m:r>
                      </m:sub>
                    </m:sSub>
                    <m:r>
                      <a:rPr lang="en-AU" b="0" i="1" smtClean="0">
                        <a:latin typeface="Cambria Math" panose="02040503050406030204" pitchFamily="18" charset="0"/>
                        <a:ea typeface="Cambria Math" panose="02040503050406030204" pitchFamily="18" charset="0"/>
                      </a:rPr>
                      <m:t> </m:t>
                    </m:r>
                    <m:r>
                      <m:rPr>
                        <m:sty m:val="p"/>
                      </m:rPr>
                      <a:rPr lang="en-AU" b="0" i="0" smtClean="0">
                        <a:latin typeface="Cambria Math" panose="02040503050406030204" pitchFamily="18" charset="0"/>
                        <a:ea typeface="Cambria Math" panose="02040503050406030204" pitchFamily="18" charset="0"/>
                      </a:rPr>
                      <m:t>or</m:t>
                    </m:r>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 </m:t>
                        </m:r>
                        <m:r>
                          <a:rPr lang="en-AU" i="1">
                            <a:latin typeface="Cambria Math" panose="02040503050406030204" pitchFamily="18" charset="0"/>
                            <a:ea typeface="Cambria Math" panose="02040503050406030204" pitchFamily="18" charset="0"/>
                          </a:rPr>
                          <m:t>𝑑</m:t>
                        </m:r>
                      </m:e>
                      <m:sub>
                        <m:r>
                          <a:rPr lang="en-AU" b="0" i="1" smtClean="0">
                            <a:latin typeface="Cambria Math" panose="02040503050406030204" pitchFamily="18" charset="0"/>
                            <a:ea typeface="Cambria Math" panose="02040503050406030204" pitchFamily="18" charset="0"/>
                          </a:rPr>
                          <m:t>𝑀</m:t>
                        </m:r>
                      </m:sub>
                    </m:sSub>
                  </m:oMath>
                </a14:m>
                <a:r>
                  <a:rPr lang="en-AU" dirty="0"/>
                  <a:t> is the sensitivity of inflation to the authority,</a:t>
                </a:r>
              </a:p>
              <a:p>
                <a14:m>
                  <m:oMath xmlns:m="http://schemas.openxmlformats.org/officeDocument/2006/math">
                    <m:sSub>
                      <m:sSubPr>
                        <m:ctrlPr>
                          <a:rPr lang="en-AU" i="1" smtClean="0">
                            <a:latin typeface="Cambria Math" panose="02040503050406030204" pitchFamily="18" charset="0"/>
                            <a:ea typeface="Cambria Math" panose="02040503050406030204" pitchFamily="18" charset="0"/>
                          </a:rPr>
                        </m:ctrlPr>
                      </m:sSubPr>
                      <m:e>
                        <m:r>
                          <a:rPr lang="en-AU" i="1">
                            <a:latin typeface="Cambria Math" panose="02040503050406030204" pitchFamily="18" charset="0"/>
                            <a:ea typeface="Cambria Math" panose="02040503050406030204" pitchFamily="18" charset="0"/>
                          </a:rPr>
                          <m:t>𝑏</m:t>
                        </m:r>
                      </m:e>
                      <m:sub>
                        <m:r>
                          <a:rPr lang="en-AU" i="1">
                            <a:latin typeface="Cambria Math" panose="02040503050406030204" pitchFamily="18" charset="0"/>
                            <a:ea typeface="Cambria Math" panose="02040503050406030204" pitchFamily="18" charset="0"/>
                          </a:rPr>
                          <m:t>𝐺</m:t>
                        </m:r>
                      </m:sub>
                    </m:sSub>
                  </m:oMath>
                </a14:m>
                <a:r>
                  <a:rPr lang="en-AU" dirty="0"/>
                  <a:t> </a:t>
                </a:r>
                <a:r>
                  <a:rPr lang="en-AU" dirty="0">
                    <a:latin typeface="Cambria Math" panose="02040503050406030204" pitchFamily="18" charset="0"/>
                    <a:ea typeface="Cambria Math" panose="02040503050406030204" pitchFamily="18" charset="0"/>
                  </a:rPr>
                  <a:t>or </a:t>
                </a:r>
                <a14:m>
                  <m:oMath xmlns:m="http://schemas.openxmlformats.org/officeDocument/2006/math">
                    <m:sSub>
                      <m:sSubPr>
                        <m:ctrlPr>
                          <a:rPr lang="en-AU" i="1">
                            <a:latin typeface="Cambria Math" panose="02040503050406030204" pitchFamily="18" charset="0"/>
                            <a:ea typeface="Cambria Math" panose="02040503050406030204" pitchFamily="18" charset="0"/>
                          </a:rPr>
                        </m:ctrlPr>
                      </m:sSubPr>
                      <m:e>
                        <m:r>
                          <a:rPr lang="en-AU" i="1">
                            <a:latin typeface="Cambria Math" panose="02040503050406030204" pitchFamily="18" charset="0"/>
                            <a:ea typeface="Cambria Math" panose="02040503050406030204" pitchFamily="18" charset="0"/>
                          </a:rPr>
                          <m:t>𝑏</m:t>
                        </m:r>
                      </m:e>
                      <m:sub>
                        <m:r>
                          <a:rPr lang="en-AU" b="0" i="1" smtClean="0">
                            <a:latin typeface="Cambria Math" panose="02040503050406030204" pitchFamily="18" charset="0"/>
                            <a:ea typeface="Cambria Math" panose="02040503050406030204" pitchFamily="18" charset="0"/>
                          </a:rPr>
                          <m:t>𝑀</m:t>
                        </m:r>
                      </m:sub>
                    </m:sSub>
                  </m:oMath>
                </a14:m>
                <a:r>
                  <a:rPr lang="en-AU" dirty="0"/>
                  <a:t> is the sensitivity of output to the authority,</a:t>
                </a:r>
              </a:p>
              <a:p>
                <a14:m>
                  <m:oMath xmlns:m="http://schemas.openxmlformats.org/officeDocument/2006/math">
                    <m:sSub>
                      <m:sSubPr>
                        <m:ctrlPr>
                          <a:rPr lang="en-AU" b="0" i="1" dirty="0" smtClean="0">
                            <a:latin typeface="Cambria Math" panose="02040503050406030204" pitchFamily="18" charset="0"/>
                          </a:rPr>
                        </m:ctrlPr>
                      </m:sSubPr>
                      <m:e>
                        <m:r>
                          <a:rPr lang="en-AU" b="0" i="1" dirty="0" smtClean="0">
                            <a:latin typeface="Cambria Math" panose="02040503050406030204" pitchFamily="18" charset="0"/>
                            <a:ea typeface="Cambria Math" panose="02040503050406030204" pitchFamily="18" charset="0"/>
                          </a:rPr>
                          <m:t>𝜃</m:t>
                        </m:r>
                      </m:e>
                      <m:sub>
                        <m:r>
                          <a:rPr lang="en-AU" b="0" i="1" dirty="0" smtClean="0">
                            <a:latin typeface="Cambria Math" panose="02040503050406030204" pitchFamily="18" charset="0"/>
                          </a:rPr>
                          <m:t>𝐺</m:t>
                        </m:r>
                      </m:sub>
                    </m:sSub>
                  </m:oMath>
                </a14:m>
                <a:r>
                  <a:rPr lang="en-AU" dirty="0"/>
                  <a:t> </a:t>
                </a:r>
                <a:r>
                  <a:rPr lang="en-AU" dirty="0">
                    <a:latin typeface="Cambria Math" panose="02040503050406030204" pitchFamily="18" charset="0"/>
                    <a:ea typeface="Cambria Math" panose="02040503050406030204" pitchFamily="18" charset="0"/>
                  </a:rPr>
                  <a:t>or </a:t>
                </a:r>
                <a14:m>
                  <m:oMath xmlns:m="http://schemas.openxmlformats.org/officeDocument/2006/math">
                    <m:sSub>
                      <m:sSubPr>
                        <m:ctrlPr>
                          <a:rPr lang="en-AU" i="1" dirty="0">
                            <a:latin typeface="Cambria Math" panose="02040503050406030204" pitchFamily="18" charset="0"/>
                          </a:rPr>
                        </m:ctrlPr>
                      </m:sSubPr>
                      <m:e>
                        <m:r>
                          <a:rPr lang="en-AU" i="1" dirty="0">
                            <a:latin typeface="Cambria Math" panose="02040503050406030204" pitchFamily="18" charset="0"/>
                            <a:ea typeface="Cambria Math" panose="02040503050406030204" pitchFamily="18" charset="0"/>
                          </a:rPr>
                          <m:t>𝜃</m:t>
                        </m:r>
                      </m:e>
                      <m:sub>
                        <m:r>
                          <a:rPr lang="en-AU" b="0" i="1" dirty="0" smtClean="0">
                            <a:latin typeface="Cambria Math" panose="02040503050406030204" pitchFamily="18" charset="0"/>
                          </a:rPr>
                          <m:t>𝑀</m:t>
                        </m:r>
                      </m:sub>
                    </m:sSub>
                  </m:oMath>
                </a14:m>
                <a:r>
                  <a:rPr lang="en-AU" dirty="0">
                    <a:latin typeface="Cambria Math" panose="02040503050406030204" pitchFamily="18" charset="0"/>
                    <a:ea typeface="Cambria Math" panose="02040503050406030204" pitchFamily="18" charset="0"/>
                  </a:rPr>
                  <a:t> </a:t>
                </a:r>
                <a:r>
                  <a:rPr lang="en-AU" dirty="0"/>
                  <a:t>is the authority’s weight on instrument,</a:t>
                </a:r>
              </a:p>
              <a:p>
                <a14:m>
                  <m:oMath xmlns:m="http://schemas.openxmlformats.org/officeDocument/2006/math">
                    <m:sSub>
                      <m:sSubPr>
                        <m:ctrlPr>
                          <a:rPr lang="en-AU" b="0" i="1" dirty="0" smtClean="0">
                            <a:latin typeface="Cambria Math" panose="02040503050406030204" pitchFamily="18" charset="0"/>
                          </a:rPr>
                        </m:ctrlPr>
                      </m:sSubPr>
                      <m:e>
                        <m:r>
                          <a:rPr lang="en-AU" b="0" i="1" dirty="0" smtClean="0">
                            <a:latin typeface="Cambria Math" panose="02040503050406030204" pitchFamily="18" charset="0"/>
                          </a:rPr>
                          <m:t>𝑒</m:t>
                        </m:r>
                      </m:e>
                      <m:sub>
                        <m:r>
                          <a:rPr lang="en-AU" b="0" i="1" dirty="0" smtClean="0">
                            <a:latin typeface="Cambria Math" panose="02040503050406030204" pitchFamily="18" charset="0"/>
                          </a:rPr>
                          <m:t>𝐺</m:t>
                        </m:r>
                      </m:sub>
                    </m:sSub>
                  </m:oMath>
                </a14:m>
                <a:r>
                  <a:rPr lang="en-AU" dirty="0">
                    <a:latin typeface="Cambria Math" panose="02040503050406030204" pitchFamily="18" charset="0"/>
                    <a:ea typeface="Cambria Math" panose="02040503050406030204" pitchFamily="18" charset="0"/>
                  </a:rPr>
                  <a:t> or </a:t>
                </a:r>
                <a14:m>
                  <m:oMath xmlns:m="http://schemas.openxmlformats.org/officeDocument/2006/math">
                    <m:sSub>
                      <m:sSubPr>
                        <m:ctrlPr>
                          <a:rPr lang="en-AU" i="1" dirty="0">
                            <a:latin typeface="Cambria Math" panose="02040503050406030204" pitchFamily="18" charset="0"/>
                          </a:rPr>
                        </m:ctrlPr>
                      </m:sSubPr>
                      <m:e>
                        <m:r>
                          <a:rPr lang="en-AU" i="1" dirty="0">
                            <a:latin typeface="Cambria Math" panose="02040503050406030204" pitchFamily="18" charset="0"/>
                          </a:rPr>
                          <m:t>𝑒</m:t>
                        </m:r>
                      </m:e>
                      <m:sub>
                        <m:r>
                          <a:rPr lang="en-AU" b="0" i="1" dirty="0" smtClean="0">
                            <a:latin typeface="Cambria Math" panose="02040503050406030204" pitchFamily="18" charset="0"/>
                          </a:rPr>
                          <m:t>𝑀</m:t>
                        </m:r>
                      </m:sub>
                    </m:sSub>
                  </m:oMath>
                </a14:m>
                <a:r>
                  <a:rPr lang="en-AU" dirty="0">
                    <a:latin typeface="Cambria Math" panose="02040503050406030204" pitchFamily="18" charset="0"/>
                    <a:ea typeface="Cambria Math" panose="02040503050406030204" pitchFamily="18" charset="0"/>
                  </a:rPr>
                  <a:t> </a:t>
                </a:r>
                <a:r>
                  <a:rPr lang="en-AU" dirty="0"/>
                  <a:t>is the penalty factor on change in fiscal or monetary policy</a:t>
                </a:r>
              </a:p>
              <a:p>
                <a:endParaRPr lang="en-AU" dirty="0"/>
              </a:p>
              <a:p>
                <a:pPr marL="0" indent="0">
                  <a:buNone/>
                </a:pPr>
                <a:r>
                  <a:rPr lang="en-AU" dirty="0"/>
                  <a:t>At this stage the rigidity terms reflect </a:t>
                </a:r>
                <a:r>
                  <a:rPr lang="en-AU" b="1" dirty="0"/>
                  <a:t>both</a:t>
                </a:r>
                <a:r>
                  <a:rPr lang="en-AU" dirty="0"/>
                  <a:t> a </a:t>
                </a:r>
                <a:r>
                  <a:rPr lang="en-AU" dirty="0">
                    <a:solidFill>
                      <a:srgbClr val="C00000"/>
                    </a:solidFill>
                  </a:rPr>
                  <a:t>cost of adjustment</a:t>
                </a:r>
                <a:r>
                  <a:rPr lang="en-AU" dirty="0"/>
                  <a:t> and non-linearities in the response of economic variables.</a:t>
                </a:r>
              </a:p>
            </p:txBody>
          </p:sp>
        </mc:Choice>
        <mc:Fallback xmlns="">
          <p:sp>
            <p:nvSpPr>
              <p:cNvPr id="3" name="Content Placeholder 2">
                <a:extLst>
                  <a:ext uri="{FF2B5EF4-FFF2-40B4-BE49-F238E27FC236}">
                    <a16:creationId xmlns:a16="http://schemas.microsoft.com/office/drawing/2014/main" id="{80121633-E592-E290-5EB5-9443EBF76733}"/>
                  </a:ext>
                </a:extLst>
              </p:cNvPr>
              <p:cNvSpPr>
                <a:spLocks noGrp="1" noRot="1" noChangeAspect="1" noMove="1" noResize="1" noEditPoints="1" noAdjustHandles="1" noChangeArrowheads="1" noChangeShapeType="1" noTextEdit="1"/>
              </p:cNvSpPr>
              <p:nvPr>
                <p:ph sz="half" idx="1"/>
              </p:nvPr>
            </p:nvSpPr>
            <p:spPr>
              <a:xfrm>
                <a:off x="313184" y="820588"/>
                <a:ext cx="8510588" cy="4055417"/>
              </a:xfrm>
              <a:blipFill>
                <a:blip r:embed="rId3"/>
                <a:stretch>
                  <a:fillRect l="-430" t="-1805"/>
                </a:stretch>
              </a:blipFill>
            </p:spPr>
            <p:txBody>
              <a:bodyPr/>
              <a:lstStyle/>
              <a:p>
                <a:r>
                  <a:rPr lang="en-AU">
                    <a:noFill/>
                  </a:rPr>
                  <a:t> </a:t>
                </a:r>
              </a:p>
            </p:txBody>
          </p:sp>
        </mc:Fallback>
      </mc:AlternateContent>
    </p:spTree>
    <p:extLst>
      <p:ext uri="{BB962C8B-B14F-4D97-AF65-F5344CB8AC3E}">
        <p14:creationId xmlns:p14="http://schemas.microsoft.com/office/powerpoint/2010/main" val="388823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BA6D2-816B-0975-EAEC-71C3B06CC83A}"/>
              </a:ext>
            </a:extLst>
          </p:cNvPr>
          <p:cNvSpPr>
            <a:spLocks noGrp="1"/>
          </p:cNvSpPr>
          <p:nvPr>
            <p:ph type="title"/>
          </p:nvPr>
        </p:nvSpPr>
        <p:spPr/>
        <p:txBody>
          <a:bodyPr/>
          <a:lstStyle/>
          <a:p>
            <a:r>
              <a:rPr lang="en-AU" dirty="0"/>
              <a:t>Precommitment</a:t>
            </a:r>
          </a:p>
        </p:txBody>
      </p:sp>
      <p:sp>
        <p:nvSpPr>
          <p:cNvPr id="3" name="Content Placeholder 2">
            <a:extLst>
              <a:ext uri="{FF2B5EF4-FFF2-40B4-BE49-F238E27FC236}">
                <a16:creationId xmlns:a16="http://schemas.microsoft.com/office/drawing/2014/main" id="{9593B369-6459-DAB7-95A5-CFFAA7606CAD}"/>
              </a:ext>
            </a:extLst>
          </p:cNvPr>
          <p:cNvSpPr>
            <a:spLocks noGrp="1"/>
          </p:cNvSpPr>
          <p:nvPr>
            <p:ph sz="half" idx="1"/>
          </p:nvPr>
        </p:nvSpPr>
        <p:spPr>
          <a:xfrm>
            <a:off x="313184" y="820589"/>
            <a:ext cx="8521254" cy="3671640"/>
          </a:xfrm>
        </p:spPr>
        <p:txBody>
          <a:bodyPr/>
          <a:lstStyle/>
          <a:p>
            <a:pPr marL="0" indent="0">
              <a:buNone/>
            </a:pPr>
            <a:r>
              <a:rPr lang="en-AU" b="1" dirty="0">
                <a:solidFill>
                  <a:srgbClr val="0070C0"/>
                </a:solidFill>
              </a:rPr>
              <a:t>What is pre-commitment?</a:t>
            </a:r>
          </a:p>
          <a:p>
            <a:r>
              <a:rPr lang="en-AU" dirty="0"/>
              <a:t>A government budget.</a:t>
            </a:r>
          </a:p>
          <a:p>
            <a:r>
              <a:rPr lang="en-AU" dirty="0"/>
              <a:t>A published path for interest rates.</a:t>
            </a:r>
          </a:p>
          <a:p>
            <a:r>
              <a:rPr lang="en-AU" i="1" dirty="0"/>
              <a:t>The sequencing of announcements/choices</a:t>
            </a:r>
            <a:r>
              <a:rPr lang="en-AU" dirty="0"/>
              <a:t>.</a:t>
            </a:r>
          </a:p>
          <a:p>
            <a:r>
              <a:rPr lang="en-AU" i="1" dirty="0"/>
              <a:t>A friction in changing policy</a:t>
            </a:r>
            <a:r>
              <a:rPr lang="en-AU" dirty="0"/>
              <a:t>.</a:t>
            </a:r>
          </a:p>
          <a:p>
            <a:r>
              <a:rPr lang="en-AU" i="1" dirty="0"/>
              <a:t>Costly commitment to a rule</a:t>
            </a:r>
            <a:r>
              <a:rPr lang="en-AU" dirty="0"/>
              <a:t>.</a:t>
            </a:r>
          </a:p>
          <a:p>
            <a:endParaRPr lang="en-AU" dirty="0"/>
          </a:p>
          <a:p>
            <a:pPr marL="0" indent="0">
              <a:buNone/>
            </a:pPr>
            <a:r>
              <a:rPr lang="en-AU" dirty="0"/>
              <a:t>In our static game we simply assume that a player “moves first” (Stackelberg game).  In a dynamic game this will be about “costs of adjustment”.</a:t>
            </a:r>
          </a:p>
        </p:txBody>
      </p:sp>
    </p:spTree>
    <p:extLst>
      <p:ext uri="{BB962C8B-B14F-4D97-AF65-F5344CB8AC3E}">
        <p14:creationId xmlns:p14="http://schemas.microsoft.com/office/powerpoint/2010/main" val="1139930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277E3-61A2-3E21-7B14-87B464EA13F1}"/>
              </a:ext>
            </a:extLst>
          </p:cNvPr>
          <p:cNvSpPr>
            <a:spLocks noGrp="1"/>
          </p:cNvSpPr>
          <p:nvPr>
            <p:ph type="title"/>
          </p:nvPr>
        </p:nvSpPr>
        <p:spPr/>
        <p:txBody>
          <a:bodyPr/>
          <a:lstStyle/>
          <a:p>
            <a:r>
              <a:rPr lang="en-AU" dirty="0"/>
              <a:t>Summary of analytical solutions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9FA9E69-76CC-A4EA-3F31-C849BD53D228}"/>
                  </a:ext>
                </a:extLst>
              </p:cNvPr>
              <p:cNvSpPr>
                <a:spLocks noGrp="1"/>
              </p:cNvSpPr>
              <p:nvPr>
                <p:ph sz="half" idx="2"/>
              </p:nvPr>
            </p:nvSpPr>
            <p:spPr>
              <a:xfrm>
                <a:off x="323850" y="820342"/>
                <a:ext cx="8510588" cy="3671888"/>
              </a:xfrm>
            </p:spPr>
            <p:txBody>
              <a:bodyPr>
                <a:normAutofit fontScale="92500" lnSpcReduction="10000"/>
              </a:bodyPr>
              <a:lstStyle/>
              <a:p>
                <a:r>
                  <a:rPr lang="en-AU" b="1" dirty="0"/>
                  <a:t>Nash equilibrium: </a:t>
                </a:r>
                <a:r>
                  <a:rPr lang="en-AU" dirty="0"/>
                  <a:t>solve the best response functions for both the government and the central bank simultaneously to obtain </a:t>
                </a:r>
                <a14:m>
                  <m:oMath xmlns:m="http://schemas.openxmlformats.org/officeDocument/2006/math">
                    <m:sSup>
                      <m:sSupPr>
                        <m:ctrlPr>
                          <a:rPr lang="en-AU" i="1" smtClean="0">
                            <a:latin typeface="Cambria Math" panose="02040503050406030204" pitchFamily="18" charset="0"/>
                          </a:rPr>
                        </m:ctrlPr>
                      </m:sSupPr>
                      <m:e>
                        <m:r>
                          <a:rPr lang="en-AU" b="0" i="1" smtClean="0">
                            <a:latin typeface="Cambria Math" panose="02040503050406030204" pitchFamily="18" charset="0"/>
                          </a:rPr>
                          <m:t>𝑓</m:t>
                        </m:r>
                      </m:e>
                      <m:sup>
                        <m:r>
                          <a:rPr lang="en-AU" b="0" i="1" smtClean="0">
                            <a:latin typeface="Cambria Math" panose="02040503050406030204" pitchFamily="18" charset="0"/>
                          </a:rPr>
                          <m:t>∗</m:t>
                        </m:r>
                      </m:sup>
                    </m:sSup>
                  </m:oMath>
                </a14:m>
                <a:r>
                  <a:rPr lang="en-AU" b="1" dirty="0"/>
                  <a:t> </a:t>
                </a:r>
                <a:r>
                  <a:rPr lang="en-AU" dirty="0"/>
                  <a:t>and</a:t>
                </a:r>
                <a:r>
                  <a:rPr lang="en-AU" b="1" dirty="0"/>
                  <a:t> </a:t>
                </a:r>
                <a14:m>
                  <m:oMath xmlns:m="http://schemas.openxmlformats.org/officeDocument/2006/math">
                    <m:sSup>
                      <m:sSupPr>
                        <m:ctrlPr>
                          <a:rPr lang="en-AU" i="1">
                            <a:latin typeface="Cambria Math" panose="02040503050406030204" pitchFamily="18" charset="0"/>
                          </a:rPr>
                        </m:ctrlPr>
                      </m:sSupPr>
                      <m:e>
                        <m:r>
                          <a:rPr lang="en-AU" b="0" i="1" smtClean="0">
                            <a:latin typeface="Cambria Math" panose="02040503050406030204" pitchFamily="18" charset="0"/>
                          </a:rPr>
                          <m:t>𝑚</m:t>
                        </m:r>
                      </m:e>
                      <m:sup>
                        <m:r>
                          <a:rPr lang="en-AU" b="0" i="1" smtClean="0">
                            <a:latin typeface="Cambria Math" panose="02040503050406030204" pitchFamily="18" charset="0"/>
                          </a:rPr>
                          <m:t>∗</m:t>
                        </m:r>
                      </m:sup>
                    </m:sSup>
                  </m:oMath>
                </a14:m>
                <a:br>
                  <a:rPr lang="en-US" dirty="0"/>
                </a:br>
                <a:endParaRPr lang="en-AU" dirty="0"/>
              </a:p>
              <a:p>
                <a:r>
                  <a:rPr lang="en-AU" b="1" dirty="0"/>
                  <a:t>Precommitment: </a:t>
                </a:r>
                <a:r>
                  <a:rPr lang="en-AU" dirty="0"/>
                  <a:t>In the first stage, each player can choose to </a:t>
                </a:r>
                <a:r>
                  <a:rPr lang="en-AU" dirty="0" err="1"/>
                  <a:t>precommit</a:t>
                </a:r>
                <a:r>
                  <a:rPr lang="en-AU" dirty="0"/>
                  <a:t> to policies </a:t>
                </a:r>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𝑓</m:t>
                        </m:r>
                      </m:e>
                      <m:sub>
                        <m:r>
                          <a:rPr lang="en-AU" b="0" i="1" smtClean="0">
                            <a:latin typeface="Cambria Math" panose="02040503050406030204" pitchFamily="18" charset="0"/>
                          </a:rPr>
                          <m:t>1</m:t>
                        </m:r>
                      </m:sub>
                    </m:sSub>
                  </m:oMath>
                </a14:m>
                <a:r>
                  <a:rPr lang="en-AU" dirty="0"/>
                  <a:t> and </a:t>
                </a:r>
                <a14:m>
                  <m:oMath xmlns:m="http://schemas.openxmlformats.org/officeDocument/2006/math">
                    <m:sSub>
                      <m:sSubPr>
                        <m:ctrlPr>
                          <a:rPr lang="en-AU" i="1">
                            <a:latin typeface="Cambria Math" panose="02040503050406030204" pitchFamily="18" charset="0"/>
                          </a:rPr>
                        </m:ctrlPr>
                      </m:sSubPr>
                      <m:e>
                        <m:r>
                          <a:rPr lang="en-AU" b="0" i="1" smtClean="0">
                            <a:latin typeface="Cambria Math" panose="02040503050406030204" pitchFamily="18" charset="0"/>
                          </a:rPr>
                          <m:t>𝑚</m:t>
                        </m:r>
                      </m:e>
                      <m:sub>
                        <m:r>
                          <a:rPr lang="en-AU" b="0" i="1" smtClean="0">
                            <a:latin typeface="Cambria Math" panose="02040503050406030204" pitchFamily="18" charset="0"/>
                          </a:rPr>
                          <m:t>1</m:t>
                        </m:r>
                      </m:sub>
                    </m:sSub>
                  </m:oMath>
                </a14:m>
                <a:r>
                  <a:rPr lang="en-AU" dirty="0"/>
                  <a:t>, knowing the second stage best response functions.</a:t>
                </a:r>
                <a:br>
                  <a:rPr lang="en-AU" dirty="0"/>
                </a:br>
                <a:endParaRPr lang="en-AU" dirty="0"/>
              </a:p>
              <a:p>
                <a:r>
                  <a:rPr lang="en-AU" b="1" dirty="0"/>
                  <a:t>Cooperative outcome: </a:t>
                </a:r>
                <a:r>
                  <a:rPr lang="en-AU" dirty="0"/>
                  <a:t>Minimise the joint loss function to obtain the socially optimal fiscal and monetary policies </a:t>
                </a:r>
                <a14:m>
                  <m:oMath xmlns:m="http://schemas.openxmlformats.org/officeDocument/2006/math">
                    <m:sSup>
                      <m:sSupPr>
                        <m:ctrlPr>
                          <a:rPr lang="en-AU" i="1" smtClean="0">
                            <a:latin typeface="Cambria Math" panose="02040503050406030204" pitchFamily="18" charset="0"/>
                          </a:rPr>
                        </m:ctrlPr>
                      </m:sSupPr>
                      <m:e>
                        <m:r>
                          <a:rPr lang="en-AU" b="0" i="1" smtClean="0">
                            <a:latin typeface="Cambria Math" panose="02040503050406030204" pitchFamily="18" charset="0"/>
                          </a:rPr>
                          <m:t>𝑓</m:t>
                        </m:r>
                      </m:e>
                      <m:sup>
                        <m:r>
                          <a:rPr lang="en-AU" b="0" i="1" smtClean="0">
                            <a:latin typeface="Cambria Math" panose="02040503050406030204" pitchFamily="18" charset="0"/>
                          </a:rPr>
                          <m:t>0</m:t>
                        </m:r>
                      </m:sup>
                    </m:sSup>
                  </m:oMath>
                </a14:m>
                <a:r>
                  <a:rPr lang="en-AU" dirty="0"/>
                  <a:t> and </a:t>
                </a:r>
                <a14:m>
                  <m:oMath xmlns:m="http://schemas.openxmlformats.org/officeDocument/2006/math">
                    <m:sSup>
                      <m:sSupPr>
                        <m:ctrlPr>
                          <a:rPr lang="en-AU" i="1">
                            <a:latin typeface="Cambria Math" panose="02040503050406030204" pitchFamily="18" charset="0"/>
                          </a:rPr>
                        </m:ctrlPr>
                      </m:sSupPr>
                      <m:e>
                        <m:r>
                          <a:rPr lang="en-AU" b="0" i="1" smtClean="0">
                            <a:latin typeface="Cambria Math" panose="02040503050406030204" pitchFamily="18" charset="0"/>
                          </a:rPr>
                          <m:t>𝑚</m:t>
                        </m:r>
                      </m:e>
                      <m:sup>
                        <m:r>
                          <a:rPr lang="en-AU" b="0" i="1" smtClean="0">
                            <a:latin typeface="Cambria Math" panose="02040503050406030204" pitchFamily="18" charset="0"/>
                          </a:rPr>
                          <m:t>0</m:t>
                        </m:r>
                      </m:sup>
                    </m:sSup>
                  </m:oMath>
                </a14:m>
                <a:r>
                  <a:rPr lang="en-AU" dirty="0"/>
                  <a:t>.</a:t>
                </a:r>
              </a:p>
              <a:p>
                <a:endParaRPr lang="en-AU" dirty="0"/>
              </a:p>
              <a:p>
                <a:pPr marL="0" indent="0">
                  <a:buNone/>
                </a:pPr>
                <a:r>
                  <a:rPr lang="en-AU" dirty="0"/>
                  <a:t>As it is fundamentally a “static” game, if both players </a:t>
                </a:r>
                <a:r>
                  <a:rPr lang="en-AU" dirty="0" err="1"/>
                  <a:t>precommit</a:t>
                </a:r>
                <a:r>
                  <a:rPr lang="en-AU" dirty="0"/>
                  <a:t> we end up at the Nash Equilibrium again (i.e. precommitment reflects information about the current choice).</a:t>
                </a:r>
              </a:p>
              <a:p>
                <a:endParaRPr lang="en-AU" b="1" dirty="0"/>
              </a:p>
            </p:txBody>
          </p:sp>
        </mc:Choice>
        <mc:Fallback xmlns="">
          <p:sp>
            <p:nvSpPr>
              <p:cNvPr id="4" name="Content Placeholder 3">
                <a:extLst>
                  <a:ext uri="{FF2B5EF4-FFF2-40B4-BE49-F238E27FC236}">
                    <a16:creationId xmlns:a16="http://schemas.microsoft.com/office/drawing/2014/main" id="{C9FA9E69-76CC-A4EA-3F31-C849BD53D228}"/>
                  </a:ext>
                </a:extLst>
              </p:cNvPr>
              <p:cNvSpPr>
                <a:spLocks noGrp="1" noRot="1" noChangeAspect="1" noMove="1" noResize="1" noEditPoints="1" noAdjustHandles="1" noChangeArrowheads="1" noChangeShapeType="1" noTextEdit="1"/>
              </p:cNvSpPr>
              <p:nvPr>
                <p:ph sz="half" idx="2"/>
              </p:nvPr>
            </p:nvSpPr>
            <p:spPr>
              <a:xfrm>
                <a:off x="323850" y="820342"/>
                <a:ext cx="8510588" cy="3671888"/>
              </a:xfrm>
              <a:blipFill>
                <a:blip r:embed="rId3"/>
                <a:stretch>
                  <a:fillRect l="-645" t="-1661" r="-1003"/>
                </a:stretch>
              </a:blipFill>
            </p:spPr>
            <p:txBody>
              <a:bodyPr/>
              <a:lstStyle/>
              <a:p>
                <a:r>
                  <a:rPr lang="en-NZ">
                    <a:noFill/>
                  </a:rPr>
                  <a:t> </a:t>
                </a:r>
              </a:p>
            </p:txBody>
          </p:sp>
        </mc:Fallback>
      </mc:AlternateContent>
    </p:spTree>
    <p:extLst>
      <p:ext uri="{BB962C8B-B14F-4D97-AF65-F5344CB8AC3E}">
        <p14:creationId xmlns:p14="http://schemas.microsoft.com/office/powerpoint/2010/main" val="3929417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Modelling assumptions</a:t>
            </a:r>
          </a:p>
        </p:txBody>
      </p:sp>
      <p:sp>
        <p:nvSpPr>
          <p:cNvPr id="3" name="Content Placeholder 2">
            <a:extLst>
              <a:ext uri="{FF2B5EF4-FFF2-40B4-BE49-F238E27FC236}">
                <a16:creationId xmlns:a16="http://schemas.microsoft.com/office/drawing/2014/main" id="{76BCE688-9F6E-CA80-3ECE-608C33CCB50D}"/>
              </a:ext>
            </a:extLst>
          </p:cNvPr>
          <p:cNvSpPr>
            <a:spLocks noGrp="1"/>
          </p:cNvSpPr>
          <p:nvPr>
            <p:ph sz="half" idx="1"/>
          </p:nvPr>
        </p:nvSpPr>
        <p:spPr>
          <a:xfrm>
            <a:off x="313184" y="820589"/>
            <a:ext cx="7427168" cy="3671640"/>
          </a:xfrm>
        </p:spPr>
        <p:txBody>
          <a:bodyPr>
            <a:normAutofit/>
          </a:bodyPr>
          <a:lstStyle/>
          <a:p>
            <a:pPr marL="0" indent="0">
              <a:buNone/>
            </a:pPr>
            <a:r>
              <a:rPr lang="en-AU" b="1" dirty="0">
                <a:solidFill>
                  <a:srgbClr val="0066AA"/>
                </a:solidFill>
              </a:rPr>
              <a:t>Modelling Assumptions</a:t>
            </a:r>
          </a:p>
          <a:p>
            <a:endParaRPr lang="en-AU" dirty="0"/>
          </a:p>
          <a:p>
            <a:pPr marL="0" indent="0">
              <a:buNone/>
            </a:pPr>
            <a:r>
              <a:rPr lang="en-AU" b="1" dirty="0"/>
              <a:t>Asymmetry in objectives</a:t>
            </a:r>
            <a:r>
              <a:rPr lang="en-AU" dirty="0"/>
              <a:t>: Monetary authority only weights inflation, government only growth (one target, one instrument)</a:t>
            </a:r>
          </a:p>
          <a:p>
            <a:pPr marL="0" indent="0">
              <a:buNone/>
            </a:pPr>
            <a:endParaRPr lang="en-AU" dirty="0"/>
          </a:p>
          <a:p>
            <a:pPr marL="0" indent="0">
              <a:buNone/>
            </a:pPr>
            <a:r>
              <a:rPr lang="en-AU" b="1" dirty="0"/>
              <a:t>Adjustment cost of instrument</a:t>
            </a:r>
            <a:r>
              <a:rPr lang="en-AU" dirty="0"/>
              <a:t>: Necessary to prevent “total offset” – otherwise Nash Equilibrium is indeterminant.</a:t>
            </a:r>
          </a:p>
          <a:p>
            <a:pPr marL="0" indent="0">
              <a:buNone/>
            </a:pPr>
            <a:endParaRPr lang="en-AU" dirty="0"/>
          </a:p>
          <a:p>
            <a:pPr marL="0" indent="0">
              <a:buNone/>
            </a:pPr>
            <a:r>
              <a:rPr lang="en-AU" b="1" dirty="0"/>
              <a:t>Rational expectations</a:t>
            </a:r>
            <a:r>
              <a:rPr lang="en-AU" dirty="0"/>
              <a:t>: Agents know and respond to the best response of other agents.</a:t>
            </a:r>
          </a:p>
        </p:txBody>
      </p:sp>
    </p:spTree>
    <p:extLst>
      <p:ext uri="{BB962C8B-B14F-4D97-AF65-F5344CB8AC3E}">
        <p14:creationId xmlns:p14="http://schemas.microsoft.com/office/powerpoint/2010/main" val="419583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Static Demand shock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BCE688-9F6E-CA80-3ECE-608C33CCB50D}"/>
                  </a:ext>
                </a:extLst>
              </p:cNvPr>
              <p:cNvSpPr>
                <a:spLocks noGrp="1"/>
              </p:cNvSpPr>
              <p:nvPr>
                <p:ph sz="half" idx="1"/>
              </p:nvPr>
            </p:nvSpPr>
            <p:spPr>
              <a:xfrm>
                <a:off x="313184" y="699542"/>
                <a:ext cx="7427168" cy="4303463"/>
              </a:xfrm>
            </p:spPr>
            <p:txBody>
              <a:bodyPr>
                <a:normAutofit fontScale="55000" lnSpcReduction="20000"/>
              </a:bodyPr>
              <a:lstStyle/>
              <a:p>
                <a:pPr marL="0" indent="0">
                  <a:buNone/>
                </a:pPr>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𝐺</m:t>
                        </m:r>
                      </m:sub>
                    </m:sSub>
                    <m:r>
                      <a:rPr lang="en-AU" b="0" i="1" smtClean="0">
                        <a:latin typeface="Cambria Math" panose="02040503050406030204" pitchFamily="18" charset="0"/>
                      </a:rPr>
                      <m:t>=</m:t>
                    </m:r>
                    <m:sSub>
                      <m:sSubPr>
                        <m:ctrlPr>
                          <a:rPr lang="en-AU" b="0" i="1" smtClean="0">
                            <a:solidFill>
                              <a:srgbClr val="92D050"/>
                            </a:solidFill>
                            <a:latin typeface="Cambria Math" panose="02040503050406030204" pitchFamily="18" charset="0"/>
                          </a:rPr>
                        </m:ctrlPr>
                      </m:sSubPr>
                      <m:e>
                        <m:r>
                          <a:rPr lang="en-AU" b="0" i="1" smtClean="0">
                            <a:solidFill>
                              <a:srgbClr val="92D050"/>
                            </a:solidFill>
                            <a:latin typeface="Cambria Math" panose="02040503050406030204" pitchFamily="18" charset="0"/>
                            <a:ea typeface="Cambria Math" panose="02040503050406030204" pitchFamily="18" charset="0"/>
                          </a:rPr>
                          <m:t>𝜇</m:t>
                        </m:r>
                      </m:e>
                      <m:sub>
                        <m:r>
                          <a:rPr lang="en-AU" b="0" i="1" smtClean="0">
                            <a:solidFill>
                              <a:srgbClr val="92D050"/>
                            </a:solidFill>
                            <a:latin typeface="Cambria Math" panose="02040503050406030204" pitchFamily="18" charset="0"/>
                          </a:rPr>
                          <m:t>𝐺</m:t>
                        </m:r>
                      </m:sub>
                    </m:sSub>
                    <m:sSup>
                      <m:sSupPr>
                        <m:ctrlPr>
                          <a:rPr lang="en-AU" b="0" i="1" smtClean="0">
                            <a:solidFill>
                              <a:srgbClr val="92D050"/>
                            </a:solidFill>
                            <a:latin typeface="Cambria Math" panose="02040503050406030204" pitchFamily="18" charset="0"/>
                          </a:rPr>
                        </m:ctrlPr>
                      </m:sSupPr>
                      <m:e>
                        <m:r>
                          <a:rPr lang="en-AU" b="0" i="1" smtClean="0">
                            <a:solidFill>
                              <a:srgbClr val="92D050"/>
                            </a:solidFill>
                            <a:latin typeface="Cambria Math" panose="02040503050406030204" pitchFamily="18" charset="0"/>
                          </a:rPr>
                          <m:t>(</m:t>
                        </m:r>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r>
                          <a:rPr lang="en-AU" b="0" i="1" smtClean="0">
                            <a:solidFill>
                              <a:srgbClr val="92D050"/>
                            </a:solidFill>
                            <a:latin typeface="Cambria Math" panose="02040503050406030204" pitchFamily="18" charset="0"/>
                          </a:rPr>
                          <m:t>−</m:t>
                        </m:r>
                        <m:d>
                          <m:dPr>
                            <m:ctrlPr>
                              <a:rPr lang="en-AU" b="0" i="1" smtClean="0">
                                <a:solidFill>
                                  <a:srgbClr val="92D050"/>
                                </a:solidFill>
                                <a:latin typeface="Cambria Math" panose="02040503050406030204" pitchFamily="18" charset="0"/>
                              </a:rPr>
                            </m:ctrlPr>
                          </m:dPr>
                          <m:e>
                            <m:r>
                              <m:rPr>
                                <m:nor/>
                              </m:rPr>
                              <a:rPr lang="el-GR" dirty="0">
                                <a:solidFill>
                                  <a:srgbClr val="92D050"/>
                                </a:solidFill>
                                <a:latin typeface="Cambria Math" panose="02040503050406030204" pitchFamily="18" charset="0"/>
                                <a:ea typeface="Cambria Math" panose="02040503050406030204" pitchFamily="18" charset="0"/>
                              </a:rPr>
                              <m:t>γ</m:t>
                            </m:r>
                            <m:sSub>
                              <m:sSubPr>
                                <m:ctrlPr>
                                  <a:rPr lang="en-AU" i="1">
                                    <a:solidFill>
                                      <a:srgbClr val="92D050"/>
                                    </a:solidFill>
                                    <a:latin typeface="Cambria Math" panose="02040503050406030204" pitchFamily="18" charset="0"/>
                                    <a:ea typeface="Cambria Math" panose="02040503050406030204" pitchFamily="18" charset="0"/>
                                  </a:rPr>
                                </m:ctrlPr>
                              </m:sSubPr>
                              <m:e>
                                <m:r>
                                  <m:rPr>
                                    <m:nor/>
                                  </m:rPr>
                                  <a:rPr lang="en-AU" dirty="0">
                                    <a:solidFill>
                                      <a:srgbClr val="92D050"/>
                                    </a:solidFill>
                                    <a:latin typeface="Cambria Math" panose="02040503050406030204" pitchFamily="18" charset="0"/>
                                    <a:ea typeface="Cambria Math" panose="02040503050406030204" pitchFamily="18" charset="0"/>
                                  </a:rPr>
                                  <m:t>−</m:t>
                                </m:r>
                                <m:r>
                                  <a:rPr lang="en-AU" i="1">
                                    <a:solidFill>
                                      <a:srgbClr val="92D050"/>
                                    </a:solidFill>
                                    <a:latin typeface="Cambria Math" panose="02040503050406030204" pitchFamily="18" charset="0"/>
                                    <a:ea typeface="Cambria Math" panose="02040503050406030204" pitchFamily="18" charset="0"/>
                                  </a:rPr>
                                  <m:t>𝑑</m:t>
                                </m:r>
                              </m:e>
                              <m:sub>
                                <m:r>
                                  <a:rPr lang="en-AU" i="1">
                                    <a:solidFill>
                                      <a:srgbClr val="92D050"/>
                                    </a:solidFill>
                                    <a:latin typeface="Cambria Math" panose="02040503050406030204" pitchFamily="18" charset="0"/>
                                    <a:ea typeface="Cambria Math" panose="02040503050406030204" pitchFamily="18" charset="0"/>
                                  </a:rPr>
                                  <m:t>𝐺</m:t>
                                </m:r>
                              </m:sub>
                            </m:sSub>
                            <m:r>
                              <a:rPr lang="en-AU" i="1">
                                <a:solidFill>
                                  <a:srgbClr val="92D050"/>
                                </a:solidFill>
                                <a:latin typeface="Cambria Math" panose="02040503050406030204" pitchFamily="18" charset="0"/>
                                <a:ea typeface="Cambria Math" panose="02040503050406030204" pitchFamily="18" charset="0"/>
                              </a:rPr>
                              <m:t>𝑓</m:t>
                            </m:r>
                            <m:r>
                              <a:rPr lang="en-AU">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b="0" i="1" smtClean="0">
                                    <a:solidFill>
                                      <a:srgbClr val="92D050"/>
                                    </a:solidFill>
                                    <a:latin typeface="Cambria Math" panose="02040503050406030204" pitchFamily="18" charset="0"/>
                                    <a:ea typeface="Cambria Math" panose="02040503050406030204" pitchFamily="18" charset="0"/>
                                  </a:rPr>
                                  <m:t>𝑀</m:t>
                                </m:r>
                              </m:sub>
                            </m:sSub>
                            <m:r>
                              <a:rPr lang="en-AU" i="1">
                                <a:solidFill>
                                  <a:srgbClr val="92D050"/>
                                </a:solidFill>
                                <a:latin typeface="Cambria Math" panose="02040503050406030204" pitchFamily="18" charset="0"/>
                                <a:ea typeface="Cambria Math" panose="02040503050406030204" pitchFamily="18" charset="0"/>
                              </a:rPr>
                              <m:t>𝑚</m:t>
                            </m:r>
                          </m:e>
                        </m:d>
                        <m:r>
                          <a:rPr lang="en-AU" b="0" i="1" smtClean="0">
                            <a:solidFill>
                              <a:srgbClr val="92D050"/>
                            </a:solidFill>
                            <a:latin typeface="Cambria Math" panose="02040503050406030204" pitchFamily="18" charset="0"/>
                            <a:ea typeface="Cambria Math" panose="02040503050406030204" pitchFamily="18" charset="0"/>
                          </a:rPr>
                          <m:t>)</m:t>
                        </m:r>
                      </m:e>
                      <m:sup>
                        <m:r>
                          <a:rPr lang="en-AU" b="0" i="1" smtClean="0">
                            <a:solidFill>
                              <a:srgbClr val="92D050"/>
                            </a:solidFill>
                            <a:latin typeface="Cambria Math" panose="02040503050406030204" pitchFamily="18" charset="0"/>
                          </a:rPr>
                          <m:t>2</m:t>
                        </m:r>
                      </m:sup>
                    </m:sSup>
                    <m:r>
                      <a:rPr lang="en-AU" b="0" i="0" smtClean="0">
                        <a:latin typeface="Cambria Math" panose="02040503050406030204" pitchFamily="18" charset="0"/>
                      </a:rPr>
                      <m:t>+</m:t>
                    </m:r>
                    <m:r>
                      <a:rPr lang="en-AU" b="0" i="0" smtClean="0">
                        <a:solidFill>
                          <a:srgbClr val="0070C0"/>
                        </a:solidFill>
                        <a:latin typeface="Cambria Math" panose="02040503050406030204" pitchFamily="18" charset="0"/>
                      </a:rPr>
                      <m:t>(1−</m:t>
                    </m:r>
                    <m:sSub>
                      <m:sSubPr>
                        <m:ctrlPr>
                          <a:rPr lang="en-AU" i="1">
                            <a:solidFill>
                              <a:srgbClr val="0070C0"/>
                            </a:solidFill>
                            <a:latin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𝜇</m:t>
                        </m:r>
                      </m:e>
                      <m:sub>
                        <m:r>
                          <a:rPr lang="en-AU" i="1">
                            <a:solidFill>
                              <a:srgbClr val="0070C0"/>
                            </a:solidFill>
                            <a:latin typeface="Cambria Math" panose="02040503050406030204" pitchFamily="18" charset="0"/>
                          </a:rPr>
                          <m:t>𝐺</m:t>
                        </m:r>
                      </m:sub>
                    </m:sSub>
                  </m:oMath>
                </a14:m>
                <a:r>
                  <a:rPr lang="en-AU" dirty="0">
                    <a:solidFill>
                      <a:srgbClr val="0070C0"/>
                    </a:solidFill>
                  </a:rPr>
                  <a:t>)(</a:t>
                </a:r>
                <a14:m>
                  <m:oMath xmlns:m="http://schemas.openxmlformats.org/officeDocument/2006/math">
                    <m:sSup>
                      <m:sSupPr>
                        <m:ctrlPr>
                          <a:rPr lang="en-AU" i="1" dirty="0" smtClean="0">
                            <a:solidFill>
                              <a:srgbClr val="0070C0"/>
                            </a:solidFill>
                            <a:latin typeface="Cambria Math" panose="02040503050406030204" pitchFamily="18" charset="0"/>
                          </a:rPr>
                        </m:ctrlPr>
                      </m:sSupPr>
                      <m:e>
                        <m:sSubSup>
                          <m:sSubSupPr>
                            <m:ctrlPr>
                              <a:rPr lang="en-AU" i="1" dirty="0" smtClean="0">
                                <a:solidFill>
                                  <a:srgbClr val="0070C0"/>
                                </a:solidFill>
                                <a:latin typeface="Cambria Math" panose="02040503050406030204" pitchFamily="18" charset="0"/>
                              </a:rPr>
                            </m:ctrlPr>
                          </m:sSubSupPr>
                          <m:e>
                            <m:r>
                              <a:rPr lang="en-AU" b="0" i="1" dirty="0" smtClean="0">
                                <a:solidFill>
                                  <a:srgbClr val="0070C0"/>
                                </a:solidFill>
                                <a:latin typeface="Cambria Math" panose="02040503050406030204" pitchFamily="18" charset="0"/>
                              </a:rPr>
                              <m:t>𝑌</m:t>
                            </m:r>
                          </m:e>
                          <m:sub>
                            <m:r>
                              <a:rPr lang="en-AU" b="0" i="1" dirty="0" smtClean="0">
                                <a:solidFill>
                                  <a:srgbClr val="0070C0"/>
                                </a:solidFill>
                                <a:latin typeface="Cambria Math" panose="02040503050406030204" pitchFamily="18" charset="0"/>
                              </a:rPr>
                              <m:t>𝐺</m:t>
                            </m:r>
                          </m:sub>
                          <m:sup>
                            <m:r>
                              <a:rPr lang="en-AU" b="0" i="1" dirty="0" smtClean="0">
                                <a:solidFill>
                                  <a:srgbClr val="0070C0"/>
                                </a:solidFill>
                                <a:latin typeface="Cambria Math" panose="02040503050406030204" pitchFamily="18" charset="0"/>
                              </a:rPr>
                              <m:t>∗</m:t>
                            </m:r>
                          </m:sup>
                        </m:sSubSup>
                        <m:r>
                          <a:rPr lang="en-AU" b="0" i="1" dirty="0" smtClean="0">
                            <a:solidFill>
                              <a:srgbClr val="0070C0"/>
                            </a:solidFill>
                            <a:latin typeface="Cambria Math" panose="02040503050406030204" pitchFamily="18" charset="0"/>
                          </a:rPr>
                          <m:t>−(</m:t>
                        </m:r>
                        <m:r>
                          <m:rPr>
                            <m:nor/>
                          </m:rPr>
                          <a:rPr lang="el-GR" dirty="0">
                            <a:solidFill>
                              <a:srgbClr val="0070C0"/>
                            </a:solidFill>
                            <a:latin typeface="Cambria Math" panose="02040503050406030204" pitchFamily="18" charset="0"/>
                            <a:ea typeface="Cambria Math" panose="02040503050406030204" pitchFamily="18" charset="0"/>
                          </a:rPr>
                          <m:t>α</m:t>
                        </m:r>
                        <m:r>
                          <m:rPr>
                            <m:nor/>
                          </m:rPr>
                          <a:rPr lang="en-AU" dirty="0">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i="1">
                                <a:solidFill>
                                  <a:srgbClr val="0070C0"/>
                                </a:solidFill>
                                <a:latin typeface="Cambria Math" panose="02040503050406030204" pitchFamily="18" charset="0"/>
                                <a:ea typeface="Cambria Math" panose="02040503050406030204" pitchFamily="18" charset="0"/>
                              </a:rPr>
                              <m:t>𝐺</m:t>
                            </m:r>
                          </m:sub>
                        </m:sSub>
                        <m:r>
                          <a:rPr lang="en-AU" i="1">
                            <a:solidFill>
                              <a:srgbClr val="0070C0"/>
                            </a:solidFill>
                            <a:latin typeface="Cambria Math" panose="02040503050406030204" pitchFamily="18" charset="0"/>
                            <a:ea typeface="Cambria Math" panose="02040503050406030204" pitchFamily="18" charset="0"/>
                          </a:rPr>
                          <m:t>𝑓</m:t>
                        </m:r>
                        <m:r>
                          <a:rPr lang="en-AU">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b="0" i="1" smtClean="0">
                                <a:solidFill>
                                  <a:srgbClr val="0070C0"/>
                                </a:solidFill>
                                <a:latin typeface="Cambria Math" panose="02040503050406030204" pitchFamily="18" charset="0"/>
                                <a:ea typeface="Cambria Math" panose="02040503050406030204" pitchFamily="18" charset="0"/>
                              </a:rPr>
                              <m:t>𝑀</m:t>
                            </m:r>
                          </m:sub>
                        </m:sSub>
                        <m:r>
                          <a:rPr lang="en-AU" i="1">
                            <a:solidFill>
                              <a:srgbClr val="0070C0"/>
                            </a:solidFill>
                            <a:latin typeface="Cambria Math" panose="02040503050406030204" pitchFamily="18" charset="0"/>
                            <a:ea typeface="Cambria Math" panose="02040503050406030204" pitchFamily="18" charset="0"/>
                          </a:rPr>
                          <m:t>𝑚</m:t>
                        </m:r>
                        <m:r>
                          <a:rPr lang="en-AU" b="0" i="1" smtClean="0">
                            <a:solidFill>
                              <a:srgbClr val="0070C0"/>
                            </a:solidFill>
                            <a:latin typeface="Cambria Math" panose="02040503050406030204" pitchFamily="18" charset="0"/>
                            <a:ea typeface="Cambria Math" panose="02040503050406030204" pitchFamily="18" charset="0"/>
                          </a:rPr>
                          <m:t>))</m:t>
                        </m:r>
                      </m:e>
                      <m:sup>
                        <m:r>
                          <a:rPr lang="en-AU" b="0" i="1" dirty="0" smtClean="0">
                            <a:solidFill>
                              <a:srgbClr val="0070C0"/>
                            </a:solidFill>
                            <a:latin typeface="Cambria Math" panose="02040503050406030204" pitchFamily="18" charset="0"/>
                          </a:rPr>
                          <m:t>2</m:t>
                        </m:r>
                      </m:sup>
                    </m:sSup>
                    <m:r>
                      <a:rPr lang="en-AU" b="0" i="0" dirty="0" smtClean="0">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𝜃</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p>
                      <m:sSupPr>
                        <m:ctrlPr>
                          <a:rPr lang="en-AU" b="0" i="1" dirty="0" smtClean="0">
                            <a:solidFill>
                              <a:srgbClr val="C00000"/>
                            </a:solidFill>
                            <a:latin typeface="Cambria Math" panose="02040503050406030204" pitchFamily="18" charset="0"/>
                          </a:rPr>
                        </m:ctrlPr>
                      </m:sSupPr>
                      <m:e>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𝑒</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𝑓</m:t>
                        </m:r>
                        <m:r>
                          <a:rPr lang="en-AU" b="0" i="1" dirty="0" smtClean="0">
                            <a:solidFill>
                              <a:srgbClr val="C00000"/>
                            </a:solidFill>
                            <a:latin typeface="Cambria Math" panose="02040503050406030204" pitchFamily="18" charset="0"/>
                          </a:rPr>
                          <m:t>)</m:t>
                        </m:r>
                      </m:e>
                      <m:sup>
                        <m:r>
                          <a:rPr lang="en-AU" b="0" i="1" dirty="0" smtClean="0">
                            <a:solidFill>
                              <a:srgbClr val="C00000"/>
                            </a:solidFill>
                            <a:latin typeface="Cambria Math" panose="02040503050406030204" pitchFamily="18" charset="0"/>
                          </a:rPr>
                          <m:t>2</m:t>
                        </m:r>
                      </m:sup>
                    </m:sSup>
                  </m:oMath>
                </a14:m>
                <a:endParaRPr lang="en-AU" dirty="0"/>
              </a:p>
              <a:p>
                <a:pPr marL="0" indent="0">
                  <a:buNone/>
                </a:pPr>
                <a:endParaRPr lang="en-AU" dirty="0"/>
              </a:p>
              <a:p>
                <a14:m>
                  <m:oMath xmlns:m="http://schemas.openxmlformats.org/officeDocument/2006/math">
                    <m:r>
                      <m:rPr>
                        <m:nor/>
                      </m:rPr>
                      <a:rPr lang="el-GR" dirty="0" smtClean="0">
                        <a:solidFill>
                          <a:srgbClr val="92D050"/>
                        </a:solidFill>
                        <a:latin typeface="Cambria Math" panose="02040503050406030204" pitchFamily="18" charset="0"/>
                        <a:ea typeface="Cambria Math" panose="02040503050406030204" pitchFamily="18" charset="0"/>
                      </a:rPr>
                      <m:t>γ</m:t>
                    </m:r>
                  </m:oMath>
                </a14:m>
                <a:r>
                  <a:rPr lang="en-AU" dirty="0"/>
                  <a:t> = 1.5 (intercept for inflation)</a:t>
                </a:r>
              </a:p>
              <a:p>
                <a:pPr lvl="1"/>
                <a:r>
                  <a:rPr lang="en-AU" dirty="0"/>
                  <a:t>Setting this below </a:t>
                </a:r>
                <a14:m>
                  <m:oMath xmlns:m="http://schemas.openxmlformats.org/officeDocument/2006/math">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oMath>
                </a14:m>
                <a:r>
                  <a:rPr lang="en-AU" dirty="0"/>
                  <a:t> creates a situation where the fiscal authority wants higher inflation (if it values that)</a:t>
                </a:r>
              </a:p>
              <a:p>
                <a14:m>
                  <m:oMath xmlns:m="http://schemas.openxmlformats.org/officeDocument/2006/math">
                    <m:r>
                      <m:rPr>
                        <m:nor/>
                      </m:rPr>
                      <a:rPr lang="el-GR" dirty="0" smtClean="0">
                        <a:solidFill>
                          <a:srgbClr val="0070C0"/>
                        </a:solidFill>
                        <a:latin typeface="Cambria Math" panose="02040503050406030204" pitchFamily="18" charset="0"/>
                        <a:ea typeface="Cambria Math" panose="02040503050406030204" pitchFamily="18" charset="0"/>
                      </a:rPr>
                      <m:t>α</m:t>
                    </m:r>
                    <m:r>
                      <a:rPr lang="el-GR" i="1" dirty="0">
                        <a:solidFill>
                          <a:srgbClr val="0070C0"/>
                        </a:solidFill>
                        <a:latin typeface="Cambria Math" panose="02040503050406030204" pitchFamily="18" charset="0"/>
                        <a:ea typeface="Cambria Math" panose="02040503050406030204" pitchFamily="18" charset="0"/>
                      </a:rPr>
                      <m:t> </m:t>
                    </m:r>
                  </m:oMath>
                </a14:m>
                <a:r>
                  <a:rPr lang="en-AU" dirty="0"/>
                  <a:t>= 1.5 (intercept for output)</a:t>
                </a:r>
              </a:p>
              <a:p>
                <a:endParaRPr lang="en-AU" dirty="0"/>
              </a:p>
              <a:p>
                <a14:m>
                  <m:oMath xmlns:m="http://schemas.openxmlformats.org/officeDocument/2006/math">
                    <m:sSubSup>
                      <m:sSubSupPr>
                        <m:ctrlPr>
                          <a:rPr lang="en-AU" i="1">
                            <a:solidFill>
                              <a:srgbClr val="92D050"/>
                            </a:solidFill>
                            <a:latin typeface="Cambria Math" panose="02040503050406030204" pitchFamily="18" charset="0"/>
                          </a:rPr>
                        </m:ctrlPr>
                      </m:sSubSupPr>
                      <m:e>
                        <m:r>
                          <a:rPr lang="en-AU" i="1">
                            <a:solidFill>
                              <a:srgbClr val="92D050"/>
                            </a:solidFill>
                            <a:latin typeface="Cambria Math" panose="02040503050406030204" pitchFamily="18" charset="0"/>
                            <a:ea typeface="Cambria Math" panose="02040503050406030204" pitchFamily="18" charset="0"/>
                          </a:rPr>
                          <m:t>𝜋</m:t>
                        </m:r>
                      </m:e>
                      <m:sub>
                        <m:r>
                          <a:rPr lang="en-AU" i="1">
                            <a:solidFill>
                              <a:srgbClr val="92D050"/>
                            </a:solidFill>
                            <a:latin typeface="Cambria Math" panose="02040503050406030204" pitchFamily="18" charset="0"/>
                          </a:rPr>
                          <m:t>𝐺</m:t>
                        </m:r>
                      </m:sub>
                      <m:sup>
                        <m:r>
                          <a:rPr lang="en-AU" i="1">
                            <a:solidFill>
                              <a:srgbClr val="92D050"/>
                            </a:solidFill>
                            <a:latin typeface="Cambria Math" panose="02040503050406030204" pitchFamily="18" charset="0"/>
                          </a:rPr>
                          <m:t>∗</m:t>
                        </m:r>
                      </m:sup>
                    </m:sSubSup>
                  </m:oMath>
                </a14:m>
                <a:r>
                  <a:rPr lang="en-AU" dirty="0"/>
                  <a:t>= 2  (Government's target inflation)</a:t>
                </a:r>
              </a:p>
              <a:p>
                <a14:m>
                  <m:oMath xmlns:m="http://schemas.openxmlformats.org/officeDocument/2006/math">
                    <m:sSubSup>
                      <m:sSubSupPr>
                        <m:ctrlPr>
                          <a:rPr lang="en-AU" i="1">
                            <a:solidFill>
                              <a:srgbClr val="92D050"/>
                            </a:solidFill>
                            <a:latin typeface="Cambria Math" panose="02040503050406030204" pitchFamily="18" charset="0"/>
                          </a:rPr>
                        </m:ctrlPr>
                      </m:sSubSupPr>
                      <m:e>
                        <m:r>
                          <a:rPr lang="en-AU" i="1">
                            <a:solidFill>
                              <a:srgbClr val="92D050"/>
                            </a:solidFill>
                            <a:latin typeface="Cambria Math" panose="02040503050406030204" pitchFamily="18" charset="0"/>
                            <a:ea typeface="Cambria Math" panose="02040503050406030204" pitchFamily="18" charset="0"/>
                          </a:rPr>
                          <m:t>𝜋</m:t>
                        </m:r>
                      </m:e>
                      <m:sub>
                        <m:r>
                          <a:rPr lang="en-US" b="0" i="1" smtClean="0">
                            <a:solidFill>
                              <a:srgbClr val="92D050"/>
                            </a:solidFill>
                            <a:latin typeface="Cambria Math" panose="02040503050406030204" pitchFamily="18" charset="0"/>
                          </a:rPr>
                          <m:t>𝑀</m:t>
                        </m:r>
                      </m:sub>
                      <m:sup>
                        <m:r>
                          <a:rPr lang="en-AU" i="1">
                            <a:solidFill>
                              <a:srgbClr val="92D050"/>
                            </a:solidFill>
                            <a:latin typeface="Cambria Math" panose="02040503050406030204" pitchFamily="18" charset="0"/>
                          </a:rPr>
                          <m:t>∗</m:t>
                        </m:r>
                      </m:sup>
                    </m:sSubSup>
                  </m:oMath>
                </a14:m>
                <a:r>
                  <a:rPr lang="en-AU" dirty="0"/>
                  <a:t>= 2 (Central bank's target inflation)</a:t>
                </a:r>
              </a:p>
              <a:p>
                <a:endParaRPr lang="en-AU" dirty="0"/>
              </a:p>
              <a:p>
                <a:r>
                  <a:rPr lang="en-AU" dirty="0"/>
                  <a:t>Ideal instrument for </a:t>
                </a:r>
                <a:r>
                  <a:rPr lang="en-AU" b="1" dirty="0"/>
                  <a:t>f</a:t>
                </a:r>
                <a:r>
                  <a:rPr lang="en-AU" dirty="0"/>
                  <a:t> and </a:t>
                </a:r>
                <a:r>
                  <a:rPr lang="en-AU" b="1" dirty="0"/>
                  <a:t>m </a:t>
                </a:r>
                <a:r>
                  <a:rPr lang="en-AU" dirty="0"/>
                  <a:t>(</a:t>
                </a:r>
                <a14:m>
                  <m:oMath xmlns:m="http://schemas.openxmlformats.org/officeDocument/2006/math">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𝐺</m:t>
                        </m:r>
                      </m:sub>
                    </m:sSub>
                  </m:oMath>
                </a14:m>
                <a:r>
                  <a:rPr lang="en-AU" dirty="0"/>
                  <a:t>) at zero – therefore it is costly to set the instrument at a different level (responding to a shock is costly).</a:t>
                </a:r>
              </a:p>
              <a:p>
                <a:pPr marL="0" indent="0">
                  <a:buNone/>
                </a:pPr>
                <a:endParaRPr lang="en-AU" dirty="0"/>
              </a:p>
              <a:p>
                <a:pPr marL="0" indent="0">
                  <a:buNone/>
                </a:pPr>
                <a:endParaRPr lang="en-AU" dirty="0"/>
              </a:p>
              <a:p>
                <a:pPr marL="0" indent="0">
                  <a:buNone/>
                </a:pPr>
                <a:r>
                  <a:rPr lang="en-AU" b="1" dirty="0">
                    <a:solidFill>
                      <a:srgbClr val="0066AA"/>
                    </a:solidFill>
                  </a:rPr>
                  <a:t>Why is this a demand shock</a:t>
                </a:r>
              </a:p>
              <a:p>
                <a:endParaRPr lang="en-AU" dirty="0"/>
              </a:p>
              <a:p>
                <a:pPr marL="0" indent="0">
                  <a:buNone/>
                </a:pPr>
                <a:r>
                  <a:rPr lang="en-AU" b="1" dirty="0"/>
                  <a:t>An agent changing their instrument achieves the “goal” for both agents</a:t>
                </a:r>
                <a:r>
                  <a:rPr lang="en-AU" dirty="0"/>
                  <a:t>.</a:t>
                </a:r>
              </a:p>
              <a:p>
                <a:pPr marL="0" indent="0">
                  <a:buNone/>
                </a:pPr>
                <a:endParaRPr lang="en-AU" dirty="0"/>
              </a:p>
              <a:p>
                <a:pPr marL="0" indent="0">
                  <a:buNone/>
                </a:pPr>
                <a:r>
                  <a:rPr lang="en-AU" dirty="0"/>
                  <a:t>As adjusting the instrument is costly, each player would prefer that the other player did the heavy lifting for them – actions are </a:t>
                </a:r>
                <a:r>
                  <a:rPr lang="en-AU" b="1" dirty="0"/>
                  <a:t>complementary,</a:t>
                </a:r>
                <a:r>
                  <a:rPr lang="en-AU" dirty="0"/>
                  <a:t> but they do not fully internalise the benefit of easing policy </a:t>
                </a:r>
                <a:r>
                  <a:rPr lang="en-AU" b="1" dirty="0"/>
                  <a:t>(strategic substitutes).</a:t>
                </a:r>
              </a:p>
              <a:p>
                <a:pPr marL="0" indent="0">
                  <a:buNone/>
                </a:pPr>
                <a:endParaRPr lang="en-AU" dirty="0"/>
              </a:p>
              <a:p>
                <a:pPr marL="0" indent="0">
                  <a:buNone/>
                </a:pPr>
                <a:r>
                  <a:rPr lang="en-AU" i="1" dirty="0"/>
                  <a:t>If an agent could pre-commit, they may be able to reduce the cost to themselves of achieving the target</a:t>
                </a:r>
                <a:r>
                  <a:rPr lang="en-AU" dirty="0"/>
                  <a:t>.</a:t>
                </a:r>
              </a:p>
            </p:txBody>
          </p:sp>
        </mc:Choice>
        <mc:Fallback xmlns="">
          <p:sp>
            <p:nvSpPr>
              <p:cNvPr id="3" name="Content Placeholder 2">
                <a:extLst>
                  <a:ext uri="{FF2B5EF4-FFF2-40B4-BE49-F238E27FC236}">
                    <a16:creationId xmlns:a16="http://schemas.microsoft.com/office/drawing/2014/main" id="{76BCE688-9F6E-CA80-3ECE-608C33CCB50D}"/>
                  </a:ext>
                </a:extLst>
              </p:cNvPr>
              <p:cNvSpPr>
                <a:spLocks noGrp="1" noRot="1" noChangeAspect="1" noMove="1" noResize="1" noEditPoints="1" noAdjustHandles="1" noChangeArrowheads="1" noChangeShapeType="1" noTextEdit="1"/>
              </p:cNvSpPr>
              <p:nvPr>
                <p:ph sz="half" idx="1"/>
              </p:nvPr>
            </p:nvSpPr>
            <p:spPr>
              <a:xfrm>
                <a:off x="313184" y="699542"/>
                <a:ext cx="7427168" cy="4303463"/>
              </a:xfrm>
              <a:blipFill>
                <a:blip r:embed="rId3"/>
                <a:stretch>
                  <a:fillRect t="-850"/>
                </a:stretch>
              </a:blipFill>
            </p:spPr>
            <p:txBody>
              <a:bodyPr/>
              <a:lstStyle/>
              <a:p>
                <a:r>
                  <a:rPr lang="en-AU">
                    <a:noFill/>
                  </a:rPr>
                  <a:t> </a:t>
                </a:r>
              </a:p>
            </p:txBody>
          </p:sp>
        </mc:Fallback>
      </mc:AlternateContent>
    </p:spTree>
    <p:extLst>
      <p:ext uri="{BB962C8B-B14F-4D97-AF65-F5344CB8AC3E}">
        <p14:creationId xmlns:p14="http://schemas.microsoft.com/office/powerpoint/2010/main" val="3380380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Choices (demand)</a:t>
            </a:r>
          </a:p>
        </p:txBody>
      </p:sp>
      <p:pic>
        <p:nvPicPr>
          <p:cNvPr id="6" name="Content Placeholder 5" descr="A graph of blue and pink bars&#10;&#10;Description automatically generated">
            <a:extLst>
              <a:ext uri="{FF2B5EF4-FFF2-40B4-BE49-F238E27FC236}">
                <a16:creationId xmlns:a16="http://schemas.microsoft.com/office/drawing/2014/main" id="{A02B9C72-1A68-C40A-DD5C-58D1ABCC7F76}"/>
              </a:ext>
            </a:extLst>
          </p:cNvPr>
          <p:cNvPicPr>
            <a:picLocks noGrp="1" noChangeAspect="1"/>
          </p:cNvPicPr>
          <p:nvPr>
            <p:ph sz="half" idx="1"/>
          </p:nvPr>
        </p:nvPicPr>
        <p:blipFill>
          <a:blip r:embed="rId3"/>
          <a:stretch>
            <a:fillRect/>
          </a:stretch>
        </p:blipFill>
        <p:spPr>
          <a:xfrm>
            <a:off x="312738" y="949976"/>
            <a:ext cx="4175125" cy="3413411"/>
          </a:xfrm>
        </p:spPr>
      </p:pic>
      <p:pic>
        <p:nvPicPr>
          <p:cNvPr id="11" name="Content Placeholder 10" descr="A graph of a chart&#10;&#10;Description automatically generated with medium confidence">
            <a:extLst>
              <a:ext uri="{FF2B5EF4-FFF2-40B4-BE49-F238E27FC236}">
                <a16:creationId xmlns:a16="http://schemas.microsoft.com/office/drawing/2014/main" id="{69984CCB-DD97-C974-DB4D-ACD88FE0E444}"/>
              </a:ext>
            </a:extLst>
          </p:cNvPr>
          <p:cNvPicPr>
            <a:picLocks noGrp="1" noChangeAspect="1"/>
          </p:cNvPicPr>
          <p:nvPr>
            <p:ph sz="half" idx="2"/>
          </p:nvPr>
        </p:nvPicPr>
        <p:blipFill>
          <a:blip r:embed="rId4"/>
          <a:stretch>
            <a:fillRect/>
          </a:stretch>
        </p:blipFill>
        <p:spPr>
          <a:xfrm>
            <a:off x="4657725" y="949327"/>
            <a:ext cx="4176713" cy="3414709"/>
          </a:xfrm>
        </p:spPr>
      </p:pic>
    </p:spTree>
    <p:extLst>
      <p:ext uri="{BB962C8B-B14F-4D97-AF65-F5344CB8AC3E}">
        <p14:creationId xmlns:p14="http://schemas.microsoft.com/office/powerpoint/2010/main" val="3242198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Payoffs (demand)</a:t>
            </a:r>
          </a:p>
        </p:txBody>
      </p:sp>
      <p:pic>
        <p:nvPicPr>
          <p:cNvPr id="8" name="Content Placeholder 7" descr="A graph showing the difference between government and central bank&#10;&#10;Description automatically generated">
            <a:extLst>
              <a:ext uri="{FF2B5EF4-FFF2-40B4-BE49-F238E27FC236}">
                <a16:creationId xmlns:a16="http://schemas.microsoft.com/office/drawing/2014/main" id="{E760006D-CDC1-31F0-BF3A-4EEB73F2B138}"/>
              </a:ext>
            </a:extLst>
          </p:cNvPr>
          <p:cNvPicPr>
            <a:picLocks noGrp="1" noChangeAspect="1"/>
          </p:cNvPicPr>
          <p:nvPr>
            <p:ph sz="half" idx="2"/>
          </p:nvPr>
        </p:nvPicPr>
        <p:blipFill>
          <a:blip r:embed="rId3"/>
          <a:stretch>
            <a:fillRect/>
          </a:stretch>
        </p:blipFill>
        <p:spPr>
          <a:xfrm>
            <a:off x="4657725" y="1210525"/>
            <a:ext cx="4176713" cy="2892313"/>
          </a:xfrm>
        </p:spPr>
      </p:pic>
      <p:pic>
        <p:nvPicPr>
          <p:cNvPr id="7" name="Content Placeholder 6" descr="A graph of a financial loss&#10;&#10;Description automatically generated with medium confidence">
            <a:extLst>
              <a:ext uri="{FF2B5EF4-FFF2-40B4-BE49-F238E27FC236}">
                <a16:creationId xmlns:a16="http://schemas.microsoft.com/office/drawing/2014/main" id="{9788083C-9DF3-0661-F15E-314D754045E8}"/>
              </a:ext>
            </a:extLst>
          </p:cNvPr>
          <p:cNvPicPr>
            <a:picLocks noGrp="1" noChangeAspect="1"/>
          </p:cNvPicPr>
          <p:nvPr>
            <p:ph sz="half" idx="1"/>
          </p:nvPr>
        </p:nvPicPr>
        <p:blipFill>
          <a:blip r:embed="rId4"/>
          <a:stretch>
            <a:fillRect/>
          </a:stretch>
        </p:blipFill>
        <p:spPr>
          <a:xfrm>
            <a:off x="312738" y="949976"/>
            <a:ext cx="4175125" cy="3413411"/>
          </a:xfrm>
        </p:spPr>
      </p:pic>
    </p:spTree>
    <p:extLst>
      <p:ext uri="{BB962C8B-B14F-4D97-AF65-F5344CB8AC3E}">
        <p14:creationId xmlns:p14="http://schemas.microsoft.com/office/powerpoint/2010/main" val="4192012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Static Supply shock (positive)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BCE688-9F6E-CA80-3ECE-608C33CCB50D}"/>
                  </a:ext>
                </a:extLst>
              </p:cNvPr>
              <p:cNvSpPr>
                <a:spLocks noGrp="1"/>
              </p:cNvSpPr>
              <p:nvPr>
                <p:ph sz="half" idx="1"/>
              </p:nvPr>
            </p:nvSpPr>
            <p:spPr>
              <a:xfrm>
                <a:off x="313184" y="820588"/>
                <a:ext cx="8075240" cy="3983409"/>
              </a:xfrm>
            </p:spPr>
            <p:txBody>
              <a:bodyPr>
                <a:normAutofit fontScale="62500" lnSpcReduction="20000"/>
              </a:bodyPr>
              <a:lstStyle/>
              <a:p>
                <a:pPr marL="0" indent="0">
                  <a:buNone/>
                </a:pPr>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𝐺</m:t>
                        </m:r>
                      </m:sub>
                    </m:sSub>
                    <m:r>
                      <a:rPr lang="en-AU" b="0" i="1" smtClean="0">
                        <a:latin typeface="Cambria Math" panose="02040503050406030204" pitchFamily="18" charset="0"/>
                      </a:rPr>
                      <m:t>=</m:t>
                    </m:r>
                    <m:sSub>
                      <m:sSubPr>
                        <m:ctrlPr>
                          <a:rPr lang="en-AU" b="0" i="1" smtClean="0">
                            <a:solidFill>
                              <a:srgbClr val="92D050"/>
                            </a:solidFill>
                            <a:latin typeface="Cambria Math" panose="02040503050406030204" pitchFamily="18" charset="0"/>
                          </a:rPr>
                        </m:ctrlPr>
                      </m:sSubPr>
                      <m:e>
                        <m:r>
                          <a:rPr lang="en-AU" b="0" i="1" smtClean="0">
                            <a:solidFill>
                              <a:srgbClr val="92D050"/>
                            </a:solidFill>
                            <a:latin typeface="Cambria Math" panose="02040503050406030204" pitchFamily="18" charset="0"/>
                            <a:ea typeface="Cambria Math" panose="02040503050406030204" pitchFamily="18" charset="0"/>
                          </a:rPr>
                          <m:t>𝜇</m:t>
                        </m:r>
                      </m:e>
                      <m:sub>
                        <m:r>
                          <a:rPr lang="en-AU" b="0" i="1" smtClean="0">
                            <a:solidFill>
                              <a:srgbClr val="92D050"/>
                            </a:solidFill>
                            <a:latin typeface="Cambria Math" panose="02040503050406030204" pitchFamily="18" charset="0"/>
                          </a:rPr>
                          <m:t>𝐺</m:t>
                        </m:r>
                      </m:sub>
                    </m:sSub>
                    <m:sSup>
                      <m:sSupPr>
                        <m:ctrlPr>
                          <a:rPr lang="en-AU" b="0" i="1" smtClean="0">
                            <a:solidFill>
                              <a:srgbClr val="92D050"/>
                            </a:solidFill>
                            <a:latin typeface="Cambria Math" panose="02040503050406030204" pitchFamily="18" charset="0"/>
                          </a:rPr>
                        </m:ctrlPr>
                      </m:sSupPr>
                      <m:e>
                        <m:r>
                          <a:rPr lang="en-AU" b="0" i="1" smtClean="0">
                            <a:solidFill>
                              <a:srgbClr val="92D050"/>
                            </a:solidFill>
                            <a:latin typeface="Cambria Math" panose="02040503050406030204" pitchFamily="18" charset="0"/>
                          </a:rPr>
                          <m:t>(</m:t>
                        </m:r>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r>
                          <a:rPr lang="en-AU" b="0" i="1" smtClean="0">
                            <a:solidFill>
                              <a:srgbClr val="92D050"/>
                            </a:solidFill>
                            <a:latin typeface="Cambria Math" panose="02040503050406030204" pitchFamily="18" charset="0"/>
                          </a:rPr>
                          <m:t>−</m:t>
                        </m:r>
                        <m:d>
                          <m:dPr>
                            <m:ctrlPr>
                              <a:rPr lang="en-AU" b="0" i="1" smtClean="0">
                                <a:solidFill>
                                  <a:srgbClr val="92D050"/>
                                </a:solidFill>
                                <a:latin typeface="Cambria Math" panose="02040503050406030204" pitchFamily="18" charset="0"/>
                              </a:rPr>
                            </m:ctrlPr>
                          </m:dPr>
                          <m:e>
                            <m:r>
                              <m:rPr>
                                <m:nor/>
                              </m:rPr>
                              <a:rPr lang="el-GR" dirty="0">
                                <a:solidFill>
                                  <a:srgbClr val="92D050"/>
                                </a:solidFill>
                                <a:latin typeface="Cambria Math" panose="02040503050406030204" pitchFamily="18" charset="0"/>
                                <a:ea typeface="Cambria Math" panose="02040503050406030204" pitchFamily="18" charset="0"/>
                              </a:rPr>
                              <m:t>γ</m:t>
                            </m:r>
                            <m:sSub>
                              <m:sSubPr>
                                <m:ctrlPr>
                                  <a:rPr lang="en-AU" i="1">
                                    <a:solidFill>
                                      <a:srgbClr val="92D050"/>
                                    </a:solidFill>
                                    <a:latin typeface="Cambria Math" panose="02040503050406030204" pitchFamily="18" charset="0"/>
                                    <a:ea typeface="Cambria Math" panose="02040503050406030204" pitchFamily="18" charset="0"/>
                                  </a:rPr>
                                </m:ctrlPr>
                              </m:sSubPr>
                              <m:e>
                                <m:r>
                                  <m:rPr>
                                    <m:nor/>
                                  </m:rPr>
                                  <a:rPr lang="en-AU" dirty="0">
                                    <a:solidFill>
                                      <a:srgbClr val="92D050"/>
                                    </a:solidFill>
                                    <a:latin typeface="Cambria Math" panose="02040503050406030204" pitchFamily="18" charset="0"/>
                                    <a:ea typeface="Cambria Math" panose="02040503050406030204" pitchFamily="18" charset="0"/>
                                  </a:rPr>
                                  <m:t>−</m:t>
                                </m:r>
                                <m:r>
                                  <a:rPr lang="en-AU" i="1">
                                    <a:solidFill>
                                      <a:srgbClr val="92D050"/>
                                    </a:solidFill>
                                    <a:latin typeface="Cambria Math" panose="02040503050406030204" pitchFamily="18" charset="0"/>
                                    <a:ea typeface="Cambria Math" panose="02040503050406030204" pitchFamily="18" charset="0"/>
                                  </a:rPr>
                                  <m:t>𝑑</m:t>
                                </m:r>
                              </m:e>
                              <m:sub>
                                <m:r>
                                  <a:rPr lang="en-AU" i="1">
                                    <a:solidFill>
                                      <a:srgbClr val="92D050"/>
                                    </a:solidFill>
                                    <a:latin typeface="Cambria Math" panose="02040503050406030204" pitchFamily="18" charset="0"/>
                                    <a:ea typeface="Cambria Math" panose="02040503050406030204" pitchFamily="18" charset="0"/>
                                  </a:rPr>
                                  <m:t>𝐺</m:t>
                                </m:r>
                              </m:sub>
                            </m:sSub>
                            <m:r>
                              <a:rPr lang="en-AU" i="1">
                                <a:solidFill>
                                  <a:srgbClr val="92D050"/>
                                </a:solidFill>
                                <a:latin typeface="Cambria Math" panose="02040503050406030204" pitchFamily="18" charset="0"/>
                                <a:ea typeface="Cambria Math" panose="02040503050406030204" pitchFamily="18" charset="0"/>
                              </a:rPr>
                              <m:t>𝑓</m:t>
                            </m:r>
                            <m:r>
                              <a:rPr lang="en-AU">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b="0" i="1" smtClean="0">
                                    <a:solidFill>
                                      <a:srgbClr val="92D050"/>
                                    </a:solidFill>
                                    <a:latin typeface="Cambria Math" panose="02040503050406030204" pitchFamily="18" charset="0"/>
                                    <a:ea typeface="Cambria Math" panose="02040503050406030204" pitchFamily="18" charset="0"/>
                                  </a:rPr>
                                  <m:t>𝑀</m:t>
                                </m:r>
                              </m:sub>
                            </m:sSub>
                            <m:r>
                              <a:rPr lang="en-AU" i="1">
                                <a:solidFill>
                                  <a:srgbClr val="92D050"/>
                                </a:solidFill>
                                <a:latin typeface="Cambria Math" panose="02040503050406030204" pitchFamily="18" charset="0"/>
                                <a:ea typeface="Cambria Math" panose="02040503050406030204" pitchFamily="18" charset="0"/>
                              </a:rPr>
                              <m:t>𝑚</m:t>
                            </m:r>
                          </m:e>
                        </m:d>
                        <m:r>
                          <a:rPr lang="en-AU" b="0" i="1" smtClean="0">
                            <a:solidFill>
                              <a:srgbClr val="92D050"/>
                            </a:solidFill>
                            <a:latin typeface="Cambria Math" panose="02040503050406030204" pitchFamily="18" charset="0"/>
                            <a:ea typeface="Cambria Math" panose="02040503050406030204" pitchFamily="18" charset="0"/>
                          </a:rPr>
                          <m:t>)</m:t>
                        </m:r>
                      </m:e>
                      <m:sup>
                        <m:r>
                          <a:rPr lang="en-AU" b="0" i="1" smtClean="0">
                            <a:solidFill>
                              <a:srgbClr val="92D050"/>
                            </a:solidFill>
                            <a:latin typeface="Cambria Math" panose="02040503050406030204" pitchFamily="18" charset="0"/>
                          </a:rPr>
                          <m:t>2</m:t>
                        </m:r>
                      </m:sup>
                    </m:sSup>
                    <m:r>
                      <a:rPr lang="en-AU" b="0" i="0" smtClean="0">
                        <a:latin typeface="Cambria Math" panose="02040503050406030204" pitchFamily="18" charset="0"/>
                      </a:rPr>
                      <m:t>+</m:t>
                    </m:r>
                    <m:r>
                      <a:rPr lang="en-AU" b="0" i="0" smtClean="0">
                        <a:solidFill>
                          <a:srgbClr val="0070C0"/>
                        </a:solidFill>
                        <a:latin typeface="Cambria Math" panose="02040503050406030204" pitchFamily="18" charset="0"/>
                      </a:rPr>
                      <m:t>(1−</m:t>
                    </m:r>
                    <m:sSub>
                      <m:sSubPr>
                        <m:ctrlPr>
                          <a:rPr lang="en-AU" i="1">
                            <a:solidFill>
                              <a:srgbClr val="0070C0"/>
                            </a:solidFill>
                            <a:latin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𝜇</m:t>
                        </m:r>
                      </m:e>
                      <m:sub>
                        <m:r>
                          <a:rPr lang="en-AU" i="1">
                            <a:solidFill>
                              <a:srgbClr val="0070C0"/>
                            </a:solidFill>
                            <a:latin typeface="Cambria Math" panose="02040503050406030204" pitchFamily="18" charset="0"/>
                          </a:rPr>
                          <m:t>𝐺</m:t>
                        </m:r>
                      </m:sub>
                    </m:sSub>
                  </m:oMath>
                </a14:m>
                <a:r>
                  <a:rPr lang="en-AU" dirty="0">
                    <a:solidFill>
                      <a:srgbClr val="0070C0"/>
                    </a:solidFill>
                  </a:rPr>
                  <a:t>)(</a:t>
                </a:r>
                <a14:m>
                  <m:oMath xmlns:m="http://schemas.openxmlformats.org/officeDocument/2006/math">
                    <m:sSup>
                      <m:sSupPr>
                        <m:ctrlPr>
                          <a:rPr lang="en-AU" i="1" dirty="0" smtClean="0">
                            <a:solidFill>
                              <a:srgbClr val="0070C0"/>
                            </a:solidFill>
                            <a:latin typeface="Cambria Math" panose="02040503050406030204" pitchFamily="18" charset="0"/>
                          </a:rPr>
                        </m:ctrlPr>
                      </m:sSupPr>
                      <m:e>
                        <m:sSubSup>
                          <m:sSubSupPr>
                            <m:ctrlPr>
                              <a:rPr lang="en-AU" i="1" dirty="0" smtClean="0">
                                <a:solidFill>
                                  <a:srgbClr val="0070C0"/>
                                </a:solidFill>
                                <a:latin typeface="Cambria Math" panose="02040503050406030204" pitchFamily="18" charset="0"/>
                              </a:rPr>
                            </m:ctrlPr>
                          </m:sSubSupPr>
                          <m:e>
                            <m:r>
                              <a:rPr lang="en-AU" b="0" i="1" dirty="0" smtClean="0">
                                <a:solidFill>
                                  <a:srgbClr val="0070C0"/>
                                </a:solidFill>
                                <a:latin typeface="Cambria Math" panose="02040503050406030204" pitchFamily="18" charset="0"/>
                              </a:rPr>
                              <m:t>𝑌</m:t>
                            </m:r>
                          </m:e>
                          <m:sub>
                            <m:r>
                              <a:rPr lang="en-AU" b="0" i="1" dirty="0" smtClean="0">
                                <a:solidFill>
                                  <a:srgbClr val="0070C0"/>
                                </a:solidFill>
                                <a:latin typeface="Cambria Math" panose="02040503050406030204" pitchFamily="18" charset="0"/>
                              </a:rPr>
                              <m:t>𝐺</m:t>
                            </m:r>
                          </m:sub>
                          <m:sup>
                            <m:r>
                              <a:rPr lang="en-AU" b="0" i="1" dirty="0" smtClean="0">
                                <a:solidFill>
                                  <a:srgbClr val="0070C0"/>
                                </a:solidFill>
                                <a:latin typeface="Cambria Math" panose="02040503050406030204" pitchFamily="18" charset="0"/>
                              </a:rPr>
                              <m:t>∗</m:t>
                            </m:r>
                          </m:sup>
                        </m:sSubSup>
                        <m:r>
                          <a:rPr lang="en-AU" b="0" i="1" dirty="0" smtClean="0">
                            <a:solidFill>
                              <a:srgbClr val="0070C0"/>
                            </a:solidFill>
                            <a:latin typeface="Cambria Math" panose="02040503050406030204" pitchFamily="18" charset="0"/>
                          </a:rPr>
                          <m:t>−(</m:t>
                        </m:r>
                        <m:r>
                          <m:rPr>
                            <m:nor/>
                          </m:rPr>
                          <a:rPr lang="el-GR" dirty="0">
                            <a:solidFill>
                              <a:srgbClr val="0070C0"/>
                            </a:solidFill>
                            <a:latin typeface="Cambria Math" panose="02040503050406030204" pitchFamily="18" charset="0"/>
                            <a:ea typeface="Cambria Math" panose="02040503050406030204" pitchFamily="18" charset="0"/>
                          </a:rPr>
                          <m:t>α</m:t>
                        </m:r>
                        <m:r>
                          <m:rPr>
                            <m:nor/>
                          </m:rPr>
                          <a:rPr lang="en-AU" dirty="0">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i="1">
                                <a:solidFill>
                                  <a:srgbClr val="0070C0"/>
                                </a:solidFill>
                                <a:latin typeface="Cambria Math" panose="02040503050406030204" pitchFamily="18" charset="0"/>
                                <a:ea typeface="Cambria Math" panose="02040503050406030204" pitchFamily="18" charset="0"/>
                              </a:rPr>
                              <m:t>𝐺</m:t>
                            </m:r>
                          </m:sub>
                        </m:sSub>
                        <m:r>
                          <a:rPr lang="en-AU" i="1">
                            <a:solidFill>
                              <a:srgbClr val="0070C0"/>
                            </a:solidFill>
                            <a:latin typeface="Cambria Math" panose="02040503050406030204" pitchFamily="18" charset="0"/>
                            <a:ea typeface="Cambria Math" panose="02040503050406030204" pitchFamily="18" charset="0"/>
                          </a:rPr>
                          <m:t>𝑓</m:t>
                        </m:r>
                        <m:r>
                          <a:rPr lang="en-AU">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b="0" i="1" smtClean="0">
                                <a:solidFill>
                                  <a:srgbClr val="0070C0"/>
                                </a:solidFill>
                                <a:latin typeface="Cambria Math" panose="02040503050406030204" pitchFamily="18" charset="0"/>
                                <a:ea typeface="Cambria Math" panose="02040503050406030204" pitchFamily="18" charset="0"/>
                              </a:rPr>
                              <m:t>𝑀</m:t>
                            </m:r>
                          </m:sub>
                        </m:sSub>
                        <m:r>
                          <a:rPr lang="en-AU" i="1">
                            <a:solidFill>
                              <a:srgbClr val="0070C0"/>
                            </a:solidFill>
                            <a:latin typeface="Cambria Math" panose="02040503050406030204" pitchFamily="18" charset="0"/>
                            <a:ea typeface="Cambria Math" panose="02040503050406030204" pitchFamily="18" charset="0"/>
                          </a:rPr>
                          <m:t>𝑚</m:t>
                        </m:r>
                        <m:r>
                          <a:rPr lang="en-AU" b="0" i="1" smtClean="0">
                            <a:solidFill>
                              <a:srgbClr val="0070C0"/>
                            </a:solidFill>
                            <a:latin typeface="Cambria Math" panose="02040503050406030204" pitchFamily="18" charset="0"/>
                            <a:ea typeface="Cambria Math" panose="02040503050406030204" pitchFamily="18" charset="0"/>
                          </a:rPr>
                          <m:t>))</m:t>
                        </m:r>
                      </m:e>
                      <m:sup>
                        <m:r>
                          <a:rPr lang="en-AU" b="0" i="1" dirty="0" smtClean="0">
                            <a:solidFill>
                              <a:srgbClr val="0070C0"/>
                            </a:solidFill>
                            <a:latin typeface="Cambria Math" panose="02040503050406030204" pitchFamily="18" charset="0"/>
                          </a:rPr>
                          <m:t>2</m:t>
                        </m:r>
                      </m:sup>
                    </m:sSup>
                    <m:r>
                      <a:rPr lang="en-AU" b="0" i="0" dirty="0" smtClean="0">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𝜃</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p>
                      <m:sSupPr>
                        <m:ctrlPr>
                          <a:rPr lang="en-AU" b="0" i="1" dirty="0" smtClean="0">
                            <a:solidFill>
                              <a:srgbClr val="C00000"/>
                            </a:solidFill>
                            <a:latin typeface="Cambria Math" panose="02040503050406030204" pitchFamily="18" charset="0"/>
                          </a:rPr>
                        </m:ctrlPr>
                      </m:sSupPr>
                      <m:e>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𝑒</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𝑓</m:t>
                        </m:r>
                        <m:r>
                          <a:rPr lang="en-AU" b="0" i="1" dirty="0" smtClean="0">
                            <a:solidFill>
                              <a:srgbClr val="C00000"/>
                            </a:solidFill>
                            <a:latin typeface="Cambria Math" panose="02040503050406030204" pitchFamily="18" charset="0"/>
                          </a:rPr>
                          <m:t>)</m:t>
                        </m:r>
                      </m:e>
                      <m:sup>
                        <m:r>
                          <a:rPr lang="en-AU" b="0" i="1" dirty="0" smtClean="0">
                            <a:solidFill>
                              <a:srgbClr val="C00000"/>
                            </a:solidFill>
                            <a:latin typeface="Cambria Math" panose="02040503050406030204" pitchFamily="18" charset="0"/>
                          </a:rPr>
                          <m:t>2</m:t>
                        </m:r>
                      </m:sup>
                    </m:sSup>
                  </m:oMath>
                </a14:m>
                <a:endParaRPr lang="en-AU" dirty="0"/>
              </a:p>
              <a:p>
                <a:pPr marL="0" indent="0">
                  <a:buNone/>
                </a:pPr>
                <a:endParaRPr lang="en-US" dirty="0">
                  <a:solidFill>
                    <a:schemeClr val="tx1"/>
                  </a:solidFill>
                  <a:latin typeface="Cambria Math" panose="02040503050406030204" pitchFamily="18" charset="0"/>
                  <a:ea typeface="Cambria Math" panose="02040503050406030204" pitchFamily="18" charset="0"/>
                </a:endParaRPr>
              </a:p>
              <a:p>
                <a14:m>
                  <m:oMath xmlns:m="http://schemas.openxmlformats.org/officeDocument/2006/math">
                    <m:r>
                      <m:rPr>
                        <m:nor/>
                      </m:rPr>
                      <a:rPr lang="el-GR" dirty="0" smtClean="0">
                        <a:solidFill>
                          <a:schemeClr val="tx1"/>
                        </a:solidFill>
                        <a:latin typeface="Cambria Math" panose="02040503050406030204" pitchFamily="18" charset="0"/>
                        <a:ea typeface="Cambria Math" panose="02040503050406030204" pitchFamily="18" charset="0"/>
                      </a:rPr>
                      <m:t>γ</m:t>
                    </m:r>
                  </m:oMath>
                </a14:m>
                <a:r>
                  <a:rPr lang="en-AU" dirty="0"/>
                  <a:t> = 1.5 (intercept for inflation)</a:t>
                </a:r>
              </a:p>
              <a:p>
                <a:pPr lvl="1"/>
                <a:r>
                  <a:rPr lang="en-AU" dirty="0"/>
                  <a:t>Setting this below </a:t>
                </a:r>
                <a14:m>
                  <m:oMath xmlns:m="http://schemas.openxmlformats.org/officeDocument/2006/math">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oMath>
                </a14:m>
                <a:r>
                  <a:rPr lang="en-AU" dirty="0"/>
                  <a:t> creates a situation where the fiscal authority wants higher inflation (if it values that)</a:t>
                </a:r>
              </a:p>
              <a:p>
                <a14:m>
                  <m:oMath xmlns:m="http://schemas.openxmlformats.org/officeDocument/2006/math">
                    <m:r>
                      <m:rPr>
                        <m:nor/>
                      </m:rPr>
                      <a:rPr lang="el-GR" dirty="0" smtClean="0">
                        <a:solidFill>
                          <a:schemeClr val="tx1"/>
                        </a:solidFill>
                        <a:latin typeface="Cambria Math" panose="02040503050406030204" pitchFamily="18" charset="0"/>
                        <a:ea typeface="Cambria Math" panose="02040503050406030204" pitchFamily="18" charset="0"/>
                      </a:rPr>
                      <m:t>α</m:t>
                    </m:r>
                  </m:oMath>
                </a14:m>
                <a:r>
                  <a:rPr lang="en-US" dirty="0">
                    <a:solidFill>
                      <a:schemeClr val="tx1"/>
                    </a:solidFill>
                  </a:rPr>
                  <a:t> </a:t>
                </a:r>
                <a:r>
                  <a:rPr lang="en-AU" dirty="0"/>
                  <a:t>= 2.5 (intercept for output)</a:t>
                </a:r>
              </a:p>
              <a:p>
                <a:endParaRPr lang="en-AU" dirty="0"/>
              </a:p>
              <a:p>
                <a14:m>
                  <m:oMath xmlns:m="http://schemas.openxmlformats.org/officeDocument/2006/math">
                    <m:sSubSup>
                      <m:sSubSupPr>
                        <m:ctrlPr>
                          <a:rPr lang="en-AU" i="1" smtClean="0">
                            <a:latin typeface="Cambria Math" panose="02040503050406030204" pitchFamily="18" charset="0"/>
                          </a:rPr>
                        </m:ctrlPr>
                      </m:sSubSupPr>
                      <m:e>
                        <m:r>
                          <m:rPr>
                            <m:sty m:val="p"/>
                          </m:rPr>
                          <a:rPr lang="el-GR" i="1" smtClean="0">
                            <a:latin typeface="Cambria Math" panose="02040503050406030204" pitchFamily="18" charset="0"/>
                            <a:ea typeface="Cambria Math" panose="02040503050406030204" pitchFamily="18" charset="0"/>
                          </a:rPr>
                          <m:t>π</m:t>
                        </m:r>
                      </m:e>
                      <m:sub>
                        <m:r>
                          <a:rPr lang="en-AU" b="0" i="1" smtClean="0">
                            <a:latin typeface="Cambria Math" panose="02040503050406030204" pitchFamily="18" charset="0"/>
                          </a:rPr>
                          <m:t>𝐺</m:t>
                        </m:r>
                      </m:sub>
                      <m:sup>
                        <m:r>
                          <a:rPr lang="en-AU" b="0" i="1" smtClean="0">
                            <a:latin typeface="Cambria Math" panose="02040503050406030204" pitchFamily="18" charset="0"/>
                          </a:rPr>
                          <m:t>∗</m:t>
                        </m:r>
                      </m:sup>
                    </m:sSubSup>
                    <m:r>
                      <a:rPr lang="en-AU" b="0" i="1" smtClean="0">
                        <a:latin typeface="Cambria Math" panose="02040503050406030204" pitchFamily="18" charset="0"/>
                      </a:rPr>
                      <m:t> </m:t>
                    </m:r>
                  </m:oMath>
                </a14:m>
                <a:r>
                  <a:rPr lang="en-AU" dirty="0"/>
                  <a:t>= 2  (Government's target inflation)</a:t>
                </a:r>
              </a:p>
              <a:p>
                <a14:m>
                  <m:oMath xmlns:m="http://schemas.openxmlformats.org/officeDocument/2006/math">
                    <m:sSubSup>
                      <m:sSubSupPr>
                        <m:ctrlPr>
                          <a:rPr lang="en-AU" i="1" smtClean="0">
                            <a:latin typeface="Cambria Math" panose="02040503050406030204" pitchFamily="18" charset="0"/>
                          </a:rPr>
                        </m:ctrlPr>
                      </m:sSubSupPr>
                      <m:e>
                        <m:r>
                          <m:rPr>
                            <m:sty m:val="p"/>
                          </m:rPr>
                          <a:rPr lang="el-GR" i="1" smtClean="0">
                            <a:latin typeface="Cambria Math" panose="02040503050406030204" pitchFamily="18" charset="0"/>
                            <a:ea typeface="Cambria Math" panose="02040503050406030204" pitchFamily="18" charset="0"/>
                          </a:rPr>
                          <m:t>π</m:t>
                        </m:r>
                      </m:e>
                      <m:sub>
                        <m:r>
                          <a:rPr lang="en-AU" b="0" i="1" smtClean="0">
                            <a:latin typeface="Cambria Math" panose="02040503050406030204" pitchFamily="18" charset="0"/>
                          </a:rPr>
                          <m:t>𝐵</m:t>
                        </m:r>
                      </m:sub>
                      <m:sup>
                        <m:r>
                          <a:rPr lang="en-AU" b="0" i="1" smtClean="0">
                            <a:latin typeface="Cambria Math" panose="02040503050406030204" pitchFamily="18" charset="0"/>
                          </a:rPr>
                          <m:t>∗</m:t>
                        </m:r>
                      </m:sup>
                    </m:sSubSup>
                    <m:r>
                      <a:rPr lang="en-AU" b="0" i="1" smtClean="0">
                        <a:latin typeface="Cambria Math" panose="02040503050406030204" pitchFamily="18" charset="0"/>
                      </a:rPr>
                      <m:t> </m:t>
                    </m:r>
                  </m:oMath>
                </a14:m>
                <a:r>
                  <a:rPr lang="en-AU" dirty="0"/>
                  <a:t>= 2 (Central bank's target inflation)</a:t>
                </a:r>
              </a:p>
              <a:p>
                <a:endParaRPr lang="en-AU" dirty="0"/>
              </a:p>
              <a:p>
                <a:r>
                  <a:rPr lang="en-AU" dirty="0"/>
                  <a:t>Ideal instrument (f and m) at zero – therefore it is costly to set the instrument at a different level.</a:t>
                </a:r>
              </a:p>
              <a:p>
                <a:endParaRPr lang="en-AU" dirty="0"/>
              </a:p>
              <a:p>
                <a:pPr marL="0" indent="0">
                  <a:buNone/>
                </a:pPr>
                <a:r>
                  <a:rPr lang="en-AU" b="1" dirty="0">
                    <a:solidFill>
                      <a:srgbClr val="0066AA"/>
                    </a:solidFill>
                  </a:rPr>
                  <a:t>Why is this a supply shock</a:t>
                </a:r>
              </a:p>
              <a:p>
                <a:endParaRPr lang="en-AU" dirty="0"/>
              </a:p>
              <a:p>
                <a:pPr marL="0" indent="0">
                  <a:buNone/>
                </a:pPr>
                <a:r>
                  <a:rPr lang="en-AU" b="1" dirty="0"/>
                  <a:t>An agent changing their instrument pushes against the “goal” for the other agent</a:t>
                </a:r>
                <a:r>
                  <a:rPr lang="en-AU" dirty="0"/>
                  <a:t>.</a:t>
                </a:r>
              </a:p>
              <a:p>
                <a:pPr marL="0" indent="0">
                  <a:buNone/>
                </a:pPr>
                <a:endParaRPr lang="en-AU" dirty="0"/>
              </a:p>
              <a:p>
                <a:pPr marL="0" indent="0">
                  <a:buNone/>
                </a:pPr>
                <a:r>
                  <a:rPr lang="en-AU" dirty="0"/>
                  <a:t>The other agents choice increases the marginal benefit of doing more by imposing a negative spillover </a:t>
                </a:r>
                <a:r>
                  <a:rPr lang="en-AU" b="1" dirty="0"/>
                  <a:t>(strategic complements).</a:t>
                </a:r>
              </a:p>
              <a:p>
                <a:pPr marL="0" indent="0">
                  <a:buNone/>
                </a:pPr>
                <a:endParaRPr lang="en-AU" dirty="0"/>
              </a:p>
              <a:p>
                <a:pPr marL="0" indent="0">
                  <a:buNone/>
                </a:pPr>
                <a:r>
                  <a:rPr lang="en-AU" dirty="0"/>
                  <a:t>This “</a:t>
                </a:r>
                <a:r>
                  <a:rPr lang="en-AU" b="1" dirty="0"/>
                  <a:t>offset</a:t>
                </a:r>
                <a:r>
                  <a:rPr lang="en-AU" dirty="0"/>
                  <a:t>” incentive is traded off against the cost of moving away from the initial/target instrument value </a:t>
                </a:r>
                <a:r>
                  <a:rPr lang="en-AU" b="1" dirty="0"/>
                  <a:t>(Equilibrium requires adjustment costs).</a:t>
                </a:r>
              </a:p>
              <a:p>
                <a:pPr marL="0" indent="0">
                  <a:buNone/>
                </a:pPr>
                <a:endParaRPr lang="en-AU" dirty="0"/>
              </a:p>
              <a:p>
                <a:endParaRPr lang="en-AU" dirty="0"/>
              </a:p>
            </p:txBody>
          </p:sp>
        </mc:Choice>
        <mc:Fallback xmlns="">
          <p:sp>
            <p:nvSpPr>
              <p:cNvPr id="3" name="Content Placeholder 2">
                <a:extLst>
                  <a:ext uri="{FF2B5EF4-FFF2-40B4-BE49-F238E27FC236}">
                    <a16:creationId xmlns:a16="http://schemas.microsoft.com/office/drawing/2014/main" id="{76BCE688-9F6E-CA80-3ECE-608C33CCB50D}"/>
                  </a:ext>
                </a:extLst>
              </p:cNvPr>
              <p:cNvSpPr>
                <a:spLocks noGrp="1" noRot="1" noChangeAspect="1" noMove="1" noResize="1" noEditPoints="1" noAdjustHandles="1" noChangeArrowheads="1" noChangeShapeType="1" noTextEdit="1"/>
              </p:cNvSpPr>
              <p:nvPr>
                <p:ph sz="half" idx="1"/>
              </p:nvPr>
            </p:nvSpPr>
            <p:spPr>
              <a:xfrm>
                <a:off x="313184" y="820588"/>
                <a:ext cx="8075240" cy="3983409"/>
              </a:xfrm>
              <a:blipFill>
                <a:blip r:embed="rId3"/>
                <a:stretch>
                  <a:fillRect l="-75" t="-1072"/>
                </a:stretch>
              </a:blipFill>
            </p:spPr>
            <p:txBody>
              <a:bodyPr/>
              <a:lstStyle/>
              <a:p>
                <a:r>
                  <a:rPr lang="en-AU">
                    <a:noFill/>
                  </a:rPr>
                  <a:t> </a:t>
                </a:r>
              </a:p>
            </p:txBody>
          </p:sp>
        </mc:Fallback>
      </mc:AlternateContent>
    </p:spTree>
    <p:extLst>
      <p:ext uri="{BB962C8B-B14F-4D97-AF65-F5344CB8AC3E}">
        <p14:creationId xmlns:p14="http://schemas.microsoft.com/office/powerpoint/2010/main" val="601116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Choices (supply)</a:t>
            </a:r>
          </a:p>
        </p:txBody>
      </p:sp>
      <p:pic>
        <p:nvPicPr>
          <p:cNvPr id="8" name="Content Placeholder 7" descr="A graph of blue and pink bars&#10;&#10;Description automatically generated">
            <a:extLst>
              <a:ext uri="{FF2B5EF4-FFF2-40B4-BE49-F238E27FC236}">
                <a16:creationId xmlns:a16="http://schemas.microsoft.com/office/drawing/2014/main" id="{D751F9DC-C110-AD9F-8958-481C7A74B926}"/>
              </a:ext>
            </a:extLst>
          </p:cNvPr>
          <p:cNvPicPr>
            <a:picLocks noGrp="1" noChangeAspect="1"/>
          </p:cNvPicPr>
          <p:nvPr>
            <p:ph sz="half" idx="1"/>
          </p:nvPr>
        </p:nvPicPr>
        <p:blipFill>
          <a:blip r:embed="rId3"/>
          <a:stretch>
            <a:fillRect/>
          </a:stretch>
        </p:blipFill>
        <p:spPr>
          <a:xfrm>
            <a:off x="312738" y="949976"/>
            <a:ext cx="4175125" cy="3413411"/>
          </a:xfrm>
        </p:spPr>
      </p:pic>
      <p:pic>
        <p:nvPicPr>
          <p:cNvPr id="11" name="Content Placeholder 10" descr="A graph of a chart&#10;&#10;Description automatically generated with medium confidence">
            <a:extLst>
              <a:ext uri="{FF2B5EF4-FFF2-40B4-BE49-F238E27FC236}">
                <a16:creationId xmlns:a16="http://schemas.microsoft.com/office/drawing/2014/main" id="{B72CAFA7-B119-CB6E-F321-42B05B68B560}"/>
              </a:ext>
            </a:extLst>
          </p:cNvPr>
          <p:cNvPicPr>
            <a:picLocks noGrp="1" noChangeAspect="1"/>
          </p:cNvPicPr>
          <p:nvPr>
            <p:ph sz="half" idx="2"/>
          </p:nvPr>
        </p:nvPicPr>
        <p:blipFill>
          <a:blip r:embed="rId4"/>
          <a:stretch>
            <a:fillRect/>
          </a:stretch>
        </p:blipFill>
        <p:spPr>
          <a:xfrm>
            <a:off x="4657725" y="949327"/>
            <a:ext cx="4176713" cy="3414709"/>
          </a:xfrm>
        </p:spPr>
      </p:pic>
    </p:spTree>
    <p:extLst>
      <p:ext uri="{BB962C8B-B14F-4D97-AF65-F5344CB8AC3E}">
        <p14:creationId xmlns:p14="http://schemas.microsoft.com/office/powerpoint/2010/main" val="1120770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Payoffs </a:t>
            </a:r>
            <a:r>
              <a:rPr lang="en-AU"/>
              <a:t>(supply)</a:t>
            </a:r>
            <a:endParaRPr lang="en-AU" dirty="0"/>
          </a:p>
        </p:txBody>
      </p:sp>
      <p:pic>
        <p:nvPicPr>
          <p:cNvPr id="12" name="Content Placeholder 11" descr="A graph of a line&#10;&#10;Description automatically generated">
            <a:extLst>
              <a:ext uri="{FF2B5EF4-FFF2-40B4-BE49-F238E27FC236}">
                <a16:creationId xmlns:a16="http://schemas.microsoft.com/office/drawing/2014/main" id="{2ADECE6B-86CF-9C22-59C8-DF6A937128DB}"/>
              </a:ext>
            </a:extLst>
          </p:cNvPr>
          <p:cNvPicPr>
            <a:picLocks noGrp="1" noChangeAspect="1"/>
          </p:cNvPicPr>
          <p:nvPr>
            <p:ph sz="half" idx="2"/>
          </p:nvPr>
        </p:nvPicPr>
        <p:blipFill>
          <a:blip r:embed="rId3"/>
          <a:stretch>
            <a:fillRect/>
          </a:stretch>
        </p:blipFill>
        <p:spPr>
          <a:xfrm>
            <a:off x="4657725" y="1210525"/>
            <a:ext cx="4176713" cy="2892313"/>
          </a:xfrm>
        </p:spPr>
      </p:pic>
      <p:pic>
        <p:nvPicPr>
          <p:cNvPr id="6" name="Content Placeholder 5" descr="A graph of a graph showing the amount of financial loss&#10;&#10;Description automatically generated with medium confidence">
            <a:extLst>
              <a:ext uri="{FF2B5EF4-FFF2-40B4-BE49-F238E27FC236}">
                <a16:creationId xmlns:a16="http://schemas.microsoft.com/office/drawing/2014/main" id="{82CAB85D-BDF3-A952-8A9F-BD4CFF776E79}"/>
              </a:ext>
            </a:extLst>
          </p:cNvPr>
          <p:cNvPicPr>
            <a:picLocks noGrp="1" noChangeAspect="1"/>
          </p:cNvPicPr>
          <p:nvPr>
            <p:ph sz="half" idx="1"/>
          </p:nvPr>
        </p:nvPicPr>
        <p:blipFill>
          <a:blip r:embed="rId4"/>
          <a:stretch>
            <a:fillRect/>
          </a:stretch>
        </p:blipFill>
        <p:spPr>
          <a:xfrm>
            <a:off x="312738" y="949976"/>
            <a:ext cx="4175125" cy="3413411"/>
          </a:xfrm>
        </p:spPr>
      </p:pic>
    </p:spTree>
    <p:extLst>
      <p:ext uri="{BB962C8B-B14F-4D97-AF65-F5344CB8AC3E}">
        <p14:creationId xmlns:p14="http://schemas.microsoft.com/office/powerpoint/2010/main" val="1951146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BA21E-40E0-C83B-B5B2-392226084C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DDA86D-53AF-B2DB-C0A2-22180B9363A6}"/>
              </a:ext>
            </a:extLst>
          </p:cNvPr>
          <p:cNvSpPr>
            <a:spLocks noGrp="1"/>
          </p:cNvSpPr>
          <p:nvPr>
            <p:ph type="title"/>
          </p:nvPr>
        </p:nvSpPr>
        <p:spPr/>
        <p:txBody>
          <a:bodyPr/>
          <a:lstStyle/>
          <a:p>
            <a:r>
              <a:rPr lang="en-AU" dirty="0"/>
              <a:t>Motivation</a:t>
            </a:r>
          </a:p>
        </p:txBody>
      </p:sp>
      <p:sp>
        <p:nvSpPr>
          <p:cNvPr id="3" name="Content Placeholder 2">
            <a:extLst>
              <a:ext uri="{FF2B5EF4-FFF2-40B4-BE49-F238E27FC236}">
                <a16:creationId xmlns:a16="http://schemas.microsoft.com/office/drawing/2014/main" id="{A945028C-DE28-5D34-A8A5-078B5529683E}"/>
              </a:ext>
            </a:extLst>
          </p:cNvPr>
          <p:cNvSpPr>
            <a:spLocks noGrp="1"/>
          </p:cNvSpPr>
          <p:nvPr>
            <p:ph sz="half" idx="1"/>
          </p:nvPr>
        </p:nvSpPr>
        <p:spPr>
          <a:xfrm>
            <a:off x="313184" y="820588"/>
            <a:ext cx="8521254" cy="4127425"/>
          </a:xfrm>
        </p:spPr>
        <p:txBody>
          <a:bodyPr>
            <a:normAutofit fontScale="92500" lnSpcReduction="20000"/>
          </a:bodyPr>
          <a:lstStyle/>
          <a:p>
            <a:r>
              <a:rPr lang="en-AU" dirty="0"/>
              <a:t>In </a:t>
            </a:r>
            <a:r>
              <a:rPr lang="en-AU" b="1" dirty="0"/>
              <a:t>Recommendation 3</a:t>
            </a:r>
            <a:r>
              <a:rPr lang="en-AU" dirty="0"/>
              <a:t> of the RBA review, the importance of </a:t>
            </a:r>
            <a:r>
              <a:rPr lang="en-AU" i="1" dirty="0"/>
              <a:t>fiscal-monetary coordination</a:t>
            </a:r>
            <a:r>
              <a:rPr lang="en-AU" dirty="0"/>
              <a:t> was highlighted.</a:t>
            </a:r>
          </a:p>
          <a:p>
            <a:endParaRPr lang="en-AU" dirty="0"/>
          </a:p>
          <a:p>
            <a:r>
              <a:rPr lang="en-AU" dirty="0"/>
              <a:t>This recommendation justifies further work on how the policies mechanically influence each other – but in this presentation we discuss the tension due to </a:t>
            </a:r>
            <a:r>
              <a:rPr lang="en-AU" i="1" dirty="0"/>
              <a:t>non-cooperative strategic motives</a:t>
            </a:r>
            <a:r>
              <a:rPr lang="en-AU" dirty="0"/>
              <a:t>.</a:t>
            </a:r>
            <a:br>
              <a:rPr lang="en-AU" dirty="0"/>
            </a:br>
            <a:endParaRPr lang="en-AU" dirty="0"/>
          </a:p>
          <a:p>
            <a:r>
              <a:rPr lang="en-AU" dirty="0"/>
              <a:t>Fiscal and monetary actions both post-GFC and post-COVID have involved what looks like “pre-commitment” actions by governments and central banks – costly Budget announcements, communication on interest rate paths, quantitative easing, debates about central bank independence.</a:t>
            </a:r>
          </a:p>
          <a:p>
            <a:endParaRPr lang="en-AU" dirty="0"/>
          </a:p>
          <a:p>
            <a:r>
              <a:rPr lang="en-AU" dirty="0"/>
              <a:t>These motives imply that modelling strategic behaviour matters.</a:t>
            </a:r>
          </a:p>
          <a:p>
            <a:endParaRPr lang="en-AU" dirty="0"/>
          </a:p>
          <a:p>
            <a:r>
              <a:rPr lang="en-AU" dirty="0"/>
              <a:t>Can game theory be used to understand and model this relationship?</a:t>
            </a:r>
          </a:p>
        </p:txBody>
      </p:sp>
    </p:spTree>
    <p:extLst>
      <p:ext uri="{BB962C8B-B14F-4D97-AF65-F5344CB8AC3E}">
        <p14:creationId xmlns:p14="http://schemas.microsoft.com/office/powerpoint/2010/main" val="3510103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Inflation only shock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BCE688-9F6E-CA80-3ECE-608C33CCB50D}"/>
                  </a:ext>
                </a:extLst>
              </p:cNvPr>
              <p:cNvSpPr>
                <a:spLocks noGrp="1"/>
              </p:cNvSpPr>
              <p:nvPr>
                <p:ph sz="half" idx="1"/>
              </p:nvPr>
            </p:nvSpPr>
            <p:spPr>
              <a:xfrm>
                <a:off x="313184" y="820589"/>
                <a:ext cx="8510588" cy="3671640"/>
              </a:xfrm>
            </p:spPr>
            <p:txBody>
              <a:bodyPr>
                <a:normAutofit fontScale="92500" lnSpcReduction="20000"/>
              </a:bodyPr>
              <a:lstStyle/>
              <a:p>
                <a14:m>
                  <m:oMath xmlns:m="http://schemas.openxmlformats.org/officeDocument/2006/math">
                    <m:r>
                      <m:rPr>
                        <m:nor/>
                      </m:rPr>
                      <a:rPr lang="el-GR" dirty="0" smtClean="0">
                        <a:solidFill>
                          <a:schemeClr val="tx1"/>
                        </a:solidFill>
                        <a:latin typeface="Cambria Math" panose="02040503050406030204" pitchFamily="18" charset="0"/>
                        <a:ea typeface="Cambria Math" panose="02040503050406030204" pitchFamily="18" charset="0"/>
                      </a:rPr>
                      <m:t>γ</m:t>
                    </m:r>
                  </m:oMath>
                </a14:m>
                <a:r>
                  <a:rPr lang="en-AU" dirty="0"/>
                  <a:t> = 1.5 (intercept for inflation)</a:t>
                </a:r>
              </a:p>
              <a:p>
                <a:pPr lvl="1"/>
                <a:r>
                  <a:rPr lang="en-AU" dirty="0"/>
                  <a:t>Setting this below </a:t>
                </a:r>
                <a:r>
                  <a:rPr lang="en-AU" dirty="0" err="1"/>
                  <a:t>pi_B_star</a:t>
                </a:r>
                <a:r>
                  <a:rPr lang="en-AU" dirty="0"/>
                  <a:t> creates a situation where people want higher inflation </a:t>
                </a:r>
              </a:p>
              <a:p>
                <a14:m>
                  <m:oMath xmlns:m="http://schemas.openxmlformats.org/officeDocument/2006/math">
                    <m:r>
                      <m:rPr>
                        <m:nor/>
                      </m:rPr>
                      <a:rPr lang="el-GR" dirty="0" smtClean="0">
                        <a:solidFill>
                          <a:schemeClr val="tx1"/>
                        </a:solidFill>
                        <a:latin typeface="Cambria Math" panose="02040503050406030204" pitchFamily="18" charset="0"/>
                        <a:ea typeface="Cambria Math" panose="02040503050406030204" pitchFamily="18" charset="0"/>
                      </a:rPr>
                      <m:t>α</m:t>
                    </m:r>
                    <m:r>
                      <a:rPr lang="el-GR" i="1" dirty="0" smtClean="0">
                        <a:solidFill>
                          <a:schemeClr val="tx1"/>
                        </a:solidFill>
                        <a:latin typeface="Cambria Math" panose="02040503050406030204" pitchFamily="18" charset="0"/>
                        <a:ea typeface="Cambria Math" panose="02040503050406030204" pitchFamily="18" charset="0"/>
                      </a:rPr>
                      <m:t> </m:t>
                    </m:r>
                  </m:oMath>
                </a14:m>
                <a:r>
                  <a:rPr lang="en-AU" dirty="0"/>
                  <a:t>= 2 (intercept for output)</a:t>
                </a:r>
              </a:p>
              <a:p>
                <a:endParaRPr lang="en-AU" dirty="0"/>
              </a:p>
              <a:p>
                <a14:m>
                  <m:oMath xmlns:m="http://schemas.openxmlformats.org/officeDocument/2006/math">
                    <m:sSubSup>
                      <m:sSubSupPr>
                        <m:ctrlPr>
                          <a:rPr lang="en-AU" i="1" smtClean="0">
                            <a:latin typeface="Cambria Math" panose="02040503050406030204" pitchFamily="18" charset="0"/>
                          </a:rPr>
                        </m:ctrlPr>
                      </m:sSubSupPr>
                      <m:e>
                        <m:r>
                          <m:rPr>
                            <m:sty m:val="p"/>
                          </m:rPr>
                          <a:rPr lang="el-GR" i="1" smtClean="0">
                            <a:latin typeface="Cambria Math" panose="02040503050406030204" pitchFamily="18" charset="0"/>
                            <a:ea typeface="Cambria Math" panose="02040503050406030204" pitchFamily="18" charset="0"/>
                          </a:rPr>
                          <m:t>π</m:t>
                        </m:r>
                      </m:e>
                      <m:sub>
                        <m:r>
                          <a:rPr lang="en-AU" b="0" i="1" smtClean="0">
                            <a:latin typeface="Cambria Math" panose="02040503050406030204" pitchFamily="18" charset="0"/>
                          </a:rPr>
                          <m:t>𝐺</m:t>
                        </m:r>
                      </m:sub>
                      <m:sup>
                        <m:r>
                          <a:rPr lang="en-AU" b="0" i="1" smtClean="0">
                            <a:latin typeface="Cambria Math" panose="02040503050406030204" pitchFamily="18" charset="0"/>
                          </a:rPr>
                          <m:t>∗</m:t>
                        </m:r>
                      </m:sup>
                    </m:sSubSup>
                    <m:r>
                      <a:rPr lang="en-AU" b="0" i="1" smtClean="0">
                        <a:latin typeface="Cambria Math" panose="02040503050406030204" pitchFamily="18" charset="0"/>
                      </a:rPr>
                      <m:t> </m:t>
                    </m:r>
                  </m:oMath>
                </a14:m>
                <a:r>
                  <a:rPr lang="en-AU" dirty="0"/>
                  <a:t>= 2  (Government's target inflation)</a:t>
                </a:r>
              </a:p>
              <a:p>
                <a14:m>
                  <m:oMath xmlns:m="http://schemas.openxmlformats.org/officeDocument/2006/math">
                    <m:sSubSup>
                      <m:sSubSupPr>
                        <m:ctrlPr>
                          <a:rPr lang="en-AU" i="1" smtClean="0">
                            <a:latin typeface="Cambria Math" panose="02040503050406030204" pitchFamily="18" charset="0"/>
                          </a:rPr>
                        </m:ctrlPr>
                      </m:sSubSupPr>
                      <m:e>
                        <m:r>
                          <m:rPr>
                            <m:sty m:val="p"/>
                          </m:rPr>
                          <a:rPr lang="el-GR" i="1" smtClean="0">
                            <a:latin typeface="Cambria Math" panose="02040503050406030204" pitchFamily="18" charset="0"/>
                            <a:ea typeface="Cambria Math" panose="02040503050406030204" pitchFamily="18" charset="0"/>
                          </a:rPr>
                          <m:t>π</m:t>
                        </m:r>
                      </m:e>
                      <m:sub>
                        <m:r>
                          <a:rPr lang="en-AU" b="0" i="1" smtClean="0">
                            <a:latin typeface="Cambria Math" panose="02040503050406030204" pitchFamily="18" charset="0"/>
                          </a:rPr>
                          <m:t>𝐵</m:t>
                        </m:r>
                      </m:sub>
                      <m:sup>
                        <m:r>
                          <a:rPr lang="en-AU" b="0" i="1" smtClean="0">
                            <a:latin typeface="Cambria Math" panose="02040503050406030204" pitchFamily="18" charset="0"/>
                          </a:rPr>
                          <m:t>∗</m:t>
                        </m:r>
                      </m:sup>
                    </m:sSubSup>
                    <m:r>
                      <a:rPr lang="en-AU" b="0" i="1" smtClean="0">
                        <a:latin typeface="Cambria Math" panose="02040503050406030204" pitchFamily="18" charset="0"/>
                      </a:rPr>
                      <m:t> </m:t>
                    </m:r>
                  </m:oMath>
                </a14:m>
                <a:r>
                  <a:rPr lang="en-AU" dirty="0"/>
                  <a:t>= 2 (Central bank's target inflation)</a:t>
                </a:r>
              </a:p>
              <a:p>
                <a:endParaRPr lang="en-AU" dirty="0"/>
              </a:p>
              <a:p>
                <a:r>
                  <a:rPr lang="en-AU" dirty="0"/>
                  <a:t>Ideal instrument (f and m) at zero – therefore it is costly to set the instrument at a different level.</a:t>
                </a:r>
              </a:p>
              <a:p>
                <a:endParaRPr lang="en-AU" dirty="0"/>
              </a:p>
              <a:p>
                <a:r>
                  <a:rPr lang="en-AU" dirty="0"/>
                  <a:t>For government the situation is ideal – only response is due to the expectation of a response by monetary authorities.</a:t>
                </a:r>
              </a:p>
              <a:p>
                <a:endParaRPr lang="en-AU" dirty="0"/>
              </a:p>
              <a:p>
                <a:endParaRPr lang="en-AU" dirty="0"/>
              </a:p>
            </p:txBody>
          </p:sp>
        </mc:Choice>
        <mc:Fallback xmlns="">
          <p:sp>
            <p:nvSpPr>
              <p:cNvPr id="3" name="Content Placeholder 2">
                <a:extLst>
                  <a:ext uri="{FF2B5EF4-FFF2-40B4-BE49-F238E27FC236}">
                    <a16:creationId xmlns:a16="http://schemas.microsoft.com/office/drawing/2014/main" id="{76BCE688-9F6E-CA80-3ECE-608C33CCB50D}"/>
                  </a:ext>
                </a:extLst>
              </p:cNvPr>
              <p:cNvSpPr>
                <a:spLocks noGrp="1" noRot="1" noChangeAspect="1" noMove="1" noResize="1" noEditPoints="1" noAdjustHandles="1" noChangeArrowheads="1" noChangeShapeType="1" noTextEdit="1"/>
              </p:cNvSpPr>
              <p:nvPr>
                <p:ph sz="half" idx="1"/>
              </p:nvPr>
            </p:nvSpPr>
            <p:spPr>
              <a:xfrm>
                <a:off x="313184" y="820589"/>
                <a:ext cx="8510588" cy="3671640"/>
              </a:xfrm>
              <a:blipFill>
                <a:blip r:embed="rId2"/>
                <a:stretch>
                  <a:fillRect l="-645" t="-2492"/>
                </a:stretch>
              </a:blipFill>
            </p:spPr>
            <p:txBody>
              <a:bodyPr/>
              <a:lstStyle/>
              <a:p>
                <a:r>
                  <a:rPr lang="en-AU">
                    <a:noFill/>
                  </a:rPr>
                  <a:t> </a:t>
                </a:r>
              </a:p>
            </p:txBody>
          </p:sp>
        </mc:Fallback>
      </mc:AlternateContent>
    </p:spTree>
    <p:extLst>
      <p:ext uri="{BB962C8B-B14F-4D97-AF65-F5344CB8AC3E}">
        <p14:creationId xmlns:p14="http://schemas.microsoft.com/office/powerpoint/2010/main" val="962035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Payoffs</a:t>
            </a:r>
          </a:p>
        </p:txBody>
      </p:sp>
      <p:pic>
        <p:nvPicPr>
          <p:cNvPr id="8" name="Content Placeholder 7" descr="A graph of blue and pink bars&#10;&#10;Description automatically generated">
            <a:extLst>
              <a:ext uri="{FF2B5EF4-FFF2-40B4-BE49-F238E27FC236}">
                <a16:creationId xmlns:a16="http://schemas.microsoft.com/office/drawing/2014/main" id="{27260B4C-0FCC-D173-1941-26DADE0E4BC4}"/>
              </a:ext>
            </a:extLst>
          </p:cNvPr>
          <p:cNvPicPr>
            <a:picLocks noGrp="1" noChangeAspect="1"/>
          </p:cNvPicPr>
          <p:nvPr>
            <p:ph sz="half" idx="1"/>
          </p:nvPr>
        </p:nvPicPr>
        <p:blipFill>
          <a:blip r:embed="rId3"/>
          <a:stretch>
            <a:fillRect/>
          </a:stretch>
        </p:blipFill>
        <p:spPr>
          <a:xfrm>
            <a:off x="312738" y="949976"/>
            <a:ext cx="4175125" cy="3413411"/>
          </a:xfrm>
        </p:spPr>
      </p:pic>
      <p:pic>
        <p:nvPicPr>
          <p:cNvPr id="10" name="Content Placeholder 9" descr="A graph of a chart&#10;&#10;Description automatically generated with medium confidence">
            <a:extLst>
              <a:ext uri="{FF2B5EF4-FFF2-40B4-BE49-F238E27FC236}">
                <a16:creationId xmlns:a16="http://schemas.microsoft.com/office/drawing/2014/main" id="{91B8B492-A3AA-0157-2EEF-1E02C7C76D7A}"/>
              </a:ext>
            </a:extLst>
          </p:cNvPr>
          <p:cNvPicPr>
            <a:picLocks noGrp="1" noChangeAspect="1"/>
          </p:cNvPicPr>
          <p:nvPr>
            <p:ph sz="half" idx="2"/>
          </p:nvPr>
        </p:nvPicPr>
        <p:blipFill>
          <a:blip r:embed="rId4"/>
          <a:stretch>
            <a:fillRect/>
          </a:stretch>
        </p:blipFill>
        <p:spPr>
          <a:xfrm>
            <a:off x="4657725" y="949327"/>
            <a:ext cx="4176713" cy="3414709"/>
          </a:xfrm>
        </p:spPr>
      </p:pic>
    </p:spTree>
    <p:extLst>
      <p:ext uri="{BB962C8B-B14F-4D97-AF65-F5344CB8AC3E}">
        <p14:creationId xmlns:p14="http://schemas.microsoft.com/office/powerpoint/2010/main" val="3618949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Payoffs</a:t>
            </a:r>
          </a:p>
        </p:txBody>
      </p:sp>
      <p:pic>
        <p:nvPicPr>
          <p:cNvPr id="11" name="Content Placeholder 10" descr="A graph of a line&#10;&#10;Description automatically generated">
            <a:extLst>
              <a:ext uri="{FF2B5EF4-FFF2-40B4-BE49-F238E27FC236}">
                <a16:creationId xmlns:a16="http://schemas.microsoft.com/office/drawing/2014/main" id="{5AF2F5AC-DC0F-5C3C-8687-9E78809F13E8}"/>
              </a:ext>
            </a:extLst>
          </p:cNvPr>
          <p:cNvPicPr>
            <a:picLocks noGrp="1" noChangeAspect="1"/>
          </p:cNvPicPr>
          <p:nvPr>
            <p:ph sz="half" idx="2"/>
          </p:nvPr>
        </p:nvPicPr>
        <p:blipFill>
          <a:blip r:embed="rId3"/>
          <a:stretch>
            <a:fillRect/>
          </a:stretch>
        </p:blipFill>
        <p:spPr>
          <a:xfrm>
            <a:off x="4657725" y="1210525"/>
            <a:ext cx="4176713" cy="2892313"/>
          </a:xfrm>
        </p:spPr>
      </p:pic>
      <p:pic>
        <p:nvPicPr>
          <p:cNvPr id="6" name="Content Placeholder 5" descr="A graph showing the amount of financial loss&#10;&#10;Description automatically generated with medium confidence">
            <a:extLst>
              <a:ext uri="{FF2B5EF4-FFF2-40B4-BE49-F238E27FC236}">
                <a16:creationId xmlns:a16="http://schemas.microsoft.com/office/drawing/2014/main" id="{203445C9-4FD7-29AE-7269-4CC0C1F1BAD7}"/>
              </a:ext>
            </a:extLst>
          </p:cNvPr>
          <p:cNvPicPr>
            <a:picLocks noGrp="1" noChangeAspect="1"/>
          </p:cNvPicPr>
          <p:nvPr>
            <p:ph sz="half" idx="1"/>
          </p:nvPr>
        </p:nvPicPr>
        <p:blipFill>
          <a:blip r:embed="rId4"/>
          <a:stretch>
            <a:fillRect/>
          </a:stretch>
        </p:blipFill>
        <p:spPr>
          <a:xfrm>
            <a:off x="312738" y="949976"/>
            <a:ext cx="4175125" cy="3413411"/>
          </a:xfrm>
        </p:spPr>
      </p:pic>
    </p:spTree>
    <p:extLst>
      <p:ext uri="{BB962C8B-B14F-4D97-AF65-F5344CB8AC3E}">
        <p14:creationId xmlns:p14="http://schemas.microsoft.com/office/powerpoint/2010/main" val="3136468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Dynamic game</a:t>
            </a:r>
          </a:p>
        </p:txBody>
      </p:sp>
      <p:sp>
        <p:nvSpPr>
          <p:cNvPr id="3" name="Content Placeholder 2"/>
          <p:cNvSpPr>
            <a:spLocks noGrp="1"/>
          </p:cNvSpPr>
          <p:nvPr>
            <p:ph sz="half" idx="1"/>
          </p:nvPr>
        </p:nvSpPr>
        <p:spPr>
          <a:xfrm>
            <a:off x="313184" y="820588"/>
            <a:ext cx="8521254" cy="3839393"/>
          </a:xfrm>
        </p:spPr>
        <p:txBody>
          <a:bodyPr>
            <a:normAutofit fontScale="70000" lnSpcReduction="20000"/>
          </a:bodyPr>
          <a:lstStyle/>
          <a:p>
            <a:pPr lvl="0">
              <a:buFont typeface="+mj-lt"/>
              <a:buChar char="•"/>
            </a:pPr>
            <a:r>
              <a:rPr lang="en-NZ" dirty="0"/>
              <a:t>Previously looked at a static model. </a:t>
            </a:r>
            <a:br>
              <a:rPr lang="en-NZ" dirty="0"/>
            </a:br>
            <a:endParaRPr lang="en-NZ" dirty="0"/>
          </a:p>
          <a:p>
            <a:pPr lvl="0">
              <a:buFont typeface="+mj-lt"/>
              <a:buChar char="•"/>
            </a:pPr>
            <a:r>
              <a:rPr lang="en-NZ" dirty="0"/>
              <a:t>“Leadership” was just given. But leadership can be defined endogenously by adding a link between current choices and future payoffs.</a:t>
            </a:r>
          </a:p>
          <a:p>
            <a:pPr lvl="0">
              <a:buFont typeface="+mj-lt"/>
              <a:buChar char="•"/>
            </a:pPr>
            <a:endParaRPr lang="en-NZ" dirty="0"/>
          </a:p>
          <a:p>
            <a:pPr lvl="0">
              <a:buFont typeface="+mj-lt"/>
              <a:buChar char="•"/>
            </a:pPr>
            <a:r>
              <a:rPr lang="en-NZ" dirty="0"/>
              <a:t>The idea of “costly change in a policy instrument” – and therefore the idea of “precommitment” – require dynamics. </a:t>
            </a:r>
            <a:br>
              <a:rPr lang="en-NZ" dirty="0"/>
            </a:br>
            <a:endParaRPr lang="en-NZ" dirty="0"/>
          </a:p>
          <a:p>
            <a:pPr lvl="0">
              <a:buFont typeface="+mj-lt"/>
              <a:buChar char="•"/>
            </a:pPr>
            <a:r>
              <a:rPr lang="en-NZ" dirty="0"/>
              <a:t>For this we will write a dynamic Stackelberg model of monetary policy.</a:t>
            </a:r>
          </a:p>
          <a:p>
            <a:pPr marL="0" lvl="0" indent="0">
              <a:buNone/>
            </a:pPr>
            <a:endParaRPr lang="en-NZ" dirty="0"/>
          </a:p>
          <a:p>
            <a:pPr marL="0" lvl="0" indent="0">
              <a:buNone/>
            </a:pPr>
            <a:r>
              <a:rPr lang="en-NZ" dirty="0">
                <a:solidFill>
                  <a:srgbClr val="FF0000"/>
                </a:solidFill>
              </a:rPr>
              <a:t>Stages of this approach</a:t>
            </a:r>
          </a:p>
          <a:p>
            <a:r>
              <a:rPr lang="en-AU" b="1" dirty="0"/>
              <a:t>Two-choice game</a:t>
            </a:r>
            <a:r>
              <a:rPr lang="en-AU" dirty="0"/>
              <a:t>: To show the value of the intertemporal link.</a:t>
            </a:r>
          </a:p>
          <a:p>
            <a:r>
              <a:rPr lang="en-AU" b="1" dirty="0"/>
              <a:t>Dynamic choice game with shocks</a:t>
            </a:r>
            <a:r>
              <a:rPr lang="en-AU" dirty="0"/>
              <a:t>: Infinite horizon model, with differing expectations about the nature of future “shocks” (i.e. demand or supply shocks).</a:t>
            </a:r>
          </a:p>
          <a:p>
            <a:r>
              <a:rPr lang="en-AU" b="1" dirty="0" err="1"/>
              <a:t>Endogenising</a:t>
            </a:r>
            <a:r>
              <a:rPr lang="en-AU" b="1" dirty="0"/>
              <a:t> “pre-commitment”</a:t>
            </a:r>
            <a:r>
              <a:rPr lang="en-AU" dirty="0"/>
              <a:t>: If monetary and fiscal authorities can undertake constrain themselves (independence) does this worsen outcomes.</a:t>
            </a:r>
          </a:p>
          <a:p>
            <a:r>
              <a:rPr lang="en-AU" b="1" dirty="0"/>
              <a:t>Macro-model and incorporating time inconsistency</a:t>
            </a:r>
            <a:r>
              <a:rPr lang="en-AU" dirty="0"/>
              <a:t>: Allows us to describe “optimal independence” of monetary and fiscal policy.</a:t>
            </a:r>
          </a:p>
          <a:p>
            <a:endParaRPr lang="en-US" dirty="0"/>
          </a:p>
        </p:txBody>
      </p:sp>
    </p:spTree>
    <p:extLst>
      <p:ext uri="{BB962C8B-B14F-4D97-AF65-F5344CB8AC3E}">
        <p14:creationId xmlns:p14="http://schemas.microsoft.com/office/powerpoint/2010/main" val="3259943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Early two-choice results</a:t>
            </a:r>
          </a:p>
        </p:txBody>
      </p:sp>
      <p:sp>
        <p:nvSpPr>
          <p:cNvPr id="4" name="Content Placeholder 3">
            <a:extLst>
              <a:ext uri="{FF2B5EF4-FFF2-40B4-BE49-F238E27FC236}">
                <a16:creationId xmlns:a16="http://schemas.microsoft.com/office/drawing/2014/main" id="{2BCB4934-5A0E-3FD0-6589-21045BD24282}"/>
              </a:ext>
            </a:extLst>
          </p:cNvPr>
          <p:cNvSpPr>
            <a:spLocks noGrp="1"/>
          </p:cNvSpPr>
          <p:nvPr>
            <p:ph sz="half" idx="1"/>
          </p:nvPr>
        </p:nvSpPr>
        <p:spPr/>
        <p:txBody>
          <a:bodyPr>
            <a:normAutofit fontScale="85000" lnSpcReduction="20000"/>
          </a:bodyPr>
          <a:lstStyle/>
          <a:p>
            <a:pPr marL="0" indent="0">
              <a:buNone/>
            </a:pPr>
            <a:r>
              <a:rPr lang="en-NZ" b="1" dirty="0"/>
              <a:t>Approach</a:t>
            </a:r>
          </a:p>
          <a:p>
            <a:r>
              <a:rPr lang="en-NZ" dirty="0"/>
              <a:t>Shock lasts for two periods, and fiscal and monetary choices are made over both.</a:t>
            </a:r>
          </a:p>
          <a:p>
            <a:r>
              <a:rPr lang="en-NZ" dirty="0"/>
              <a:t>The </a:t>
            </a:r>
            <a:r>
              <a:rPr lang="en-NZ" i="1" dirty="0"/>
              <a:t>intertemporal link</a:t>
            </a:r>
            <a:r>
              <a:rPr lang="en-NZ" dirty="0"/>
              <a:t> between choices is the cost of adjusting for the policy chosen in the first period.</a:t>
            </a:r>
          </a:p>
          <a:p>
            <a:r>
              <a:rPr lang="en-NZ" dirty="0"/>
              <a:t>Can solve via backward induction.</a:t>
            </a:r>
          </a:p>
          <a:p>
            <a:r>
              <a:rPr lang="en-NZ" b="1" dirty="0"/>
              <a:t>Note</a:t>
            </a:r>
            <a:r>
              <a:rPr lang="en-NZ" dirty="0"/>
              <a:t>: The purpose of this example is to show the link, we are now solving the infinite horizon game to understand this more fully.</a:t>
            </a:r>
            <a:endParaRPr lang="en-NZ" b="1" dirty="0"/>
          </a:p>
        </p:txBody>
      </p:sp>
      <p:sp>
        <p:nvSpPr>
          <p:cNvPr id="6" name="Content Placeholder 5">
            <a:extLst>
              <a:ext uri="{FF2B5EF4-FFF2-40B4-BE49-F238E27FC236}">
                <a16:creationId xmlns:a16="http://schemas.microsoft.com/office/drawing/2014/main" id="{EAED003C-B8BC-FEEC-BBFA-8282F6CDC842}"/>
              </a:ext>
            </a:extLst>
          </p:cNvPr>
          <p:cNvSpPr>
            <a:spLocks noGrp="1"/>
          </p:cNvSpPr>
          <p:nvPr>
            <p:ph sz="half" idx="2"/>
          </p:nvPr>
        </p:nvSpPr>
        <p:spPr/>
        <p:txBody>
          <a:bodyPr>
            <a:normAutofit fontScale="85000" lnSpcReduction="20000"/>
          </a:bodyPr>
          <a:lstStyle/>
          <a:p>
            <a:pPr marL="0" indent="0">
              <a:buNone/>
            </a:pPr>
            <a:r>
              <a:rPr lang="en-NZ" b="1" dirty="0"/>
              <a:t>Findings</a:t>
            </a:r>
          </a:p>
          <a:p>
            <a:r>
              <a:rPr lang="en-NZ" dirty="0"/>
              <a:t>Demand shock:</a:t>
            </a:r>
          </a:p>
          <a:p>
            <a:pPr lvl="1"/>
            <a:r>
              <a:rPr lang="en-NZ" dirty="0"/>
              <a:t>Leads to lower output and inflation than NE.</a:t>
            </a:r>
          </a:p>
          <a:p>
            <a:pPr lvl="1"/>
            <a:r>
              <a:rPr lang="en-NZ" dirty="0"/>
              <a:t>Both agents use “cost of adjustment” to pre-commit to lower policy easing.</a:t>
            </a:r>
          </a:p>
          <a:p>
            <a:r>
              <a:rPr lang="en-NZ" dirty="0"/>
              <a:t>Supply shock:</a:t>
            </a:r>
          </a:p>
          <a:p>
            <a:pPr lvl="1"/>
            <a:r>
              <a:rPr lang="en-NZ" dirty="0"/>
              <a:t>Coordination, NE, and pre-commitment generate same inflation and output (given symmetric impact on objectives).</a:t>
            </a:r>
          </a:p>
          <a:p>
            <a:pPr lvl="1"/>
            <a:r>
              <a:rPr lang="en-NZ" dirty="0"/>
              <a:t>However, precommitment limits the size of the policy adjustment by both agents.</a:t>
            </a:r>
          </a:p>
          <a:p>
            <a:pPr lvl="1"/>
            <a:r>
              <a:rPr lang="en-NZ" dirty="0"/>
              <a:t>Improves welfare, but still has more policy change than cooperative outcome.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DA161EC-8338-97BE-DE4A-F8F99DDFA1AA}"/>
                  </a:ext>
                </a:extLst>
              </p:cNvPr>
              <p:cNvSpPr txBox="1"/>
              <p:nvPr/>
            </p:nvSpPr>
            <p:spPr>
              <a:xfrm>
                <a:off x="395536" y="3795886"/>
                <a:ext cx="4090491" cy="955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𝐺</m:t>
                          </m:r>
                          <m:r>
                            <a:rPr lang="en-US" b="0" i="1" smtClean="0">
                              <a:latin typeface="Cambria Math" panose="02040503050406030204" pitchFamily="18" charset="0"/>
                            </a:rPr>
                            <m:t>2</m:t>
                          </m:r>
                        </m:sub>
                      </m:sSub>
                      <m:r>
                        <a:rPr lang="en-AU" b="0" i="1" smtClean="0">
                          <a:latin typeface="Cambria Math" panose="02040503050406030204" pitchFamily="18" charset="0"/>
                        </a:rPr>
                        <m:t>=</m:t>
                      </m:r>
                      <m:sSub>
                        <m:sSubPr>
                          <m:ctrlPr>
                            <a:rPr lang="en-AU" b="0" i="1" smtClean="0">
                              <a:solidFill>
                                <a:srgbClr val="92D050"/>
                              </a:solidFill>
                              <a:latin typeface="Cambria Math" panose="02040503050406030204" pitchFamily="18" charset="0"/>
                            </a:rPr>
                          </m:ctrlPr>
                        </m:sSubPr>
                        <m:e>
                          <m:r>
                            <a:rPr lang="en-AU" b="0" i="1" smtClean="0">
                              <a:solidFill>
                                <a:srgbClr val="92D050"/>
                              </a:solidFill>
                              <a:latin typeface="Cambria Math" panose="02040503050406030204" pitchFamily="18" charset="0"/>
                              <a:ea typeface="Cambria Math" panose="02040503050406030204" pitchFamily="18" charset="0"/>
                            </a:rPr>
                            <m:t>𝜇</m:t>
                          </m:r>
                        </m:e>
                        <m:sub>
                          <m:r>
                            <a:rPr lang="en-AU" b="0" i="1" smtClean="0">
                              <a:solidFill>
                                <a:srgbClr val="92D050"/>
                              </a:solidFill>
                              <a:latin typeface="Cambria Math" panose="02040503050406030204" pitchFamily="18" charset="0"/>
                            </a:rPr>
                            <m:t>𝐺</m:t>
                          </m:r>
                        </m:sub>
                      </m:sSub>
                      <m:sSup>
                        <m:sSupPr>
                          <m:ctrlPr>
                            <a:rPr lang="en-AU" b="0" i="1" smtClean="0">
                              <a:solidFill>
                                <a:srgbClr val="92D050"/>
                              </a:solidFill>
                              <a:latin typeface="Cambria Math" panose="02040503050406030204" pitchFamily="18" charset="0"/>
                            </a:rPr>
                          </m:ctrlPr>
                        </m:sSupPr>
                        <m:e>
                          <m:r>
                            <a:rPr lang="en-AU" b="0" i="1" smtClean="0">
                              <a:solidFill>
                                <a:srgbClr val="92D050"/>
                              </a:solidFill>
                              <a:latin typeface="Cambria Math" panose="02040503050406030204" pitchFamily="18" charset="0"/>
                            </a:rPr>
                            <m:t>(</m:t>
                          </m:r>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r>
                            <a:rPr lang="en-AU" b="0" i="1" smtClean="0">
                              <a:solidFill>
                                <a:srgbClr val="92D050"/>
                              </a:solidFill>
                              <a:latin typeface="Cambria Math" panose="02040503050406030204" pitchFamily="18" charset="0"/>
                            </a:rPr>
                            <m:t>−</m:t>
                          </m:r>
                          <m:d>
                            <m:dPr>
                              <m:ctrlPr>
                                <a:rPr lang="en-AU" b="0" i="1" smtClean="0">
                                  <a:solidFill>
                                    <a:srgbClr val="92D050"/>
                                  </a:solidFill>
                                  <a:latin typeface="Cambria Math" panose="02040503050406030204" pitchFamily="18" charset="0"/>
                                </a:rPr>
                              </m:ctrlPr>
                            </m:dPr>
                            <m:e>
                              <m:r>
                                <m:rPr>
                                  <m:nor/>
                                </m:rPr>
                                <a:rPr lang="el-GR" dirty="0">
                                  <a:solidFill>
                                    <a:srgbClr val="92D050"/>
                                  </a:solidFill>
                                  <a:latin typeface="Cambria Math" panose="02040503050406030204" pitchFamily="18" charset="0"/>
                                  <a:ea typeface="Cambria Math" panose="02040503050406030204" pitchFamily="18" charset="0"/>
                                </a:rPr>
                                <m:t>γ</m:t>
                              </m:r>
                              <m:sSub>
                                <m:sSubPr>
                                  <m:ctrlPr>
                                    <a:rPr lang="en-AU" i="1">
                                      <a:solidFill>
                                        <a:srgbClr val="92D050"/>
                                      </a:solidFill>
                                      <a:latin typeface="Cambria Math" panose="02040503050406030204" pitchFamily="18" charset="0"/>
                                      <a:ea typeface="Cambria Math" panose="02040503050406030204" pitchFamily="18" charset="0"/>
                                    </a:rPr>
                                  </m:ctrlPr>
                                </m:sSubPr>
                                <m:e>
                                  <m:r>
                                    <m:rPr>
                                      <m:nor/>
                                    </m:rPr>
                                    <a:rPr lang="en-AU" dirty="0">
                                      <a:solidFill>
                                        <a:srgbClr val="92D050"/>
                                      </a:solidFill>
                                      <a:latin typeface="Cambria Math" panose="02040503050406030204" pitchFamily="18" charset="0"/>
                                      <a:ea typeface="Cambria Math" panose="02040503050406030204" pitchFamily="18" charset="0"/>
                                    </a:rPr>
                                    <m:t>−</m:t>
                                  </m:r>
                                  <m:r>
                                    <a:rPr lang="en-AU" i="1">
                                      <a:solidFill>
                                        <a:srgbClr val="92D050"/>
                                      </a:solidFill>
                                      <a:latin typeface="Cambria Math" panose="02040503050406030204" pitchFamily="18" charset="0"/>
                                      <a:ea typeface="Cambria Math" panose="02040503050406030204" pitchFamily="18" charset="0"/>
                                    </a:rPr>
                                    <m:t>𝑑</m:t>
                                  </m:r>
                                </m:e>
                                <m:sub>
                                  <m:r>
                                    <a:rPr lang="en-AU" i="1">
                                      <a:solidFill>
                                        <a:srgbClr val="92D050"/>
                                      </a:solidFill>
                                      <a:latin typeface="Cambria Math" panose="02040503050406030204" pitchFamily="18" charset="0"/>
                                      <a:ea typeface="Cambria Math" panose="02040503050406030204" pitchFamily="18" charset="0"/>
                                    </a:rPr>
                                    <m:t>𝐺</m:t>
                                  </m:r>
                                </m:sub>
                              </m:sSub>
                              <m:sSub>
                                <m:sSubPr>
                                  <m:ctrlPr>
                                    <a:rPr lang="en-AU" i="1" smtClean="0">
                                      <a:solidFill>
                                        <a:srgbClr val="92D050"/>
                                      </a:solidFill>
                                      <a:latin typeface="Cambria Math" panose="02040503050406030204" pitchFamily="18" charset="0"/>
                                      <a:ea typeface="Cambria Math" panose="02040503050406030204" pitchFamily="18" charset="0"/>
                                    </a:rPr>
                                  </m:ctrlPr>
                                </m:sSubPr>
                                <m:e>
                                  <m:r>
                                    <a:rPr lang="en-US" b="0" i="1" smtClean="0">
                                      <a:solidFill>
                                        <a:srgbClr val="92D050"/>
                                      </a:solidFill>
                                      <a:latin typeface="Cambria Math" panose="02040503050406030204" pitchFamily="18" charset="0"/>
                                      <a:ea typeface="Cambria Math" panose="02040503050406030204" pitchFamily="18" charset="0"/>
                                    </a:rPr>
                                    <m:t>𝑓</m:t>
                                  </m:r>
                                </m:e>
                                <m:sub>
                                  <m:r>
                                    <a:rPr lang="en-US" b="0" i="1" smtClean="0">
                                      <a:solidFill>
                                        <a:srgbClr val="92D050"/>
                                      </a:solidFill>
                                      <a:latin typeface="Cambria Math" panose="02040503050406030204" pitchFamily="18" charset="0"/>
                                      <a:ea typeface="Cambria Math" panose="02040503050406030204" pitchFamily="18" charset="0"/>
                                    </a:rPr>
                                    <m:t>2</m:t>
                                  </m:r>
                                </m:sub>
                              </m:sSub>
                              <m:r>
                                <a:rPr lang="en-AU">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b="0" i="1" smtClean="0">
                                      <a:solidFill>
                                        <a:srgbClr val="92D050"/>
                                      </a:solidFill>
                                      <a:latin typeface="Cambria Math" panose="02040503050406030204" pitchFamily="18" charset="0"/>
                                      <a:ea typeface="Cambria Math" panose="02040503050406030204" pitchFamily="18" charset="0"/>
                                    </a:rPr>
                                    <m:t>𝑀</m:t>
                                  </m:r>
                                </m:sub>
                              </m:sSub>
                              <m:sSub>
                                <m:sSubPr>
                                  <m:ctrlPr>
                                    <a:rPr lang="en-AU" b="0" i="1" smtClean="0">
                                      <a:solidFill>
                                        <a:srgbClr val="92D050"/>
                                      </a:solidFill>
                                      <a:latin typeface="Cambria Math" panose="02040503050406030204" pitchFamily="18" charset="0"/>
                                      <a:ea typeface="Cambria Math" panose="02040503050406030204" pitchFamily="18" charset="0"/>
                                    </a:rPr>
                                  </m:ctrlPr>
                                </m:sSubPr>
                                <m:e>
                                  <m:r>
                                    <a:rPr lang="en-US" b="0" i="1" smtClean="0">
                                      <a:solidFill>
                                        <a:srgbClr val="92D050"/>
                                      </a:solidFill>
                                      <a:latin typeface="Cambria Math" panose="02040503050406030204" pitchFamily="18" charset="0"/>
                                      <a:ea typeface="Cambria Math" panose="02040503050406030204" pitchFamily="18" charset="0"/>
                                    </a:rPr>
                                    <m:t>𝑚</m:t>
                                  </m:r>
                                </m:e>
                                <m:sub>
                                  <m:r>
                                    <a:rPr lang="en-US" b="0" i="1" smtClean="0">
                                      <a:solidFill>
                                        <a:srgbClr val="92D050"/>
                                      </a:solidFill>
                                      <a:latin typeface="Cambria Math" panose="02040503050406030204" pitchFamily="18" charset="0"/>
                                      <a:ea typeface="Cambria Math" panose="02040503050406030204" pitchFamily="18" charset="0"/>
                                    </a:rPr>
                                    <m:t>2</m:t>
                                  </m:r>
                                </m:sub>
                              </m:sSub>
                            </m:e>
                          </m:d>
                          <m:r>
                            <a:rPr lang="en-AU" b="0" i="1" smtClean="0">
                              <a:solidFill>
                                <a:srgbClr val="92D050"/>
                              </a:solidFill>
                              <a:latin typeface="Cambria Math" panose="02040503050406030204" pitchFamily="18" charset="0"/>
                              <a:ea typeface="Cambria Math" panose="02040503050406030204" pitchFamily="18" charset="0"/>
                            </a:rPr>
                            <m:t>)</m:t>
                          </m:r>
                        </m:e>
                        <m:sup>
                          <m:r>
                            <a:rPr lang="en-AU" b="0" i="1" smtClean="0">
                              <a:solidFill>
                                <a:srgbClr val="92D050"/>
                              </a:solidFill>
                              <a:latin typeface="Cambria Math" panose="02040503050406030204" pitchFamily="18" charset="0"/>
                            </a:rPr>
                            <m:t>2</m:t>
                          </m:r>
                        </m:sup>
                      </m:sSup>
                    </m:oMath>
                  </m:oMathPara>
                </a14:m>
                <a:endParaRPr lang="en-US" b="0" i="1" dirty="0">
                  <a:solidFill>
                    <a:srgbClr val="92D050"/>
                  </a:solidFill>
                  <a:latin typeface="Cambria Math" panose="02040503050406030204" pitchFamily="18" charset="0"/>
                </a:endParaRPr>
              </a:p>
              <a:p>
                <a14:m>
                  <m:oMath xmlns:m="http://schemas.openxmlformats.org/officeDocument/2006/math">
                    <m:r>
                      <a:rPr lang="en-AU" b="0" i="0" smtClean="0">
                        <a:latin typeface="Cambria Math" panose="02040503050406030204" pitchFamily="18" charset="0"/>
                      </a:rPr>
                      <m:t>+</m:t>
                    </m:r>
                    <m:r>
                      <a:rPr lang="en-AU" b="0" i="0" smtClean="0">
                        <a:solidFill>
                          <a:srgbClr val="0070C0"/>
                        </a:solidFill>
                        <a:latin typeface="Cambria Math" panose="02040503050406030204" pitchFamily="18" charset="0"/>
                      </a:rPr>
                      <m:t>(1−</m:t>
                    </m:r>
                    <m:sSub>
                      <m:sSubPr>
                        <m:ctrlPr>
                          <a:rPr lang="en-AU" i="1">
                            <a:solidFill>
                              <a:srgbClr val="0070C0"/>
                            </a:solidFill>
                            <a:latin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𝜇</m:t>
                        </m:r>
                      </m:e>
                      <m:sub>
                        <m:r>
                          <a:rPr lang="en-AU" i="1">
                            <a:solidFill>
                              <a:srgbClr val="0070C0"/>
                            </a:solidFill>
                            <a:latin typeface="Cambria Math" panose="02040503050406030204" pitchFamily="18" charset="0"/>
                          </a:rPr>
                          <m:t>𝐺</m:t>
                        </m:r>
                      </m:sub>
                    </m:sSub>
                  </m:oMath>
                </a14:m>
                <a:r>
                  <a:rPr lang="en-AU" dirty="0">
                    <a:solidFill>
                      <a:srgbClr val="0070C0"/>
                    </a:solidFill>
                  </a:rPr>
                  <a:t>)(</a:t>
                </a:r>
                <a14:m>
                  <m:oMath xmlns:m="http://schemas.openxmlformats.org/officeDocument/2006/math">
                    <m:sSup>
                      <m:sSupPr>
                        <m:ctrlPr>
                          <a:rPr lang="en-AU" i="1" dirty="0" smtClean="0">
                            <a:solidFill>
                              <a:srgbClr val="0070C0"/>
                            </a:solidFill>
                            <a:latin typeface="Cambria Math" panose="02040503050406030204" pitchFamily="18" charset="0"/>
                          </a:rPr>
                        </m:ctrlPr>
                      </m:sSupPr>
                      <m:e>
                        <m:sSubSup>
                          <m:sSubSupPr>
                            <m:ctrlPr>
                              <a:rPr lang="en-AU" i="1" dirty="0" smtClean="0">
                                <a:solidFill>
                                  <a:srgbClr val="0070C0"/>
                                </a:solidFill>
                                <a:latin typeface="Cambria Math" panose="02040503050406030204" pitchFamily="18" charset="0"/>
                              </a:rPr>
                            </m:ctrlPr>
                          </m:sSubSupPr>
                          <m:e>
                            <m:r>
                              <a:rPr lang="en-AU" b="0" i="1" dirty="0" smtClean="0">
                                <a:solidFill>
                                  <a:srgbClr val="0070C0"/>
                                </a:solidFill>
                                <a:latin typeface="Cambria Math" panose="02040503050406030204" pitchFamily="18" charset="0"/>
                              </a:rPr>
                              <m:t>𝑌</m:t>
                            </m:r>
                          </m:e>
                          <m:sub>
                            <m:r>
                              <a:rPr lang="en-AU" b="0" i="1" dirty="0" smtClean="0">
                                <a:solidFill>
                                  <a:srgbClr val="0070C0"/>
                                </a:solidFill>
                                <a:latin typeface="Cambria Math" panose="02040503050406030204" pitchFamily="18" charset="0"/>
                              </a:rPr>
                              <m:t>𝐺</m:t>
                            </m:r>
                          </m:sub>
                          <m:sup>
                            <m:r>
                              <a:rPr lang="en-AU" b="0" i="1" dirty="0" smtClean="0">
                                <a:solidFill>
                                  <a:srgbClr val="0070C0"/>
                                </a:solidFill>
                                <a:latin typeface="Cambria Math" panose="02040503050406030204" pitchFamily="18" charset="0"/>
                              </a:rPr>
                              <m:t>∗</m:t>
                            </m:r>
                          </m:sup>
                        </m:sSubSup>
                        <m:r>
                          <a:rPr lang="en-AU" b="0" i="1" dirty="0" smtClean="0">
                            <a:solidFill>
                              <a:srgbClr val="0070C0"/>
                            </a:solidFill>
                            <a:latin typeface="Cambria Math" panose="02040503050406030204" pitchFamily="18" charset="0"/>
                          </a:rPr>
                          <m:t>−(</m:t>
                        </m:r>
                        <m:r>
                          <m:rPr>
                            <m:nor/>
                          </m:rPr>
                          <a:rPr lang="el-GR" dirty="0">
                            <a:solidFill>
                              <a:srgbClr val="0070C0"/>
                            </a:solidFill>
                            <a:latin typeface="Cambria Math" panose="02040503050406030204" pitchFamily="18" charset="0"/>
                            <a:ea typeface="Cambria Math" panose="02040503050406030204" pitchFamily="18" charset="0"/>
                          </a:rPr>
                          <m:t>α</m:t>
                        </m:r>
                        <m:r>
                          <m:rPr>
                            <m:nor/>
                          </m:rPr>
                          <a:rPr lang="en-AU" dirty="0">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i="1">
                                <a:solidFill>
                                  <a:srgbClr val="0070C0"/>
                                </a:solidFill>
                                <a:latin typeface="Cambria Math" panose="02040503050406030204" pitchFamily="18" charset="0"/>
                                <a:ea typeface="Cambria Math" panose="02040503050406030204" pitchFamily="18" charset="0"/>
                              </a:rPr>
                              <m:t>𝐺</m:t>
                            </m:r>
                          </m:sub>
                        </m:sSub>
                        <m:sSub>
                          <m:sSubPr>
                            <m:ctrlPr>
                              <a:rPr lang="en-AU" i="1" smtClean="0">
                                <a:solidFill>
                                  <a:srgbClr val="0070C0"/>
                                </a:solidFill>
                                <a:latin typeface="Cambria Math" panose="02040503050406030204" pitchFamily="18" charset="0"/>
                                <a:ea typeface="Cambria Math" panose="02040503050406030204" pitchFamily="18" charset="0"/>
                              </a:rPr>
                            </m:ctrlPr>
                          </m:sSubPr>
                          <m:e>
                            <m:r>
                              <a:rPr lang="en-US" b="0" i="1" smtClean="0">
                                <a:solidFill>
                                  <a:srgbClr val="0070C0"/>
                                </a:solidFill>
                                <a:latin typeface="Cambria Math" panose="02040503050406030204" pitchFamily="18" charset="0"/>
                                <a:ea typeface="Cambria Math" panose="02040503050406030204" pitchFamily="18" charset="0"/>
                              </a:rPr>
                              <m:t>𝑓</m:t>
                            </m:r>
                          </m:e>
                          <m:sub>
                            <m:r>
                              <a:rPr lang="en-US" b="0" i="1" smtClean="0">
                                <a:solidFill>
                                  <a:srgbClr val="0070C0"/>
                                </a:solidFill>
                                <a:latin typeface="Cambria Math" panose="02040503050406030204" pitchFamily="18" charset="0"/>
                                <a:ea typeface="Cambria Math" panose="02040503050406030204" pitchFamily="18" charset="0"/>
                              </a:rPr>
                              <m:t>2</m:t>
                            </m:r>
                          </m:sub>
                        </m:sSub>
                        <m:r>
                          <a:rPr lang="en-AU">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b="0" i="1" smtClean="0">
                                <a:solidFill>
                                  <a:srgbClr val="0070C0"/>
                                </a:solidFill>
                                <a:latin typeface="Cambria Math" panose="02040503050406030204" pitchFamily="18" charset="0"/>
                                <a:ea typeface="Cambria Math" panose="02040503050406030204" pitchFamily="18" charset="0"/>
                              </a:rPr>
                              <m:t>𝑀</m:t>
                            </m:r>
                          </m:sub>
                        </m:sSub>
                        <m:sSub>
                          <m:sSubPr>
                            <m:ctrlPr>
                              <a:rPr lang="en-AU" b="0" i="1" smtClean="0">
                                <a:solidFill>
                                  <a:srgbClr val="0070C0"/>
                                </a:solidFill>
                                <a:latin typeface="Cambria Math" panose="02040503050406030204" pitchFamily="18" charset="0"/>
                                <a:ea typeface="Cambria Math" panose="02040503050406030204" pitchFamily="18" charset="0"/>
                              </a:rPr>
                            </m:ctrlPr>
                          </m:sSubPr>
                          <m:e>
                            <m:r>
                              <a:rPr lang="en-US" b="0" i="1" smtClean="0">
                                <a:solidFill>
                                  <a:srgbClr val="0070C0"/>
                                </a:solidFill>
                                <a:latin typeface="Cambria Math" panose="02040503050406030204" pitchFamily="18" charset="0"/>
                                <a:ea typeface="Cambria Math" panose="02040503050406030204" pitchFamily="18" charset="0"/>
                              </a:rPr>
                              <m:t>𝑚</m:t>
                            </m:r>
                          </m:e>
                          <m:sub>
                            <m:r>
                              <a:rPr lang="en-US" b="0" i="1" smtClean="0">
                                <a:solidFill>
                                  <a:srgbClr val="0070C0"/>
                                </a:solidFill>
                                <a:latin typeface="Cambria Math" panose="02040503050406030204" pitchFamily="18" charset="0"/>
                                <a:ea typeface="Cambria Math" panose="02040503050406030204" pitchFamily="18" charset="0"/>
                              </a:rPr>
                              <m:t>2</m:t>
                            </m:r>
                          </m:sub>
                        </m:sSub>
                        <m:r>
                          <a:rPr lang="en-AU" b="0" i="1" smtClean="0">
                            <a:solidFill>
                              <a:srgbClr val="0070C0"/>
                            </a:solidFill>
                            <a:latin typeface="Cambria Math" panose="02040503050406030204" pitchFamily="18" charset="0"/>
                            <a:ea typeface="Cambria Math" panose="02040503050406030204" pitchFamily="18" charset="0"/>
                          </a:rPr>
                          <m:t>))</m:t>
                        </m:r>
                      </m:e>
                      <m:sup>
                        <m:r>
                          <a:rPr lang="en-AU" b="0" i="1" dirty="0" smtClean="0">
                            <a:solidFill>
                              <a:srgbClr val="0070C0"/>
                            </a:solidFill>
                            <a:latin typeface="Cambria Math" panose="02040503050406030204" pitchFamily="18" charset="0"/>
                          </a:rPr>
                          <m:t>2</m:t>
                        </m:r>
                      </m:sup>
                    </m:sSup>
                    <m:r>
                      <a:rPr lang="en-AU" b="0" i="0" dirty="0" smtClean="0">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𝜃</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p>
                      <m:sSupPr>
                        <m:ctrlPr>
                          <a:rPr lang="en-AU" b="0" i="1" dirty="0" smtClean="0">
                            <a:solidFill>
                              <a:srgbClr val="C00000"/>
                            </a:solidFill>
                            <a:latin typeface="Cambria Math" panose="02040503050406030204" pitchFamily="18" charset="0"/>
                          </a:rPr>
                        </m:ctrlPr>
                      </m:sSupPr>
                      <m:e>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𝑒</m:t>
                            </m:r>
                          </m:e>
                          <m:sub>
                            <m:r>
                              <a:rPr lang="en-AU" b="0" i="1" dirty="0" smtClean="0">
                                <a:solidFill>
                                  <a:srgbClr val="C00000"/>
                                </a:solidFill>
                                <a:latin typeface="Cambria Math" panose="02040503050406030204" pitchFamily="18" charset="0"/>
                              </a:rPr>
                              <m:t>𝐺</m:t>
                            </m:r>
                          </m:sub>
                        </m:sSub>
                        <m:sSubSup>
                          <m:sSubSupPr>
                            <m:ctrlPr>
                              <a:rPr lang="en-AU" b="0" i="1" dirty="0" smtClean="0">
                                <a:solidFill>
                                  <a:srgbClr val="C00000"/>
                                </a:solidFill>
                                <a:latin typeface="Cambria Math" panose="02040503050406030204" pitchFamily="18" charset="0"/>
                              </a:rPr>
                            </m:ctrlPr>
                          </m:sSubSupPr>
                          <m:e>
                            <m:r>
                              <a:rPr lang="en-US" b="0" i="1" dirty="0" smtClean="0">
                                <a:solidFill>
                                  <a:srgbClr val="C00000"/>
                                </a:solidFill>
                                <a:latin typeface="Cambria Math" panose="02040503050406030204" pitchFamily="18" charset="0"/>
                              </a:rPr>
                              <m:t>𝑓</m:t>
                            </m:r>
                          </m:e>
                          <m:sub>
                            <m:r>
                              <a:rPr lang="en-US" b="0" i="1" dirty="0" smtClean="0">
                                <a:solidFill>
                                  <a:srgbClr val="C00000"/>
                                </a:solidFill>
                                <a:latin typeface="Cambria Math" panose="02040503050406030204" pitchFamily="18" charset="0"/>
                              </a:rPr>
                              <m:t>2</m:t>
                            </m:r>
                          </m:sub>
                          <m:sup/>
                        </m:sSubSup>
                        <m:r>
                          <a:rPr lang="en-AU" b="0" i="1" dirty="0" smtClean="0">
                            <a:solidFill>
                              <a:srgbClr val="C00000"/>
                            </a:solidFill>
                            <a:latin typeface="Cambria Math" panose="02040503050406030204" pitchFamily="18" charset="0"/>
                          </a:rPr>
                          <m:t>)</m:t>
                        </m:r>
                      </m:e>
                      <m:sup>
                        <m:r>
                          <a:rPr lang="en-AU" b="0" i="1" dirty="0" smtClean="0">
                            <a:solidFill>
                              <a:srgbClr val="C00000"/>
                            </a:solidFill>
                            <a:latin typeface="Cambria Math" panose="02040503050406030204" pitchFamily="18" charset="0"/>
                          </a:rPr>
                          <m:t>2</m:t>
                        </m:r>
                      </m:sup>
                    </m:sSup>
                    <m:r>
                      <a:rPr lang="en-US" b="0" i="1" dirty="0" smtClean="0">
                        <a:solidFill>
                          <a:schemeClr val="tx1"/>
                        </a:solidFill>
                        <a:latin typeface="Cambria Math" panose="02040503050406030204" pitchFamily="18" charset="0"/>
                      </a:rPr>
                      <m:t>+</m:t>
                    </m:r>
                    <m:r>
                      <a:rPr lang="en-US" b="0" i="1" dirty="0" smtClean="0">
                        <a:solidFill>
                          <a:srgbClr val="C00000"/>
                        </a:solidFill>
                        <a:latin typeface="Cambria Math" panose="02040503050406030204" pitchFamily="18" charset="0"/>
                      </a:rPr>
                      <m:t> </m:t>
                    </m:r>
                    <m:r>
                      <a:rPr lang="en-US" b="0" i="1" dirty="0" smtClean="0">
                        <a:solidFill>
                          <a:srgbClr val="7030A0"/>
                        </a:solidFill>
                        <a:latin typeface="Cambria Math" panose="02040503050406030204" pitchFamily="18" charset="0"/>
                        <a:ea typeface="Cambria Math" panose="02040503050406030204" pitchFamily="18" charset="0"/>
                      </a:rPr>
                      <m:t>𝜆</m:t>
                    </m:r>
                    <m:r>
                      <a:rPr lang="en-US" b="0" i="1" dirty="0" smtClean="0">
                        <a:solidFill>
                          <a:srgbClr val="7030A0"/>
                        </a:solidFill>
                        <a:latin typeface="Cambria Math" panose="02040503050406030204" pitchFamily="18" charset="0"/>
                        <a:ea typeface="Cambria Math" panose="02040503050406030204" pitchFamily="18" charset="0"/>
                      </a:rPr>
                      <m:t>(</m:t>
                    </m:r>
                    <m:sSub>
                      <m:sSubPr>
                        <m:ctrlPr>
                          <a:rPr lang="en-US" b="0" i="1" dirty="0" smtClean="0">
                            <a:solidFill>
                              <a:srgbClr val="7030A0"/>
                            </a:solidFill>
                            <a:latin typeface="Cambria Math" panose="02040503050406030204" pitchFamily="18" charset="0"/>
                            <a:ea typeface="Cambria Math" panose="02040503050406030204" pitchFamily="18" charset="0"/>
                          </a:rPr>
                        </m:ctrlPr>
                      </m:sSubPr>
                      <m:e>
                        <m:r>
                          <a:rPr lang="en-US" b="0" i="1" dirty="0" smtClean="0">
                            <a:solidFill>
                              <a:srgbClr val="7030A0"/>
                            </a:solidFill>
                            <a:latin typeface="Cambria Math" panose="02040503050406030204" pitchFamily="18" charset="0"/>
                            <a:ea typeface="Cambria Math" panose="02040503050406030204" pitchFamily="18" charset="0"/>
                          </a:rPr>
                          <m:t>𝑓</m:t>
                        </m:r>
                      </m:e>
                      <m:sub>
                        <m:r>
                          <a:rPr lang="en-US" b="0" i="1" dirty="0" smtClean="0">
                            <a:solidFill>
                              <a:srgbClr val="7030A0"/>
                            </a:solidFill>
                            <a:latin typeface="Cambria Math" panose="02040503050406030204" pitchFamily="18" charset="0"/>
                            <a:ea typeface="Cambria Math" panose="02040503050406030204" pitchFamily="18" charset="0"/>
                          </a:rPr>
                          <m:t>1</m:t>
                        </m:r>
                      </m:sub>
                    </m:sSub>
                    <m:r>
                      <a:rPr lang="en-US" b="0" i="1" dirty="0" smtClean="0">
                        <a:solidFill>
                          <a:srgbClr val="7030A0"/>
                        </a:solidFill>
                        <a:latin typeface="Cambria Math" panose="02040503050406030204" pitchFamily="18" charset="0"/>
                        <a:ea typeface="Cambria Math" panose="02040503050406030204" pitchFamily="18" charset="0"/>
                      </a:rPr>
                      <m:t> −</m:t>
                    </m:r>
                    <m:sSub>
                      <m:sSubPr>
                        <m:ctrlPr>
                          <a:rPr lang="en-US" i="1" dirty="0">
                            <a:solidFill>
                              <a:srgbClr val="7030A0"/>
                            </a:solidFill>
                            <a:latin typeface="Cambria Math" panose="02040503050406030204" pitchFamily="18" charset="0"/>
                            <a:ea typeface="Cambria Math" panose="02040503050406030204" pitchFamily="18" charset="0"/>
                          </a:rPr>
                        </m:ctrlPr>
                      </m:sSubPr>
                      <m:e>
                        <m:r>
                          <a:rPr lang="en-US" i="1" dirty="0">
                            <a:solidFill>
                              <a:srgbClr val="7030A0"/>
                            </a:solidFill>
                            <a:latin typeface="Cambria Math" panose="02040503050406030204" pitchFamily="18" charset="0"/>
                            <a:ea typeface="Cambria Math" panose="02040503050406030204" pitchFamily="18" charset="0"/>
                          </a:rPr>
                          <m:t>𝑓</m:t>
                        </m:r>
                      </m:e>
                      <m:sub>
                        <m:r>
                          <a:rPr lang="en-US" b="0" i="1" dirty="0" smtClean="0">
                            <a:solidFill>
                              <a:srgbClr val="7030A0"/>
                            </a:solidFill>
                            <a:latin typeface="Cambria Math" panose="02040503050406030204" pitchFamily="18" charset="0"/>
                            <a:ea typeface="Cambria Math" panose="02040503050406030204" pitchFamily="18" charset="0"/>
                          </a:rPr>
                          <m:t>2</m:t>
                        </m:r>
                      </m:sub>
                    </m:sSub>
                    <m:sSup>
                      <m:sSupPr>
                        <m:ctrlPr>
                          <a:rPr lang="en-US" i="1" dirty="0" smtClean="0">
                            <a:solidFill>
                              <a:srgbClr val="7030A0"/>
                            </a:solidFill>
                            <a:latin typeface="Cambria Math" panose="02040503050406030204" pitchFamily="18" charset="0"/>
                            <a:ea typeface="Cambria Math" panose="02040503050406030204" pitchFamily="18" charset="0"/>
                          </a:rPr>
                        </m:ctrlPr>
                      </m:sSupPr>
                      <m:e>
                        <m:r>
                          <a:rPr lang="en-US" b="0" i="1" dirty="0" smtClean="0">
                            <a:solidFill>
                              <a:srgbClr val="7030A0"/>
                            </a:solidFill>
                            <a:latin typeface="Cambria Math" panose="02040503050406030204" pitchFamily="18" charset="0"/>
                            <a:ea typeface="Cambria Math" panose="02040503050406030204" pitchFamily="18" charset="0"/>
                          </a:rPr>
                          <m:t>)</m:t>
                        </m:r>
                      </m:e>
                      <m:sup>
                        <m:r>
                          <a:rPr lang="en-US" b="0" i="1" dirty="0" smtClean="0">
                            <a:solidFill>
                              <a:srgbClr val="7030A0"/>
                            </a:solidFill>
                            <a:latin typeface="Cambria Math" panose="02040503050406030204" pitchFamily="18" charset="0"/>
                            <a:ea typeface="Cambria Math" panose="02040503050406030204" pitchFamily="18" charset="0"/>
                          </a:rPr>
                          <m:t>2</m:t>
                        </m:r>
                      </m:sup>
                    </m:sSup>
                  </m:oMath>
                </a14:m>
                <a:endParaRPr lang="en-NZ" dirty="0"/>
              </a:p>
            </p:txBody>
          </p:sp>
        </mc:Choice>
        <mc:Fallback xmlns="">
          <p:sp>
            <p:nvSpPr>
              <p:cNvPr id="5" name="TextBox 4">
                <a:extLst>
                  <a:ext uri="{FF2B5EF4-FFF2-40B4-BE49-F238E27FC236}">
                    <a16:creationId xmlns:a16="http://schemas.microsoft.com/office/drawing/2014/main" id="{7DA161EC-8338-97BE-DE4A-F8F99DDFA1AA}"/>
                  </a:ext>
                </a:extLst>
              </p:cNvPr>
              <p:cNvSpPr txBox="1">
                <a:spLocks noRot="1" noChangeAspect="1" noMove="1" noResize="1" noEditPoints="1" noAdjustHandles="1" noChangeArrowheads="1" noChangeShapeType="1" noTextEdit="1"/>
              </p:cNvSpPr>
              <p:nvPr/>
            </p:nvSpPr>
            <p:spPr>
              <a:xfrm>
                <a:off x="395536" y="3795886"/>
                <a:ext cx="4090491" cy="955646"/>
              </a:xfrm>
              <a:prstGeom prst="rect">
                <a:avLst/>
              </a:prstGeom>
              <a:blipFill>
                <a:blip r:embed="rId3"/>
                <a:stretch>
                  <a:fillRect b="-5769"/>
                </a:stretch>
              </a:blipFill>
            </p:spPr>
            <p:txBody>
              <a:bodyPr/>
              <a:lstStyle/>
              <a:p>
                <a:r>
                  <a:rPr lang="en-NZ">
                    <a:noFill/>
                  </a:rPr>
                  <a:t> </a:t>
                </a:r>
              </a:p>
            </p:txBody>
          </p:sp>
        </mc:Fallback>
      </mc:AlternateContent>
    </p:spTree>
    <p:extLst>
      <p:ext uri="{BB962C8B-B14F-4D97-AF65-F5344CB8AC3E}">
        <p14:creationId xmlns:p14="http://schemas.microsoft.com/office/powerpoint/2010/main" val="1743769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3114AB4-FA5D-3DF1-05ED-6C8C8BE00FC5}"/>
              </a:ext>
            </a:extLst>
          </p:cNvPr>
          <p:cNvPicPr>
            <a:picLocks noGrp="1" noChangeAspect="1"/>
          </p:cNvPicPr>
          <p:nvPr>
            <p:ph sz="half" idx="2"/>
          </p:nvPr>
        </p:nvPicPr>
        <p:blipFill>
          <a:blip r:embed="rId3"/>
          <a:stretch>
            <a:fillRect/>
          </a:stretch>
        </p:blipFill>
        <p:spPr>
          <a:xfrm>
            <a:off x="323850" y="2090133"/>
            <a:ext cx="2700000" cy="2025000"/>
          </a:xfrm>
          <a:noFill/>
        </p:spPr>
      </p:pic>
      <p:pic>
        <p:nvPicPr>
          <p:cNvPr id="9" name="Content Placeholder 8">
            <a:extLst>
              <a:ext uri="{FF2B5EF4-FFF2-40B4-BE49-F238E27FC236}">
                <a16:creationId xmlns:a16="http://schemas.microsoft.com/office/drawing/2014/main" id="{BCCC260E-5F49-F909-4AC6-5F97FE16E0F3}"/>
              </a:ext>
            </a:extLst>
          </p:cNvPr>
          <p:cNvPicPr>
            <a:picLocks noGrp="1" noChangeAspect="1"/>
          </p:cNvPicPr>
          <p:nvPr>
            <p:ph sz="quarter" idx="4"/>
          </p:nvPr>
        </p:nvPicPr>
        <p:blipFill>
          <a:blip r:embed="rId4"/>
          <a:stretch>
            <a:fillRect/>
          </a:stretch>
        </p:blipFill>
        <p:spPr>
          <a:xfrm>
            <a:off x="3227388" y="2607178"/>
            <a:ext cx="2700337" cy="991182"/>
          </a:xfrm>
        </p:spPr>
      </p:pic>
      <p:sp>
        <p:nvSpPr>
          <p:cNvPr id="21" name="Content Placeholder 6">
            <a:extLst>
              <a:ext uri="{FF2B5EF4-FFF2-40B4-BE49-F238E27FC236}">
                <a16:creationId xmlns:a16="http://schemas.microsoft.com/office/drawing/2014/main" id="{92D9AF95-3349-89C0-4B74-A08189501E36}"/>
              </a:ext>
            </a:extLst>
          </p:cNvPr>
          <p:cNvSpPr>
            <a:spLocks noGrp="1"/>
          </p:cNvSpPr>
          <p:nvPr>
            <p:ph sz="quarter" idx="14"/>
          </p:nvPr>
        </p:nvSpPr>
        <p:spPr>
          <a:xfrm>
            <a:off x="6156176" y="1419622"/>
            <a:ext cx="2700000" cy="3206131"/>
          </a:xfrm>
        </p:spPr>
        <p:txBody>
          <a:bodyPr>
            <a:normAutofit fontScale="85000" lnSpcReduction="10000"/>
          </a:bodyPr>
          <a:lstStyle/>
          <a:p>
            <a:r>
              <a:rPr lang="en-US" dirty="0"/>
              <a:t>Output and inflation very slightly lower than in NE (1.9) and cooperative outcome (1.95).</a:t>
            </a:r>
            <a:br>
              <a:rPr lang="en-US" dirty="0"/>
            </a:br>
            <a:endParaRPr lang="en-US" dirty="0"/>
          </a:p>
          <a:p>
            <a:r>
              <a:rPr lang="en-US" dirty="0"/>
              <a:t>However, it is closer to optimal than when only one authority pre-commits (1.85).</a:t>
            </a:r>
            <a:br>
              <a:rPr lang="en-US" dirty="0"/>
            </a:br>
            <a:endParaRPr lang="en-US" dirty="0"/>
          </a:p>
          <a:p>
            <a:r>
              <a:rPr lang="en-US" dirty="0"/>
              <a:t>Effects are small – but will grow significantly in a full infinite-horizon game.</a:t>
            </a:r>
          </a:p>
          <a:p>
            <a:endParaRPr lang="en-US" dirty="0"/>
          </a:p>
        </p:txBody>
      </p:sp>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a:xfrm>
            <a:off x="323850" y="141480"/>
            <a:ext cx="8510588" cy="539558"/>
          </a:xfrm>
        </p:spPr>
        <p:txBody>
          <a:bodyPr anchor="b">
            <a:normAutofit/>
          </a:bodyPr>
          <a:lstStyle/>
          <a:p>
            <a:pPr>
              <a:lnSpc>
                <a:spcPct val="90000"/>
              </a:lnSpc>
            </a:pPr>
            <a:r>
              <a:rPr lang="en-AU" dirty="0"/>
              <a:t>Early two-choice results (demand shock)</a:t>
            </a:r>
            <a:endParaRPr lang="en-AU"/>
          </a:p>
        </p:txBody>
      </p:sp>
    </p:spTree>
    <p:extLst>
      <p:ext uri="{BB962C8B-B14F-4D97-AF65-F5344CB8AC3E}">
        <p14:creationId xmlns:p14="http://schemas.microsoft.com/office/powerpoint/2010/main" val="1545722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Transition dynamics (same simple model)</a:t>
            </a:r>
          </a:p>
        </p:txBody>
      </p:sp>
      <p:sp>
        <p:nvSpPr>
          <p:cNvPr id="8" name="Content Placeholder 7">
            <a:extLst>
              <a:ext uri="{FF2B5EF4-FFF2-40B4-BE49-F238E27FC236}">
                <a16:creationId xmlns:a16="http://schemas.microsoft.com/office/drawing/2014/main" id="{C1CACB0C-5228-E744-1E8B-CFAF4223724F}"/>
              </a:ext>
            </a:extLst>
          </p:cNvPr>
          <p:cNvSpPr>
            <a:spLocks noGrp="1"/>
          </p:cNvSpPr>
          <p:nvPr>
            <p:ph sz="half" idx="2"/>
          </p:nvPr>
        </p:nvSpPr>
        <p:spPr/>
        <p:txBody>
          <a:bodyPr>
            <a:normAutofit fontScale="92500" lnSpcReduction="20000"/>
          </a:bodyPr>
          <a:lstStyle/>
          <a:p>
            <a:r>
              <a:rPr lang="en-US" dirty="0"/>
              <a:t>Inflation only shock. No intertemporal strategic </a:t>
            </a:r>
            <a:r>
              <a:rPr lang="en-US" dirty="0" err="1"/>
              <a:t>behaviour</a:t>
            </a:r>
            <a:r>
              <a:rPr lang="en-US" dirty="0"/>
              <a:t>.</a:t>
            </a:r>
            <a:br>
              <a:rPr lang="en-US" dirty="0"/>
            </a:br>
            <a:endParaRPr lang="en-US" dirty="0"/>
          </a:p>
          <a:p>
            <a:r>
              <a:rPr lang="en-US" dirty="0"/>
              <a:t>Demand persistently “too low”, such that inflation is below target but output at target.</a:t>
            </a:r>
            <a:br>
              <a:rPr lang="en-US" dirty="0"/>
            </a:br>
            <a:endParaRPr lang="en-US" dirty="0"/>
          </a:p>
          <a:p>
            <a:r>
              <a:rPr lang="en-US" dirty="0"/>
              <a:t>Policy makers “offset” each other – with adjustment cost constraining how far they move each period.</a:t>
            </a:r>
            <a:br>
              <a:rPr lang="en-US" dirty="0"/>
            </a:br>
            <a:endParaRPr lang="en-US" dirty="0"/>
          </a:p>
          <a:p>
            <a:r>
              <a:rPr lang="en-US" dirty="0"/>
              <a:t>Convergence relies on a </a:t>
            </a:r>
            <a:r>
              <a:rPr lang="en-US" i="1" dirty="0"/>
              <a:t>penalty from neutral</a:t>
            </a:r>
            <a:r>
              <a:rPr lang="en-US" dirty="0"/>
              <a:t>.</a:t>
            </a:r>
          </a:p>
        </p:txBody>
      </p:sp>
      <p:pic>
        <p:nvPicPr>
          <p:cNvPr id="7" name="Content Placeholder 6" descr="A graph of a government and central bank policy&#10;&#10;Description automatically generated">
            <a:extLst>
              <a:ext uri="{FF2B5EF4-FFF2-40B4-BE49-F238E27FC236}">
                <a16:creationId xmlns:a16="http://schemas.microsoft.com/office/drawing/2014/main" id="{C0424A18-9626-C45D-8B33-77DB459E35C2}"/>
              </a:ext>
            </a:extLst>
          </p:cNvPr>
          <p:cNvPicPr>
            <a:picLocks noGrp="1" noChangeAspect="1"/>
          </p:cNvPicPr>
          <p:nvPr>
            <p:ph sz="half" idx="1"/>
          </p:nvPr>
        </p:nvPicPr>
        <p:blipFill>
          <a:blip r:embed="rId3"/>
          <a:stretch>
            <a:fillRect/>
          </a:stretch>
        </p:blipFill>
        <p:spPr>
          <a:xfrm>
            <a:off x="312738" y="1264973"/>
            <a:ext cx="4175125" cy="2783416"/>
          </a:xfrm>
        </p:spPr>
      </p:pic>
    </p:spTree>
    <p:extLst>
      <p:ext uri="{BB962C8B-B14F-4D97-AF65-F5344CB8AC3E}">
        <p14:creationId xmlns:p14="http://schemas.microsoft.com/office/powerpoint/2010/main" val="4008033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AF5E232-F129-D290-1916-D2F2DA681C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6A37E3-0A52-33A3-3A65-5285D84FD6F1}"/>
              </a:ext>
            </a:extLst>
          </p:cNvPr>
          <p:cNvSpPr>
            <a:spLocks noGrp="1"/>
          </p:cNvSpPr>
          <p:nvPr>
            <p:ph type="title"/>
          </p:nvPr>
        </p:nvSpPr>
        <p:spPr/>
        <p:txBody>
          <a:bodyPr/>
          <a:lstStyle/>
          <a:p>
            <a:r>
              <a:rPr lang="en-AU" dirty="0"/>
              <a:t>Transition dynamics (same simple model)</a:t>
            </a:r>
          </a:p>
        </p:txBody>
      </p:sp>
      <p:pic>
        <p:nvPicPr>
          <p:cNvPr id="10" name="Content Placeholder 9" descr="A graph with a line&#10;&#10;Description automatically generated">
            <a:extLst>
              <a:ext uri="{FF2B5EF4-FFF2-40B4-BE49-F238E27FC236}">
                <a16:creationId xmlns:a16="http://schemas.microsoft.com/office/drawing/2014/main" id="{A0B4DBE6-5D9E-B9E4-5C57-6F83484C694B}"/>
              </a:ext>
            </a:extLst>
          </p:cNvPr>
          <p:cNvPicPr>
            <a:picLocks noGrp="1" noChangeAspect="1"/>
          </p:cNvPicPr>
          <p:nvPr>
            <p:ph sz="half" idx="2"/>
          </p:nvPr>
        </p:nvPicPr>
        <p:blipFill>
          <a:blip r:embed="rId3"/>
          <a:stretch>
            <a:fillRect/>
          </a:stretch>
        </p:blipFill>
        <p:spPr>
          <a:xfrm>
            <a:off x="4657725" y="1264444"/>
            <a:ext cx="4176713" cy="2784475"/>
          </a:xfrm>
        </p:spPr>
      </p:pic>
      <p:pic>
        <p:nvPicPr>
          <p:cNvPr id="6" name="Content Placeholder 5" descr="A graph of a line graph&#10;&#10;Description automatically generated with medium confidence">
            <a:extLst>
              <a:ext uri="{FF2B5EF4-FFF2-40B4-BE49-F238E27FC236}">
                <a16:creationId xmlns:a16="http://schemas.microsoft.com/office/drawing/2014/main" id="{969EFF35-893E-2B71-FC51-9151E1347A78}"/>
              </a:ext>
            </a:extLst>
          </p:cNvPr>
          <p:cNvPicPr>
            <a:picLocks noGrp="1" noChangeAspect="1"/>
          </p:cNvPicPr>
          <p:nvPr>
            <p:ph sz="half" idx="1"/>
          </p:nvPr>
        </p:nvPicPr>
        <p:blipFill>
          <a:blip r:embed="rId4"/>
          <a:stretch>
            <a:fillRect/>
          </a:stretch>
        </p:blipFill>
        <p:spPr>
          <a:xfrm>
            <a:off x="312738" y="1264973"/>
            <a:ext cx="4175125" cy="2783416"/>
          </a:xfrm>
        </p:spPr>
      </p:pic>
    </p:spTree>
    <p:extLst>
      <p:ext uri="{BB962C8B-B14F-4D97-AF65-F5344CB8AC3E}">
        <p14:creationId xmlns:p14="http://schemas.microsoft.com/office/powerpoint/2010/main" val="1312562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C10688-7535-BD6F-B7B6-5253703F15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82E62A-BDCB-5A3A-66A1-A0F1D6C8A16A}"/>
              </a:ext>
            </a:extLst>
          </p:cNvPr>
          <p:cNvSpPr>
            <a:spLocks noGrp="1"/>
          </p:cNvSpPr>
          <p:nvPr>
            <p:ph type="title"/>
          </p:nvPr>
        </p:nvSpPr>
        <p:spPr/>
        <p:txBody>
          <a:bodyPr/>
          <a:lstStyle/>
          <a:p>
            <a:r>
              <a:rPr lang="en-AU" dirty="0"/>
              <a:t>Initial dynamic game</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94BAD1D-2517-4BF6-7488-B7B78889A731}"/>
                  </a:ext>
                </a:extLst>
              </p:cNvPr>
              <p:cNvSpPr>
                <a:spLocks noGrp="1"/>
              </p:cNvSpPr>
              <p:nvPr>
                <p:ph sz="half" idx="1"/>
              </p:nvPr>
            </p:nvSpPr>
            <p:spPr>
              <a:xfrm>
                <a:off x="-175739" y="1356003"/>
                <a:ext cx="4344790" cy="887065"/>
              </a:xfrm>
            </p:spPr>
            <p:txBody>
              <a:bodyPr>
                <a:normAutofit fontScale="775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US" b="0" i="1" smtClean="0">
                              <a:latin typeface="Cambria Math" panose="02040503050406030204" pitchFamily="18" charset="0"/>
                            </a:rPr>
                            <m:t>𝑉</m:t>
                          </m:r>
                        </m:e>
                        <m:sub>
                          <m:r>
                            <a:rPr lang="en-AU"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𝑡</m:t>
                          </m:r>
                        </m:sub>
                      </m:sSub>
                      <m:d>
                        <m:dPr>
                          <m:ctrlPr>
                            <a:rPr lang="en-US" b="0" i="1" smtClean="0">
                              <a:latin typeface="Cambria Math" panose="02040503050406030204" pitchFamily="18" charset="0"/>
                            </a:rPr>
                          </m:ctrlPr>
                        </m:dPr>
                        <m:e>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r>
                            <a:rPr lang="en-US" b="0" i="1" smtClean="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e>
                      </m:d>
                      <m:r>
                        <a:rPr lang="en-AU" b="0" i="1" smtClean="0">
                          <a:latin typeface="Cambria Math" panose="02040503050406030204" pitchFamily="18" charset="0"/>
                        </a:rPr>
                        <m:t>=</m:t>
                      </m:r>
                      <m:sSub>
                        <m:sSubPr>
                          <m:ctrlPr>
                            <a:rPr lang="en-AU" i="1">
                              <a:latin typeface="Cambria Math" panose="02040503050406030204" pitchFamily="18" charset="0"/>
                            </a:rPr>
                          </m:ctrlPr>
                        </m:sSubPr>
                        <m:e>
                          <m:r>
                            <a:rPr lang="en-US" b="0" i="1" smtClean="0">
                              <a:latin typeface="Cambria Math" panose="02040503050406030204" pitchFamily="18" charset="0"/>
                            </a:rPr>
                            <m:t>𝑢</m:t>
                          </m:r>
                        </m:e>
                        <m:sub>
                          <m:r>
                            <a:rPr lang="en-AU" i="1">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𝑡</m:t>
                          </m:r>
                        </m:sub>
                      </m:sSub>
                      <m:d>
                        <m:dPr>
                          <m:ctrlPr>
                            <a:rPr lang="en-US" i="1">
                              <a:latin typeface="Cambria Math" panose="02040503050406030204" pitchFamily="18" charset="0"/>
                            </a:rPr>
                          </m:ctrlPr>
                        </m:dPr>
                        <m:e>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sub>
                          </m:sSub>
                          <m:r>
                            <a:rPr lang="en-US" i="1">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sub>
                          </m:sSub>
                          <m:r>
                            <a:rPr lang="en-US" b="0" i="1" smtClean="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e>
                      </m:d>
                      <m:r>
                        <m:rPr>
                          <m:nor/>
                        </m:rPr>
                        <a:rPr lang="en-US" b="0" i="0" smtClean="0">
                          <a:latin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δ</m:t>
                      </m:r>
                      <m:sSub>
                        <m:sSubPr>
                          <m:ctrlPr>
                            <a:rPr lang="en-AU" i="1">
                              <a:latin typeface="Cambria Math" panose="02040503050406030204" pitchFamily="18" charset="0"/>
                            </a:rPr>
                          </m:ctrlPr>
                        </m:sSubPr>
                        <m:e>
                          <m:r>
                            <a:rPr lang="en-US" i="1">
                              <a:latin typeface="Cambria Math" panose="02040503050406030204" pitchFamily="18" charset="0"/>
                            </a:rPr>
                            <m:t>𝑉</m:t>
                          </m:r>
                        </m:e>
                        <m:sub>
                          <m:r>
                            <a:rPr lang="en-AU" i="1">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sub>
                      </m:sSub>
                      <m:d>
                        <m:dPr>
                          <m:ctrlPr>
                            <a:rPr lang="en-US" i="1">
                              <a:latin typeface="Cambria Math" panose="02040503050406030204" pitchFamily="18" charset="0"/>
                            </a:rPr>
                          </m:ctrlPr>
                        </m:dPr>
                        <m:e>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sub>
                          </m:sSub>
                          <m:r>
                            <a:rPr lang="en-US" i="1">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sub>
                          </m:sSub>
                          <m:r>
                            <a:rPr lang="en-AU" i="1" smtClean="0">
                              <a:solidFill>
                                <a:srgbClr val="92D050"/>
                              </a:solidFill>
                              <a:latin typeface="Cambria Math" panose="02040503050406030204" pitchFamily="18" charset="0"/>
                              <a:ea typeface="Cambria Math" panose="02040503050406030204" pitchFamily="18" charset="0"/>
                            </a:rPr>
                            <m:t> </m:t>
                          </m:r>
                        </m:e>
                      </m:d>
                    </m:oMath>
                  </m:oMathPara>
                </a14:m>
                <a:endParaRPr lang="en-NZ" dirty="0"/>
              </a:p>
            </p:txBody>
          </p:sp>
        </mc:Choice>
        <mc:Fallback xmlns="">
          <p:sp>
            <p:nvSpPr>
              <p:cNvPr id="4" name="Content Placeholder 3">
                <a:extLst>
                  <a:ext uri="{FF2B5EF4-FFF2-40B4-BE49-F238E27FC236}">
                    <a16:creationId xmlns:a16="http://schemas.microsoft.com/office/drawing/2014/main" id="{A94BAD1D-2517-4BF6-7488-B7B78889A731}"/>
                  </a:ext>
                </a:extLst>
              </p:cNvPr>
              <p:cNvSpPr>
                <a:spLocks noGrp="1" noRot="1" noChangeAspect="1" noMove="1" noResize="1" noEditPoints="1" noAdjustHandles="1" noChangeArrowheads="1" noChangeShapeType="1" noTextEdit="1"/>
              </p:cNvSpPr>
              <p:nvPr>
                <p:ph sz="half" idx="1"/>
              </p:nvPr>
            </p:nvSpPr>
            <p:spPr>
              <a:xfrm>
                <a:off x="-175739" y="1356003"/>
                <a:ext cx="4344790" cy="887065"/>
              </a:xfrm>
              <a:blipFill>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813D8499-F118-2E61-4E93-0203BACDC769}"/>
                  </a:ext>
                </a:extLst>
              </p:cNvPr>
              <p:cNvSpPr>
                <a:spLocks noGrp="1"/>
              </p:cNvSpPr>
              <p:nvPr>
                <p:ph sz="half" idx="2"/>
              </p:nvPr>
            </p:nvSpPr>
            <p:spPr>
              <a:xfrm>
                <a:off x="4657974" y="820342"/>
                <a:ext cx="4176464" cy="4055664"/>
              </a:xfrm>
            </p:spPr>
            <p:txBody>
              <a:bodyPr>
                <a:normAutofit fontScale="77500" lnSpcReduction="20000"/>
              </a:bodyPr>
              <a:lstStyle/>
              <a:p>
                <a:r>
                  <a:rPr lang="en-US" dirty="0"/>
                  <a:t>Goal is to select </a:t>
                </a:r>
                <a14:m>
                  <m:oMath xmlns:m="http://schemas.openxmlformats.org/officeDocument/2006/math">
                    <m:sSub>
                      <m:sSubPr>
                        <m:ctrlPr>
                          <a:rPr lang="en-AU" i="1" smtClean="0">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sub>
                    </m:sSub>
                  </m:oMath>
                </a14:m>
                <a:r>
                  <a:rPr lang="en-US" dirty="0"/>
                  <a:t> to minimise the value function representing the discounted losses (</a:t>
                </a:r>
                <a14:m>
                  <m:oMath xmlns:m="http://schemas.openxmlformats.org/officeDocument/2006/math">
                    <m:sSub>
                      <m:sSubPr>
                        <m:ctrlPr>
                          <a:rPr lang="en-AU" i="1" smtClean="0">
                            <a:solidFill>
                              <a:srgbClr val="FF0000"/>
                            </a:solidFill>
                            <a:latin typeface="Cambria Math" panose="02040503050406030204" pitchFamily="18" charset="0"/>
                            <a:ea typeface="Cambria Math" panose="02040503050406030204" pitchFamily="18" charset="0"/>
                          </a:rPr>
                        </m:ctrlPr>
                      </m:sSubPr>
                      <m:e>
                        <m:r>
                          <a:rPr lang="en-US" b="0" i="1" smtClean="0">
                            <a:solidFill>
                              <a:srgbClr val="FF0000"/>
                            </a:solidFill>
                            <a:latin typeface="Cambria Math" panose="02040503050406030204" pitchFamily="18" charset="0"/>
                            <a:ea typeface="Cambria Math" panose="02040503050406030204" pitchFamily="18" charset="0"/>
                          </a:rPr>
                          <m:t>𝑢</m:t>
                        </m:r>
                      </m:e>
                      <m:sub>
                        <m:r>
                          <a:rPr lang="en-US" b="0" i="1" smtClean="0">
                            <a:solidFill>
                              <a:srgbClr val="FF0000"/>
                            </a:solidFill>
                            <a:latin typeface="Cambria Math" panose="02040503050406030204" pitchFamily="18" charset="0"/>
                            <a:ea typeface="Cambria Math" panose="02040503050406030204" pitchFamily="18" charset="0"/>
                          </a:rPr>
                          <m:t>𝐺</m:t>
                        </m:r>
                      </m:sub>
                    </m:sSub>
                  </m:oMath>
                </a14:m>
                <a:r>
                  <a:rPr lang="en-US" dirty="0"/>
                  <a:t>) associated with chosen policies.</a:t>
                </a:r>
              </a:p>
              <a:p>
                <a:endParaRPr lang="en-US" dirty="0"/>
              </a:p>
              <a:p>
                <a14:m>
                  <m:oMath xmlns:m="http://schemas.openxmlformats.org/officeDocument/2006/math">
                    <m:sSub>
                      <m:sSubPr>
                        <m:ctrlPr>
                          <a:rPr lang="en-AU" i="1" smtClean="0">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sub>
                    </m:sSub>
                  </m:oMath>
                </a14:m>
                <a:r>
                  <a:rPr lang="en-US" dirty="0"/>
                  <a:t> is a state variable in the future through adjustment costs – thereby influences the choice of </a:t>
                </a:r>
                <a14:m>
                  <m:oMath xmlns:m="http://schemas.openxmlformats.org/officeDocument/2006/math">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i="1">
                            <a:solidFill>
                              <a:srgbClr val="92D050"/>
                            </a:solidFill>
                            <a:latin typeface="Cambria Math" panose="02040503050406030204" pitchFamily="18" charset="0"/>
                            <a:ea typeface="Cambria Math" panose="02040503050406030204" pitchFamily="18" charset="0"/>
                          </a:rPr>
                          <m:t>+1</m:t>
                        </m:r>
                      </m:sub>
                    </m:sSub>
                  </m:oMath>
                </a14:m>
                <a:r>
                  <a:rPr lang="en-US" dirty="0"/>
                  <a:t> and </a:t>
                </a:r>
                <a14:m>
                  <m:oMath xmlns:m="http://schemas.openxmlformats.org/officeDocument/2006/math">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r>
                          <a:rPr lang="en-US" i="1">
                            <a:solidFill>
                              <a:srgbClr val="92D050"/>
                            </a:solidFill>
                            <a:latin typeface="Cambria Math" panose="02040503050406030204" pitchFamily="18" charset="0"/>
                            <a:ea typeface="Cambria Math" panose="02040503050406030204" pitchFamily="18" charset="0"/>
                          </a:rPr>
                          <m:t>+1</m:t>
                        </m:r>
                      </m:sub>
                    </m:sSub>
                  </m:oMath>
                </a14:m>
                <a:r>
                  <a:rPr lang="en-US" dirty="0"/>
                  <a:t>.</a:t>
                </a:r>
              </a:p>
              <a:p>
                <a:pPr marL="0" indent="0">
                  <a:buNone/>
                </a:pPr>
                <a:endParaRPr lang="en-US" dirty="0"/>
              </a:p>
              <a:p>
                <a:r>
                  <a:rPr lang="en-US" dirty="0"/>
                  <a:t>Use consistent conjectures of (</a:t>
                </a:r>
                <a14:m>
                  <m:oMath xmlns:m="http://schemas.openxmlformats.org/officeDocument/2006/math">
                    <m:sSub>
                      <m:sSubPr>
                        <m:ctrlPr>
                          <a:rPr lang="en-AU" i="1" smtClean="0">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smtClean="0">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r>
                      <a:rPr lang="en-US" i="1">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oMath>
                </a14:m>
                <a:r>
                  <a:rPr lang="en-US" dirty="0"/>
                  <a:t>) to incorporate the strategic response to adjustment costs (Dixon 1985, and </a:t>
                </a:r>
                <a:r>
                  <a:rPr lang="en-US" dirty="0" err="1"/>
                  <a:t>Coury</a:t>
                </a:r>
                <a:r>
                  <a:rPr lang="en-US" dirty="0"/>
                  <a:t> and </a:t>
                </a:r>
                <a:r>
                  <a:rPr lang="en-US" dirty="0" err="1"/>
                  <a:t>Petkov</a:t>
                </a:r>
                <a:r>
                  <a:rPr lang="en-US" dirty="0"/>
                  <a:t>, 2010).</a:t>
                </a:r>
              </a:p>
              <a:p>
                <a:endParaRPr lang="en-NZ" dirty="0"/>
              </a:p>
              <a:p>
                <a:r>
                  <a:rPr lang="en-NZ" dirty="0"/>
                  <a:t>Linear-quadratic model can be solved with linear conjectures.</a:t>
                </a:r>
              </a:p>
              <a:p>
                <a:endParaRPr lang="en-NZ" dirty="0"/>
              </a:p>
              <a:p>
                <a:r>
                  <a:rPr lang="en-NZ" dirty="0"/>
                  <a:t>Model estimation underway.</a:t>
                </a:r>
              </a:p>
            </p:txBody>
          </p:sp>
        </mc:Choice>
        <mc:Fallback xmlns="">
          <p:sp>
            <p:nvSpPr>
              <p:cNvPr id="7" name="Content Placeholder 6">
                <a:extLst>
                  <a:ext uri="{FF2B5EF4-FFF2-40B4-BE49-F238E27FC236}">
                    <a16:creationId xmlns:a16="http://schemas.microsoft.com/office/drawing/2014/main" id="{813D8499-F118-2E61-4E93-0203BACDC769}"/>
                  </a:ext>
                </a:extLst>
              </p:cNvPr>
              <p:cNvSpPr>
                <a:spLocks noGrp="1" noRot="1" noChangeAspect="1" noMove="1" noResize="1" noEditPoints="1" noAdjustHandles="1" noChangeArrowheads="1" noChangeShapeType="1" noTextEdit="1"/>
              </p:cNvSpPr>
              <p:nvPr>
                <p:ph sz="half" idx="2"/>
              </p:nvPr>
            </p:nvSpPr>
            <p:spPr>
              <a:xfrm>
                <a:off x="4657974" y="820342"/>
                <a:ext cx="4176464" cy="4055664"/>
              </a:xfrm>
              <a:blipFill>
                <a:blip r:embed="rId4"/>
                <a:stretch>
                  <a:fillRect l="-584" t="-1654" r="-1606" b="-451"/>
                </a:stretch>
              </a:blipFill>
            </p:spPr>
            <p:txBody>
              <a:bodyPr/>
              <a:lstStyle/>
              <a:p>
                <a:r>
                  <a:rPr lang="en-AU">
                    <a:noFill/>
                  </a:rPr>
                  <a:t> </a:t>
                </a:r>
              </a:p>
            </p:txBody>
          </p:sp>
        </mc:Fallback>
      </mc:AlternateContent>
      <p:pic>
        <p:nvPicPr>
          <p:cNvPr id="6" name="Picture 5">
            <a:extLst>
              <a:ext uri="{FF2B5EF4-FFF2-40B4-BE49-F238E27FC236}">
                <a16:creationId xmlns:a16="http://schemas.microsoft.com/office/drawing/2014/main" id="{0ECFDD34-83DC-FF90-097D-7605C4EFD2BE}"/>
              </a:ext>
            </a:extLst>
          </p:cNvPr>
          <p:cNvPicPr>
            <a:picLocks noChangeAspect="1"/>
          </p:cNvPicPr>
          <p:nvPr/>
        </p:nvPicPr>
        <p:blipFill>
          <a:blip r:embed="rId5"/>
          <a:stretch>
            <a:fillRect/>
          </a:stretch>
        </p:blipFill>
        <p:spPr>
          <a:xfrm>
            <a:off x="309562" y="3651870"/>
            <a:ext cx="4536504" cy="596931"/>
          </a:xfrm>
          <a:prstGeom prst="rect">
            <a:avLst/>
          </a:prstGeom>
        </p:spPr>
      </p:pic>
      <p:sp>
        <p:nvSpPr>
          <p:cNvPr id="8" name="TextBox 7">
            <a:extLst>
              <a:ext uri="{FF2B5EF4-FFF2-40B4-BE49-F238E27FC236}">
                <a16:creationId xmlns:a16="http://schemas.microsoft.com/office/drawing/2014/main" id="{D4BECBBF-81EF-FA5A-A9BD-C49286246210}"/>
              </a:ext>
            </a:extLst>
          </p:cNvPr>
          <p:cNvSpPr txBox="1"/>
          <p:nvPr/>
        </p:nvSpPr>
        <p:spPr>
          <a:xfrm>
            <a:off x="300442" y="827506"/>
            <a:ext cx="4185761" cy="369332"/>
          </a:xfrm>
          <a:prstGeom prst="rect">
            <a:avLst/>
          </a:prstGeom>
          <a:noFill/>
        </p:spPr>
        <p:txBody>
          <a:bodyPr wrap="none" rtlCol="0">
            <a:spAutoFit/>
          </a:bodyPr>
          <a:lstStyle/>
          <a:p>
            <a:r>
              <a:rPr lang="en-US" b="1" dirty="0"/>
              <a:t>Bellman equation for fiscal authority</a:t>
            </a:r>
            <a:endParaRPr lang="en-AU" b="1" dirty="0"/>
          </a:p>
        </p:txBody>
      </p:sp>
      <p:sp>
        <p:nvSpPr>
          <p:cNvPr id="9" name="TextBox 8">
            <a:extLst>
              <a:ext uri="{FF2B5EF4-FFF2-40B4-BE49-F238E27FC236}">
                <a16:creationId xmlns:a16="http://schemas.microsoft.com/office/drawing/2014/main" id="{7BC9BD9C-C6EC-7726-119A-C577F623E83B}"/>
              </a:ext>
            </a:extLst>
          </p:cNvPr>
          <p:cNvSpPr txBox="1"/>
          <p:nvPr/>
        </p:nvSpPr>
        <p:spPr>
          <a:xfrm>
            <a:off x="300442" y="3147814"/>
            <a:ext cx="3865161" cy="369332"/>
          </a:xfrm>
          <a:prstGeom prst="rect">
            <a:avLst/>
          </a:prstGeom>
          <a:noFill/>
        </p:spPr>
        <p:txBody>
          <a:bodyPr wrap="none" rtlCol="0">
            <a:spAutoFit/>
          </a:bodyPr>
          <a:lstStyle/>
          <a:p>
            <a:r>
              <a:rPr lang="en-US" b="1" dirty="0"/>
              <a:t>Euler equation for fiscal authority</a:t>
            </a:r>
            <a:endParaRPr lang="en-AU" b="1" dirty="0"/>
          </a:p>
        </p:txBody>
      </p:sp>
      <p:pic>
        <p:nvPicPr>
          <p:cNvPr id="13" name="Picture 12">
            <a:extLst>
              <a:ext uri="{FF2B5EF4-FFF2-40B4-BE49-F238E27FC236}">
                <a16:creationId xmlns:a16="http://schemas.microsoft.com/office/drawing/2014/main" id="{DCF3F4F0-2EB2-2D5B-585D-B75035846429}"/>
              </a:ext>
            </a:extLst>
          </p:cNvPr>
          <p:cNvPicPr>
            <a:picLocks noChangeAspect="1"/>
          </p:cNvPicPr>
          <p:nvPr/>
        </p:nvPicPr>
        <p:blipFill>
          <a:blip r:embed="rId6"/>
          <a:stretch>
            <a:fillRect/>
          </a:stretch>
        </p:blipFill>
        <p:spPr>
          <a:xfrm>
            <a:off x="441748" y="2243068"/>
            <a:ext cx="1584668" cy="217637"/>
          </a:xfrm>
          <a:prstGeom prst="rect">
            <a:avLst/>
          </a:prstGeom>
        </p:spPr>
      </p:pic>
      <p:pic>
        <p:nvPicPr>
          <p:cNvPr id="15" name="Picture 14">
            <a:extLst>
              <a:ext uri="{FF2B5EF4-FFF2-40B4-BE49-F238E27FC236}">
                <a16:creationId xmlns:a16="http://schemas.microsoft.com/office/drawing/2014/main" id="{A3F3DF63-E013-0D66-EE14-483A42275A95}"/>
              </a:ext>
            </a:extLst>
          </p:cNvPr>
          <p:cNvPicPr>
            <a:picLocks noChangeAspect="1"/>
          </p:cNvPicPr>
          <p:nvPr/>
        </p:nvPicPr>
        <p:blipFill>
          <a:blip r:embed="rId7"/>
          <a:stretch>
            <a:fillRect/>
          </a:stretch>
        </p:blipFill>
        <p:spPr>
          <a:xfrm>
            <a:off x="427807" y="2610450"/>
            <a:ext cx="1652679" cy="217637"/>
          </a:xfrm>
          <a:prstGeom prst="rect">
            <a:avLst/>
          </a:prstGeom>
        </p:spPr>
      </p:pic>
    </p:spTree>
    <p:extLst>
      <p:ext uri="{BB962C8B-B14F-4D97-AF65-F5344CB8AC3E}">
        <p14:creationId xmlns:p14="http://schemas.microsoft.com/office/powerpoint/2010/main" val="6809180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17023-EFF5-18BA-46F2-8A5D24A90F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5FB6AF-F3D3-B11E-E63C-A55715B480BF}"/>
              </a:ext>
            </a:extLst>
          </p:cNvPr>
          <p:cNvSpPr>
            <a:spLocks noGrp="1"/>
          </p:cNvSpPr>
          <p:nvPr>
            <p:ph type="title"/>
          </p:nvPr>
        </p:nvSpPr>
        <p:spPr/>
        <p:txBody>
          <a:bodyPr/>
          <a:lstStyle/>
          <a:p>
            <a:r>
              <a:rPr lang="en-AU" dirty="0"/>
              <a:t>Logic of adjustment costs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8BAAD2E-78B9-8D34-3611-17B2F3C4A829}"/>
                  </a:ext>
                </a:extLst>
              </p:cNvPr>
              <p:cNvSpPr>
                <a:spLocks noGrp="1"/>
              </p:cNvSpPr>
              <p:nvPr>
                <p:ph sz="half" idx="1"/>
              </p:nvPr>
            </p:nvSpPr>
            <p:spPr>
              <a:xfrm>
                <a:off x="253522" y="1419622"/>
                <a:ext cx="4344790" cy="887065"/>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US" b="0" i="1" smtClean="0">
                              <a:latin typeface="Cambria Math" panose="02040503050406030204" pitchFamily="18" charset="0"/>
                            </a:rPr>
                            <m:t>𝑉</m:t>
                          </m:r>
                        </m:e>
                        <m:sub>
                          <m:r>
                            <a:rPr lang="en-AU" b="0" i="1" smtClean="0">
                              <a:latin typeface="Cambria Math" panose="02040503050406030204" pitchFamily="18" charset="0"/>
                            </a:rPr>
                            <m:t>𝐺</m:t>
                          </m:r>
                        </m:sub>
                      </m:sSub>
                      <m:d>
                        <m:dPr>
                          <m:ctrlPr>
                            <a:rPr lang="en-US" b="0" i="1" smtClean="0">
                              <a:latin typeface="Cambria Math" panose="02040503050406030204" pitchFamily="18" charset="0"/>
                            </a:rPr>
                          </m:ctrlPr>
                        </m:dPr>
                        <m:e>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b="0" i="1" smtClean="0">
                                  <a:solidFill>
                                    <a:srgbClr val="92D050"/>
                                  </a:solidFill>
                                  <a:latin typeface="Cambria Math" panose="02040503050406030204" pitchFamily="18" charset="0"/>
                                  <a:ea typeface="Cambria Math" panose="02040503050406030204" pitchFamily="18" charset="0"/>
                                </a:rPr>
                                <m:t>𝑡</m:t>
                              </m:r>
                            </m:sub>
                          </m:sSub>
                          <m:r>
                            <a:rPr lang="en-US" b="0" i="1" smtClean="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b="0" i="1" smtClean="0">
                                  <a:solidFill>
                                    <a:srgbClr val="92D050"/>
                                  </a:solidFill>
                                  <a:latin typeface="Cambria Math" panose="02040503050406030204" pitchFamily="18" charset="0"/>
                                  <a:ea typeface="Cambria Math" panose="02040503050406030204" pitchFamily="18" charset="0"/>
                                </a:rPr>
                                <m:t>𝑡</m:t>
                              </m:r>
                            </m:sub>
                          </m:sSub>
                          <m:r>
                            <a:rPr lang="en-US" b="0" i="1" smtClean="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e>
                      </m:d>
                      <m:r>
                        <a:rPr lang="en-AU" b="0" i="1" smtClean="0">
                          <a:latin typeface="Cambria Math" panose="02040503050406030204" pitchFamily="18" charset="0"/>
                        </a:rPr>
                        <m:t>=</m:t>
                      </m:r>
                      <m:sSub>
                        <m:sSubPr>
                          <m:ctrlPr>
                            <a:rPr lang="en-AU" i="1">
                              <a:latin typeface="Cambria Math" panose="02040503050406030204" pitchFamily="18" charset="0"/>
                            </a:rPr>
                          </m:ctrlPr>
                        </m:sSubPr>
                        <m:e>
                          <m:r>
                            <a:rPr lang="en-US" b="0" i="1" smtClean="0">
                              <a:latin typeface="Cambria Math" panose="02040503050406030204" pitchFamily="18" charset="0"/>
                            </a:rPr>
                            <m:t>𝑢</m:t>
                          </m:r>
                        </m:e>
                        <m:sub>
                          <m:r>
                            <a:rPr lang="en-AU" i="1">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𝑡</m:t>
                          </m:r>
                        </m:sub>
                      </m:sSub>
                      <m:d>
                        <m:dPr>
                          <m:ctrlPr>
                            <a:rPr lang="en-US" i="1">
                              <a:latin typeface="Cambria Math" panose="02040503050406030204" pitchFamily="18" charset="0"/>
                            </a:rPr>
                          </m:ctrlPr>
                        </m:dPr>
                        <m:e>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sub>
                          </m:sSub>
                          <m:r>
                            <a:rPr lang="en-US" i="1">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sub>
                          </m:sSub>
                          <m:r>
                            <a:rPr lang="en-US" b="0" i="1" smtClean="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e>
                      </m:d>
                      <m:r>
                        <m:rPr>
                          <m:nor/>
                        </m:rPr>
                        <a:rPr lang="en-US" b="0" i="0" smtClean="0">
                          <a:latin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δ</m:t>
                      </m:r>
                      <m:sSub>
                        <m:sSubPr>
                          <m:ctrlPr>
                            <a:rPr lang="en-AU" i="1">
                              <a:latin typeface="Cambria Math" panose="02040503050406030204" pitchFamily="18" charset="0"/>
                            </a:rPr>
                          </m:ctrlPr>
                        </m:sSubPr>
                        <m:e>
                          <m:r>
                            <a:rPr lang="en-US" i="1">
                              <a:latin typeface="Cambria Math" panose="02040503050406030204" pitchFamily="18" charset="0"/>
                            </a:rPr>
                            <m:t>𝑉</m:t>
                          </m:r>
                        </m:e>
                        <m:sub>
                          <m:r>
                            <a:rPr lang="en-AU" i="1">
                              <a:latin typeface="Cambria Math" panose="02040503050406030204" pitchFamily="18" charset="0"/>
                            </a:rPr>
                            <m:t>𝐺</m:t>
                          </m:r>
                        </m:sub>
                      </m:sSub>
                      <m:d>
                        <m:dPr>
                          <m:ctrlPr>
                            <a:rPr lang="en-US" i="1">
                              <a:latin typeface="Cambria Math" panose="02040503050406030204" pitchFamily="18" charset="0"/>
                            </a:rPr>
                          </m:ctrlPr>
                        </m:dPr>
                        <m:e>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r>
                            <a:rPr lang="en-US" i="1">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r>
                            <a:rPr lang="en-US" b="0" i="1" smtClean="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sub>
                          </m:sSub>
                        </m:e>
                      </m:d>
                    </m:oMath>
                  </m:oMathPara>
                </a14:m>
                <a:endParaRPr lang="en-NZ" dirty="0"/>
              </a:p>
            </p:txBody>
          </p:sp>
        </mc:Choice>
        <mc:Fallback xmlns="">
          <p:sp>
            <p:nvSpPr>
              <p:cNvPr id="4" name="Content Placeholder 3">
                <a:extLst>
                  <a:ext uri="{FF2B5EF4-FFF2-40B4-BE49-F238E27FC236}">
                    <a16:creationId xmlns:a16="http://schemas.microsoft.com/office/drawing/2014/main" id="{78BAAD2E-78B9-8D34-3611-17B2F3C4A829}"/>
                  </a:ext>
                </a:extLst>
              </p:cNvPr>
              <p:cNvSpPr>
                <a:spLocks noGrp="1" noRot="1" noChangeAspect="1" noMove="1" noResize="1" noEditPoints="1" noAdjustHandles="1" noChangeArrowheads="1" noChangeShapeType="1" noTextEdit="1"/>
              </p:cNvSpPr>
              <p:nvPr>
                <p:ph sz="half" idx="1"/>
              </p:nvPr>
            </p:nvSpPr>
            <p:spPr>
              <a:xfrm>
                <a:off x="253522" y="1419622"/>
                <a:ext cx="4344790" cy="887065"/>
              </a:xfrm>
              <a:blipFill>
                <a:blip r:embed="rId3"/>
                <a:stretch>
                  <a:fillRect/>
                </a:stretch>
              </a:blipFill>
            </p:spPr>
            <p:txBody>
              <a:bodyPr/>
              <a:lstStyle/>
              <a:p>
                <a:r>
                  <a:rPr lang="en-AU">
                    <a:noFill/>
                  </a:rPr>
                  <a:t> </a:t>
                </a:r>
              </a:p>
            </p:txBody>
          </p:sp>
        </mc:Fallback>
      </mc:AlternateContent>
      <p:sp>
        <p:nvSpPr>
          <p:cNvPr id="7" name="Content Placeholder 6">
            <a:extLst>
              <a:ext uri="{FF2B5EF4-FFF2-40B4-BE49-F238E27FC236}">
                <a16:creationId xmlns:a16="http://schemas.microsoft.com/office/drawing/2014/main" id="{248FDD56-20D2-719E-59CF-F7074F2479F5}"/>
              </a:ext>
            </a:extLst>
          </p:cNvPr>
          <p:cNvSpPr>
            <a:spLocks noGrp="1"/>
          </p:cNvSpPr>
          <p:nvPr>
            <p:ph sz="half" idx="2"/>
          </p:nvPr>
        </p:nvSpPr>
        <p:spPr/>
        <p:txBody>
          <a:bodyPr>
            <a:normAutofit lnSpcReduction="10000"/>
          </a:bodyPr>
          <a:lstStyle/>
          <a:p>
            <a:r>
              <a:rPr lang="en-US" dirty="0"/>
              <a:t>Why would you impose an adjustment cost on yourself?</a:t>
            </a:r>
          </a:p>
          <a:p>
            <a:endParaRPr lang="en-US" dirty="0"/>
          </a:p>
          <a:p>
            <a:r>
              <a:rPr lang="en-US" dirty="0"/>
              <a:t>Menu cost logic – a small cost can prevent an individual from moving to their optimum point.</a:t>
            </a:r>
          </a:p>
          <a:p>
            <a:endParaRPr lang="en-US" dirty="0"/>
          </a:p>
          <a:p>
            <a:r>
              <a:rPr lang="en-US" dirty="0"/>
              <a:t>Pre-commitment – by imposing this cost on their future selves, a policy maker can commit to a </a:t>
            </a:r>
            <a:r>
              <a:rPr lang="en-US" b="1" dirty="0"/>
              <a:t>known</a:t>
            </a:r>
            <a:r>
              <a:rPr lang="en-US" dirty="0"/>
              <a:t> point that differs from their static Nash Equilibrium.</a:t>
            </a:r>
            <a:endParaRPr lang="en-NZ" dirty="0"/>
          </a:p>
        </p:txBody>
      </p:sp>
      <p:sp>
        <p:nvSpPr>
          <p:cNvPr id="3" name="TextBox 2">
            <a:extLst>
              <a:ext uri="{FF2B5EF4-FFF2-40B4-BE49-F238E27FC236}">
                <a16:creationId xmlns:a16="http://schemas.microsoft.com/office/drawing/2014/main" id="{400AA33B-1AD9-67FF-442F-4ED24050274A}"/>
              </a:ext>
            </a:extLst>
          </p:cNvPr>
          <p:cNvSpPr txBox="1"/>
          <p:nvPr/>
        </p:nvSpPr>
        <p:spPr>
          <a:xfrm>
            <a:off x="300442" y="827506"/>
            <a:ext cx="4185761" cy="369332"/>
          </a:xfrm>
          <a:prstGeom prst="rect">
            <a:avLst/>
          </a:prstGeom>
          <a:noFill/>
        </p:spPr>
        <p:txBody>
          <a:bodyPr wrap="none" rtlCol="0">
            <a:spAutoFit/>
          </a:bodyPr>
          <a:lstStyle/>
          <a:p>
            <a:r>
              <a:rPr lang="en-US" b="1" dirty="0"/>
              <a:t>Bellman equation for fiscal authority</a:t>
            </a:r>
            <a:endParaRPr lang="en-AU" b="1" dirty="0"/>
          </a:p>
        </p:txBody>
      </p:sp>
      <p:pic>
        <p:nvPicPr>
          <p:cNvPr id="5" name="Picture 4">
            <a:extLst>
              <a:ext uri="{FF2B5EF4-FFF2-40B4-BE49-F238E27FC236}">
                <a16:creationId xmlns:a16="http://schemas.microsoft.com/office/drawing/2014/main" id="{6EF46C56-92B1-4F9A-6143-514CE559EBF2}"/>
              </a:ext>
            </a:extLst>
          </p:cNvPr>
          <p:cNvPicPr>
            <a:picLocks noChangeAspect="1"/>
          </p:cNvPicPr>
          <p:nvPr/>
        </p:nvPicPr>
        <p:blipFill>
          <a:blip r:embed="rId4"/>
          <a:stretch>
            <a:fillRect/>
          </a:stretch>
        </p:blipFill>
        <p:spPr>
          <a:xfrm>
            <a:off x="267810" y="3671548"/>
            <a:ext cx="4536504" cy="596931"/>
          </a:xfrm>
          <a:prstGeom prst="rect">
            <a:avLst/>
          </a:prstGeom>
        </p:spPr>
      </p:pic>
      <p:sp>
        <p:nvSpPr>
          <p:cNvPr id="6" name="TextBox 5">
            <a:extLst>
              <a:ext uri="{FF2B5EF4-FFF2-40B4-BE49-F238E27FC236}">
                <a16:creationId xmlns:a16="http://schemas.microsoft.com/office/drawing/2014/main" id="{CF089C66-9D06-F975-F844-A51EDC500669}"/>
              </a:ext>
            </a:extLst>
          </p:cNvPr>
          <p:cNvSpPr txBox="1"/>
          <p:nvPr/>
        </p:nvSpPr>
        <p:spPr>
          <a:xfrm>
            <a:off x="253522" y="3217103"/>
            <a:ext cx="3865161" cy="369332"/>
          </a:xfrm>
          <a:prstGeom prst="rect">
            <a:avLst/>
          </a:prstGeom>
          <a:noFill/>
        </p:spPr>
        <p:txBody>
          <a:bodyPr wrap="none" rtlCol="0">
            <a:spAutoFit/>
          </a:bodyPr>
          <a:lstStyle/>
          <a:p>
            <a:r>
              <a:rPr lang="en-US" b="1" dirty="0"/>
              <a:t>Euler equation for fiscal authority</a:t>
            </a:r>
            <a:endParaRPr lang="en-AU" b="1" dirty="0"/>
          </a:p>
        </p:txBody>
      </p:sp>
      <p:pic>
        <p:nvPicPr>
          <p:cNvPr id="8" name="Picture 7">
            <a:extLst>
              <a:ext uri="{FF2B5EF4-FFF2-40B4-BE49-F238E27FC236}">
                <a16:creationId xmlns:a16="http://schemas.microsoft.com/office/drawing/2014/main" id="{6DAE5210-0015-D958-DC80-81A7B6880370}"/>
              </a:ext>
            </a:extLst>
          </p:cNvPr>
          <p:cNvPicPr>
            <a:picLocks noChangeAspect="1"/>
          </p:cNvPicPr>
          <p:nvPr/>
        </p:nvPicPr>
        <p:blipFill>
          <a:blip r:embed="rId5"/>
          <a:stretch>
            <a:fillRect/>
          </a:stretch>
        </p:blipFill>
        <p:spPr>
          <a:xfrm>
            <a:off x="323850" y="2354113"/>
            <a:ext cx="1584668" cy="217637"/>
          </a:xfrm>
          <a:prstGeom prst="rect">
            <a:avLst/>
          </a:prstGeom>
        </p:spPr>
      </p:pic>
      <p:pic>
        <p:nvPicPr>
          <p:cNvPr id="9" name="Picture 8">
            <a:extLst>
              <a:ext uri="{FF2B5EF4-FFF2-40B4-BE49-F238E27FC236}">
                <a16:creationId xmlns:a16="http://schemas.microsoft.com/office/drawing/2014/main" id="{F06D8898-88A2-A439-938E-3138C362CE0E}"/>
              </a:ext>
            </a:extLst>
          </p:cNvPr>
          <p:cNvPicPr>
            <a:picLocks noChangeAspect="1"/>
          </p:cNvPicPr>
          <p:nvPr/>
        </p:nvPicPr>
        <p:blipFill>
          <a:blip r:embed="rId6"/>
          <a:stretch>
            <a:fillRect/>
          </a:stretch>
        </p:blipFill>
        <p:spPr>
          <a:xfrm>
            <a:off x="309909" y="2721495"/>
            <a:ext cx="1652679" cy="217637"/>
          </a:xfrm>
          <a:prstGeom prst="rect">
            <a:avLst/>
          </a:prstGeom>
        </p:spPr>
      </p:pic>
    </p:spTree>
    <p:extLst>
      <p:ext uri="{BB962C8B-B14F-4D97-AF65-F5344CB8AC3E}">
        <p14:creationId xmlns:p14="http://schemas.microsoft.com/office/powerpoint/2010/main" val="1502963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FCB0A-0301-7B7A-68D5-BDB843D036B4}"/>
              </a:ext>
            </a:extLst>
          </p:cNvPr>
          <p:cNvSpPr>
            <a:spLocks noGrp="1"/>
          </p:cNvSpPr>
          <p:nvPr>
            <p:ph type="title"/>
          </p:nvPr>
        </p:nvSpPr>
        <p:spPr/>
        <p:txBody>
          <a:bodyPr/>
          <a:lstStyle/>
          <a:p>
            <a:r>
              <a:rPr lang="en-AU" dirty="0"/>
              <a:t>Motivation</a:t>
            </a:r>
          </a:p>
        </p:txBody>
      </p:sp>
      <p:sp>
        <p:nvSpPr>
          <p:cNvPr id="3" name="Content Placeholder 2">
            <a:extLst>
              <a:ext uri="{FF2B5EF4-FFF2-40B4-BE49-F238E27FC236}">
                <a16:creationId xmlns:a16="http://schemas.microsoft.com/office/drawing/2014/main" id="{0D706D99-1B55-678B-2650-4DD501BD2EE1}"/>
              </a:ext>
            </a:extLst>
          </p:cNvPr>
          <p:cNvSpPr>
            <a:spLocks noGrp="1"/>
          </p:cNvSpPr>
          <p:nvPr>
            <p:ph sz="half" idx="1"/>
          </p:nvPr>
        </p:nvSpPr>
        <p:spPr>
          <a:xfrm>
            <a:off x="313184" y="820588"/>
            <a:ext cx="8521254" cy="4127425"/>
          </a:xfrm>
        </p:spPr>
        <p:txBody>
          <a:bodyPr>
            <a:normAutofit/>
          </a:bodyPr>
          <a:lstStyle/>
          <a:p>
            <a:r>
              <a:rPr lang="en-AU" dirty="0"/>
              <a:t>Why does this matter?</a:t>
            </a:r>
          </a:p>
          <a:p>
            <a:endParaRPr lang="en-AU" dirty="0"/>
          </a:p>
          <a:p>
            <a:r>
              <a:rPr lang="en-AU" dirty="0"/>
              <a:t>Insufficient stimulus post-GFC.</a:t>
            </a:r>
          </a:p>
          <a:p>
            <a:endParaRPr lang="en-AU" dirty="0"/>
          </a:p>
          <a:p>
            <a:r>
              <a:rPr lang="en-AU" dirty="0"/>
              <a:t>Excessive stimulus post-COVID.</a:t>
            </a:r>
          </a:p>
          <a:p>
            <a:endParaRPr lang="en-AU" dirty="0"/>
          </a:p>
          <a:p>
            <a:r>
              <a:rPr lang="en-AU" dirty="0"/>
              <a:t>Both scenarios suggest that fiscal and monetary authorities may have been engaged in a non-cooperative game.</a:t>
            </a:r>
          </a:p>
          <a:p>
            <a:endParaRPr lang="en-AU" dirty="0"/>
          </a:p>
          <a:p>
            <a:r>
              <a:rPr lang="en-AU" dirty="0"/>
              <a:t>Has growing policy stickiness (pre-commitment) exacerbated this game? Does the type of shock matter?</a:t>
            </a:r>
          </a:p>
          <a:p>
            <a:endParaRPr lang="en-AU" dirty="0"/>
          </a:p>
        </p:txBody>
      </p:sp>
    </p:spTree>
    <p:extLst>
      <p:ext uri="{BB962C8B-B14F-4D97-AF65-F5344CB8AC3E}">
        <p14:creationId xmlns:p14="http://schemas.microsoft.com/office/powerpoint/2010/main" val="5173545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21351-CCAB-7DBA-24FF-15352F5013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671A26-84F7-EF09-04E1-6FC01453961B}"/>
              </a:ext>
            </a:extLst>
          </p:cNvPr>
          <p:cNvSpPr>
            <a:spLocks noGrp="1"/>
          </p:cNvSpPr>
          <p:nvPr>
            <p:ph type="title"/>
          </p:nvPr>
        </p:nvSpPr>
        <p:spPr/>
        <p:txBody>
          <a:bodyPr/>
          <a:lstStyle/>
          <a:p>
            <a:r>
              <a:rPr lang="en-AU" dirty="0"/>
              <a:t>Dynamic game with “insufficient demand”</a:t>
            </a:r>
          </a:p>
        </p:txBody>
      </p:sp>
    </p:spTree>
    <p:extLst>
      <p:ext uri="{BB962C8B-B14F-4D97-AF65-F5344CB8AC3E}">
        <p14:creationId xmlns:p14="http://schemas.microsoft.com/office/powerpoint/2010/main" val="2407331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HANK applications</a:t>
            </a:r>
          </a:p>
        </p:txBody>
      </p:sp>
      <p:sp>
        <p:nvSpPr>
          <p:cNvPr id="3" name="Content Placeholder 2"/>
          <p:cNvSpPr>
            <a:spLocks noGrp="1"/>
          </p:cNvSpPr>
          <p:nvPr>
            <p:ph sz="half" idx="1"/>
          </p:nvPr>
        </p:nvSpPr>
        <p:spPr>
          <a:xfrm>
            <a:off x="313184" y="820589"/>
            <a:ext cx="8521254" cy="3671640"/>
          </a:xfrm>
        </p:spPr>
        <p:txBody>
          <a:bodyPr>
            <a:normAutofit lnSpcReduction="10000"/>
          </a:bodyPr>
          <a:lstStyle/>
          <a:p>
            <a:r>
              <a:rPr lang="en-US" dirty="0"/>
              <a:t>The key insight is around a fiscal policy response to inequality induced by monetary policy actions. We can </a:t>
            </a:r>
            <a:r>
              <a:rPr lang="en-US" dirty="0" err="1"/>
              <a:t>conceptualise</a:t>
            </a:r>
            <a:r>
              <a:rPr lang="en-US" dirty="0"/>
              <a:t> this as:</a:t>
            </a:r>
          </a:p>
          <a:p>
            <a:r>
              <a:rPr lang="en-US" dirty="0"/>
              <a:t>Perfect offset of income effects: this would leave monetary policy functioning only through intertemporal substitution. </a:t>
            </a:r>
          </a:p>
          <a:p>
            <a:r>
              <a:rPr lang="en-US" dirty="0"/>
              <a:t>Imprecise payments: in order to compensate for interest rate changes fiscal authorities may be unable to target payments – and so may need to give lump sum or general payments. </a:t>
            </a:r>
          </a:p>
          <a:p>
            <a:r>
              <a:rPr lang="en-US" dirty="0"/>
              <a:t>The related increase in aggregate demand to deal with “distributional concerns” of monetary policy could generate excess sensitivity in interest rates – and may be framed as a “prisoners dilemma” </a:t>
            </a:r>
          </a:p>
          <a:p>
            <a:r>
              <a:rPr lang="en-US" dirty="0"/>
              <a:t>This would then quantify how much central banks may “restrict” their purity in chasing inflation in order to limit distributional consequences.</a:t>
            </a:r>
          </a:p>
          <a:p>
            <a:endParaRPr lang="en-US" dirty="0"/>
          </a:p>
        </p:txBody>
      </p:sp>
    </p:spTree>
    <p:extLst>
      <p:ext uri="{BB962C8B-B14F-4D97-AF65-F5344CB8AC3E}">
        <p14:creationId xmlns:p14="http://schemas.microsoft.com/office/powerpoint/2010/main" val="3900838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Next steps</a:t>
            </a:r>
          </a:p>
        </p:txBody>
      </p:sp>
      <p:sp>
        <p:nvSpPr>
          <p:cNvPr id="3" name="Content Placeholder 2"/>
          <p:cNvSpPr>
            <a:spLocks noGrp="1"/>
          </p:cNvSpPr>
          <p:nvPr>
            <p:ph sz="half" idx="1"/>
          </p:nvPr>
        </p:nvSpPr>
        <p:spPr>
          <a:xfrm>
            <a:off x="313184" y="820589"/>
            <a:ext cx="8521254" cy="3671640"/>
          </a:xfrm>
        </p:spPr>
        <p:txBody>
          <a:bodyPr/>
          <a:lstStyle/>
          <a:p>
            <a:r>
              <a:rPr lang="en-US" dirty="0"/>
              <a:t>Complete dynamic model and simulate for varying shocks.</a:t>
            </a:r>
          </a:p>
          <a:p>
            <a:r>
              <a:rPr lang="en-US" dirty="0" err="1"/>
              <a:t>Endogenise</a:t>
            </a:r>
            <a:r>
              <a:rPr lang="en-US" dirty="0"/>
              <a:t> the choice of adjustment costs.</a:t>
            </a:r>
          </a:p>
          <a:p>
            <a:r>
              <a:rPr lang="en-US" dirty="0"/>
              <a:t>Incorporate into a macro-model to more formally model the economy. Use this to describe conflict in optimal policy rules, and how this varies based on the nature of shocks.</a:t>
            </a:r>
          </a:p>
          <a:p>
            <a:endParaRPr lang="en-US" dirty="0"/>
          </a:p>
          <a:p>
            <a:r>
              <a:rPr lang="en-US" dirty="0"/>
              <a:t>A separate piece of work trying to understand how </a:t>
            </a:r>
            <a:r>
              <a:rPr lang="en-US" i="1" dirty="0"/>
              <a:t>broadening</a:t>
            </a:r>
            <a:r>
              <a:rPr lang="en-US" dirty="0"/>
              <a:t> policy rules may work – use a HANK model to include a target for income/wealth inequality in the loss function.</a:t>
            </a:r>
          </a:p>
        </p:txBody>
      </p:sp>
    </p:spTree>
    <p:extLst>
      <p:ext uri="{BB962C8B-B14F-4D97-AF65-F5344CB8AC3E}">
        <p14:creationId xmlns:p14="http://schemas.microsoft.com/office/powerpoint/2010/main" val="4149717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E4F5B-BC68-A8DF-C49A-AF6F8F66DAC8}"/>
              </a:ext>
            </a:extLst>
          </p:cNvPr>
          <p:cNvSpPr>
            <a:spLocks noGrp="1"/>
          </p:cNvSpPr>
          <p:nvPr>
            <p:ph type="title"/>
          </p:nvPr>
        </p:nvSpPr>
        <p:spPr/>
        <p:txBody>
          <a:bodyPr/>
          <a:lstStyle/>
          <a:p>
            <a:r>
              <a:rPr lang="en-AU" dirty="0"/>
              <a:t>What we do</a:t>
            </a:r>
          </a:p>
        </p:txBody>
      </p:sp>
      <p:sp>
        <p:nvSpPr>
          <p:cNvPr id="3" name="Content Placeholder 2">
            <a:extLst>
              <a:ext uri="{FF2B5EF4-FFF2-40B4-BE49-F238E27FC236}">
                <a16:creationId xmlns:a16="http://schemas.microsoft.com/office/drawing/2014/main" id="{01762757-13E3-FEFE-AAD3-319A4256809D}"/>
              </a:ext>
            </a:extLst>
          </p:cNvPr>
          <p:cNvSpPr>
            <a:spLocks noGrp="1"/>
          </p:cNvSpPr>
          <p:nvPr>
            <p:ph sz="half" idx="1"/>
          </p:nvPr>
        </p:nvSpPr>
        <p:spPr>
          <a:xfrm>
            <a:off x="313184" y="820589"/>
            <a:ext cx="8521254" cy="3671640"/>
          </a:xfrm>
        </p:spPr>
        <p:txBody>
          <a:bodyPr>
            <a:normAutofit fontScale="77500" lnSpcReduction="20000"/>
          </a:bodyPr>
          <a:lstStyle/>
          <a:p>
            <a:r>
              <a:rPr lang="en-AU" dirty="0"/>
              <a:t>We outline theoretical relationships between monetary and fiscal policies that may occur in the face of uncoordinated action using concepts from non-cooperative game theory.</a:t>
            </a:r>
            <a:br>
              <a:rPr lang="en-AU" dirty="0"/>
            </a:br>
            <a:endParaRPr lang="en-AU" dirty="0"/>
          </a:p>
          <a:p>
            <a:r>
              <a:rPr lang="en-AU" dirty="0"/>
              <a:t>We extend the current literature to include </a:t>
            </a:r>
          </a:p>
          <a:p>
            <a:pPr lvl="1"/>
            <a:r>
              <a:rPr lang="en-AU" dirty="0"/>
              <a:t>dynamic strategic motives</a:t>
            </a:r>
          </a:p>
          <a:p>
            <a:pPr lvl="1"/>
            <a:r>
              <a:rPr lang="en-AU" dirty="0"/>
              <a:t>The ability for policy makers to </a:t>
            </a:r>
            <a:r>
              <a:rPr lang="en-AU" b="1" dirty="0"/>
              <a:t>pre-commit</a:t>
            </a:r>
            <a:r>
              <a:rPr lang="en-AU" dirty="0"/>
              <a:t> in opposition to each other</a:t>
            </a:r>
          </a:p>
          <a:p>
            <a:pPr lvl="1"/>
            <a:r>
              <a:rPr lang="en-AU" dirty="0"/>
              <a:t>The importance of </a:t>
            </a:r>
            <a:r>
              <a:rPr lang="en-AU" b="1" dirty="0"/>
              <a:t>adjustment costs</a:t>
            </a:r>
            <a:r>
              <a:rPr lang="en-AU" dirty="0"/>
              <a:t> and the choice of stickiness for generating these outcomes</a:t>
            </a:r>
          </a:p>
          <a:p>
            <a:pPr lvl="1"/>
            <a:endParaRPr lang="en-AU" dirty="0"/>
          </a:p>
          <a:p>
            <a:r>
              <a:rPr lang="en-AU" dirty="0"/>
              <a:t>We find that individual rationality by policy makers to independently pre-commit to courses of action may generate worse outcomes for both monetary and fiscal decision makers (</a:t>
            </a:r>
            <a:r>
              <a:rPr lang="en-AU" u="sng" dirty="0"/>
              <a:t>depending on the shock</a:t>
            </a:r>
            <a:r>
              <a:rPr lang="en-AU" dirty="0"/>
              <a:t>)</a:t>
            </a:r>
          </a:p>
          <a:p>
            <a:endParaRPr lang="en-AU" dirty="0"/>
          </a:p>
          <a:p>
            <a:r>
              <a:rPr lang="en-AU" dirty="0"/>
              <a:t>While we possess an understanding of how these policies affect output and inflation, their effects on </a:t>
            </a:r>
            <a:r>
              <a:rPr lang="en-AU" b="1" i="1" dirty="0"/>
              <a:t>inequality</a:t>
            </a:r>
            <a:r>
              <a:rPr lang="en-AU" dirty="0"/>
              <a:t> remain less clear. Additionally, it is essential to investigate whether the government and the central bank prioritise</a:t>
            </a:r>
            <a:r>
              <a:rPr lang="en-AU" b="1" i="1" dirty="0"/>
              <a:t> inequality </a:t>
            </a:r>
            <a:r>
              <a:rPr lang="en-AU" dirty="0"/>
              <a:t>in their decision-making.</a:t>
            </a:r>
          </a:p>
          <a:p>
            <a:endParaRPr lang="en-AU" dirty="0"/>
          </a:p>
          <a:p>
            <a:pPr marL="0" indent="0">
              <a:buNone/>
            </a:pPr>
            <a:endParaRPr lang="en-AU" dirty="0"/>
          </a:p>
          <a:p>
            <a:pPr marL="0" indent="0">
              <a:buNone/>
            </a:pPr>
            <a:endParaRPr lang="en-AU" dirty="0"/>
          </a:p>
          <a:p>
            <a:endParaRPr lang="en-AU" dirty="0"/>
          </a:p>
        </p:txBody>
      </p:sp>
    </p:spTree>
    <p:extLst>
      <p:ext uri="{BB962C8B-B14F-4D97-AF65-F5344CB8AC3E}">
        <p14:creationId xmlns:p14="http://schemas.microsoft.com/office/powerpoint/2010/main" val="1406332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58E1-EF5B-8FFB-1066-6D154DC9BDE5}"/>
              </a:ext>
            </a:extLst>
          </p:cNvPr>
          <p:cNvSpPr>
            <a:spLocks noGrp="1"/>
          </p:cNvSpPr>
          <p:nvPr>
            <p:ph type="title"/>
          </p:nvPr>
        </p:nvSpPr>
        <p:spPr/>
        <p:txBody>
          <a:bodyPr/>
          <a:lstStyle/>
          <a:p>
            <a:r>
              <a:rPr lang="en-AU" dirty="0"/>
              <a:t>Literature</a:t>
            </a:r>
          </a:p>
        </p:txBody>
      </p:sp>
      <p:sp>
        <p:nvSpPr>
          <p:cNvPr id="3" name="Content Placeholder 2">
            <a:extLst>
              <a:ext uri="{FF2B5EF4-FFF2-40B4-BE49-F238E27FC236}">
                <a16:creationId xmlns:a16="http://schemas.microsoft.com/office/drawing/2014/main" id="{88FC3330-3B02-CDCA-7248-62D1BA07817A}"/>
              </a:ext>
            </a:extLst>
          </p:cNvPr>
          <p:cNvSpPr>
            <a:spLocks noGrp="1"/>
          </p:cNvSpPr>
          <p:nvPr>
            <p:ph sz="half" idx="1"/>
          </p:nvPr>
        </p:nvSpPr>
        <p:spPr>
          <a:xfrm>
            <a:off x="313184" y="820589"/>
            <a:ext cx="8363272" cy="3671640"/>
          </a:xfrm>
        </p:spPr>
        <p:txBody>
          <a:bodyPr>
            <a:normAutofit fontScale="77500" lnSpcReduction="20000"/>
          </a:bodyPr>
          <a:lstStyle/>
          <a:p>
            <a:pPr marL="0" indent="0">
              <a:buNone/>
            </a:pPr>
            <a:r>
              <a:rPr lang="en-AU" b="1" dirty="0"/>
              <a:t>Monetary commitment and delegation</a:t>
            </a:r>
          </a:p>
          <a:p>
            <a:r>
              <a:rPr lang="en-NZ" b="1" i="0" dirty="0" err="1">
                <a:solidFill>
                  <a:srgbClr val="C00000"/>
                </a:solidFill>
                <a:effectLst/>
              </a:rPr>
              <a:t>Kydland</a:t>
            </a:r>
            <a:r>
              <a:rPr lang="en-NZ" b="1" i="0" dirty="0">
                <a:solidFill>
                  <a:srgbClr val="C00000"/>
                </a:solidFill>
                <a:effectLst/>
              </a:rPr>
              <a:t> and Prescott (1977)</a:t>
            </a:r>
            <a:r>
              <a:rPr lang="en-NZ" b="0" i="0" dirty="0">
                <a:solidFill>
                  <a:srgbClr val="272727"/>
                </a:solidFill>
                <a:effectLst/>
              </a:rPr>
              <a:t>, canonical model of </a:t>
            </a:r>
            <a:r>
              <a:rPr lang="en-NZ" b="1" i="0" dirty="0">
                <a:solidFill>
                  <a:srgbClr val="272727"/>
                </a:solidFill>
                <a:effectLst/>
              </a:rPr>
              <a:t>time inconsistency</a:t>
            </a:r>
            <a:r>
              <a:rPr lang="en-NZ" b="0" i="0" dirty="0">
                <a:solidFill>
                  <a:srgbClr val="272727"/>
                </a:solidFill>
                <a:effectLst/>
              </a:rPr>
              <a:t> in monetary policy/need to pre-commit.</a:t>
            </a:r>
          </a:p>
          <a:p>
            <a:r>
              <a:rPr lang="en-NZ" b="1" dirty="0" err="1">
                <a:solidFill>
                  <a:srgbClr val="C00000"/>
                </a:solidFill>
              </a:rPr>
              <a:t>Coury</a:t>
            </a:r>
            <a:r>
              <a:rPr lang="en-NZ" b="1" dirty="0">
                <a:solidFill>
                  <a:srgbClr val="C00000"/>
                </a:solidFill>
              </a:rPr>
              <a:t> and </a:t>
            </a:r>
            <a:r>
              <a:rPr lang="en-NZ" b="1" i="0" dirty="0" err="1">
                <a:solidFill>
                  <a:srgbClr val="C00000"/>
                </a:solidFill>
                <a:effectLst/>
              </a:rPr>
              <a:t>Petkov</a:t>
            </a:r>
            <a:r>
              <a:rPr lang="en-NZ" b="1" i="0" dirty="0">
                <a:solidFill>
                  <a:srgbClr val="C00000"/>
                </a:solidFill>
                <a:effectLst/>
              </a:rPr>
              <a:t> (2010)</a:t>
            </a:r>
            <a:r>
              <a:rPr lang="en-NZ" b="0" i="0" dirty="0">
                <a:solidFill>
                  <a:srgbClr val="272727"/>
                </a:solidFill>
                <a:effectLst/>
              </a:rPr>
              <a:t>, explicitly models the sequential </a:t>
            </a:r>
            <a:r>
              <a:rPr lang="en-NZ" b="1" i="0" dirty="0">
                <a:solidFill>
                  <a:srgbClr val="272727"/>
                </a:solidFill>
                <a:effectLst/>
              </a:rPr>
              <a:t>delegation decision by fiscal authorities</a:t>
            </a:r>
            <a:r>
              <a:rPr lang="en-NZ" b="0" i="0" dirty="0">
                <a:solidFill>
                  <a:srgbClr val="272727"/>
                </a:solidFill>
                <a:effectLst/>
              </a:rPr>
              <a:t> the allows for pre-commitment (also applies a strategic investment as below but to a principal-agent problem).</a:t>
            </a:r>
          </a:p>
          <a:p>
            <a:endParaRPr lang="en-NZ" b="0" i="0" dirty="0">
              <a:solidFill>
                <a:srgbClr val="272727"/>
              </a:solidFill>
              <a:effectLst/>
            </a:endParaRPr>
          </a:p>
          <a:p>
            <a:pPr marL="0" indent="0">
              <a:buNone/>
            </a:pPr>
            <a:r>
              <a:rPr lang="en-NZ" b="1" dirty="0">
                <a:solidFill>
                  <a:srgbClr val="272727"/>
                </a:solidFill>
              </a:rPr>
              <a:t>Strategic investment</a:t>
            </a:r>
          </a:p>
          <a:p>
            <a:r>
              <a:rPr lang="en-NZ" b="1" dirty="0">
                <a:solidFill>
                  <a:srgbClr val="C00000"/>
                </a:solidFill>
              </a:rPr>
              <a:t>Dixon (1985)</a:t>
            </a:r>
            <a:r>
              <a:rPr lang="en-NZ" dirty="0">
                <a:solidFill>
                  <a:srgbClr val="272727"/>
                </a:solidFill>
              </a:rPr>
              <a:t>, illustrates how firms may optimally “over-invest” for strategic reasons.</a:t>
            </a:r>
          </a:p>
          <a:p>
            <a:r>
              <a:rPr lang="en-NZ" b="1" dirty="0">
                <a:solidFill>
                  <a:srgbClr val="C00000"/>
                </a:solidFill>
              </a:rPr>
              <a:t>Dixit (1997)</a:t>
            </a:r>
            <a:r>
              <a:rPr lang="en-NZ" dirty="0">
                <a:solidFill>
                  <a:srgbClr val="272727"/>
                </a:solidFill>
              </a:rPr>
              <a:t>, highlights the use of adjustment costs a form of pre-commitment.</a:t>
            </a:r>
          </a:p>
          <a:p>
            <a:endParaRPr lang="en-NZ" dirty="0">
              <a:solidFill>
                <a:srgbClr val="272727"/>
              </a:solidFill>
            </a:endParaRPr>
          </a:p>
          <a:p>
            <a:pPr marL="0" indent="0">
              <a:buNone/>
            </a:pPr>
            <a:r>
              <a:rPr lang="en-NZ" b="1" dirty="0">
                <a:solidFill>
                  <a:srgbClr val="272727"/>
                </a:solidFill>
              </a:rPr>
              <a:t>Monetary-fiscal trade-offs/choices</a:t>
            </a:r>
          </a:p>
          <a:p>
            <a:r>
              <a:rPr lang="en-AU" b="1" dirty="0">
                <a:solidFill>
                  <a:srgbClr val="C00000"/>
                </a:solidFill>
                <a:effectLst/>
                <a:ea typeface="Calibri" panose="020F0502020204030204" pitchFamily="34" charset="0"/>
              </a:rPr>
              <a:t>Benigno and Woodford (2003)</a:t>
            </a:r>
            <a:r>
              <a:rPr lang="en-AU" dirty="0">
                <a:effectLst/>
                <a:ea typeface="Calibri" panose="020F0502020204030204" pitchFamily="34" charset="0"/>
              </a:rPr>
              <a:t>, describes a linear-quadratic macro-model that solves for optimal policy paths (however, it does not allow for strategic interactions between government and monetary policy).</a:t>
            </a:r>
            <a:endParaRPr lang="en-NZ" dirty="0">
              <a:solidFill>
                <a:srgbClr val="272727"/>
              </a:solidFill>
            </a:endParaRPr>
          </a:p>
          <a:p>
            <a:pPr marL="0" indent="0">
              <a:buNone/>
            </a:pPr>
            <a:endParaRPr lang="en-AU" dirty="0">
              <a:solidFill>
                <a:srgbClr val="272727"/>
              </a:solidFill>
            </a:endParaRPr>
          </a:p>
        </p:txBody>
      </p:sp>
    </p:spTree>
    <p:extLst>
      <p:ext uri="{BB962C8B-B14F-4D97-AF65-F5344CB8AC3E}">
        <p14:creationId xmlns:p14="http://schemas.microsoft.com/office/powerpoint/2010/main" val="1771363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58E1-EF5B-8FFB-1066-6D154DC9BDE5}"/>
              </a:ext>
            </a:extLst>
          </p:cNvPr>
          <p:cNvSpPr>
            <a:spLocks noGrp="1"/>
          </p:cNvSpPr>
          <p:nvPr>
            <p:ph type="title"/>
          </p:nvPr>
        </p:nvSpPr>
        <p:spPr/>
        <p:txBody>
          <a:bodyPr/>
          <a:lstStyle/>
          <a:p>
            <a:r>
              <a:rPr lang="en-AU" dirty="0"/>
              <a:t>Literature</a:t>
            </a:r>
          </a:p>
        </p:txBody>
      </p:sp>
      <p:sp>
        <p:nvSpPr>
          <p:cNvPr id="3" name="Content Placeholder 2">
            <a:extLst>
              <a:ext uri="{FF2B5EF4-FFF2-40B4-BE49-F238E27FC236}">
                <a16:creationId xmlns:a16="http://schemas.microsoft.com/office/drawing/2014/main" id="{88FC3330-3B02-CDCA-7248-62D1BA07817A}"/>
              </a:ext>
            </a:extLst>
          </p:cNvPr>
          <p:cNvSpPr>
            <a:spLocks noGrp="1"/>
          </p:cNvSpPr>
          <p:nvPr>
            <p:ph sz="half" idx="1"/>
          </p:nvPr>
        </p:nvSpPr>
        <p:spPr>
          <a:xfrm>
            <a:off x="390364" y="771549"/>
            <a:ext cx="8363272" cy="4231455"/>
          </a:xfrm>
        </p:spPr>
        <p:txBody>
          <a:bodyPr>
            <a:normAutofit fontScale="77500" lnSpcReduction="20000"/>
          </a:bodyPr>
          <a:lstStyle/>
          <a:p>
            <a:pPr marL="0" indent="0">
              <a:buNone/>
            </a:pPr>
            <a:r>
              <a:rPr lang="en-AU" b="1" dirty="0"/>
              <a:t>Monetary-fiscal coordination as a game</a:t>
            </a:r>
          </a:p>
          <a:p>
            <a:r>
              <a:rPr lang="en-AU" b="1" dirty="0" err="1">
                <a:solidFill>
                  <a:srgbClr val="C00000"/>
                </a:solidFill>
              </a:rPr>
              <a:t>Debelle</a:t>
            </a:r>
            <a:r>
              <a:rPr lang="en-AU" b="1" dirty="0">
                <a:solidFill>
                  <a:srgbClr val="C00000"/>
                </a:solidFill>
              </a:rPr>
              <a:t> and Fischer (1994)</a:t>
            </a:r>
            <a:r>
              <a:rPr lang="en-AU" dirty="0"/>
              <a:t>, solves for optimal central bank independence in a NE, and sequential games with monetary policy leading.</a:t>
            </a:r>
          </a:p>
          <a:p>
            <a:r>
              <a:rPr lang="en-AU" b="1" dirty="0">
                <a:solidFill>
                  <a:srgbClr val="C00000"/>
                </a:solidFill>
              </a:rPr>
              <a:t>Dixit and </a:t>
            </a:r>
            <a:r>
              <a:rPr lang="en-AU" b="1" dirty="0" err="1">
                <a:solidFill>
                  <a:srgbClr val="C00000"/>
                </a:solidFill>
              </a:rPr>
              <a:t>Lambertini</a:t>
            </a:r>
            <a:r>
              <a:rPr lang="en-AU" b="1" dirty="0">
                <a:solidFill>
                  <a:srgbClr val="C00000"/>
                </a:solidFill>
              </a:rPr>
              <a:t> (2003)</a:t>
            </a:r>
            <a:r>
              <a:rPr lang="en-AU" dirty="0"/>
              <a:t>,</a:t>
            </a:r>
            <a:r>
              <a:rPr lang="en-AU" b="1" dirty="0"/>
              <a:t> </a:t>
            </a:r>
            <a:r>
              <a:rPr lang="en-AU" dirty="0"/>
              <a:t>shows interactions of commitment in monetary and fiscal policies in a static game.</a:t>
            </a:r>
          </a:p>
          <a:p>
            <a:pPr>
              <a:buFont typeface="Arial" panose="020B0604020202020204" pitchFamily="34" charset="0"/>
              <a:buChar char="•"/>
            </a:pPr>
            <a:r>
              <a:rPr lang="en-NZ" b="1" i="0" dirty="0">
                <a:solidFill>
                  <a:srgbClr val="C00000"/>
                </a:solidFill>
                <a:effectLst/>
              </a:rPr>
              <a:t>Ali al-</a:t>
            </a:r>
            <a:r>
              <a:rPr lang="en-NZ" b="1" i="0" dirty="0" err="1">
                <a:solidFill>
                  <a:srgbClr val="C00000"/>
                </a:solidFill>
                <a:effectLst/>
              </a:rPr>
              <a:t>Nowaihi</a:t>
            </a:r>
            <a:r>
              <a:rPr lang="en-NZ" b="1" i="0" dirty="0">
                <a:solidFill>
                  <a:srgbClr val="C00000"/>
                </a:solidFill>
                <a:effectLst/>
              </a:rPr>
              <a:t> and Sanjit </a:t>
            </a:r>
            <a:r>
              <a:rPr lang="en-NZ" b="1" i="0" dirty="0" err="1">
                <a:solidFill>
                  <a:srgbClr val="C00000"/>
                </a:solidFill>
                <a:effectLst/>
              </a:rPr>
              <a:t>Dhami</a:t>
            </a:r>
            <a:r>
              <a:rPr lang="en-NZ" b="1" i="0" dirty="0">
                <a:solidFill>
                  <a:srgbClr val="C00000"/>
                </a:solidFill>
                <a:effectLst/>
              </a:rPr>
              <a:t> (2011)</a:t>
            </a:r>
            <a:r>
              <a:rPr lang="en-NZ" b="0" i="0" dirty="0">
                <a:effectLst/>
              </a:rPr>
              <a:t>,</a:t>
            </a:r>
            <a:r>
              <a:rPr lang="en-NZ" dirty="0"/>
              <a:t> looks at the DL model in a liquidity trap.</a:t>
            </a:r>
            <a:endParaRPr lang="en-AU" dirty="0"/>
          </a:p>
          <a:p>
            <a:r>
              <a:rPr lang="en-NZ" b="1" i="0" dirty="0" err="1">
                <a:solidFill>
                  <a:srgbClr val="C00000"/>
                </a:solidFill>
                <a:effectLst/>
              </a:rPr>
              <a:t>Barthélemy</a:t>
            </a:r>
            <a:r>
              <a:rPr lang="en-NZ" b="1" i="0" dirty="0">
                <a:solidFill>
                  <a:srgbClr val="C00000"/>
                </a:solidFill>
                <a:effectLst/>
              </a:rPr>
              <a:t> and </a:t>
            </a:r>
            <a:r>
              <a:rPr lang="en-NZ" b="1" i="0" dirty="0" err="1">
                <a:solidFill>
                  <a:srgbClr val="C00000"/>
                </a:solidFill>
                <a:effectLst/>
              </a:rPr>
              <a:t>Plantin</a:t>
            </a:r>
            <a:r>
              <a:rPr lang="en-NZ" b="1" i="0" dirty="0">
                <a:solidFill>
                  <a:srgbClr val="C00000"/>
                </a:solidFill>
                <a:effectLst/>
              </a:rPr>
              <a:t> (2018)</a:t>
            </a:r>
            <a:r>
              <a:rPr lang="en-NZ" b="0" i="0" dirty="0">
                <a:solidFill>
                  <a:srgbClr val="333333"/>
                </a:solidFill>
                <a:effectLst/>
              </a:rPr>
              <a:t>, </a:t>
            </a:r>
            <a:r>
              <a:rPr lang="en-NZ" dirty="0"/>
              <a:t>describes a “chicken” game between fiscal and monetary authorities that cannot fully commit – and embeds it in a fully dynamic game.</a:t>
            </a:r>
            <a:endParaRPr lang="en-AU" dirty="0"/>
          </a:p>
          <a:p>
            <a:r>
              <a:rPr lang="en-AU" b="1" dirty="0" err="1">
                <a:solidFill>
                  <a:srgbClr val="C00000"/>
                </a:solidFill>
              </a:rPr>
              <a:t>Stawska</a:t>
            </a:r>
            <a:r>
              <a:rPr lang="en-AU" b="1" dirty="0">
                <a:solidFill>
                  <a:srgbClr val="C00000"/>
                </a:solidFill>
              </a:rPr>
              <a:t> et al (2019)</a:t>
            </a:r>
            <a:r>
              <a:rPr lang="en-AU" dirty="0"/>
              <a:t>,</a:t>
            </a:r>
            <a:r>
              <a:rPr lang="en-AU" b="1" dirty="0"/>
              <a:t> </a:t>
            </a:r>
            <a:r>
              <a:rPr lang="en-AU" dirty="0"/>
              <a:t>shows the Nash equilibrium for the non-cooperative game between monetary and fiscal policy with asymmetric objective functions.</a:t>
            </a:r>
          </a:p>
          <a:p>
            <a:r>
              <a:rPr lang="en-AU" sz="2100" b="1" dirty="0" err="1">
                <a:solidFill>
                  <a:srgbClr val="C00000"/>
                </a:solidFill>
              </a:rPr>
              <a:t>Camous</a:t>
            </a:r>
            <a:r>
              <a:rPr lang="en-AU" sz="2100" b="1" dirty="0">
                <a:solidFill>
                  <a:srgbClr val="C00000"/>
                </a:solidFill>
              </a:rPr>
              <a:t> and Matveev (2022)</a:t>
            </a:r>
            <a:r>
              <a:rPr lang="en-AU" dirty="0"/>
              <a:t>, includes repeated commitment to analyse optimal </a:t>
            </a:r>
            <a:r>
              <a:rPr lang="en-AU" i="1" dirty="0"/>
              <a:t>strategic</a:t>
            </a:r>
            <a:r>
              <a:rPr lang="en-AU" dirty="0"/>
              <a:t> monetary policy rules where monetary credibility rises with fiscal influence (as opposed to fiscal dominance).</a:t>
            </a:r>
          </a:p>
          <a:p>
            <a:endParaRPr lang="en-AU" dirty="0"/>
          </a:p>
          <a:p>
            <a:pPr marL="0" indent="0">
              <a:buNone/>
            </a:pPr>
            <a:r>
              <a:rPr lang="en-AU" b="1" dirty="0"/>
              <a:t>Instrument rigidities</a:t>
            </a:r>
          </a:p>
          <a:p>
            <a:r>
              <a:rPr lang="en-AU" b="1" dirty="0">
                <a:solidFill>
                  <a:srgbClr val="C00000"/>
                </a:solidFill>
              </a:rPr>
              <a:t>Woodford (1999)</a:t>
            </a:r>
            <a:r>
              <a:rPr lang="en-AU" dirty="0"/>
              <a:t>, describes optimal monetary policy inertia and interest rate smoothing</a:t>
            </a:r>
          </a:p>
        </p:txBody>
      </p:sp>
    </p:spTree>
    <p:extLst>
      <p:ext uri="{BB962C8B-B14F-4D97-AF65-F5344CB8AC3E}">
        <p14:creationId xmlns:p14="http://schemas.microsoft.com/office/powerpoint/2010/main" val="1623743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58E1-EF5B-8FFB-1066-6D154DC9BDE5}"/>
              </a:ext>
            </a:extLst>
          </p:cNvPr>
          <p:cNvSpPr>
            <a:spLocks noGrp="1"/>
          </p:cNvSpPr>
          <p:nvPr>
            <p:ph type="title"/>
          </p:nvPr>
        </p:nvSpPr>
        <p:spPr/>
        <p:txBody>
          <a:bodyPr/>
          <a:lstStyle/>
          <a:p>
            <a:r>
              <a:rPr lang="en-AU" dirty="0"/>
              <a:t>Literature</a:t>
            </a:r>
          </a:p>
        </p:txBody>
      </p:sp>
      <p:sp>
        <p:nvSpPr>
          <p:cNvPr id="3" name="Content Placeholder 2">
            <a:extLst>
              <a:ext uri="{FF2B5EF4-FFF2-40B4-BE49-F238E27FC236}">
                <a16:creationId xmlns:a16="http://schemas.microsoft.com/office/drawing/2014/main" id="{88FC3330-3B02-CDCA-7248-62D1BA07817A}"/>
              </a:ext>
            </a:extLst>
          </p:cNvPr>
          <p:cNvSpPr>
            <a:spLocks noGrp="1"/>
          </p:cNvSpPr>
          <p:nvPr>
            <p:ph sz="half" idx="1"/>
          </p:nvPr>
        </p:nvSpPr>
        <p:spPr>
          <a:xfrm>
            <a:off x="390364" y="771550"/>
            <a:ext cx="8363272" cy="3671640"/>
          </a:xfrm>
        </p:spPr>
        <p:txBody>
          <a:bodyPr>
            <a:normAutofit/>
          </a:bodyPr>
          <a:lstStyle/>
          <a:p>
            <a:pPr marL="0" indent="0">
              <a:buNone/>
            </a:pPr>
            <a:r>
              <a:rPr lang="en-AU" b="1" dirty="0"/>
              <a:t>Other monetary/fiscal policy games</a:t>
            </a:r>
          </a:p>
          <a:p>
            <a:r>
              <a:rPr lang="en-AU" b="1" dirty="0" err="1">
                <a:solidFill>
                  <a:srgbClr val="C00000"/>
                </a:solidFill>
              </a:rPr>
              <a:t>Alesina</a:t>
            </a:r>
            <a:r>
              <a:rPr lang="en-AU" b="1" dirty="0">
                <a:solidFill>
                  <a:srgbClr val="C00000"/>
                </a:solidFill>
              </a:rPr>
              <a:t> (1987)</a:t>
            </a:r>
            <a:r>
              <a:rPr lang="en-AU" dirty="0"/>
              <a:t>, solves for NE when policies are discretionary and there is competition between two political parties who weight output and inflation differently.</a:t>
            </a:r>
          </a:p>
          <a:p>
            <a:r>
              <a:rPr lang="en-AU" b="1" dirty="0">
                <a:solidFill>
                  <a:srgbClr val="C00000"/>
                </a:solidFill>
              </a:rPr>
              <a:t>Leeper (1991),</a:t>
            </a:r>
            <a:r>
              <a:rPr lang="en-AU" dirty="0"/>
              <a:t> develops a framework where fiscal and monetary policies are classified as either active or passive, depending on their behaviour. It explores how the strategic interaction between the two can result in different macroeconomic outcomes. </a:t>
            </a:r>
          </a:p>
          <a:p>
            <a:endParaRPr lang="en-AU" dirty="0"/>
          </a:p>
          <a:p>
            <a:endParaRPr lang="en-AU" dirty="0"/>
          </a:p>
        </p:txBody>
      </p:sp>
    </p:spTree>
    <p:extLst>
      <p:ext uri="{BB962C8B-B14F-4D97-AF65-F5344CB8AC3E}">
        <p14:creationId xmlns:p14="http://schemas.microsoft.com/office/powerpoint/2010/main" val="2638589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58E1-EF5B-8FFB-1066-6D154DC9BDE5}"/>
              </a:ext>
            </a:extLst>
          </p:cNvPr>
          <p:cNvSpPr>
            <a:spLocks noGrp="1"/>
          </p:cNvSpPr>
          <p:nvPr>
            <p:ph type="title"/>
          </p:nvPr>
        </p:nvSpPr>
        <p:spPr/>
        <p:txBody>
          <a:bodyPr/>
          <a:lstStyle/>
          <a:p>
            <a:r>
              <a:rPr lang="en-AU" dirty="0"/>
              <a:t>Expected contribution</a:t>
            </a:r>
          </a:p>
        </p:txBody>
      </p:sp>
      <p:sp>
        <p:nvSpPr>
          <p:cNvPr id="3" name="Content Placeholder 2">
            <a:extLst>
              <a:ext uri="{FF2B5EF4-FFF2-40B4-BE49-F238E27FC236}">
                <a16:creationId xmlns:a16="http://schemas.microsoft.com/office/drawing/2014/main" id="{88FC3330-3B02-CDCA-7248-62D1BA07817A}"/>
              </a:ext>
            </a:extLst>
          </p:cNvPr>
          <p:cNvSpPr>
            <a:spLocks noGrp="1"/>
          </p:cNvSpPr>
          <p:nvPr>
            <p:ph sz="half" idx="1"/>
          </p:nvPr>
        </p:nvSpPr>
        <p:spPr>
          <a:xfrm>
            <a:off x="390364" y="771550"/>
            <a:ext cx="8363272" cy="4104456"/>
          </a:xfrm>
        </p:spPr>
        <p:txBody>
          <a:bodyPr>
            <a:normAutofit fontScale="85000" lnSpcReduction="20000"/>
          </a:bodyPr>
          <a:lstStyle/>
          <a:p>
            <a:pPr marL="0" indent="0">
              <a:buNone/>
            </a:pPr>
            <a:r>
              <a:rPr lang="en-AU" dirty="0"/>
              <a:t>We will provide a </a:t>
            </a:r>
            <a:r>
              <a:rPr lang="en-AU" b="1" i="1" dirty="0"/>
              <a:t>dynamic strategic game</a:t>
            </a:r>
            <a:r>
              <a:rPr lang="en-AU" dirty="0"/>
              <a:t> of monetary and fiscal policy setting, allowing for “strategic pre-commitment”.</a:t>
            </a:r>
            <a:br>
              <a:rPr lang="en-AU" dirty="0"/>
            </a:br>
            <a:endParaRPr lang="en-AU" dirty="0"/>
          </a:p>
          <a:p>
            <a:r>
              <a:rPr lang="en-AU" dirty="0"/>
              <a:t>To our knowledge, the first dynamic strategic game of monetary and fiscal policy setting.</a:t>
            </a:r>
          </a:p>
          <a:p>
            <a:pPr lvl="1"/>
            <a:r>
              <a:rPr lang="en-AU" dirty="0"/>
              <a:t>Linking past policy to the current state generates a dynamic strategic component to monetary-fiscal coordination that is understudied.</a:t>
            </a:r>
          </a:p>
          <a:p>
            <a:pPr lvl="1"/>
            <a:r>
              <a:rPr lang="en-AU" dirty="0"/>
              <a:t>Provides a fuller understanding of “commitment” and leadership.</a:t>
            </a:r>
          </a:p>
          <a:p>
            <a:r>
              <a:rPr lang="en-AU" dirty="0"/>
              <a:t>A first approach that recognises the different game played given different shocks (supply and demand shocks differ in the </a:t>
            </a:r>
            <a:r>
              <a:rPr lang="en-AU" b="1" dirty="0"/>
              <a:t>substitutability and complementarity of choices</a:t>
            </a:r>
            <a:r>
              <a:rPr lang="en-AU" dirty="0"/>
              <a:t>).</a:t>
            </a:r>
          </a:p>
          <a:p>
            <a:r>
              <a:rPr lang="en-AU" dirty="0"/>
              <a:t>Will also dynamically model the “choice” of commitment regime by fiscal and monetary authorities</a:t>
            </a:r>
          </a:p>
          <a:p>
            <a:pPr lvl="1"/>
            <a:r>
              <a:rPr lang="en-AU" dirty="0"/>
              <a:t>Highlights a possible policy failure if both fiscal and monetary authorities compete over commitment.</a:t>
            </a:r>
          </a:p>
          <a:p>
            <a:pPr marL="0" indent="0">
              <a:buNone/>
            </a:pPr>
            <a:endParaRPr lang="en-AU" dirty="0"/>
          </a:p>
          <a:p>
            <a:pPr marL="0" indent="0">
              <a:buNone/>
            </a:pPr>
            <a:r>
              <a:rPr lang="en-AU" dirty="0"/>
              <a:t>Today’s model is a simple static framework to highlight what we intend to model more fully over the coming months.</a:t>
            </a:r>
          </a:p>
        </p:txBody>
      </p:sp>
    </p:spTree>
    <p:extLst>
      <p:ext uri="{BB962C8B-B14F-4D97-AF65-F5344CB8AC3E}">
        <p14:creationId xmlns:p14="http://schemas.microsoft.com/office/powerpoint/2010/main" val="1159517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B1203-B290-76B3-5AC6-B81681F8B8A0}"/>
              </a:ext>
            </a:extLst>
          </p:cNvPr>
          <p:cNvSpPr>
            <a:spLocks noGrp="1"/>
          </p:cNvSpPr>
          <p:nvPr>
            <p:ph type="title"/>
          </p:nvPr>
        </p:nvSpPr>
        <p:spPr/>
        <p:txBody>
          <a:bodyPr/>
          <a:lstStyle/>
          <a:p>
            <a:r>
              <a:rPr lang="en-AU" dirty="0"/>
              <a:t>Simple Model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121633-E592-E290-5EB5-9443EBF76733}"/>
                  </a:ext>
                </a:extLst>
              </p:cNvPr>
              <p:cNvSpPr>
                <a:spLocks noGrp="1"/>
              </p:cNvSpPr>
              <p:nvPr>
                <p:ph sz="half" idx="1"/>
              </p:nvPr>
            </p:nvSpPr>
            <p:spPr>
              <a:xfrm>
                <a:off x="313184" y="820589"/>
                <a:ext cx="8435280" cy="3671640"/>
              </a:xfrm>
            </p:spPr>
            <p:txBody>
              <a:bodyPr>
                <a:normAutofit/>
              </a:bodyPr>
              <a:lstStyle/>
              <a:p>
                <a:r>
                  <a:rPr lang="en-AU" dirty="0"/>
                  <a:t>The fiscal and monetary policies affect both inflation </a:t>
                </a:r>
                <a:r>
                  <a:rPr lang="el-GR" dirty="0">
                    <a:latin typeface="Cambria Math" panose="02040503050406030204" pitchFamily="18" charset="0"/>
                    <a:ea typeface="Cambria Math" panose="02040503050406030204" pitchFamily="18" charset="0"/>
                  </a:rPr>
                  <a:t>π</a:t>
                </a:r>
                <a:r>
                  <a:rPr lang="en-AU" dirty="0"/>
                  <a:t> and output (or inequality) </a:t>
                </a:r>
                <a:r>
                  <a:rPr lang="en-AU" i="1" dirty="0"/>
                  <a:t>Y. </a:t>
                </a:r>
              </a:p>
              <a:p>
                <a:endParaRPr lang="en-AU" i="1" dirty="0"/>
              </a:p>
              <a:p>
                <a:r>
                  <a:rPr lang="en-AU" dirty="0"/>
                  <a:t>Suppose </a:t>
                </a:r>
                <a:r>
                  <a:rPr lang="el-GR" dirty="0">
                    <a:latin typeface="Cambria Math" panose="02040503050406030204" pitchFamily="18" charset="0"/>
                    <a:ea typeface="Cambria Math" panose="02040503050406030204" pitchFamily="18" charset="0"/>
                  </a:rPr>
                  <a:t>π </a:t>
                </a:r>
                <a:r>
                  <a:rPr lang="en-AU" dirty="0">
                    <a:latin typeface="Cambria Math" panose="02040503050406030204" pitchFamily="18" charset="0"/>
                    <a:ea typeface="Cambria Math" panose="02040503050406030204" pitchFamily="18" charset="0"/>
                  </a:rPr>
                  <a:t> and </a:t>
                </a:r>
                <a:r>
                  <a:rPr lang="en-AU" i="1" dirty="0"/>
                  <a:t>Y</a:t>
                </a:r>
                <a:r>
                  <a:rPr lang="en-AU" dirty="0"/>
                  <a:t> are determined as follows:</a:t>
                </a:r>
              </a:p>
              <a:p>
                <a:r>
                  <a:rPr lang="el-GR" dirty="0">
                    <a:latin typeface="Cambria Math" panose="02040503050406030204" pitchFamily="18" charset="0"/>
                    <a:ea typeface="Cambria Math" panose="02040503050406030204" pitchFamily="18" charset="0"/>
                  </a:rPr>
                  <a:t>π</a:t>
                </a:r>
                <a:r>
                  <a:rPr lang="en-AU" dirty="0">
                    <a:latin typeface="Cambria Math" panose="02040503050406030204" pitchFamily="18" charset="0"/>
                    <a:ea typeface="Cambria Math" panose="02040503050406030204" pitchFamily="18" charset="0"/>
                  </a:rPr>
                  <a:t>=(</a:t>
                </a:r>
                <a:r>
                  <a:rPr lang="el-GR" dirty="0">
                    <a:latin typeface="Cambria Math" panose="02040503050406030204" pitchFamily="18" charset="0"/>
                    <a:ea typeface="Cambria Math" panose="02040503050406030204" pitchFamily="18" charset="0"/>
                  </a:rPr>
                  <a:t>γ</a:t>
                </a:r>
                <a:r>
                  <a:rPr lang="en-AU" dirty="0">
                    <a:latin typeface="Cambria Math" panose="02040503050406030204" pitchFamily="18" charset="0"/>
                    <a:ea typeface="Cambria Math" panose="02040503050406030204" pitchFamily="18" charset="0"/>
                  </a:rPr>
                  <a:t>-</a:t>
                </a:r>
                <a14:m>
                  <m:oMath xmlns:m="http://schemas.openxmlformats.org/officeDocument/2006/math">
                    <m:sSub>
                      <m:sSubPr>
                        <m:ctrlPr>
                          <a:rPr lang="en-AU" i="1" smtClean="0">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𝑑</m:t>
                        </m:r>
                      </m:e>
                      <m:sub>
                        <m:r>
                          <a:rPr lang="en-AU" b="0" i="1" smtClean="0">
                            <a:latin typeface="Cambria Math" panose="02040503050406030204" pitchFamily="18" charset="0"/>
                            <a:ea typeface="Cambria Math" panose="02040503050406030204" pitchFamily="18" charset="0"/>
                          </a:rPr>
                          <m:t>𝐺</m:t>
                        </m:r>
                      </m:sub>
                    </m:sSub>
                    <m:r>
                      <a:rPr lang="en-AU" b="0" i="1" smtClean="0">
                        <a:latin typeface="Cambria Math" panose="02040503050406030204" pitchFamily="18" charset="0"/>
                        <a:ea typeface="Cambria Math" panose="02040503050406030204" pitchFamily="18" charset="0"/>
                      </a:rPr>
                      <m:t>𝑓</m:t>
                    </m:r>
                    <m:r>
                      <a:rPr lang="en-AU" b="0" i="0" smtClean="0">
                        <a:latin typeface="Cambria Math" panose="02040503050406030204" pitchFamily="18" charset="0"/>
                        <a:ea typeface="Cambria Math" panose="02040503050406030204" pitchFamily="18" charset="0"/>
                      </a:rPr>
                      <m:t>−</m:t>
                    </m:r>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𝑑</m:t>
                        </m:r>
                      </m:e>
                      <m:sub>
                        <m:r>
                          <a:rPr lang="en-AU" b="0" i="1" smtClean="0">
                            <a:latin typeface="Cambria Math" panose="02040503050406030204" pitchFamily="18" charset="0"/>
                            <a:ea typeface="Cambria Math" panose="02040503050406030204" pitchFamily="18" charset="0"/>
                          </a:rPr>
                          <m:t>𝑀</m:t>
                        </m:r>
                      </m:sub>
                    </m:sSub>
                    <m:r>
                      <a:rPr lang="en-AU" b="0" i="1" smtClean="0">
                        <a:latin typeface="Cambria Math" panose="02040503050406030204" pitchFamily="18" charset="0"/>
                        <a:ea typeface="Cambria Math" panose="02040503050406030204" pitchFamily="18" charset="0"/>
                      </a:rPr>
                      <m:t>𝑚</m:t>
                    </m:r>
                    <m:r>
                      <a:rPr lang="en-AU" b="0" i="1" smtClean="0">
                        <a:latin typeface="Cambria Math" panose="02040503050406030204" pitchFamily="18" charset="0"/>
                        <a:ea typeface="Cambria Math" panose="02040503050406030204" pitchFamily="18" charset="0"/>
                      </a:rPr>
                      <m:t>)</m:t>
                    </m:r>
                  </m:oMath>
                </a14:m>
                <a:r>
                  <a:rPr lang="en-AU" dirty="0">
                    <a:latin typeface="Cambria Math" panose="02040503050406030204" pitchFamily="18" charset="0"/>
                    <a:ea typeface="Cambria Math" panose="02040503050406030204" pitchFamily="18" charset="0"/>
                  </a:rPr>
                  <a:t>  </a:t>
                </a:r>
              </a:p>
              <a:p>
                <a:r>
                  <a:rPr lang="en-AU" i="1" dirty="0"/>
                  <a:t>Y=(</a:t>
                </a:r>
                <a:r>
                  <a:rPr lang="el-GR" dirty="0">
                    <a:latin typeface="Cambria Math" panose="02040503050406030204" pitchFamily="18" charset="0"/>
                    <a:ea typeface="Cambria Math" panose="02040503050406030204" pitchFamily="18" charset="0"/>
                  </a:rPr>
                  <a:t>α</a:t>
                </a:r>
                <a:r>
                  <a:rPr lang="en-AU" dirty="0">
                    <a:latin typeface="Cambria Math" panose="02040503050406030204" pitchFamily="18" charset="0"/>
                    <a:ea typeface="Cambria Math" panose="02040503050406030204" pitchFamily="18" charset="0"/>
                  </a:rPr>
                  <a:t>-</a:t>
                </a:r>
                <a:r>
                  <a:rPr lang="en-AU" dirty="0">
                    <a:ea typeface="Cambria Math" panose="02040503050406030204" pitchFamily="18" charset="0"/>
                  </a:rPr>
                  <a:t> </a:t>
                </a:r>
                <a14:m>
                  <m:oMath xmlns:m="http://schemas.openxmlformats.org/officeDocument/2006/math">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𝑏</m:t>
                        </m:r>
                      </m:e>
                      <m:sub>
                        <m:r>
                          <a:rPr lang="en-AU" i="1">
                            <a:latin typeface="Cambria Math" panose="02040503050406030204" pitchFamily="18" charset="0"/>
                            <a:ea typeface="Cambria Math" panose="02040503050406030204" pitchFamily="18" charset="0"/>
                          </a:rPr>
                          <m:t>𝐺</m:t>
                        </m:r>
                      </m:sub>
                    </m:sSub>
                    <m:r>
                      <a:rPr lang="en-AU" i="1">
                        <a:latin typeface="Cambria Math" panose="02040503050406030204" pitchFamily="18" charset="0"/>
                        <a:ea typeface="Cambria Math" panose="02040503050406030204" pitchFamily="18" charset="0"/>
                      </a:rPr>
                      <m:t>𝑓</m:t>
                    </m:r>
                    <m:r>
                      <a:rPr lang="en-AU">
                        <a:latin typeface="Cambria Math" panose="02040503050406030204" pitchFamily="18" charset="0"/>
                        <a:ea typeface="Cambria Math" panose="02040503050406030204" pitchFamily="18" charset="0"/>
                      </a:rPr>
                      <m:t>−</m:t>
                    </m:r>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𝑏</m:t>
                        </m:r>
                      </m:e>
                      <m:sub>
                        <m:r>
                          <a:rPr lang="en-AU" b="0" i="1" smtClean="0">
                            <a:latin typeface="Cambria Math" panose="02040503050406030204" pitchFamily="18" charset="0"/>
                            <a:ea typeface="Cambria Math" panose="02040503050406030204" pitchFamily="18" charset="0"/>
                          </a:rPr>
                          <m:t>𝑀</m:t>
                        </m:r>
                      </m:sub>
                    </m:sSub>
                    <m:r>
                      <a:rPr lang="en-AU" i="1">
                        <a:latin typeface="Cambria Math" panose="02040503050406030204" pitchFamily="18" charset="0"/>
                        <a:ea typeface="Cambria Math" panose="02040503050406030204" pitchFamily="18" charset="0"/>
                      </a:rPr>
                      <m:t>𝑚</m:t>
                    </m:r>
                    <m:r>
                      <a:rPr lang="en-AU" b="0" i="1" smtClean="0">
                        <a:latin typeface="Cambria Math" panose="02040503050406030204" pitchFamily="18" charset="0"/>
                        <a:ea typeface="Cambria Math" panose="02040503050406030204" pitchFamily="18" charset="0"/>
                      </a:rPr>
                      <m:t>)</m:t>
                    </m:r>
                  </m:oMath>
                </a14:m>
                <a:endParaRPr lang="en-AU" b="0" dirty="0">
                  <a:ea typeface="Cambria Math" panose="02040503050406030204" pitchFamily="18" charset="0"/>
                </a:endParaRPr>
              </a:p>
              <a:p>
                <a:endParaRPr lang="en-AU" dirty="0">
                  <a:ea typeface="Cambria Math" panose="02040503050406030204" pitchFamily="18" charset="0"/>
                </a:endParaRPr>
              </a:p>
              <a:p>
                <a14:m>
                  <m:oMath xmlns:m="http://schemas.openxmlformats.org/officeDocument/2006/math">
                    <m:r>
                      <a:rPr lang="en-AU" i="1" smtClean="0">
                        <a:latin typeface="Cambria Math" panose="02040503050406030204" pitchFamily="18" charset="0"/>
                        <a:ea typeface="Cambria Math" panose="02040503050406030204" pitchFamily="18" charset="0"/>
                      </a:rPr>
                      <m:t>𝑓</m:t>
                    </m:r>
                  </m:oMath>
                </a14:m>
                <a:r>
                  <a:rPr lang="en-AU" b="0" dirty="0">
                    <a:ea typeface="Cambria Math" panose="02040503050406030204" pitchFamily="18" charset="0"/>
                  </a:rPr>
                  <a:t> is the </a:t>
                </a:r>
                <a:r>
                  <a:rPr lang="en-AU" b="1" dirty="0">
                    <a:ea typeface="Cambria Math" panose="02040503050406030204" pitchFamily="18" charset="0"/>
                  </a:rPr>
                  <a:t>choice</a:t>
                </a:r>
                <a:r>
                  <a:rPr lang="en-AU" b="0" dirty="0">
                    <a:ea typeface="Cambria Math" panose="02040503050406030204" pitchFamily="18" charset="0"/>
                  </a:rPr>
                  <a:t> of how </a:t>
                </a:r>
                <a:r>
                  <a:rPr lang="en-AU" b="0" i="1" dirty="0">
                    <a:ea typeface="Cambria Math" panose="02040503050406030204" pitchFamily="18" charset="0"/>
                  </a:rPr>
                  <a:t>tight</a:t>
                </a:r>
                <a:r>
                  <a:rPr lang="en-AU" b="0" dirty="0">
                    <a:ea typeface="Cambria Math" panose="02040503050406030204" pitchFamily="18" charset="0"/>
                  </a:rPr>
                  <a:t> fiscal policy should be.</a:t>
                </a:r>
              </a:p>
              <a:p>
                <a14:m>
                  <m:oMath xmlns:m="http://schemas.openxmlformats.org/officeDocument/2006/math">
                    <m:r>
                      <a:rPr lang="en-AU" i="1" smtClean="0">
                        <a:latin typeface="Cambria Math" panose="02040503050406030204" pitchFamily="18" charset="0"/>
                        <a:ea typeface="Cambria Math" panose="02040503050406030204" pitchFamily="18" charset="0"/>
                      </a:rPr>
                      <m:t>𝑚</m:t>
                    </m:r>
                  </m:oMath>
                </a14:m>
                <a:r>
                  <a:rPr lang="en-AU" b="0" dirty="0">
                    <a:ea typeface="Cambria Math" panose="02040503050406030204" pitchFamily="18" charset="0"/>
                  </a:rPr>
                  <a:t> is the </a:t>
                </a:r>
                <a:r>
                  <a:rPr lang="en-AU" b="1" dirty="0">
                    <a:ea typeface="Cambria Math" panose="02040503050406030204" pitchFamily="18" charset="0"/>
                  </a:rPr>
                  <a:t>choice</a:t>
                </a:r>
                <a:r>
                  <a:rPr lang="en-AU" b="0" dirty="0">
                    <a:ea typeface="Cambria Math" panose="02040503050406030204" pitchFamily="18" charset="0"/>
                  </a:rPr>
                  <a:t> of how </a:t>
                </a:r>
                <a:r>
                  <a:rPr lang="en-AU" b="0" i="1" dirty="0">
                    <a:ea typeface="Cambria Math" panose="02040503050406030204" pitchFamily="18" charset="0"/>
                  </a:rPr>
                  <a:t>tight</a:t>
                </a:r>
                <a:r>
                  <a:rPr lang="en-AU" b="0" dirty="0">
                    <a:ea typeface="Cambria Math" panose="02040503050406030204" pitchFamily="18" charset="0"/>
                  </a:rPr>
                  <a:t> monetary policy should be.</a:t>
                </a:r>
              </a:p>
              <a:p>
                <a:pPr marL="0" indent="0">
                  <a:buNone/>
                </a:pPr>
                <a:endParaRPr lang="en-AU" b="0" dirty="0">
                  <a:ea typeface="Cambria Math" panose="02040503050406030204" pitchFamily="18" charset="0"/>
                </a:endParaRPr>
              </a:p>
              <a:p>
                <a:endParaRPr lang="en-AU" dirty="0"/>
              </a:p>
              <a:p>
                <a:endParaRPr lang="en-AU" dirty="0"/>
              </a:p>
            </p:txBody>
          </p:sp>
        </mc:Choice>
        <mc:Fallback xmlns="">
          <p:sp>
            <p:nvSpPr>
              <p:cNvPr id="3" name="Content Placeholder 2">
                <a:extLst>
                  <a:ext uri="{FF2B5EF4-FFF2-40B4-BE49-F238E27FC236}">
                    <a16:creationId xmlns:a16="http://schemas.microsoft.com/office/drawing/2014/main" id="{80121633-E592-E290-5EB5-9443EBF76733}"/>
                  </a:ext>
                </a:extLst>
              </p:cNvPr>
              <p:cNvSpPr>
                <a:spLocks noGrp="1" noRot="1" noChangeAspect="1" noMove="1" noResize="1" noEditPoints="1" noAdjustHandles="1" noChangeArrowheads="1" noChangeShapeType="1" noTextEdit="1"/>
              </p:cNvSpPr>
              <p:nvPr>
                <p:ph sz="half" idx="1"/>
              </p:nvPr>
            </p:nvSpPr>
            <p:spPr>
              <a:xfrm>
                <a:off x="313184" y="820589"/>
                <a:ext cx="8435280" cy="3671640"/>
              </a:xfrm>
              <a:blipFill>
                <a:blip r:embed="rId3"/>
                <a:stretch>
                  <a:fillRect l="-723" t="-997"/>
                </a:stretch>
              </a:blipFill>
            </p:spPr>
            <p:txBody>
              <a:bodyPr/>
              <a:lstStyle/>
              <a:p>
                <a:r>
                  <a:rPr lang="en-NZ">
                    <a:noFill/>
                  </a:rPr>
                  <a:t> </a:t>
                </a:r>
              </a:p>
            </p:txBody>
          </p:sp>
        </mc:Fallback>
      </mc:AlternateContent>
    </p:spTree>
    <p:extLst>
      <p:ext uri="{BB962C8B-B14F-4D97-AF65-F5344CB8AC3E}">
        <p14:creationId xmlns:p14="http://schemas.microsoft.com/office/powerpoint/2010/main" val="2889758711"/>
      </p:ext>
    </p:extLst>
  </p:cSld>
  <p:clrMapOvr>
    <a:masterClrMapping/>
  </p:clrMapOvr>
</p:sld>
</file>

<file path=ppt/theme/theme1.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BA Basic 16x9.potx" id="{32501539-E30A-4C9A-BB21-A50A8C4782FF}" vid="{124C491D-F25F-4D40-99CF-A7B46B27C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RBA Basic 16x9</Template>
  <TotalTime>3202</TotalTime>
  <Words>5385</Words>
  <Application>Microsoft Office PowerPoint</Application>
  <PresentationFormat>On-screen Show (16:9)</PresentationFormat>
  <Paragraphs>388</Paragraphs>
  <Slides>32</Slides>
  <Notes>31</Notes>
  <HiddenSlides>5</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Cambria Math</vt:lpstr>
      <vt:lpstr>1_Custom Design</vt:lpstr>
      <vt:lpstr>Monetary and Fiscal Policy coordination: game theory perspective</vt:lpstr>
      <vt:lpstr>Motivation</vt:lpstr>
      <vt:lpstr>Motivation</vt:lpstr>
      <vt:lpstr>What we do</vt:lpstr>
      <vt:lpstr>Literature</vt:lpstr>
      <vt:lpstr>Literature</vt:lpstr>
      <vt:lpstr>Literature</vt:lpstr>
      <vt:lpstr>Expected contribution</vt:lpstr>
      <vt:lpstr>Simple Model </vt:lpstr>
      <vt:lpstr>Model (static game) </vt:lpstr>
      <vt:lpstr>Precommitment</vt:lpstr>
      <vt:lpstr>Summary of analytical solutions</vt:lpstr>
      <vt:lpstr>Modelling assumptions</vt:lpstr>
      <vt:lpstr>Static Demand shock</vt:lpstr>
      <vt:lpstr>Choices (demand)</vt:lpstr>
      <vt:lpstr>Payoffs (demand)</vt:lpstr>
      <vt:lpstr>Static Supply shock (positive)</vt:lpstr>
      <vt:lpstr>Choices (supply)</vt:lpstr>
      <vt:lpstr>Payoffs (supply)</vt:lpstr>
      <vt:lpstr>Inflation only shock</vt:lpstr>
      <vt:lpstr>Payoffs</vt:lpstr>
      <vt:lpstr>Payoffs</vt:lpstr>
      <vt:lpstr>Dynamic game</vt:lpstr>
      <vt:lpstr>Early two-choice results</vt:lpstr>
      <vt:lpstr>Early two-choice results (demand shock)</vt:lpstr>
      <vt:lpstr>Transition dynamics (same simple model)</vt:lpstr>
      <vt:lpstr>Transition dynamics (same simple model)</vt:lpstr>
      <vt:lpstr>Initial dynamic game</vt:lpstr>
      <vt:lpstr>Logic of adjustment costs</vt:lpstr>
      <vt:lpstr>Dynamic game with “insufficient demand”</vt:lpstr>
      <vt:lpstr>HANK applications</vt:lpstr>
      <vt:lpstr>Next steps</vt:lpstr>
    </vt:vector>
  </TitlesOfParts>
  <Company>Reserve Bank of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Monetary and Fiscal Policy Coordination: game theory perspective</dc:title>
  <dc:subject>Monetary Policy</dc:subject>
  <dc:creator>NOLAN, Gulnara</dc:creator>
  <cp:keywords>monetary policy</cp:keywords>
  <cp:lastModifiedBy>Matt</cp:lastModifiedBy>
  <cp:revision>177</cp:revision>
  <dcterms:created xsi:type="dcterms:W3CDTF">2024-10-02T22:24:42Z</dcterms:created>
  <dcterms:modified xsi:type="dcterms:W3CDTF">2024-11-26T02:37:24Z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05e7ac9-f95c-49db-a725-ff35ba3d5bac_Enabled">
    <vt:lpwstr>true</vt:lpwstr>
  </property>
  <property fmtid="{D5CDD505-2E9C-101B-9397-08002B2CF9AE}" pid="3" name="MSIP_Label_505e7ac9-f95c-49db-a725-ff35ba3d5bac_SetDate">
    <vt:lpwstr>2024-10-02T22:26:50Z</vt:lpwstr>
  </property>
  <property fmtid="{D5CDD505-2E9C-101B-9397-08002B2CF9AE}" pid="4" name="MSIP_Label_505e7ac9-f95c-49db-a725-ff35ba3d5bac_Method">
    <vt:lpwstr>Privileged</vt:lpwstr>
  </property>
  <property fmtid="{D5CDD505-2E9C-101B-9397-08002B2CF9AE}" pid="5" name="MSIP_Label_505e7ac9-f95c-49db-a725-ff35ba3d5bac_Name">
    <vt:lpwstr>(Prototype) General</vt:lpwstr>
  </property>
  <property fmtid="{D5CDD505-2E9C-101B-9397-08002B2CF9AE}" pid="6" name="MSIP_Label_505e7ac9-f95c-49db-a725-ff35ba3d5bac_SiteId">
    <vt:lpwstr>af0d88c1-6605-44c2-999e-e6b2f8790d86</vt:lpwstr>
  </property>
  <property fmtid="{D5CDD505-2E9C-101B-9397-08002B2CF9AE}" pid="7" name="MSIP_Label_505e7ac9-f95c-49db-a725-ff35ba3d5bac_ActionId">
    <vt:lpwstr>7638c0c5-01c5-4bb2-82c8-b4f6bd05dbe7</vt:lpwstr>
  </property>
  <property fmtid="{D5CDD505-2E9C-101B-9397-08002B2CF9AE}" pid="8" name="MSIP_Label_505e7ac9-f95c-49db-a725-ff35ba3d5bac_ContentBits">
    <vt:lpwstr>0</vt:lpwstr>
  </property>
</Properties>
</file>