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8"/>
  </p:notesMasterIdLst>
  <p:handoutMasterIdLst>
    <p:handoutMasterId r:id="rId29"/>
  </p:handoutMasterIdLst>
  <p:sldIdLst>
    <p:sldId id="256" r:id="rId2"/>
    <p:sldId id="302" r:id="rId3"/>
    <p:sldId id="283" r:id="rId4"/>
    <p:sldId id="306" r:id="rId5"/>
    <p:sldId id="282" r:id="rId6"/>
    <p:sldId id="290" r:id="rId7"/>
    <p:sldId id="307" r:id="rId8"/>
    <p:sldId id="308" r:id="rId9"/>
    <p:sldId id="309" r:id="rId10"/>
    <p:sldId id="285" r:id="rId11"/>
    <p:sldId id="287" r:id="rId12"/>
    <p:sldId id="310" r:id="rId13"/>
    <p:sldId id="291" r:id="rId14"/>
    <p:sldId id="273" r:id="rId15"/>
    <p:sldId id="276" r:id="rId16"/>
    <p:sldId id="260" r:id="rId17"/>
    <p:sldId id="300" r:id="rId18"/>
    <p:sldId id="299" r:id="rId19"/>
    <p:sldId id="301" r:id="rId20"/>
    <p:sldId id="303" r:id="rId21"/>
    <p:sldId id="305" r:id="rId22"/>
    <p:sldId id="311" r:id="rId23"/>
    <p:sldId id="270" r:id="rId24"/>
    <p:sldId id="274" r:id="rId25"/>
    <p:sldId id="275" r:id="rId26"/>
    <p:sldId id="262" r:id="rId27"/>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3" autoAdjust="0"/>
  </p:normalViewPr>
  <p:slideViewPr>
    <p:cSldViewPr>
      <p:cViewPr varScale="1">
        <p:scale>
          <a:sx n="64" d="100"/>
          <a:sy n="64" d="100"/>
        </p:scale>
        <p:origin x="1364" y="36"/>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2/12/2024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2/12/2024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started this 2 weeks ago, so we have stuck with a very simple model to show the “tendencies” we believe a more complex macro-game theory model will involve.</a:t>
            </a:r>
          </a:p>
          <a:p>
            <a:endParaRPr lang="en-US" dirty="0"/>
          </a:p>
          <a:p>
            <a:r>
              <a:rPr lang="en-US" dirty="0"/>
              <a:t>Example: dg is the sensitivity of inflation to tightness in fiscal policy.</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1589114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 </a:t>
            </a:r>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330336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82E3C-CF38-6C72-C7A5-72872C554C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BEDBE-065C-0080-3CCB-296977867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889FC5-A4C2-79A4-2408-722A5100C37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EF45A06D-F0B4-BFB0-7196-5C7150E45CEC}"/>
              </a:ext>
            </a:extLst>
          </p:cNvPr>
          <p:cNvSpPr>
            <a:spLocks noGrp="1"/>
          </p:cNvSpPr>
          <p:nvPr>
            <p:ph type="sldNum" sz="quarter" idx="10"/>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332719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Necessary to make responding to a shock costly, otherwise there is no Nash Equilibrium in this game.  We can view this as a form of “conservativeness” in behaviour, and in a more general macro-model this term won’t be necessary.</a:t>
            </a:r>
          </a:p>
          <a:p>
            <a:endParaRPr lang="en-AU" dirty="0"/>
          </a:p>
          <a:p>
            <a:r>
              <a:rPr lang="en-AU" dirty="0"/>
              <a:t>When both instruments are set to zero, both inflation and output are below their target levels, which is why this is a “demand shock”.  We can imagine the game “started” with gamma and alpha at 2, and optimal policy at f = m = 0.</a:t>
            </a:r>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p>
          <a:p>
            <a:pPr marL="228600" indent="-228600">
              <a:buAutoNum type="arabicParenR"/>
            </a:pPr>
            <a:endParaRPr lang="en-US" dirty="0"/>
          </a:p>
          <a:p>
            <a:pPr marL="228600" indent="-228600">
              <a:buAutoNum type="arabicParenR"/>
            </a:pPr>
            <a:r>
              <a:rPr lang="en-US" dirty="0"/>
              <a:t>“Pre-commitment”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the logic – a Stackelberg model does not mean that one player moves first.  It means that the other player KNOWS what that players choice will be.  There is an infinite cost for the player from changing from the choice the other player anticipates.  </a:t>
            </a:r>
            <a:br>
              <a:rPr lang="en-AU" dirty="0"/>
            </a:br>
            <a:br>
              <a:rPr lang="en-AU" dirty="0"/>
            </a:br>
            <a:r>
              <a:rPr lang="en-AU" dirty="0"/>
              <a:t>We can generate similar dynamics by reducing the size of the cost for changing behaviour. If there is an “adjustment cost” then a decision maker will be unwilling to adjust their behaviour if the benefit of moving to the true “optimum” is less than the cost of moving (i.e. menu cost models of the costs of inflation).  As a result, by setting such a cost an individual is able to credibly commit to a different course of action than the static </a:t>
            </a:r>
            <a:r>
              <a:rPr lang="en-AU" dirty="0" err="1"/>
              <a:t>nash</a:t>
            </a:r>
            <a:r>
              <a:rPr lang="en-AU" dirty="0"/>
              <a:t> equilibrium.</a:t>
            </a:r>
          </a:p>
          <a:p>
            <a:endParaRPr lang="en-AU" dirty="0"/>
          </a:p>
          <a:p>
            <a:r>
              <a:rPr lang="en-AU" dirty="0"/>
              <a:t>Two-choice game shows how this works. Dynamic game allows us to describe the process, and to consider the endogenous choice of adjustment costs.</a:t>
            </a:r>
          </a:p>
          <a:p>
            <a:endParaRPr lang="en-AU" dirty="0"/>
          </a:p>
          <a:p>
            <a:r>
              <a:rPr lang="en-AU" dirty="0"/>
              <a:t>Then incorporating it into a macro-model will allow us to more richly describe outcomes, why this matters, and how government and monetary authorities respond to shocks.</a:t>
            </a:r>
          </a:p>
        </p:txBody>
      </p:sp>
      <p:sp>
        <p:nvSpPr>
          <p:cNvPr id="4" name="Slide Number Placeholder 3"/>
          <p:cNvSpPr>
            <a:spLocks noGrp="1"/>
          </p:cNvSpPr>
          <p:nvPr>
            <p:ph type="sldNum" sz="quarter" idx="10"/>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D3A5-B823-C425-2F8D-B8BF0559D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96813-7121-7530-474E-CBC1D7FB3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B5619-2F3B-3A98-2619-00A6CB2D95D3}"/>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p>
          <a:p>
            <a:endParaRPr lang="en-US" dirty="0"/>
          </a:p>
          <a:p>
            <a:r>
              <a:rPr lang="en-US" dirty="0"/>
              <a:t>Can read the three terms of the Euler equation as:</a:t>
            </a:r>
            <a:br>
              <a:rPr lang="en-US" dirty="0"/>
            </a:br>
            <a:r>
              <a:rPr lang="en-US" dirty="0"/>
              <a:t>1) The static optimization term (FOC, marginal loss set to zero in static game).</a:t>
            </a:r>
          </a:p>
          <a:p>
            <a:r>
              <a:rPr lang="en-NZ" dirty="0"/>
              <a:t>2) The optimal response of the fiscal authority through the optimal choice of f and m in the following period.</a:t>
            </a:r>
          </a:p>
          <a:p>
            <a:r>
              <a:rPr lang="en-NZ" dirty="0"/>
              <a:t>3) The optimal readjustment of f to the strategic response of m.</a:t>
            </a:r>
          </a:p>
        </p:txBody>
      </p:sp>
      <p:sp>
        <p:nvSpPr>
          <p:cNvPr id="4" name="Slide Number Placeholder 3">
            <a:extLst>
              <a:ext uri="{FF2B5EF4-FFF2-40B4-BE49-F238E27FC236}">
                <a16:creationId xmlns:a16="http://schemas.microsoft.com/office/drawing/2014/main" id="{FC081CE5-BAE2-D0E9-4AD3-66051BFA68E0}"/>
              </a:ext>
            </a:extLst>
          </p:cNvPr>
          <p:cNvSpPr>
            <a:spLocks noGrp="1"/>
          </p:cNvSpPr>
          <p:nvPr>
            <p:ph type="sldNum" sz="quarter" idx="5"/>
          </p:nvPr>
        </p:nvSpPr>
        <p:spPr/>
        <p:txBody>
          <a:bodyPr/>
          <a:lstStyle/>
          <a:p>
            <a:fld id="{22FC436C-5653-4517-9B94-0BB68ACE2454}" type="slidenum">
              <a:rPr lang="en-AU" smtClean="0"/>
              <a:pPr/>
              <a:t>17</a:t>
            </a:fld>
            <a:endParaRPr lang="en-AU"/>
          </a:p>
        </p:txBody>
      </p:sp>
    </p:spTree>
    <p:extLst>
      <p:ext uri="{BB962C8B-B14F-4D97-AF65-F5344CB8AC3E}">
        <p14:creationId xmlns:p14="http://schemas.microsoft.com/office/powerpoint/2010/main" val="3955947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CF5D-E59B-E131-C8A1-D3729EEB1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89912-3B20-2850-3513-3B9383AB30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4A069-CE95-1754-57C6-0475D9ED0479}"/>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endParaRPr lang="en-NZ" dirty="0"/>
          </a:p>
        </p:txBody>
      </p:sp>
      <p:sp>
        <p:nvSpPr>
          <p:cNvPr id="4" name="Slide Number Placeholder 3">
            <a:extLst>
              <a:ext uri="{FF2B5EF4-FFF2-40B4-BE49-F238E27FC236}">
                <a16:creationId xmlns:a16="http://schemas.microsoft.com/office/drawing/2014/main" id="{F9986977-849A-35BD-638B-E89056AB12BB}"/>
              </a:ext>
            </a:extLst>
          </p:cNvPr>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417951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B5306-AA10-69EB-948A-F66D55364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73E23-7942-F7FE-A5B8-19906469C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063E8-6505-268B-A18F-CF76325B97A1}"/>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22BB2D68-4417-E2FF-6872-B04B454C59C1}"/>
              </a:ext>
            </a:extLst>
          </p:cNvPr>
          <p:cNvSpPr>
            <a:spLocks noGrp="1"/>
          </p:cNvSpPr>
          <p:nvPr>
            <p:ph type="sldNum" sz="quarter" idx="5"/>
          </p:nvPr>
        </p:nvSpPr>
        <p:spPr/>
        <p:txBody>
          <a:bodyPr/>
          <a:lstStyle/>
          <a:p>
            <a:fld id="{22FC436C-5653-4517-9B94-0BB68ACE2454}" type="slidenum">
              <a:rPr lang="en-AU" smtClean="0"/>
              <a:pPr/>
              <a:t>19</a:t>
            </a:fld>
            <a:endParaRPr lang="en-AU"/>
          </a:p>
        </p:txBody>
      </p:sp>
    </p:spTree>
    <p:extLst>
      <p:ext uri="{BB962C8B-B14F-4D97-AF65-F5344CB8AC3E}">
        <p14:creationId xmlns:p14="http://schemas.microsoft.com/office/powerpoint/2010/main" val="150871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7AB5D-37A9-1AF4-A243-0B33077742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619E7E-98AA-814F-DDD6-BD5D2C1A09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1F7C6A-A206-1373-F909-F1E1DF642EEA}"/>
              </a:ext>
            </a:extLst>
          </p:cNvPr>
          <p:cNvSpPr>
            <a:spLocks noGrp="1"/>
          </p:cNvSpPr>
          <p:nvPr>
            <p:ph type="body" idx="1"/>
          </p:nvPr>
        </p:nvSpPr>
        <p:spPr/>
        <p:txBody>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p:txBody>
      </p:sp>
      <p:sp>
        <p:nvSpPr>
          <p:cNvPr id="4" name="Slide Number Placeholder 3">
            <a:extLst>
              <a:ext uri="{FF2B5EF4-FFF2-40B4-BE49-F238E27FC236}">
                <a16:creationId xmlns:a16="http://schemas.microsoft.com/office/drawing/2014/main" id="{7C701D71-FD8E-9516-16D9-18BA50F3F2D6}"/>
              </a:ext>
            </a:extLst>
          </p:cNvPr>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198243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AAA61-7883-75FA-7C0A-308EA5C81C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EB369-DF0C-8BF4-96FD-7AAEDEE6E1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224F67-215C-38D5-BD9F-7CEE8AF3EEBB}"/>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3E6FA805-AAA2-1A4C-B364-8CDD5FC4C0BF}"/>
              </a:ext>
            </a:extLst>
          </p:cNvPr>
          <p:cNvSpPr>
            <a:spLocks noGrp="1"/>
          </p:cNvSpPr>
          <p:nvPr>
            <p:ph type="sldNum" sz="quarter" idx="5"/>
          </p:nvPr>
        </p:nvSpPr>
        <p:spPr/>
        <p:txBody>
          <a:bodyPr/>
          <a:lstStyle/>
          <a:p>
            <a:fld id="{22FC436C-5653-4517-9B94-0BB68ACE2454}" type="slidenum">
              <a:rPr lang="en-AU" smtClean="0"/>
              <a:pPr/>
              <a:t>20</a:t>
            </a:fld>
            <a:endParaRPr lang="en-AU"/>
          </a:p>
        </p:txBody>
      </p:sp>
    </p:spTree>
    <p:extLst>
      <p:ext uri="{BB962C8B-B14F-4D97-AF65-F5344CB8AC3E}">
        <p14:creationId xmlns:p14="http://schemas.microsoft.com/office/powerpoint/2010/main" val="2784793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E8555-0ED6-F10E-3374-F34FA6982F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81326-AB4F-E4CD-536D-26EDF1C6BD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27B805-2152-ACDA-167B-D309F566A1BF}"/>
              </a:ext>
            </a:extLst>
          </p:cNvPr>
          <p:cNvSpPr>
            <a:spLocks noGrp="1"/>
          </p:cNvSpPr>
          <p:nvPr>
            <p:ph type="body" idx="1"/>
          </p:nvPr>
        </p:nvSpPr>
        <p:spPr/>
        <p:txBody>
          <a:bodyPr/>
          <a:lstStyle/>
          <a:p>
            <a:r>
              <a:rPr lang="en-US" dirty="0"/>
              <a:t>Here there is a “penalty” associated with being in an easing stance that generates the result – as otherwise the objectives are symmetric. A small penalty generates the incentive to free-ride on the other decision maker.</a:t>
            </a:r>
          </a:p>
          <a:p>
            <a:endParaRPr lang="en-US" dirty="0"/>
          </a:p>
          <a:p>
            <a:r>
              <a:rPr lang="en-US" dirty="0"/>
              <a:t>Given that free-riding incentive, adjustment costs allow the monetary authority to reduce how much it does and reduce costs to itself – however this leads to worse </a:t>
            </a:r>
            <a:r>
              <a:rPr lang="en-US"/>
              <a:t>overall outcomes.</a:t>
            </a:r>
            <a:endParaRPr lang="en-US" dirty="0"/>
          </a:p>
          <a:p>
            <a:endParaRPr lang="en-US" dirty="0"/>
          </a:p>
          <a:p>
            <a:r>
              <a:rPr lang="en-US" dirty="0"/>
              <a:t>In a game where objectives are “substitutes” the game changes.</a:t>
            </a:r>
            <a:endParaRPr lang="en-NZ" dirty="0"/>
          </a:p>
        </p:txBody>
      </p:sp>
      <p:sp>
        <p:nvSpPr>
          <p:cNvPr id="4" name="Slide Number Placeholder 3">
            <a:extLst>
              <a:ext uri="{FF2B5EF4-FFF2-40B4-BE49-F238E27FC236}">
                <a16:creationId xmlns:a16="http://schemas.microsoft.com/office/drawing/2014/main" id="{DC2A09A5-7110-9D88-38B3-AFEAE167FACF}"/>
              </a:ext>
            </a:extLst>
          </p:cNvPr>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2067029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C2F7B-EBFA-AF96-3DB4-C7FCC64135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918994-3D04-7232-B7C4-BBB137E19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E9757-0424-9799-2A33-36E2EBD29D8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C4AF9B6-20C5-BDFE-2D15-8EE54F0336A8}"/>
              </a:ext>
            </a:extLst>
          </p:cNvPr>
          <p:cNvSpPr>
            <a:spLocks noGrp="1"/>
          </p:cNvSpPr>
          <p:nvPr>
            <p:ph type="sldNum" sz="quarter" idx="10"/>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2738456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game “full offset” between monetary and fiscal authorities would lead to both instruments going in opposite directions to infinity, unless there is a constraint on their actions. This is the purpose of the “adjustment cost from target” in this loss function. In a macro-model equilibrium could be generated by relative economic responses to the instruments.</a:t>
            </a:r>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511811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a:p>
            <a:endParaRPr lang="en-AU" dirty="0"/>
          </a:p>
          <a:p>
            <a:r>
              <a:rPr lang="en-AU" dirty="0"/>
              <a:t>Modelling</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0017B-03A6-5ADD-75C0-E81B870BA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C74280-31B8-2D16-EE81-6A218240DA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19BD95-06E0-5E97-2A1E-DB03167D47A2}"/>
              </a:ext>
            </a:extLst>
          </p:cNvPr>
          <p:cNvSpPr>
            <a:spLocks noGrp="1"/>
          </p:cNvSpPr>
          <p:nvPr>
            <p:ph type="body" idx="1"/>
          </p:nvPr>
        </p:nvSpPr>
        <p:spPr/>
        <p:txBody>
          <a:bodyPr>
            <a:normAutofit fontScale="92500" lnSpcReduction="20000"/>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a:p>
            <a:endParaRPr lang="en-AU" dirty="0"/>
          </a:p>
          <a:p>
            <a:r>
              <a:rPr lang="en-AU" dirty="0"/>
              <a:t>Modelling</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a:p>
            <a:endParaRPr lang="en-AU" dirty="0"/>
          </a:p>
        </p:txBody>
      </p:sp>
      <p:sp>
        <p:nvSpPr>
          <p:cNvPr id="4" name="Slide Number Placeholder 3">
            <a:extLst>
              <a:ext uri="{FF2B5EF4-FFF2-40B4-BE49-F238E27FC236}">
                <a16:creationId xmlns:a16="http://schemas.microsoft.com/office/drawing/2014/main" id="{65A9240E-0AB5-6EEC-A602-B8D49DBDA167}"/>
              </a:ext>
            </a:extLst>
          </p:cNvPr>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300083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AU" dirty="0"/>
              <a:t>Introduction:</a:t>
            </a:r>
          </a:p>
          <a:p>
            <a:endParaRPr lang="en-AU" dirty="0"/>
          </a:p>
          <a:p>
            <a:r>
              <a:rPr lang="en-AU" dirty="0"/>
              <a:t>Monetary policy independence matters for anchoring inflation expectations and mitigating the “time inconsistency” problem that exists between government and the public with regards to monetary policy. However, the crises of the last 20 years have shown that there are limits to this independence – and a blurry line between what constitutes fiscal and monetary policy. Quantitative easing, forward guidance, and fiscal dominance are all active policy areas of research where the relationship between fiscal and monetary policy rules becomes complex.  In this piece we hope to inform these debates.</a:t>
            </a:r>
          </a:p>
          <a:p>
            <a:endParaRPr lang="en-AU" dirty="0"/>
          </a:p>
          <a:p>
            <a:r>
              <a:rPr lang="en-AU" dirty="0"/>
              <a:t>Monetary-fiscal coordination can reflect two separate concerns:</a:t>
            </a:r>
          </a:p>
          <a:p>
            <a:endParaRPr lang="en-AU" dirty="0"/>
          </a:p>
          <a:p>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p>
          <a:p>
            <a:endParaRPr lang="en-AU" dirty="0"/>
          </a:p>
          <a:p>
            <a:endParaRPr lang="en-AU" dirty="0"/>
          </a:p>
          <a:p>
            <a:endParaRPr lang="en-AU" dirty="0"/>
          </a:p>
          <a:p>
            <a:endParaRPr lang="en-AU" dirty="0"/>
          </a:p>
          <a:p>
            <a:endParaRPr lang="en-AU" dirty="0"/>
          </a:p>
          <a:p>
            <a:endParaRPr lang="en-AU" dirty="0"/>
          </a:p>
          <a:p>
            <a:endParaRPr lang="en-AU" dirty="0"/>
          </a:p>
          <a:p>
            <a:r>
              <a:rPr lang="en-AU" dirty="0"/>
              <a:t>########################</a:t>
            </a:r>
          </a:p>
          <a:p>
            <a:endParaRPr lang="en-AU" dirty="0"/>
          </a:p>
          <a:p>
            <a:r>
              <a:rPr lang="en-AU" dirty="0"/>
              <a:t>It is common to look at fiscal and monetary policy decision making separately when analysing optimal policy – with the </a:t>
            </a:r>
            <a:r>
              <a:rPr lang="en-AU" dirty="0" err="1"/>
              <a:t>Kyland</a:t>
            </a:r>
            <a:r>
              <a:rPr lang="en-AU" dirty="0"/>
              <a:t> Prescott (1977) motivation for independence due to time inconsistency being used as a justification for an independent central bank, which weighs inflation more heavily than a “social planner” would. Since the Global Financial Crisis, it has become clearer that monetary and fiscal authorities' roles can be intertwined, and that there are benefits from coordination. Furthermore, forward guidance and debate about fiscal dominance and monetary policy offset have become major areas of investigation. There are two ways that coordination/cooperation matter:</a:t>
            </a:r>
            <a:br>
              <a:rPr lang="en-AU" dirty="0"/>
            </a:br>
            <a:br>
              <a:rPr lang="en-AU" dirty="0"/>
            </a:br>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br>
              <a:rPr lang="en-AU" dirty="0"/>
            </a:br>
            <a:br>
              <a:rPr lang="en-AU" dirty="0"/>
            </a:br>
            <a:br>
              <a:rPr lang="en-AU" dirty="0"/>
            </a:br>
            <a:r>
              <a:rPr lang="en-AU" dirty="0"/>
              <a:t>####################################</a:t>
            </a:r>
            <a:br>
              <a:rPr lang="en-AU" dirty="0"/>
            </a:br>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780F3-B9E5-45B9-5161-B7C4C4DD53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52B69E-4B08-0DC5-D516-093C6F14E3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66115F-CFB5-2FFA-2B75-BD2FC35FCBD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52C4AB2-FEE3-12FE-258B-8E4551503EAE}"/>
              </a:ext>
            </a:extLst>
          </p:cNvPr>
          <p:cNvSpPr>
            <a:spLocks noGrp="1"/>
          </p:cNvSpPr>
          <p:nvPr>
            <p:ph type="sldNum" sz="quarter" idx="10"/>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2928200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5BBBE-5064-937D-64CF-FBBEDEA390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0E668-937B-38C8-980D-DDE6A5BD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4A9117-071E-CBCC-1C18-4E108CE978DF}"/>
              </a:ext>
            </a:extLst>
          </p:cNvPr>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a:extLst>
              <a:ext uri="{FF2B5EF4-FFF2-40B4-BE49-F238E27FC236}">
                <a16:creationId xmlns:a16="http://schemas.microsoft.com/office/drawing/2014/main" id="{F073D59D-AEE8-57D6-DC68-02A1E3E226CF}"/>
              </a:ext>
            </a:extLst>
          </p:cNvPr>
          <p:cNvSpPr>
            <a:spLocks noGrp="1"/>
          </p:cNvSpPr>
          <p:nvPr>
            <p:ph type="sldNum" sz="quarter" idx="5"/>
          </p:nvPr>
        </p:nvSpPr>
        <p:spPr/>
        <p:txBody>
          <a:bodyPr/>
          <a:lstStyle/>
          <a:p>
            <a:fld id="{22FC436C-5653-4517-9B94-0BB68ACE2454}" type="slidenum">
              <a:rPr lang="en-AU" smtClean="0"/>
              <a:pPr/>
              <a:t>8</a:t>
            </a:fld>
            <a:endParaRPr lang="en-AU"/>
          </a:p>
        </p:txBody>
      </p:sp>
    </p:spTree>
    <p:extLst>
      <p:ext uri="{BB962C8B-B14F-4D97-AF65-F5344CB8AC3E}">
        <p14:creationId xmlns:p14="http://schemas.microsoft.com/office/powerpoint/2010/main" val="3504522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E2838-ED62-AB5F-EA86-BD364349DB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0352C-AEFA-CEFF-50D5-A7925A9029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309A9C-EA6D-C3D9-95F7-E9A707731467}"/>
              </a:ext>
            </a:extLst>
          </p:cNvPr>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a:extLst>
              <a:ext uri="{FF2B5EF4-FFF2-40B4-BE49-F238E27FC236}">
                <a16:creationId xmlns:a16="http://schemas.microsoft.com/office/drawing/2014/main" id="{505DDC82-778A-08E9-1453-F98FAB7E9D13}"/>
              </a:ext>
            </a:extLst>
          </p:cNvPr>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875647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3"/>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𝑚</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AU">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3A6C7-E122-9D1E-C942-F24D852CE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AE85B-960D-047B-F634-04E7202E33A9}"/>
              </a:ext>
            </a:extLst>
          </p:cNvPr>
          <p:cNvSpPr>
            <a:spLocks noGrp="1"/>
          </p:cNvSpPr>
          <p:nvPr>
            <p:ph type="ctrTitle"/>
          </p:nvPr>
        </p:nvSpPr>
        <p:spPr>
          <a:xfrm>
            <a:off x="685800" y="2267966"/>
            <a:ext cx="7772400" cy="607568"/>
          </a:xfrm>
        </p:spPr>
        <p:txBody>
          <a:bodyPr/>
          <a:lstStyle/>
          <a:p>
            <a:r>
              <a:rPr lang="en-US" dirty="0"/>
              <a:t>Demand shock</a:t>
            </a:r>
          </a:p>
        </p:txBody>
      </p:sp>
      <p:sp>
        <p:nvSpPr>
          <p:cNvPr id="5" name="Footer Placeholder 4">
            <a:extLst>
              <a:ext uri="{FF2B5EF4-FFF2-40B4-BE49-F238E27FC236}">
                <a16:creationId xmlns:a16="http://schemas.microsoft.com/office/drawing/2014/main" id="{372ADBF5-B214-379E-7DA0-1FCB7AD19AF7}"/>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115600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Demand shock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699542"/>
                <a:ext cx="7427168" cy="4303463"/>
              </a:xfrm>
            </p:spPr>
            <p:txBody>
              <a:bodyPr>
                <a:normAutofit fontScale="550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AU" dirty="0"/>
              </a:p>
              <a:p>
                <a14:m>
                  <m:oMath xmlns:m="http://schemas.openxmlformats.org/officeDocument/2006/math">
                    <m:r>
                      <m:rPr>
                        <m:nor/>
                      </m:rPr>
                      <a:rPr lang="el-GR" dirty="0" smtClean="0">
                        <a:solidFill>
                          <a:srgbClr val="92D050"/>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weighs that objective)</a:t>
                </a:r>
              </a:p>
              <a:p>
                <a14:m>
                  <m:oMath xmlns:m="http://schemas.openxmlformats.org/officeDocument/2006/math">
                    <m:r>
                      <m:rPr>
                        <m:nor/>
                      </m:rPr>
                      <a:rPr lang="el-GR" dirty="0" smtClean="0">
                        <a:solidFill>
                          <a:srgbClr val="0070C0"/>
                        </a:solidFill>
                        <a:latin typeface="Cambria Math" panose="02040503050406030204" pitchFamily="18" charset="0"/>
                        <a:ea typeface="Cambria Math" panose="02040503050406030204" pitchFamily="18" charset="0"/>
                      </a:rPr>
                      <m:t>α</m:t>
                    </m:r>
                    <m:r>
                      <a:rPr lang="el-GR" i="1" dirty="0">
                        <a:solidFill>
                          <a:srgbClr val="0070C0"/>
                        </a:solidFill>
                        <a:latin typeface="Cambria Math" panose="02040503050406030204" pitchFamily="18" charset="0"/>
                        <a:ea typeface="Cambria Math" panose="02040503050406030204" pitchFamily="18" charset="0"/>
                      </a:rPr>
                      <m:t> </m:t>
                    </m:r>
                  </m:oMath>
                </a14:m>
                <a:r>
                  <a:rPr lang="en-AU" dirty="0"/>
                  <a:t>= 1.5 (intercept for output)</a:t>
                </a:r>
              </a:p>
              <a:p>
                <a:endParaRPr lang="en-AU" dirty="0"/>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AU" i="1">
                            <a:solidFill>
                              <a:srgbClr val="92D050"/>
                            </a:solidFill>
                            <a:latin typeface="Cambria Math" panose="02040503050406030204" pitchFamily="18" charset="0"/>
                          </a:rPr>
                          <m:t>𝐺</m:t>
                        </m:r>
                      </m:sub>
                      <m:sup>
                        <m:r>
                          <a:rPr lang="en-AU" i="1">
                            <a:solidFill>
                              <a:srgbClr val="92D050"/>
                            </a:solidFill>
                            <a:latin typeface="Cambria Math" panose="02040503050406030204" pitchFamily="18" charset="0"/>
                          </a:rPr>
                          <m:t>∗</m:t>
                        </m:r>
                      </m:sup>
                    </m:sSubSup>
                  </m:oMath>
                </a14:m>
                <a:r>
                  <a:rPr lang="en-AU" dirty="0"/>
                  <a:t>= 2  (Government's target inflation)</a:t>
                </a:r>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US" b="0" i="1" smtClean="0">
                            <a:solidFill>
                              <a:srgbClr val="92D050"/>
                            </a:solidFill>
                            <a:latin typeface="Cambria Math" panose="02040503050406030204" pitchFamily="18" charset="0"/>
                          </a:rPr>
                          <m:t>𝑀</m:t>
                        </m:r>
                      </m:sub>
                      <m:sup>
                        <m:r>
                          <a:rPr lang="en-AU" i="1">
                            <a:solidFill>
                              <a:srgbClr val="92D050"/>
                            </a:solidFill>
                            <a:latin typeface="Cambria Math" panose="02040503050406030204" pitchFamily="18" charset="0"/>
                          </a:rPr>
                          <m:t>∗</m:t>
                        </m:r>
                      </m:sup>
                    </m:sSubSup>
                  </m:oMath>
                </a14:m>
                <a:r>
                  <a:rPr lang="en-AU" dirty="0"/>
                  <a:t>= 2 (Central bank's target inflation)</a:t>
                </a:r>
              </a:p>
              <a:p>
                <a:endParaRPr lang="en-AU" dirty="0"/>
              </a:p>
              <a:p>
                <a:r>
                  <a:rPr lang="en-AU" dirty="0"/>
                  <a:t>Ideal instrument for </a:t>
                </a:r>
                <a:r>
                  <a:rPr lang="en-AU" b="1" dirty="0"/>
                  <a:t>f</a:t>
                </a:r>
                <a:r>
                  <a:rPr lang="en-AU" dirty="0"/>
                  <a:t> and </a:t>
                </a:r>
                <a:r>
                  <a:rPr lang="en-AU" b="1" dirty="0"/>
                  <a:t>m </a:t>
                </a:r>
                <a:r>
                  <a:rPr lang="en-AU" dirty="0"/>
                  <a:t>(</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oMath>
                </a14:m>
                <a:r>
                  <a:rPr lang="en-AU" dirty="0"/>
                  <a:t>) at zero – therefore it is costly to set the instrument at a different level (responding to a shock is costly).</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 (free-rider problem)</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easing policy is </a:t>
                </a:r>
                <a:r>
                  <a:rPr lang="en-AU" b="1" dirty="0"/>
                  <a:t>complementary,</a:t>
                </a:r>
                <a:r>
                  <a:rPr lang="en-AU" dirty="0"/>
                  <a:t> but they do not fully internalise the benefit of easing policy </a:t>
                </a:r>
                <a:r>
                  <a:rPr lang="en-AU" b="1" dirty="0"/>
                  <a:t>(strategic substitutes).</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mc:Choice>
        <mc:Fallback>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699542"/>
                <a:ext cx="7427168" cy="4303463"/>
              </a:xfrm>
              <a:blipFill>
                <a:blip r:embed="rId3"/>
                <a:stretch>
                  <a:fillRect t="-850"/>
                </a:stretch>
              </a:blipFill>
            </p:spPr>
            <p:txBody>
              <a:bodyPr/>
              <a:lstStyle/>
              <a:p>
                <a:r>
                  <a:rPr lang="en-AU">
                    <a:noFill/>
                  </a:rPr>
                  <a:t> </a:t>
                </a:r>
              </a:p>
            </p:txBody>
          </p:sp>
        </mc:Fallback>
      </mc:AlternateContent>
    </p:spTree>
    <p:extLst>
      <p:ext uri="{BB962C8B-B14F-4D97-AF65-F5344CB8AC3E}">
        <p14:creationId xmlns:p14="http://schemas.microsoft.com/office/powerpoint/2010/main" val="338038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70000" lnSpcReduction="20000"/>
          </a:bodyPr>
          <a:lstStyle/>
          <a:p>
            <a:pPr lvl="0">
              <a:buFont typeface="+mj-lt"/>
              <a:buChar char="•"/>
            </a:pPr>
            <a:r>
              <a:rPr lang="en-NZ" dirty="0"/>
              <a:t>Previously looked at a static model. </a:t>
            </a:r>
            <a:br>
              <a:rPr lang="en-NZ" dirty="0"/>
            </a:br>
            <a:endParaRPr lang="en-NZ" dirty="0"/>
          </a:p>
          <a:p>
            <a:pPr lvl="0">
              <a:buFont typeface="+mj-lt"/>
              <a:buChar char="•"/>
            </a:pPr>
            <a:r>
              <a:rPr lang="en-NZ" dirty="0"/>
              <a:t>“Leadership” was just given. But leadership can be defined endogenously by adding a link between current choices and future payoffs.</a:t>
            </a:r>
          </a:p>
          <a:p>
            <a:pPr lvl="0">
              <a:buFont typeface="+mj-lt"/>
              <a:buChar char="•"/>
            </a:pPr>
            <a:endParaRPr lang="en-NZ" dirty="0"/>
          </a:p>
          <a:p>
            <a:pPr lvl="0">
              <a:buFont typeface="+mj-lt"/>
              <a:buChar char="•"/>
            </a:pPr>
            <a:r>
              <a:rPr lang="en-NZ" dirty="0"/>
              <a:t>The idea of “costly change in a policy instrument” – and therefore the idea of “precommitment” – require dynamics. </a:t>
            </a:r>
            <a:br>
              <a:rPr lang="en-NZ" dirty="0"/>
            </a:br>
            <a:endParaRPr lang="en-NZ" dirty="0"/>
          </a:p>
          <a:p>
            <a:pPr lvl="0">
              <a:buFont typeface="+mj-lt"/>
              <a:buChar char="•"/>
            </a:pPr>
            <a:r>
              <a:rPr lang="en-NZ" dirty="0"/>
              <a:t>For this we will write a dynamic Stackelberg model of monetary policy.</a:t>
            </a:r>
          </a:p>
          <a:p>
            <a:pPr marL="0" lvl="0" indent="0">
              <a:buNone/>
            </a:pPr>
            <a:endParaRPr lang="en-NZ" dirty="0"/>
          </a:p>
          <a:p>
            <a:pPr marL="0" lvl="0" indent="0">
              <a:buNone/>
            </a:pPr>
            <a:r>
              <a:rPr lang="en-NZ" dirty="0">
                <a:solidFill>
                  <a:srgbClr val="FF0000"/>
                </a:solidFill>
              </a:rPr>
              <a:t>Stages of this approach</a:t>
            </a:r>
          </a:p>
          <a:p>
            <a:r>
              <a:rPr lang="en-AU" b="1" dirty="0"/>
              <a:t>Two-choice game</a:t>
            </a:r>
            <a:r>
              <a:rPr lang="en-AU" dirty="0"/>
              <a:t>: To show the value of the intertemporal link.</a:t>
            </a:r>
          </a:p>
          <a:p>
            <a:r>
              <a:rPr lang="en-AU" b="1" dirty="0"/>
              <a:t>Dynamic choice game with shocks</a:t>
            </a:r>
            <a:r>
              <a:rPr lang="en-AU" dirty="0"/>
              <a:t>: Infinite horizon model, with differing expectations about the nature of future “shocks” (i.e. demand or supply shocks).</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Macro-model and 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10688-7535-BD6F-B7B6-5253703F1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2E62A-BDCB-5A3A-66A1-A0F1D6C8A16A}"/>
              </a:ext>
            </a:extLst>
          </p:cNvPr>
          <p:cNvSpPr>
            <a:spLocks noGrp="1"/>
          </p:cNvSpPr>
          <p:nvPr>
            <p:ph type="title"/>
          </p:nvPr>
        </p:nvSpPr>
        <p:spPr/>
        <p:txBody>
          <a:bodyPr/>
          <a:lstStyle/>
          <a:p>
            <a:r>
              <a:rPr lang="en-AU" dirty="0"/>
              <a:t>Initial dynamic game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4BAD1D-2517-4BF6-7488-B7B78889A731}"/>
                  </a:ext>
                </a:extLst>
              </p:cNvPr>
              <p:cNvSpPr>
                <a:spLocks noGrp="1"/>
              </p:cNvSpPr>
              <p:nvPr>
                <p:ph sz="half" idx="1"/>
              </p:nvPr>
            </p:nvSpPr>
            <p:spPr>
              <a:xfrm>
                <a:off x="-175739" y="1356003"/>
                <a:ext cx="4344790" cy="887065"/>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AU" i="1" smtClean="0">
                              <a:solidFill>
                                <a:srgbClr val="92D050"/>
                              </a:solidFill>
                              <a:latin typeface="Cambria Math" panose="02040503050406030204" pitchFamily="18" charset="0"/>
                              <a:ea typeface="Cambria Math" panose="02040503050406030204" pitchFamily="18" charset="0"/>
                            </a:rPr>
                            <m:t> </m:t>
                          </m:r>
                        </m:e>
                      </m:d>
                    </m:oMath>
                  </m:oMathPara>
                </a14:m>
                <a:endParaRPr lang="en-NZ" dirty="0"/>
              </a:p>
            </p:txBody>
          </p:sp>
        </mc:Choice>
        <mc:Fallback xmlns="">
          <p:sp>
            <p:nvSpPr>
              <p:cNvPr id="4" name="Content Placeholder 3">
                <a:extLst>
                  <a:ext uri="{FF2B5EF4-FFF2-40B4-BE49-F238E27FC236}">
                    <a16:creationId xmlns:a16="http://schemas.microsoft.com/office/drawing/2014/main" id="{A94BAD1D-2517-4BF6-7488-B7B78889A731}"/>
                  </a:ext>
                </a:extLst>
              </p:cNvPr>
              <p:cNvSpPr>
                <a:spLocks noGrp="1" noRot="1" noChangeAspect="1" noMove="1" noResize="1" noEditPoints="1" noAdjustHandles="1" noChangeArrowheads="1" noChangeShapeType="1" noTextEdit="1"/>
              </p:cNvSpPr>
              <p:nvPr>
                <p:ph sz="half" idx="1"/>
              </p:nvPr>
            </p:nvSpPr>
            <p:spPr>
              <a:xfrm>
                <a:off x="-175739" y="1356003"/>
                <a:ext cx="4344790" cy="887065"/>
              </a:xfr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13D8499-F118-2E61-4E93-0203BACDC769}"/>
                  </a:ext>
                </a:extLst>
              </p:cNvPr>
              <p:cNvSpPr>
                <a:spLocks noGrp="1"/>
              </p:cNvSpPr>
              <p:nvPr>
                <p:ph sz="half" idx="2"/>
              </p:nvPr>
            </p:nvSpPr>
            <p:spPr>
              <a:xfrm>
                <a:off x="4657974" y="820342"/>
                <a:ext cx="4176464" cy="4055664"/>
              </a:xfrm>
            </p:spPr>
            <p:txBody>
              <a:bodyPr>
                <a:normAutofit fontScale="77500" lnSpcReduction="20000"/>
              </a:bodyPr>
              <a:lstStyle/>
              <a:p>
                <a:r>
                  <a:rPr lang="en-US" dirty="0"/>
                  <a:t>Goal is to select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to minimise the value function representing the discounted losses (</a:t>
                </a:r>
                <a14:m>
                  <m:oMath xmlns:m="http://schemas.openxmlformats.org/officeDocument/2006/math">
                    <m:sSub>
                      <m:sSubPr>
                        <m:ctrlPr>
                          <a:rPr lang="en-AU"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𝑢</m:t>
                        </m:r>
                      </m:e>
                      <m:sub>
                        <m:r>
                          <a:rPr lang="en-US" b="0" i="1" smtClean="0">
                            <a:solidFill>
                              <a:srgbClr val="FF0000"/>
                            </a:solidFill>
                            <a:latin typeface="Cambria Math" panose="02040503050406030204" pitchFamily="18" charset="0"/>
                            <a:ea typeface="Cambria Math" panose="02040503050406030204" pitchFamily="18" charset="0"/>
                          </a:rPr>
                          <m:t>𝐺</m:t>
                        </m:r>
                      </m:sub>
                    </m:sSub>
                  </m:oMath>
                </a14:m>
                <a:r>
                  <a:rPr lang="en-US" dirty="0"/>
                  <a:t>) associated with chosen policies.</a:t>
                </a:r>
              </a:p>
              <a:p>
                <a:endParaRPr lang="en-US" dirty="0"/>
              </a:p>
              <a:p>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is a state variable in the future through adjustment costs – thereby influences the choice of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a:t>
                </a:r>
              </a:p>
              <a:p>
                <a:pPr marL="0" indent="0">
                  <a:buNone/>
                </a:pPr>
                <a:endParaRPr lang="en-US" dirty="0"/>
              </a:p>
              <a:p>
                <a:r>
                  <a:rPr lang="en-US" dirty="0"/>
                  <a:t>Use consistent conjectures of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smtClean="0">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oMath>
                </a14:m>
                <a:r>
                  <a:rPr lang="en-US" dirty="0"/>
                  <a:t>) to incorporate the strategic response to adjustment costs (Dixon 1985, and </a:t>
                </a:r>
                <a:r>
                  <a:rPr lang="en-US" dirty="0" err="1"/>
                  <a:t>Coury</a:t>
                </a:r>
                <a:r>
                  <a:rPr lang="en-US" dirty="0"/>
                  <a:t> and </a:t>
                </a:r>
                <a:r>
                  <a:rPr lang="en-US" dirty="0" err="1"/>
                  <a:t>Petkov</a:t>
                </a:r>
                <a:r>
                  <a:rPr lang="en-US" dirty="0"/>
                  <a:t>, 2010).</a:t>
                </a:r>
              </a:p>
              <a:p>
                <a:endParaRPr lang="en-NZ" dirty="0"/>
              </a:p>
              <a:p>
                <a:r>
                  <a:rPr lang="en-NZ" dirty="0"/>
                  <a:t>Linear-quadratic model can be solved with linear conjectures.</a:t>
                </a:r>
              </a:p>
              <a:p>
                <a:endParaRPr lang="en-NZ" dirty="0"/>
              </a:p>
              <a:p>
                <a:r>
                  <a:rPr lang="en-NZ" dirty="0"/>
                  <a:t>Model estimation underway.</a:t>
                </a:r>
              </a:p>
            </p:txBody>
          </p:sp>
        </mc:Choice>
        <mc:Fallback xmlns="">
          <p:sp>
            <p:nvSpPr>
              <p:cNvPr id="7" name="Content Placeholder 6">
                <a:extLst>
                  <a:ext uri="{FF2B5EF4-FFF2-40B4-BE49-F238E27FC236}">
                    <a16:creationId xmlns:a16="http://schemas.microsoft.com/office/drawing/2014/main" id="{813D8499-F118-2E61-4E93-0203BACDC769}"/>
                  </a:ext>
                </a:extLst>
              </p:cNvPr>
              <p:cNvSpPr>
                <a:spLocks noGrp="1" noRot="1" noChangeAspect="1" noMove="1" noResize="1" noEditPoints="1" noAdjustHandles="1" noChangeArrowheads="1" noChangeShapeType="1" noTextEdit="1"/>
              </p:cNvSpPr>
              <p:nvPr>
                <p:ph sz="half" idx="2"/>
              </p:nvPr>
            </p:nvSpPr>
            <p:spPr>
              <a:xfrm>
                <a:off x="4657974" y="820342"/>
                <a:ext cx="4176464" cy="4055664"/>
              </a:xfrm>
              <a:blipFill>
                <a:blip r:embed="rId4"/>
                <a:stretch>
                  <a:fillRect l="-584" t="-1654" r="-1606" b="-451"/>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0ECFDD34-83DC-FF90-097D-7605C4EFD2BE}"/>
              </a:ext>
            </a:extLst>
          </p:cNvPr>
          <p:cNvPicPr>
            <a:picLocks noChangeAspect="1"/>
          </p:cNvPicPr>
          <p:nvPr/>
        </p:nvPicPr>
        <p:blipFill>
          <a:blip r:embed="rId5"/>
          <a:stretch>
            <a:fillRect/>
          </a:stretch>
        </p:blipFill>
        <p:spPr>
          <a:xfrm>
            <a:off x="309562" y="3651870"/>
            <a:ext cx="4536504" cy="596931"/>
          </a:xfrm>
          <a:prstGeom prst="rect">
            <a:avLst/>
          </a:prstGeom>
        </p:spPr>
      </p:pic>
      <p:sp>
        <p:nvSpPr>
          <p:cNvPr id="8" name="TextBox 7">
            <a:extLst>
              <a:ext uri="{FF2B5EF4-FFF2-40B4-BE49-F238E27FC236}">
                <a16:creationId xmlns:a16="http://schemas.microsoft.com/office/drawing/2014/main" id="{D4BECBBF-81EF-FA5A-A9BD-C49286246210}"/>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sp>
        <p:nvSpPr>
          <p:cNvPr id="9" name="TextBox 8">
            <a:extLst>
              <a:ext uri="{FF2B5EF4-FFF2-40B4-BE49-F238E27FC236}">
                <a16:creationId xmlns:a16="http://schemas.microsoft.com/office/drawing/2014/main" id="{7BC9BD9C-C6EC-7726-119A-C577F623E83B}"/>
              </a:ext>
            </a:extLst>
          </p:cNvPr>
          <p:cNvSpPr txBox="1"/>
          <p:nvPr/>
        </p:nvSpPr>
        <p:spPr>
          <a:xfrm>
            <a:off x="300442" y="3147814"/>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13" name="Picture 12">
            <a:extLst>
              <a:ext uri="{FF2B5EF4-FFF2-40B4-BE49-F238E27FC236}">
                <a16:creationId xmlns:a16="http://schemas.microsoft.com/office/drawing/2014/main" id="{DCF3F4F0-2EB2-2D5B-585D-B75035846429}"/>
              </a:ext>
            </a:extLst>
          </p:cNvPr>
          <p:cNvPicPr>
            <a:picLocks noChangeAspect="1"/>
          </p:cNvPicPr>
          <p:nvPr/>
        </p:nvPicPr>
        <p:blipFill>
          <a:blip r:embed="rId6"/>
          <a:stretch>
            <a:fillRect/>
          </a:stretch>
        </p:blipFill>
        <p:spPr>
          <a:xfrm>
            <a:off x="441748" y="2243068"/>
            <a:ext cx="1584668" cy="217637"/>
          </a:xfrm>
          <a:prstGeom prst="rect">
            <a:avLst/>
          </a:prstGeom>
        </p:spPr>
      </p:pic>
      <p:pic>
        <p:nvPicPr>
          <p:cNvPr id="15" name="Picture 14">
            <a:extLst>
              <a:ext uri="{FF2B5EF4-FFF2-40B4-BE49-F238E27FC236}">
                <a16:creationId xmlns:a16="http://schemas.microsoft.com/office/drawing/2014/main" id="{A3F3DF63-E013-0D66-EE14-483A42275A95}"/>
              </a:ext>
            </a:extLst>
          </p:cNvPr>
          <p:cNvPicPr>
            <a:picLocks noChangeAspect="1"/>
          </p:cNvPicPr>
          <p:nvPr/>
        </p:nvPicPr>
        <p:blipFill>
          <a:blip r:embed="rId7"/>
          <a:stretch>
            <a:fillRect/>
          </a:stretch>
        </p:blipFill>
        <p:spPr>
          <a:xfrm>
            <a:off x="427807" y="2610450"/>
            <a:ext cx="1652679" cy="217637"/>
          </a:xfrm>
          <a:prstGeom prst="rect">
            <a:avLst/>
          </a:prstGeom>
        </p:spPr>
      </p:pic>
    </p:spTree>
    <p:extLst>
      <p:ext uri="{BB962C8B-B14F-4D97-AF65-F5344CB8AC3E}">
        <p14:creationId xmlns:p14="http://schemas.microsoft.com/office/powerpoint/2010/main" val="680918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7023-EFF5-18BA-46F2-8A5D24A90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FB6AF-F3D3-B11E-E63C-A55715B480BF}"/>
              </a:ext>
            </a:extLst>
          </p:cNvPr>
          <p:cNvSpPr>
            <a:spLocks noGrp="1"/>
          </p:cNvSpPr>
          <p:nvPr>
            <p:ph type="title"/>
          </p:nvPr>
        </p:nvSpPr>
        <p:spPr/>
        <p:txBody>
          <a:bodyPr/>
          <a:lstStyle/>
          <a:p>
            <a:r>
              <a:rPr lang="en-AU" dirty="0"/>
              <a:t>Logic of adjustment costs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8BAAD2E-78B9-8D34-3611-17B2F3C4A829}"/>
                  </a:ext>
                </a:extLst>
              </p:cNvPr>
              <p:cNvSpPr>
                <a:spLocks noGrp="1"/>
              </p:cNvSpPr>
              <p:nvPr>
                <p:ph sz="half" idx="1"/>
              </p:nvPr>
            </p:nvSpPr>
            <p:spPr>
              <a:xfrm>
                <a:off x="253522" y="1419622"/>
                <a:ext cx="4344790" cy="88706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e>
                      </m:d>
                    </m:oMath>
                  </m:oMathPara>
                </a14:m>
                <a:endParaRPr lang="en-NZ" dirty="0"/>
              </a:p>
            </p:txBody>
          </p:sp>
        </mc:Choice>
        <mc:Fallback xmlns="">
          <p:sp>
            <p:nvSpPr>
              <p:cNvPr id="4" name="Content Placeholder 3">
                <a:extLst>
                  <a:ext uri="{FF2B5EF4-FFF2-40B4-BE49-F238E27FC236}">
                    <a16:creationId xmlns:a16="http://schemas.microsoft.com/office/drawing/2014/main" id="{78BAAD2E-78B9-8D34-3611-17B2F3C4A829}"/>
                  </a:ext>
                </a:extLst>
              </p:cNvPr>
              <p:cNvSpPr>
                <a:spLocks noGrp="1" noRot="1" noChangeAspect="1" noMove="1" noResize="1" noEditPoints="1" noAdjustHandles="1" noChangeArrowheads="1" noChangeShapeType="1" noTextEdit="1"/>
              </p:cNvSpPr>
              <p:nvPr>
                <p:ph sz="half" idx="1"/>
              </p:nvPr>
            </p:nvSpPr>
            <p:spPr>
              <a:xfrm>
                <a:off x="253522" y="1419622"/>
                <a:ext cx="4344790" cy="887065"/>
              </a:xfrm>
              <a:blipFill>
                <a:blip r:embed="rId3"/>
                <a:stretch>
                  <a:fillRect/>
                </a:stretch>
              </a:blipFill>
            </p:spPr>
            <p:txBody>
              <a:bodyPr/>
              <a:lstStyle/>
              <a:p>
                <a:r>
                  <a:rPr lang="en-AU">
                    <a:noFill/>
                  </a:rPr>
                  <a:t> </a:t>
                </a:r>
              </a:p>
            </p:txBody>
          </p:sp>
        </mc:Fallback>
      </mc:AlternateContent>
      <p:sp>
        <p:nvSpPr>
          <p:cNvPr id="7" name="Content Placeholder 6">
            <a:extLst>
              <a:ext uri="{FF2B5EF4-FFF2-40B4-BE49-F238E27FC236}">
                <a16:creationId xmlns:a16="http://schemas.microsoft.com/office/drawing/2014/main" id="{248FDD56-20D2-719E-59CF-F7074F2479F5}"/>
              </a:ext>
            </a:extLst>
          </p:cNvPr>
          <p:cNvSpPr>
            <a:spLocks noGrp="1"/>
          </p:cNvSpPr>
          <p:nvPr>
            <p:ph sz="half" idx="2"/>
          </p:nvPr>
        </p:nvSpPr>
        <p:spPr/>
        <p:txBody>
          <a:bodyPr>
            <a:normAutofit lnSpcReduction="10000"/>
          </a:bodyPr>
          <a:lstStyle/>
          <a:p>
            <a:r>
              <a:rPr lang="en-US" dirty="0"/>
              <a:t>Why would you impose an adjustment cost on yourself?</a:t>
            </a:r>
          </a:p>
          <a:p>
            <a:endParaRPr lang="en-US" dirty="0"/>
          </a:p>
          <a:p>
            <a:r>
              <a:rPr lang="en-US" dirty="0"/>
              <a:t>Menu cost logic – a small cost can prevent an individual from moving to their optimum point.</a:t>
            </a:r>
          </a:p>
          <a:p>
            <a:endParaRPr lang="en-US" dirty="0"/>
          </a:p>
          <a:p>
            <a:r>
              <a:rPr lang="en-US" dirty="0"/>
              <a:t>Pre-commitment – by imposing this cost on their future selves, a policy maker can commit to a </a:t>
            </a:r>
            <a:r>
              <a:rPr lang="en-US" b="1" dirty="0"/>
              <a:t>known</a:t>
            </a:r>
            <a:r>
              <a:rPr lang="en-US" dirty="0"/>
              <a:t> point that differs from their static Nash Equilibrium.</a:t>
            </a:r>
            <a:endParaRPr lang="en-NZ" dirty="0"/>
          </a:p>
        </p:txBody>
      </p:sp>
      <p:sp>
        <p:nvSpPr>
          <p:cNvPr id="3" name="TextBox 2">
            <a:extLst>
              <a:ext uri="{FF2B5EF4-FFF2-40B4-BE49-F238E27FC236}">
                <a16:creationId xmlns:a16="http://schemas.microsoft.com/office/drawing/2014/main" id="{400AA33B-1AD9-67FF-442F-4ED24050274A}"/>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pic>
        <p:nvPicPr>
          <p:cNvPr id="5" name="Picture 4">
            <a:extLst>
              <a:ext uri="{FF2B5EF4-FFF2-40B4-BE49-F238E27FC236}">
                <a16:creationId xmlns:a16="http://schemas.microsoft.com/office/drawing/2014/main" id="{6EF46C56-92B1-4F9A-6143-514CE559EBF2}"/>
              </a:ext>
            </a:extLst>
          </p:cNvPr>
          <p:cNvPicPr>
            <a:picLocks noChangeAspect="1"/>
          </p:cNvPicPr>
          <p:nvPr/>
        </p:nvPicPr>
        <p:blipFill>
          <a:blip r:embed="rId4"/>
          <a:stretch>
            <a:fillRect/>
          </a:stretch>
        </p:blipFill>
        <p:spPr>
          <a:xfrm>
            <a:off x="267810" y="3671548"/>
            <a:ext cx="4536504" cy="596931"/>
          </a:xfrm>
          <a:prstGeom prst="rect">
            <a:avLst/>
          </a:prstGeom>
        </p:spPr>
      </p:pic>
      <p:sp>
        <p:nvSpPr>
          <p:cNvPr id="6" name="TextBox 5">
            <a:extLst>
              <a:ext uri="{FF2B5EF4-FFF2-40B4-BE49-F238E27FC236}">
                <a16:creationId xmlns:a16="http://schemas.microsoft.com/office/drawing/2014/main" id="{CF089C66-9D06-F975-F844-A51EDC500669}"/>
              </a:ext>
            </a:extLst>
          </p:cNvPr>
          <p:cNvSpPr txBox="1"/>
          <p:nvPr/>
        </p:nvSpPr>
        <p:spPr>
          <a:xfrm>
            <a:off x="253522" y="3217103"/>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8" name="Picture 7">
            <a:extLst>
              <a:ext uri="{FF2B5EF4-FFF2-40B4-BE49-F238E27FC236}">
                <a16:creationId xmlns:a16="http://schemas.microsoft.com/office/drawing/2014/main" id="{6DAE5210-0015-D958-DC80-81A7B6880370}"/>
              </a:ext>
            </a:extLst>
          </p:cNvPr>
          <p:cNvPicPr>
            <a:picLocks noChangeAspect="1"/>
          </p:cNvPicPr>
          <p:nvPr/>
        </p:nvPicPr>
        <p:blipFill>
          <a:blip r:embed="rId5"/>
          <a:stretch>
            <a:fillRect/>
          </a:stretch>
        </p:blipFill>
        <p:spPr>
          <a:xfrm>
            <a:off x="323850" y="2354113"/>
            <a:ext cx="1584668" cy="217637"/>
          </a:xfrm>
          <a:prstGeom prst="rect">
            <a:avLst/>
          </a:prstGeom>
        </p:spPr>
      </p:pic>
      <p:pic>
        <p:nvPicPr>
          <p:cNvPr id="9" name="Picture 8">
            <a:extLst>
              <a:ext uri="{FF2B5EF4-FFF2-40B4-BE49-F238E27FC236}">
                <a16:creationId xmlns:a16="http://schemas.microsoft.com/office/drawing/2014/main" id="{F06D8898-88A2-A439-938E-3138C362CE0E}"/>
              </a:ext>
            </a:extLst>
          </p:cNvPr>
          <p:cNvPicPr>
            <a:picLocks noChangeAspect="1"/>
          </p:cNvPicPr>
          <p:nvPr/>
        </p:nvPicPr>
        <p:blipFill>
          <a:blip r:embed="rId6"/>
          <a:stretch>
            <a:fillRect/>
          </a:stretch>
        </p:blipFill>
        <p:spPr>
          <a:xfrm>
            <a:off x="309909" y="2721495"/>
            <a:ext cx="1652679" cy="217637"/>
          </a:xfrm>
          <a:prstGeom prst="rect">
            <a:avLst/>
          </a:prstGeom>
        </p:spPr>
      </p:pic>
    </p:spTree>
    <p:extLst>
      <p:ext uri="{BB962C8B-B14F-4D97-AF65-F5344CB8AC3E}">
        <p14:creationId xmlns:p14="http://schemas.microsoft.com/office/powerpoint/2010/main" val="1502963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21351-CCAB-7DBA-24FF-15352F501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71A26-84F7-EF09-04E1-6FC01453961B}"/>
              </a:ext>
            </a:extLst>
          </p:cNvPr>
          <p:cNvSpPr>
            <a:spLocks noGrp="1"/>
          </p:cNvSpPr>
          <p:nvPr>
            <p:ph type="title"/>
          </p:nvPr>
        </p:nvSpPr>
        <p:spPr/>
        <p:txBody>
          <a:bodyPr/>
          <a:lstStyle/>
          <a:p>
            <a:r>
              <a:rPr lang="en-AU" dirty="0"/>
              <a:t>Dynamic game with “insufficient demand”</a:t>
            </a:r>
          </a:p>
        </p:txBody>
      </p:sp>
    </p:spTree>
    <p:extLst>
      <p:ext uri="{BB962C8B-B14F-4D97-AF65-F5344CB8AC3E}">
        <p14:creationId xmlns:p14="http://schemas.microsoft.com/office/powerpoint/2010/main" val="240733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BA21E-40E0-C83B-B5B2-392226084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DA86D-53AF-B2DB-C0A2-22180B9363A6}"/>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A945028C-DE28-5D34-A8A5-078B5529683E}"/>
              </a:ext>
            </a:extLst>
          </p:cNvPr>
          <p:cNvSpPr>
            <a:spLocks noGrp="1"/>
          </p:cNvSpPr>
          <p:nvPr>
            <p:ph sz="half" idx="1"/>
          </p:nvPr>
        </p:nvSpPr>
        <p:spPr>
          <a:xfrm>
            <a:off x="313184" y="820588"/>
            <a:ext cx="8521254" cy="4127425"/>
          </a:xfrm>
        </p:spPr>
        <p:txBody>
          <a:bodyPr>
            <a:normAutofit fontScale="92500" lnSpcReduction="20000"/>
          </a:bodyPr>
          <a:lstStyle/>
          <a:p>
            <a:r>
              <a:rPr lang="en-AU" dirty="0"/>
              <a:t>In </a:t>
            </a:r>
            <a:r>
              <a:rPr lang="en-AU" b="1" dirty="0"/>
              <a:t>Recommendation 3</a:t>
            </a:r>
            <a:r>
              <a:rPr lang="en-AU" dirty="0"/>
              <a:t> of the RBA review, the importance of </a:t>
            </a:r>
            <a:r>
              <a:rPr lang="en-AU" i="1" dirty="0"/>
              <a:t>fiscal-monetary coordination</a:t>
            </a:r>
            <a:r>
              <a:rPr lang="en-AU" dirty="0"/>
              <a:t> was highlighted.</a:t>
            </a:r>
          </a:p>
          <a:p>
            <a:endParaRPr lang="en-AU" dirty="0"/>
          </a:p>
          <a:p>
            <a:r>
              <a:rPr lang="en-AU" dirty="0"/>
              <a:t>This recommendation justifies further work on how the policies mechanically influence each other – but in this presentation we discuss the tension due to </a:t>
            </a:r>
            <a:r>
              <a:rPr lang="en-AU" i="1" dirty="0"/>
              <a:t>non-cooperative strategic motives</a:t>
            </a:r>
            <a:r>
              <a:rPr lang="en-AU" dirty="0"/>
              <a:t>.</a:t>
            </a:r>
            <a:br>
              <a:rPr lang="en-AU" dirty="0"/>
            </a:br>
            <a:endParaRPr lang="en-AU" dirty="0"/>
          </a:p>
          <a:p>
            <a:r>
              <a:rPr lang="en-AU" dirty="0"/>
              <a:t>Fiscal and monetary actions both post-GFC and post-COVID have involved what looks like “pre-commitment” actions by governments and central banks – costly Budget announcements, communication on interest rate paths, quantitative easing, debates about central bank independence.</a:t>
            </a:r>
          </a:p>
          <a:p>
            <a:endParaRPr lang="en-AU" dirty="0"/>
          </a:p>
          <a:p>
            <a:r>
              <a:rPr lang="en-AU" dirty="0"/>
              <a:t>These motives imply that modelling strategic behaviour matters.</a:t>
            </a:r>
          </a:p>
          <a:p>
            <a:endParaRPr lang="en-AU" dirty="0"/>
          </a:p>
          <a:p>
            <a:r>
              <a:rPr lang="en-AU" dirty="0"/>
              <a:t>Can game theory be used to understand and model this relationship?</a:t>
            </a:r>
          </a:p>
        </p:txBody>
      </p:sp>
    </p:spTree>
    <p:extLst>
      <p:ext uri="{BB962C8B-B14F-4D97-AF65-F5344CB8AC3E}">
        <p14:creationId xmlns:p14="http://schemas.microsoft.com/office/powerpoint/2010/main" val="351010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6DE15-18B2-771F-78AF-3CBE13A02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A7DEA-E3FB-839B-A2A1-7A77DA25171F}"/>
              </a:ext>
            </a:extLst>
          </p:cNvPr>
          <p:cNvSpPr>
            <a:spLocks noGrp="1"/>
          </p:cNvSpPr>
          <p:nvPr>
            <p:ph type="title"/>
          </p:nvPr>
        </p:nvSpPr>
        <p:spPr>
          <a:xfrm>
            <a:off x="107504" y="123478"/>
            <a:ext cx="8784654" cy="540543"/>
          </a:xfrm>
        </p:spPr>
        <p:txBody>
          <a:bodyPr/>
          <a:lstStyle/>
          <a:p>
            <a:r>
              <a:rPr lang="en-AU" dirty="0"/>
              <a:t>Dynamic equilibrium with varying adjustment costs</a:t>
            </a:r>
          </a:p>
        </p:txBody>
      </p:sp>
    </p:spTree>
    <p:extLst>
      <p:ext uri="{BB962C8B-B14F-4D97-AF65-F5344CB8AC3E}">
        <p14:creationId xmlns:p14="http://schemas.microsoft.com/office/powerpoint/2010/main" val="3260504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22D82-63A5-7BCB-1BC6-BC540EA6E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FD4A6-EDA0-AF3B-F422-6968FFE9D702}"/>
              </a:ext>
            </a:extLst>
          </p:cNvPr>
          <p:cNvSpPr>
            <a:spLocks noGrp="1"/>
          </p:cNvSpPr>
          <p:nvPr>
            <p:ph type="title"/>
          </p:nvPr>
        </p:nvSpPr>
        <p:spPr>
          <a:xfrm>
            <a:off x="107504" y="123478"/>
            <a:ext cx="8784654" cy="540543"/>
          </a:xfrm>
        </p:spPr>
        <p:txBody>
          <a:bodyPr/>
          <a:lstStyle/>
          <a:p>
            <a:r>
              <a:rPr lang="en-AU" dirty="0"/>
              <a:t>Incentive for leadership</a:t>
            </a:r>
          </a:p>
        </p:txBody>
      </p:sp>
      <p:pic>
        <p:nvPicPr>
          <p:cNvPr id="11" name="Picture 10">
            <a:extLst>
              <a:ext uri="{FF2B5EF4-FFF2-40B4-BE49-F238E27FC236}">
                <a16:creationId xmlns:a16="http://schemas.microsoft.com/office/drawing/2014/main" id="{7E3477A7-33A1-700C-7A8B-7689855D1B58}"/>
              </a:ext>
            </a:extLst>
          </p:cNvPr>
          <p:cNvPicPr>
            <a:picLocks noChangeAspect="1"/>
          </p:cNvPicPr>
          <p:nvPr/>
        </p:nvPicPr>
        <p:blipFill>
          <a:blip r:embed="rId3"/>
          <a:stretch>
            <a:fillRect/>
          </a:stretch>
        </p:blipFill>
        <p:spPr>
          <a:xfrm>
            <a:off x="683568" y="664021"/>
            <a:ext cx="3035899" cy="2039343"/>
          </a:xfrm>
          <a:prstGeom prst="rect">
            <a:avLst/>
          </a:prstGeom>
        </p:spPr>
      </p:pic>
      <p:sp>
        <p:nvSpPr>
          <p:cNvPr id="12" name="TextBox 11">
            <a:extLst>
              <a:ext uri="{FF2B5EF4-FFF2-40B4-BE49-F238E27FC236}">
                <a16:creationId xmlns:a16="http://schemas.microsoft.com/office/drawing/2014/main" id="{1B059558-6B8E-2193-2837-06B437D159D2}"/>
              </a:ext>
            </a:extLst>
          </p:cNvPr>
          <p:cNvSpPr txBox="1"/>
          <p:nvPr/>
        </p:nvSpPr>
        <p:spPr>
          <a:xfrm>
            <a:off x="4245917" y="551058"/>
            <a:ext cx="4646241" cy="369332"/>
          </a:xfrm>
          <a:prstGeom prst="rect">
            <a:avLst/>
          </a:prstGeom>
          <a:noFill/>
        </p:spPr>
        <p:txBody>
          <a:bodyPr wrap="square" rtlCol="0">
            <a:spAutoFit/>
          </a:bodyPr>
          <a:lstStyle/>
          <a:p>
            <a:r>
              <a:rPr lang="en-AU" i="1" dirty="0"/>
              <a:t>If it was costless to adjust fiscal policy </a:t>
            </a:r>
          </a:p>
        </p:txBody>
      </p:sp>
      <p:sp>
        <p:nvSpPr>
          <p:cNvPr id="13" name="TextBox 12">
            <a:extLst>
              <a:ext uri="{FF2B5EF4-FFF2-40B4-BE49-F238E27FC236}">
                <a16:creationId xmlns:a16="http://schemas.microsoft.com/office/drawing/2014/main" id="{DDF8584F-E13C-E1B4-1906-115B7ADF8BCE}"/>
              </a:ext>
            </a:extLst>
          </p:cNvPr>
          <p:cNvSpPr txBox="1"/>
          <p:nvPr/>
        </p:nvSpPr>
        <p:spPr>
          <a:xfrm>
            <a:off x="4139952" y="1563638"/>
            <a:ext cx="4919124" cy="3139321"/>
          </a:xfrm>
          <a:prstGeom prst="rect">
            <a:avLst/>
          </a:prstGeom>
          <a:noFill/>
        </p:spPr>
        <p:txBody>
          <a:bodyPr wrap="square" rtlCol="0">
            <a:spAutoFit/>
          </a:bodyPr>
          <a:lstStyle/>
          <a:p>
            <a:pPr marL="285750" indent="-285750">
              <a:buFont typeface="Arial" panose="020B0604020202020204" pitchFamily="34" charset="0"/>
              <a:buChar char="•"/>
            </a:pPr>
            <a:r>
              <a:rPr lang="en-AU" dirty="0"/>
              <a:t>As adjustment cost of m rises, m falls.</a:t>
            </a:r>
          </a:p>
          <a:p>
            <a:endParaRPr lang="en-AU" dirty="0"/>
          </a:p>
          <a:p>
            <a:pPr marL="285750" indent="-285750">
              <a:buFont typeface="Arial" panose="020B0604020202020204" pitchFamily="34" charset="0"/>
              <a:buChar char="•"/>
            </a:pPr>
            <a:r>
              <a:rPr lang="en-AU" dirty="0"/>
              <a:t>But also f rises.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Adjustment cost used to commit to “doing less”</a:t>
            </a:r>
            <a:br>
              <a:rPr lang="en-AU" dirty="0"/>
            </a:br>
            <a:endParaRPr lang="en-AU" dirty="0"/>
          </a:p>
          <a:p>
            <a:pPr marL="285750" indent="-285750">
              <a:buFont typeface="Arial" panose="020B0604020202020204" pitchFamily="34" charset="0"/>
              <a:buChar char="•"/>
            </a:pPr>
            <a:r>
              <a:rPr lang="en-AU" dirty="0"/>
              <a:t>The “loss” to the monetary authority declines as the adjustment cost rises – incentive to make instrument </a:t>
            </a:r>
            <a:r>
              <a:rPr lang="en-AU" b="1" dirty="0"/>
              <a:t>too sticky </a:t>
            </a:r>
            <a:r>
              <a:rPr lang="en-AU" dirty="0"/>
              <a:t>(conservative bias).</a:t>
            </a:r>
          </a:p>
        </p:txBody>
      </p:sp>
      <p:pic>
        <p:nvPicPr>
          <p:cNvPr id="15" name="Picture 14">
            <a:extLst>
              <a:ext uri="{FF2B5EF4-FFF2-40B4-BE49-F238E27FC236}">
                <a16:creationId xmlns:a16="http://schemas.microsoft.com/office/drawing/2014/main" id="{B13DE704-F13E-9D6B-10B5-E891588C3FE2}"/>
              </a:ext>
            </a:extLst>
          </p:cNvPr>
          <p:cNvPicPr>
            <a:picLocks noChangeAspect="1"/>
          </p:cNvPicPr>
          <p:nvPr/>
        </p:nvPicPr>
        <p:blipFill>
          <a:blip r:embed="rId4"/>
          <a:stretch>
            <a:fillRect/>
          </a:stretch>
        </p:blipFill>
        <p:spPr>
          <a:xfrm>
            <a:off x="761358" y="2939630"/>
            <a:ext cx="3168352" cy="2080392"/>
          </a:xfrm>
          <a:prstGeom prst="rect">
            <a:avLst/>
          </a:prstGeom>
        </p:spPr>
      </p:pic>
    </p:spTree>
    <p:extLst>
      <p:ext uri="{BB962C8B-B14F-4D97-AF65-F5344CB8AC3E}">
        <p14:creationId xmlns:p14="http://schemas.microsoft.com/office/powerpoint/2010/main" val="219270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A4CFD-7CD7-8A12-58B2-56FEA137C4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295ABB-F4EB-9968-5BD4-3F4F7B374C20}"/>
              </a:ext>
            </a:extLst>
          </p:cNvPr>
          <p:cNvSpPr>
            <a:spLocks noGrp="1"/>
          </p:cNvSpPr>
          <p:nvPr>
            <p:ph type="ctrTitle"/>
          </p:nvPr>
        </p:nvSpPr>
        <p:spPr>
          <a:xfrm>
            <a:off x="685800" y="2267966"/>
            <a:ext cx="7772400" cy="607568"/>
          </a:xfrm>
        </p:spPr>
        <p:txBody>
          <a:bodyPr/>
          <a:lstStyle/>
          <a:p>
            <a:r>
              <a:rPr lang="en-US" dirty="0"/>
              <a:t>Modelling approach</a:t>
            </a:r>
          </a:p>
        </p:txBody>
      </p:sp>
      <p:sp>
        <p:nvSpPr>
          <p:cNvPr id="5" name="Footer Placeholder 4">
            <a:extLst>
              <a:ext uri="{FF2B5EF4-FFF2-40B4-BE49-F238E27FC236}">
                <a16:creationId xmlns:a16="http://schemas.microsoft.com/office/drawing/2014/main" id="{E952973D-71DB-3845-3A99-3FC7B50C4880}"/>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4123090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Supply shock (positive)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625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US"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oMath>
                </a14:m>
                <a:r>
                  <a:rPr lang="en-US" dirty="0">
                    <a:solidFill>
                      <a:schemeClr val="tx1"/>
                    </a:solidFill>
                  </a:rPr>
                  <a:t> </a:t>
                </a:r>
                <a:r>
                  <a:rPr lang="en-AU" dirty="0"/>
                  <a:t>= 2.5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increases the marginal benefit of doing more by imposing a negative spillover </a:t>
                </a:r>
                <a:r>
                  <a:rPr lang="en-AU" b="1" dirty="0"/>
                  <a:t>(policies are substitutes, but strategic complements).</a:t>
                </a:r>
              </a:p>
              <a:p>
                <a:pPr marL="0" indent="0">
                  <a:buNone/>
                </a:pPr>
                <a:endParaRPr lang="en-AU" dirty="0"/>
              </a:p>
              <a:p>
                <a:pPr marL="0" indent="0">
                  <a:buNone/>
                </a:pPr>
                <a:r>
                  <a:rPr lang="en-AU" dirty="0"/>
                  <a:t>This “</a:t>
                </a:r>
                <a:r>
                  <a:rPr lang="en-AU" b="1" dirty="0"/>
                  <a:t>offset</a:t>
                </a:r>
                <a:r>
                  <a:rPr lang="en-AU" dirty="0"/>
                  <a:t>” incentive is traded off against the cost of moving away from the initial/target instrument value </a:t>
                </a:r>
                <a:r>
                  <a:rPr lang="en-AU" b="1" dirty="0"/>
                  <a:t>(Equilibrium requires adjustment costs and objective asymmetry).</a:t>
                </a:r>
              </a:p>
              <a:p>
                <a:pPr marL="0" indent="0">
                  <a:buNone/>
                </a:pPr>
                <a:endParaRPr lang="en-AU" dirty="0"/>
              </a:p>
              <a:p>
                <a:endParaRPr lang="en-AU" dirty="0"/>
              </a:p>
            </p:txBody>
          </p:sp>
        </mc:Choice>
        <mc:Fallback>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8"/>
                <a:ext cx="8075240" cy="3983409"/>
              </a:xfrm>
              <a:blipFill>
                <a:blip r:embed="rId3"/>
                <a:stretch>
                  <a:fillRect l="-75" t="-1072"/>
                </a:stretch>
              </a:blipFill>
            </p:spPr>
            <p:txBody>
              <a:bodyPr/>
              <a:lstStyle/>
              <a:p>
                <a:r>
                  <a:rPr lang="en-AU">
                    <a:noFill/>
                  </a:rPr>
                  <a:t> </a:t>
                </a:r>
              </a:p>
            </p:txBody>
          </p:sp>
        </mc:Fallback>
      </mc:AlternateContent>
    </p:spTree>
    <p:extLst>
      <p:ext uri="{BB962C8B-B14F-4D97-AF65-F5344CB8AC3E}">
        <p14:creationId xmlns:p14="http://schemas.microsoft.com/office/powerpoint/2010/main" val="6011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a:t>
            </a:r>
            <a:r>
              <a:rPr lang="en-AU"/>
              <a:t>(supply)</a:t>
            </a:r>
            <a:endParaRPr lang="en-AU" dirty="0"/>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r>
              <a:rPr lang="en-US" dirty="0"/>
              <a:t>Complete dynamic model and simulate for varying shocks.</a:t>
            </a:r>
          </a:p>
          <a:p>
            <a:r>
              <a:rPr lang="en-US" dirty="0" err="1"/>
              <a:t>Endogenise</a:t>
            </a:r>
            <a:r>
              <a:rPr lang="en-US" dirty="0"/>
              <a:t> the choice of adjustment costs.</a:t>
            </a:r>
          </a:p>
          <a:p>
            <a:r>
              <a:rPr lang="en-US" dirty="0"/>
              <a:t>Incorporate into a macro-model to more formally model the economy. Use this to describe conflict in optimal policy rules, and how this varies based on the nature of shocks.</a:t>
            </a:r>
          </a:p>
          <a:p>
            <a:endParaRPr lang="en-US" dirty="0"/>
          </a:p>
          <a:p>
            <a:r>
              <a:rPr lang="en-US" dirty="0"/>
              <a:t>A separate piece of work trying to understand how </a:t>
            </a:r>
            <a:r>
              <a:rPr lang="en-US" i="1" dirty="0"/>
              <a:t>broadening</a:t>
            </a:r>
            <a:r>
              <a:rPr lang="en-US" dirty="0"/>
              <a:t> policy rules may work – use a HANK model to include a target for income/wealth inequality in the loss function.</a:t>
            </a:r>
          </a:p>
        </p:txBody>
      </p:sp>
    </p:spTree>
    <p:extLst>
      <p:ext uri="{BB962C8B-B14F-4D97-AF65-F5344CB8AC3E}">
        <p14:creationId xmlns:p14="http://schemas.microsoft.com/office/powerpoint/2010/main" val="414971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a:bodyPr>
          <a:lstStyle/>
          <a:p>
            <a:r>
              <a:rPr lang="en-AU" dirty="0"/>
              <a:t>Why does this matter?</a:t>
            </a:r>
          </a:p>
          <a:p>
            <a:endParaRPr lang="en-AU" dirty="0"/>
          </a:p>
          <a:p>
            <a:r>
              <a:rPr lang="en-AU" dirty="0"/>
              <a:t>Insufficient stimulus post-GFC.</a:t>
            </a:r>
          </a:p>
          <a:p>
            <a:endParaRPr lang="en-AU" dirty="0"/>
          </a:p>
          <a:p>
            <a:r>
              <a:rPr lang="en-AU" dirty="0"/>
              <a:t>Excessive stimulus post-COVID.</a:t>
            </a:r>
          </a:p>
          <a:p>
            <a:endParaRPr lang="en-AU" dirty="0"/>
          </a:p>
          <a:p>
            <a:r>
              <a:rPr lang="en-AU" dirty="0"/>
              <a:t>Both scenarios suggest that fiscal and monetary authorities may have been engaged in a non-cooperative game.</a:t>
            </a:r>
          </a:p>
          <a:p>
            <a:endParaRPr lang="en-AU" dirty="0"/>
          </a:p>
          <a:p>
            <a:r>
              <a:rPr lang="en-AU" dirty="0"/>
              <a:t>Has growing policy stickiness (pre-commitment) exacerbated this game? Does the type of shock matter?</a:t>
            </a:r>
          </a:p>
          <a:p>
            <a:endParaRPr lang="en-AU" dirty="0"/>
          </a:p>
        </p:txBody>
      </p:sp>
    </p:spTree>
    <p:extLst>
      <p:ext uri="{BB962C8B-B14F-4D97-AF65-F5344CB8AC3E}">
        <p14:creationId xmlns:p14="http://schemas.microsoft.com/office/powerpoint/2010/main" val="51735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E0823-4426-3063-6AA2-1FD7E0384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EBE27-60C8-1DE9-DC25-385DA99513F1}"/>
              </a:ext>
            </a:extLst>
          </p:cNvPr>
          <p:cNvSpPr>
            <a:spLocks noGrp="1"/>
          </p:cNvSpPr>
          <p:nvPr>
            <p:ph type="title"/>
          </p:nvPr>
        </p:nvSpPr>
        <p:spPr/>
        <p:txBody>
          <a:bodyPr/>
          <a:lstStyle/>
          <a:p>
            <a:r>
              <a:rPr lang="en-AU" dirty="0"/>
              <a:t>Motivation – post-mining boom</a:t>
            </a:r>
          </a:p>
        </p:txBody>
      </p:sp>
      <p:sp>
        <p:nvSpPr>
          <p:cNvPr id="3" name="Content Placeholder 2">
            <a:extLst>
              <a:ext uri="{FF2B5EF4-FFF2-40B4-BE49-F238E27FC236}">
                <a16:creationId xmlns:a16="http://schemas.microsoft.com/office/drawing/2014/main" id="{D02D00CB-16D8-EA54-CDC3-D9223748D5F3}"/>
              </a:ext>
            </a:extLst>
          </p:cNvPr>
          <p:cNvSpPr>
            <a:spLocks noGrp="1"/>
          </p:cNvSpPr>
          <p:nvPr>
            <p:ph sz="half" idx="1"/>
          </p:nvPr>
        </p:nvSpPr>
        <p:spPr>
          <a:xfrm>
            <a:off x="313184" y="820588"/>
            <a:ext cx="8521254" cy="4127425"/>
          </a:xfrm>
        </p:spPr>
        <p:txBody>
          <a:bodyPr>
            <a:normAutofit/>
          </a:bodyPr>
          <a:lstStyle/>
          <a:p>
            <a:r>
              <a:rPr lang="en-AU" dirty="0"/>
              <a:t>Graphs</a:t>
            </a:r>
          </a:p>
          <a:p>
            <a:endParaRPr lang="en-AU" dirty="0"/>
          </a:p>
        </p:txBody>
      </p:sp>
    </p:spTree>
    <p:extLst>
      <p:ext uri="{BB962C8B-B14F-4D97-AF65-F5344CB8AC3E}">
        <p14:creationId xmlns:p14="http://schemas.microsoft.com/office/powerpoint/2010/main" val="23069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77500" lnSpcReduction="20000"/>
          </a:bodyPr>
          <a:lstStyle/>
          <a:p>
            <a:r>
              <a:rPr lang="en-AU" dirty="0"/>
              <a:t>We outline theoretical relationships between monetary and fiscal policies that may occur in the face of uncoordinated action using concepts from non-cooperative game theory.</a:t>
            </a:r>
            <a:br>
              <a:rPr lang="en-AU" dirty="0"/>
            </a:br>
            <a:endParaRPr lang="en-AU" dirty="0"/>
          </a:p>
          <a:p>
            <a:r>
              <a:rPr lang="en-AU" dirty="0"/>
              <a:t>We extend the current literature to include </a:t>
            </a:r>
          </a:p>
          <a:p>
            <a:pPr lvl="1"/>
            <a:r>
              <a:rPr lang="en-AU" dirty="0"/>
              <a:t>dynamic strategic motives</a:t>
            </a:r>
          </a:p>
          <a:p>
            <a:pPr lvl="1"/>
            <a:r>
              <a:rPr lang="en-AU" dirty="0"/>
              <a:t>The ability for policy makers to </a:t>
            </a:r>
            <a:r>
              <a:rPr lang="en-AU" b="1" dirty="0"/>
              <a:t>pre-commit</a:t>
            </a:r>
            <a:r>
              <a:rPr lang="en-AU" dirty="0"/>
              <a:t> in opposition to each other</a:t>
            </a:r>
          </a:p>
          <a:p>
            <a:pPr lvl="1"/>
            <a:r>
              <a:rPr lang="en-AU" dirty="0"/>
              <a:t>The importance of </a:t>
            </a:r>
            <a:r>
              <a:rPr lang="en-AU" b="1" dirty="0"/>
              <a:t>adjustment costs</a:t>
            </a:r>
            <a:r>
              <a:rPr lang="en-AU" dirty="0"/>
              <a:t> and the choice of stickiness for generating these outcomes</a:t>
            </a:r>
          </a:p>
          <a:p>
            <a:pPr lvl="1"/>
            <a:endParaRPr lang="en-AU" dirty="0"/>
          </a:p>
          <a:p>
            <a:r>
              <a:rPr lang="en-AU" dirty="0"/>
              <a:t>We find that individual rationality by policy makers to independently pre-commit to courses of action may generate worse outcomes for both monetary and fiscal decision makers (</a:t>
            </a:r>
            <a:r>
              <a:rPr lang="en-AU" u="sng" dirty="0"/>
              <a:t>depending on the shock</a:t>
            </a:r>
            <a:r>
              <a:rPr lang="en-AU" dirty="0"/>
              <a:t>)</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Results</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4104456"/>
          </a:xfrm>
        </p:spPr>
        <p:txBody>
          <a:bodyPr>
            <a:normAutofit fontScale="850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br>
              <a:rPr lang="en-AU" dirty="0"/>
            </a:br>
            <a:endParaRPr lang="en-AU" dirty="0"/>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framework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8589E-82FE-C80F-22C9-4E8470881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8B92E-A83E-8976-1699-CCD5BF445013}"/>
              </a:ext>
            </a:extLst>
          </p:cNvPr>
          <p:cNvSpPr>
            <a:spLocks noGrp="1"/>
          </p:cNvSpPr>
          <p:nvPr>
            <p:ph type="ctrTitle"/>
          </p:nvPr>
        </p:nvSpPr>
        <p:spPr>
          <a:xfrm>
            <a:off x="685800" y="2267966"/>
            <a:ext cx="7772400" cy="607568"/>
          </a:xfrm>
        </p:spPr>
        <p:txBody>
          <a:bodyPr/>
          <a:lstStyle/>
          <a:p>
            <a:r>
              <a:rPr lang="en-US" dirty="0"/>
              <a:t>Modelling approach</a:t>
            </a:r>
          </a:p>
        </p:txBody>
      </p:sp>
      <p:sp>
        <p:nvSpPr>
          <p:cNvPr id="5" name="Footer Placeholder 4">
            <a:extLst>
              <a:ext uri="{FF2B5EF4-FFF2-40B4-BE49-F238E27FC236}">
                <a16:creationId xmlns:a16="http://schemas.microsoft.com/office/drawing/2014/main" id="{4028DBB7-1811-B4EA-BE05-6C37C9813353}"/>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66240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CD8B0-EF7B-1666-BA41-ABA6B018F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E7555-9FD6-BE61-5AEE-34884CFC0E0E}"/>
              </a:ext>
            </a:extLst>
          </p:cNvPr>
          <p:cNvSpPr>
            <a:spLocks noGrp="1"/>
          </p:cNvSpPr>
          <p:nvPr>
            <p:ph type="title"/>
          </p:nvPr>
        </p:nvSpPr>
        <p:spPr/>
        <p:txBody>
          <a:bodyPr/>
          <a:lstStyle/>
          <a:p>
            <a:r>
              <a:rPr lang="en-AU" dirty="0"/>
              <a:t>Key pieces</a:t>
            </a:r>
          </a:p>
        </p:txBody>
      </p:sp>
      <p:sp>
        <p:nvSpPr>
          <p:cNvPr id="3" name="Content Placeholder 2">
            <a:extLst>
              <a:ext uri="{FF2B5EF4-FFF2-40B4-BE49-F238E27FC236}">
                <a16:creationId xmlns:a16="http://schemas.microsoft.com/office/drawing/2014/main" id="{FC78EFAE-728B-A097-805B-B1FE510F9DDE}"/>
              </a:ext>
            </a:extLst>
          </p:cNvPr>
          <p:cNvSpPr>
            <a:spLocks noGrp="1"/>
          </p:cNvSpPr>
          <p:nvPr>
            <p:ph sz="half" idx="1"/>
          </p:nvPr>
        </p:nvSpPr>
        <p:spPr>
          <a:xfrm>
            <a:off x="390364" y="771550"/>
            <a:ext cx="8363272" cy="4104456"/>
          </a:xfrm>
        </p:spPr>
        <p:txBody>
          <a:bodyPr>
            <a:normAutofit lnSpcReduction="10000"/>
          </a:bodyPr>
          <a:lstStyle/>
          <a:p>
            <a:pPr marL="0" indent="0">
              <a:buNone/>
            </a:pPr>
            <a:r>
              <a:rPr lang="en-AU" dirty="0"/>
              <a:t>Monetary authorities are given an asymmetric inflation target in order to prevent time inconsistency (</a:t>
            </a:r>
            <a:r>
              <a:rPr lang="en-AU" dirty="0" err="1"/>
              <a:t>Kyland</a:t>
            </a:r>
            <a:r>
              <a:rPr lang="en-AU" dirty="0"/>
              <a:t> and Prescott, 1977).</a:t>
            </a:r>
          </a:p>
          <a:p>
            <a:pPr marL="0" indent="0">
              <a:buNone/>
            </a:pPr>
            <a:endParaRPr lang="en-AU" dirty="0"/>
          </a:p>
          <a:p>
            <a:pPr marL="0" indent="0">
              <a:buNone/>
            </a:pPr>
            <a:r>
              <a:rPr lang="en-AU" dirty="0"/>
              <a:t>This generates a non-cooperative game between authorities (</a:t>
            </a:r>
            <a:r>
              <a:rPr lang="en-US" dirty="0" err="1"/>
              <a:t>Debelle</a:t>
            </a:r>
            <a:r>
              <a:rPr lang="en-US" dirty="0"/>
              <a:t> and Fischer, 1994 and Dixit and </a:t>
            </a:r>
            <a:r>
              <a:rPr lang="en-US" dirty="0" err="1"/>
              <a:t>Lambertini</a:t>
            </a:r>
            <a:r>
              <a:rPr lang="en-US" dirty="0"/>
              <a:t>, 2003) – an inferior Nash Equilibrium that can be mollified through monetary leadership.</a:t>
            </a:r>
          </a:p>
          <a:p>
            <a:pPr marL="0" indent="0">
              <a:buNone/>
            </a:pPr>
            <a:endParaRPr lang="en-US" dirty="0"/>
          </a:p>
          <a:p>
            <a:pPr marL="0" indent="0">
              <a:buNone/>
            </a:pPr>
            <a:r>
              <a:rPr lang="en-US" dirty="0"/>
              <a:t>However, there has not been modelling of what generates leadership.  We combine two pieces of literature to describe this:</a:t>
            </a:r>
          </a:p>
          <a:p>
            <a:pPr marL="0" indent="0">
              <a:buNone/>
            </a:pPr>
            <a:endParaRPr lang="en-US" dirty="0"/>
          </a:p>
          <a:p>
            <a:pPr marL="457200" indent="-457200">
              <a:buFont typeface="+mj-lt"/>
              <a:buAutoNum type="arabicPeriod"/>
            </a:pPr>
            <a:r>
              <a:rPr lang="en-US" dirty="0"/>
              <a:t>Woodford (1999) – interest rate smoothing an </a:t>
            </a:r>
            <a:r>
              <a:rPr lang="en-US" i="1" dirty="0"/>
              <a:t>adjustment costs</a:t>
            </a:r>
            <a:r>
              <a:rPr lang="en-US" dirty="0"/>
              <a:t> of changing instruments.</a:t>
            </a:r>
          </a:p>
          <a:p>
            <a:pPr marL="457200" indent="-457200">
              <a:buFont typeface="+mj-lt"/>
              <a:buAutoNum type="arabicPeriod"/>
            </a:pPr>
            <a:r>
              <a:rPr lang="en-US" dirty="0"/>
              <a:t>Dixit (1997) – dynamic oligopolies.</a:t>
            </a:r>
          </a:p>
        </p:txBody>
      </p:sp>
    </p:spTree>
    <p:extLst>
      <p:ext uri="{BB962C8B-B14F-4D97-AF65-F5344CB8AC3E}">
        <p14:creationId xmlns:p14="http://schemas.microsoft.com/office/powerpoint/2010/main" val="355276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A61C-EB86-E9DA-0BE9-7D651B82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82006-C035-E4A8-BFF2-179007CFBE49}"/>
              </a:ext>
            </a:extLst>
          </p:cNvPr>
          <p:cNvSpPr>
            <a:spLocks noGrp="1"/>
          </p:cNvSpPr>
          <p:nvPr>
            <p:ph type="title"/>
          </p:nvPr>
        </p:nvSpPr>
        <p:spPr/>
        <p:txBody>
          <a:bodyPr/>
          <a:lstStyle/>
          <a:p>
            <a:r>
              <a:rPr lang="en-AU" dirty="0"/>
              <a:t>Key pieces</a:t>
            </a:r>
          </a:p>
        </p:txBody>
      </p:sp>
      <p:sp>
        <p:nvSpPr>
          <p:cNvPr id="3" name="Content Placeholder 2">
            <a:extLst>
              <a:ext uri="{FF2B5EF4-FFF2-40B4-BE49-F238E27FC236}">
                <a16:creationId xmlns:a16="http://schemas.microsoft.com/office/drawing/2014/main" id="{7F6F0124-6AB2-AD3C-994C-184C7536A033}"/>
              </a:ext>
            </a:extLst>
          </p:cNvPr>
          <p:cNvSpPr>
            <a:spLocks noGrp="1"/>
          </p:cNvSpPr>
          <p:nvPr>
            <p:ph sz="half" idx="1"/>
          </p:nvPr>
        </p:nvSpPr>
        <p:spPr>
          <a:xfrm>
            <a:off x="390364" y="771550"/>
            <a:ext cx="8363272" cy="4104456"/>
          </a:xfrm>
        </p:spPr>
        <p:txBody>
          <a:bodyPr>
            <a:normAutofit/>
          </a:bodyPr>
          <a:lstStyle/>
          <a:p>
            <a:pPr marL="0" indent="0">
              <a:buNone/>
            </a:pPr>
            <a:r>
              <a:rPr lang="en-AU" dirty="0"/>
              <a:t>Adjustment costs of changing policy instruments.</a:t>
            </a:r>
          </a:p>
          <a:p>
            <a:r>
              <a:rPr lang="en-AU" dirty="0"/>
              <a:t>XXX</a:t>
            </a:r>
          </a:p>
          <a:p>
            <a:r>
              <a:rPr lang="en-AU" dirty="0"/>
              <a:t>XXX</a:t>
            </a:r>
          </a:p>
          <a:p>
            <a:endParaRPr lang="en-AU" dirty="0"/>
          </a:p>
          <a:p>
            <a:endParaRPr lang="en-AU" dirty="0"/>
          </a:p>
          <a:p>
            <a:endParaRPr lang="en-AU" dirty="0"/>
          </a:p>
          <a:p>
            <a:pPr marL="0" indent="0">
              <a:buNone/>
            </a:pPr>
            <a:r>
              <a:rPr lang="en-AU" dirty="0"/>
              <a:t>Dynamic oligopoly models and </a:t>
            </a:r>
            <a:r>
              <a:rPr lang="en-AU" dirty="0" err="1"/>
              <a:t>supermodularity</a:t>
            </a:r>
            <a:r>
              <a:rPr lang="en-AU" dirty="0"/>
              <a:t>.</a:t>
            </a:r>
          </a:p>
          <a:p>
            <a:r>
              <a:rPr lang="en-US" dirty="0"/>
              <a:t>XXX</a:t>
            </a:r>
          </a:p>
        </p:txBody>
      </p:sp>
    </p:spTree>
    <p:extLst>
      <p:ext uri="{BB962C8B-B14F-4D97-AF65-F5344CB8AC3E}">
        <p14:creationId xmlns:p14="http://schemas.microsoft.com/office/powerpoint/2010/main" val="3486791445"/>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5501</TotalTime>
  <Words>4381</Words>
  <Application>Microsoft Office PowerPoint</Application>
  <PresentationFormat>On-screen Show (16:9)</PresentationFormat>
  <Paragraphs>327</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 Math</vt:lpstr>
      <vt:lpstr>1_Custom Design</vt:lpstr>
      <vt:lpstr>Monetary and Fiscal Policy coordination: game theory perspective</vt:lpstr>
      <vt:lpstr>Motivation</vt:lpstr>
      <vt:lpstr>Motivation</vt:lpstr>
      <vt:lpstr>Motivation – post-mining boom</vt:lpstr>
      <vt:lpstr>What we do</vt:lpstr>
      <vt:lpstr>Results</vt:lpstr>
      <vt:lpstr>Modelling approach</vt:lpstr>
      <vt:lpstr>Key pieces</vt:lpstr>
      <vt:lpstr>Key pieces</vt:lpstr>
      <vt:lpstr>Simple Model </vt:lpstr>
      <vt:lpstr>Model (static game) </vt:lpstr>
      <vt:lpstr>Demand shock</vt:lpstr>
      <vt:lpstr>Static Demand shock</vt:lpstr>
      <vt:lpstr>Choices (demand)</vt:lpstr>
      <vt:lpstr>Payoffs (demand)</vt:lpstr>
      <vt:lpstr>Dynamic game</vt:lpstr>
      <vt:lpstr>Initial dynamic game</vt:lpstr>
      <vt:lpstr>Logic of adjustment costs</vt:lpstr>
      <vt:lpstr>Dynamic game with “insufficient demand”</vt:lpstr>
      <vt:lpstr>Dynamic equilibrium with varying adjustment costs</vt:lpstr>
      <vt:lpstr>Incentive for leadership</vt:lpstr>
      <vt:lpstr>Modelling approach</vt:lpstr>
      <vt:lpstr>Static Supply shock (positive)</vt:lpstr>
      <vt:lpstr>Choices (supply)</vt:lpstr>
      <vt:lpstr>Payoffs (supply)</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 Nolan</cp:lastModifiedBy>
  <cp:revision>202</cp:revision>
  <dcterms:created xsi:type="dcterms:W3CDTF">2024-10-02T22:24:42Z</dcterms:created>
  <dcterms:modified xsi:type="dcterms:W3CDTF">2024-12-02T06:53:08Z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