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9"/>
  </p:notesMasterIdLst>
  <p:handoutMasterIdLst>
    <p:handoutMasterId r:id="rId30"/>
  </p:handoutMasterIdLst>
  <p:sldIdLst>
    <p:sldId id="256" r:id="rId2"/>
    <p:sldId id="302" r:id="rId3"/>
    <p:sldId id="283" r:id="rId4"/>
    <p:sldId id="312" r:id="rId5"/>
    <p:sldId id="306" r:id="rId6"/>
    <p:sldId id="282" r:id="rId7"/>
    <p:sldId id="290" r:id="rId8"/>
    <p:sldId id="307" r:id="rId9"/>
    <p:sldId id="308" r:id="rId10"/>
    <p:sldId id="309" r:id="rId11"/>
    <p:sldId id="285" r:id="rId12"/>
    <p:sldId id="287" r:id="rId13"/>
    <p:sldId id="310" r:id="rId14"/>
    <p:sldId id="291" r:id="rId15"/>
    <p:sldId id="273" r:id="rId16"/>
    <p:sldId id="276" r:id="rId17"/>
    <p:sldId id="260" r:id="rId18"/>
    <p:sldId id="300" r:id="rId19"/>
    <p:sldId id="299" r:id="rId20"/>
    <p:sldId id="301" r:id="rId21"/>
    <p:sldId id="303" r:id="rId22"/>
    <p:sldId id="305" r:id="rId23"/>
    <p:sldId id="311" r:id="rId24"/>
    <p:sldId id="270" r:id="rId25"/>
    <p:sldId id="274" r:id="rId26"/>
    <p:sldId id="275" r:id="rId27"/>
    <p:sldId id="262" r:id="rId28"/>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2C2C2"/>
    <a:srgbClr val="0066AA"/>
    <a:srgbClr val="272727"/>
    <a:srgbClr val="00456B"/>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5/12/2024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5/12/2024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E2838-ED62-AB5F-EA86-BD364349DB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0352C-AEFA-CEFF-50D5-A7925A902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09A9C-EA6D-C3D9-95F7-E9A707731467}"/>
              </a:ext>
            </a:extLst>
          </p:cNvPr>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a:extLst>
              <a:ext uri="{FF2B5EF4-FFF2-40B4-BE49-F238E27FC236}">
                <a16:creationId xmlns:a16="http://schemas.microsoft.com/office/drawing/2014/main" id="{505DDC82-778A-08E9-1453-F98FAB7E9D13}"/>
              </a:ext>
            </a:extLst>
          </p:cNvPr>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875647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82E3C-CF38-6C72-C7A5-72872C554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BEDBE-065C-0080-3CCB-296977867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89FC5-A4C2-79A4-2408-722A5100C37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EF45A06D-F0B4-BFB0-7196-5C7150E45CEC}"/>
              </a:ext>
            </a:extLst>
          </p:cNvPr>
          <p:cNvSpPr>
            <a:spLocks noGrp="1"/>
          </p:cNvSpPr>
          <p:nvPr>
            <p:ph type="sldNum" sz="quarter" idx="10"/>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32719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AA61-7883-75FA-7C0A-308EA5C81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EB369-DF0C-8BF4-96FD-7AAEDEE6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24F67-215C-38D5-BD9F-7CEE8AF3EEBB}"/>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3E6FA805-AAA2-1A4C-B364-8CDD5FC4C0BF}"/>
              </a:ext>
            </a:extLst>
          </p:cNvPr>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27847939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8555-0ED6-F10E-3374-F34FA6982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1326-AB4F-E4CD-536D-26EDF1C6BD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7B805-2152-ACDA-167B-D309F566A1BF}"/>
              </a:ext>
            </a:extLst>
          </p:cNvPr>
          <p:cNvSpPr>
            <a:spLocks noGrp="1"/>
          </p:cNvSpPr>
          <p:nvPr>
            <p:ph type="body" idx="1"/>
          </p:nvPr>
        </p:nvSpPr>
        <p:spPr/>
        <p:txBody>
          <a:bodyPr/>
          <a:lstStyle/>
          <a:p>
            <a:r>
              <a:rPr lang="en-US" dirty="0"/>
              <a:t>Here there is a “penalty” associated with being in an easing stance that generates the result – as otherwise the objectives are symmetric. A small penalty generates the incentive to free-ride on the other decision maker.</a:t>
            </a:r>
          </a:p>
          <a:p>
            <a:endParaRPr lang="en-US" dirty="0"/>
          </a:p>
          <a:p>
            <a:r>
              <a:rPr lang="en-US" dirty="0"/>
              <a:t>Given that free-riding incentive, adjustment costs allow the monetary authority to reduce how much it does and reduce costs to itself – however this leads to worse </a:t>
            </a:r>
            <a:r>
              <a:rPr lang="en-US"/>
              <a:t>overall outcomes.</a:t>
            </a:r>
            <a:endParaRPr lang="en-US" dirty="0"/>
          </a:p>
          <a:p>
            <a:endParaRPr lang="en-US" dirty="0"/>
          </a:p>
          <a:p>
            <a:r>
              <a:rPr lang="en-US" dirty="0"/>
              <a:t>In a game where objectives are “substitutes” the game changes.</a:t>
            </a:r>
            <a:endParaRPr lang="en-NZ" dirty="0"/>
          </a:p>
        </p:txBody>
      </p:sp>
      <p:sp>
        <p:nvSpPr>
          <p:cNvPr id="4" name="Slide Number Placeholder 3">
            <a:extLst>
              <a:ext uri="{FF2B5EF4-FFF2-40B4-BE49-F238E27FC236}">
                <a16:creationId xmlns:a16="http://schemas.microsoft.com/office/drawing/2014/main" id="{DC2A09A5-7110-9D88-38B3-AFEAE167FACF}"/>
              </a:ext>
            </a:extLst>
          </p:cNvPr>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2067029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C2F7B-EBFA-AF96-3DB4-C7FCC6413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918994-3D04-7232-B7C4-BBB137E19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E9757-0424-9799-2A33-36E2EBD29D84}"/>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C4AF9B6-20C5-BDFE-2D15-8EE54F0336A8}"/>
              </a:ext>
            </a:extLst>
          </p:cNvPr>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2738456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3B706-C7A2-9286-DA5B-D116C44B0C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3E2E8-7D3D-57CD-CB6F-E0F4323393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CCA21-97A5-F912-387A-707619ABFFE8}"/>
              </a:ext>
            </a:extLst>
          </p:cNvPr>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a:extLst>
              <a:ext uri="{FF2B5EF4-FFF2-40B4-BE49-F238E27FC236}">
                <a16:creationId xmlns:a16="http://schemas.microsoft.com/office/drawing/2014/main" id="{01970877-C681-4DC4-E45E-AD0BB1E97BF9}"/>
              </a:ext>
            </a:extLst>
          </p:cNvPr>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1550649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0017B-03A6-5ADD-75C0-E81B870B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74280-31B8-2D16-EE81-6A218240D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9BD95-06E0-5E97-2A1E-DB03167D47A2}"/>
              </a:ext>
            </a:extLst>
          </p:cNvPr>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a:extLst>
              <a:ext uri="{FF2B5EF4-FFF2-40B4-BE49-F238E27FC236}">
                <a16:creationId xmlns:a16="http://schemas.microsoft.com/office/drawing/2014/main" id="{65A9240E-0AB5-6EEC-A602-B8D49DBDA167}"/>
              </a:ext>
            </a:extLst>
          </p:cNvPr>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3000836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780F3-B9E5-45B9-5161-B7C4C4DD5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52B69E-4B08-0DC5-D516-093C6F14E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6115F-CFB5-2FFA-2B75-BD2FC35FCBD0}"/>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52C4AB2-FEE3-12FE-258B-8E4551503EAE}"/>
              </a:ext>
            </a:extLst>
          </p:cNvPr>
          <p:cNvSpPr>
            <a:spLocks noGrp="1"/>
          </p:cNvSpPr>
          <p:nvPr>
            <p:ph type="sldNum" sz="quarter" idx="10"/>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292820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5BBBE-5064-937D-64CF-FBBEDEA39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0E668-937B-38C8-980D-DDE6A5BD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A9117-071E-CBCC-1C18-4E108CE978DF}"/>
              </a:ext>
            </a:extLst>
          </p:cNvPr>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a:extLst>
              <a:ext uri="{FF2B5EF4-FFF2-40B4-BE49-F238E27FC236}">
                <a16:creationId xmlns:a16="http://schemas.microsoft.com/office/drawing/2014/main" id="{F073D59D-AEE8-57D6-DC68-02A1E3E226CF}"/>
              </a:ext>
            </a:extLst>
          </p:cNvPr>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3504522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5/12/2024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5.jp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A61C-EB86-E9DA-0BE9-7D651B82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82006-C035-E4A8-BFF2-179007CFBE49}"/>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7F6F0124-6AB2-AD3C-994C-184C7536A033}"/>
              </a:ext>
            </a:extLst>
          </p:cNvPr>
          <p:cNvSpPr>
            <a:spLocks noGrp="1"/>
          </p:cNvSpPr>
          <p:nvPr>
            <p:ph sz="half" idx="1"/>
          </p:nvPr>
        </p:nvSpPr>
        <p:spPr>
          <a:xfrm>
            <a:off x="390364" y="771550"/>
            <a:ext cx="8363272" cy="4104456"/>
          </a:xfrm>
        </p:spPr>
        <p:txBody>
          <a:bodyPr>
            <a:normAutofit/>
          </a:bodyPr>
          <a:lstStyle/>
          <a:p>
            <a:pPr marL="0" indent="0">
              <a:buNone/>
            </a:pPr>
            <a:r>
              <a:rPr lang="en-AU" dirty="0"/>
              <a:t>Adjustment costs of changing policy instruments.</a:t>
            </a:r>
          </a:p>
          <a:p>
            <a:r>
              <a:rPr lang="en-AU" dirty="0"/>
              <a:t>XXX</a:t>
            </a:r>
          </a:p>
          <a:p>
            <a:r>
              <a:rPr lang="en-AU" dirty="0"/>
              <a:t>XXX</a:t>
            </a:r>
          </a:p>
          <a:p>
            <a:endParaRPr lang="en-AU" dirty="0"/>
          </a:p>
          <a:p>
            <a:endParaRPr lang="en-AU" dirty="0"/>
          </a:p>
          <a:p>
            <a:endParaRPr lang="en-AU" dirty="0"/>
          </a:p>
          <a:p>
            <a:pPr marL="0" indent="0">
              <a:buNone/>
            </a:pPr>
            <a:r>
              <a:rPr lang="en-AU" dirty="0"/>
              <a:t>Dynamic oligopoly models and </a:t>
            </a:r>
            <a:r>
              <a:rPr lang="en-AU" dirty="0" err="1"/>
              <a:t>supermodularity</a:t>
            </a:r>
            <a:r>
              <a:rPr lang="en-AU" dirty="0"/>
              <a:t>.</a:t>
            </a:r>
          </a:p>
          <a:p>
            <a:r>
              <a:rPr lang="en-US" dirty="0"/>
              <a:t>XXX</a:t>
            </a:r>
          </a:p>
        </p:txBody>
      </p:sp>
    </p:spTree>
    <p:extLst>
      <p:ext uri="{BB962C8B-B14F-4D97-AF65-F5344CB8AC3E}">
        <p14:creationId xmlns:p14="http://schemas.microsoft.com/office/powerpoint/2010/main" val="3486791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3A6C7-E122-9D1E-C942-F24D852CE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AE85B-960D-047B-F634-04E7202E33A9}"/>
              </a:ext>
            </a:extLst>
          </p:cNvPr>
          <p:cNvSpPr>
            <a:spLocks noGrp="1"/>
          </p:cNvSpPr>
          <p:nvPr>
            <p:ph type="ctrTitle"/>
          </p:nvPr>
        </p:nvSpPr>
        <p:spPr>
          <a:xfrm>
            <a:off x="685800" y="2267966"/>
            <a:ext cx="7772400" cy="607568"/>
          </a:xfrm>
        </p:spPr>
        <p:txBody>
          <a:bodyPr/>
          <a:lstStyle/>
          <a:p>
            <a:r>
              <a:rPr lang="en-US" dirty="0"/>
              <a:t>Demand shock</a:t>
            </a:r>
          </a:p>
        </p:txBody>
      </p:sp>
      <p:sp>
        <p:nvSpPr>
          <p:cNvPr id="5" name="Footer Placeholder 4">
            <a:extLst>
              <a:ext uri="{FF2B5EF4-FFF2-40B4-BE49-F238E27FC236}">
                <a16:creationId xmlns:a16="http://schemas.microsoft.com/office/drawing/2014/main" id="{372ADBF5-B214-379E-7DA0-1FCB7AD19AF7}"/>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115600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weighs that objective)</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 (free-rider problem)</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easing policy is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xmlns="">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DE15-18B2-771F-78AF-3CBE13A02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A7DEA-E3FB-839B-A2A1-7A77DA25171F}"/>
              </a:ext>
            </a:extLst>
          </p:cNvPr>
          <p:cNvSpPr>
            <a:spLocks noGrp="1"/>
          </p:cNvSpPr>
          <p:nvPr>
            <p:ph type="title"/>
          </p:nvPr>
        </p:nvSpPr>
        <p:spPr>
          <a:xfrm>
            <a:off x="107504" y="123478"/>
            <a:ext cx="8784654" cy="540543"/>
          </a:xfrm>
        </p:spPr>
        <p:txBody>
          <a:bodyPr/>
          <a:lstStyle/>
          <a:p>
            <a:r>
              <a:rPr lang="en-AU" dirty="0"/>
              <a:t>Dynamic equilibrium with varying adjustment costs</a:t>
            </a:r>
          </a:p>
        </p:txBody>
      </p:sp>
    </p:spTree>
    <p:extLst>
      <p:ext uri="{BB962C8B-B14F-4D97-AF65-F5344CB8AC3E}">
        <p14:creationId xmlns:p14="http://schemas.microsoft.com/office/powerpoint/2010/main" val="3260504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2D82-63A5-7BCB-1BC6-BC540EA6E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FD4A6-EDA0-AF3B-F422-6968FFE9D702}"/>
              </a:ext>
            </a:extLst>
          </p:cNvPr>
          <p:cNvSpPr>
            <a:spLocks noGrp="1"/>
          </p:cNvSpPr>
          <p:nvPr>
            <p:ph type="title"/>
          </p:nvPr>
        </p:nvSpPr>
        <p:spPr>
          <a:xfrm>
            <a:off x="107504" y="123478"/>
            <a:ext cx="8784654" cy="540543"/>
          </a:xfrm>
        </p:spPr>
        <p:txBody>
          <a:bodyPr/>
          <a:lstStyle/>
          <a:p>
            <a:r>
              <a:rPr lang="en-AU" dirty="0"/>
              <a:t>Incentive for leadership</a:t>
            </a:r>
          </a:p>
        </p:txBody>
      </p:sp>
      <p:pic>
        <p:nvPicPr>
          <p:cNvPr id="11" name="Picture 10">
            <a:extLst>
              <a:ext uri="{FF2B5EF4-FFF2-40B4-BE49-F238E27FC236}">
                <a16:creationId xmlns:a16="http://schemas.microsoft.com/office/drawing/2014/main" id="{7E3477A7-33A1-700C-7A8B-7689855D1B58}"/>
              </a:ext>
            </a:extLst>
          </p:cNvPr>
          <p:cNvPicPr>
            <a:picLocks noChangeAspect="1"/>
          </p:cNvPicPr>
          <p:nvPr/>
        </p:nvPicPr>
        <p:blipFill>
          <a:blip r:embed="rId3"/>
          <a:stretch>
            <a:fillRect/>
          </a:stretch>
        </p:blipFill>
        <p:spPr>
          <a:xfrm>
            <a:off x="683568" y="664021"/>
            <a:ext cx="3035899" cy="2039343"/>
          </a:xfrm>
          <a:prstGeom prst="rect">
            <a:avLst/>
          </a:prstGeom>
        </p:spPr>
      </p:pic>
      <p:sp>
        <p:nvSpPr>
          <p:cNvPr id="12" name="TextBox 11">
            <a:extLst>
              <a:ext uri="{FF2B5EF4-FFF2-40B4-BE49-F238E27FC236}">
                <a16:creationId xmlns:a16="http://schemas.microsoft.com/office/drawing/2014/main" id="{1B059558-6B8E-2193-2837-06B437D159D2}"/>
              </a:ext>
            </a:extLst>
          </p:cNvPr>
          <p:cNvSpPr txBox="1"/>
          <p:nvPr/>
        </p:nvSpPr>
        <p:spPr>
          <a:xfrm>
            <a:off x="4245917" y="551058"/>
            <a:ext cx="4646241" cy="369332"/>
          </a:xfrm>
          <a:prstGeom prst="rect">
            <a:avLst/>
          </a:prstGeom>
          <a:noFill/>
        </p:spPr>
        <p:txBody>
          <a:bodyPr wrap="square" rtlCol="0">
            <a:spAutoFit/>
          </a:bodyPr>
          <a:lstStyle/>
          <a:p>
            <a:r>
              <a:rPr lang="en-AU" i="1" dirty="0"/>
              <a:t>If it was costless to adjust fiscal policy </a:t>
            </a:r>
          </a:p>
        </p:txBody>
      </p:sp>
      <p:sp>
        <p:nvSpPr>
          <p:cNvPr id="13" name="TextBox 12">
            <a:extLst>
              <a:ext uri="{FF2B5EF4-FFF2-40B4-BE49-F238E27FC236}">
                <a16:creationId xmlns:a16="http://schemas.microsoft.com/office/drawing/2014/main" id="{DDF8584F-E13C-E1B4-1906-115B7ADF8BCE}"/>
              </a:ext>
            </a:extLst>
          </p:cNvPr>
          <p:cNvSpPr txBox="1"/>
          <p:nvPr/>
        </p:nvSpPr>
        <p:spPr>
          <a:xfrm>
            <a:off x="4139952" y="1563638"/>
            <a:ext cx="4919124" cy="3139321"/>
          </a:xfrm>
          <a:prstGeom prst="rect">
            <a:avLst/>
          </a:prstGeom>
          <a:noFill/>
        </p:spPr>
        <p:txBody>
          <a:bodyPr wrap="square" rtlCol="0">
            <a:spAutoFit/>
          </a:bodyPr>
          <a:lstStyle/>
          <a:p>
            <a:pPr marL="285750" indent="-285750">
              <a:buFont typeface="Arial" panose="020B0604020202020204" pitchFamily="34" charset="0"/>
              <a:buChar char="•"/>
            </a:pPr>
            <a:r>
              <a:rPr lang="en-AU" dirty="0"/>
              <a:t>As adjustment cost of m rises, m falls.</a:t>
            </a:r>
          </a:p>
          <a:p>
            <a:endParaRPr lang="en-AU" dirty="0"/>
          </a:p>
          <a:p>
            <a:pPr marL="285750" indent="-285750">
              <a:buFont typeface="Arial" panose="020B0604020202020204" pitchFamily="34" charset="0"/>
              <a:buChar char="•"/>
            </a:pPr>
            <a:r>
              <a:rPr lang="en-AU" dirty="0"/>
              <a:t>But also f rises.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Adjustment cost used to commit to “doing less”</a:t>
            </a:r>
            <a:br>
              <a:rPr lang="en-AU" dirty="0"/>
            </a:br>
            <a:endParaRPr lang="en-AU" dirty="0"/>
          </a:p>
          <a:p>
            <a:pPr marL="285750" indent="-285750">
              <a:buFont typeface="Arial" panose="020B0604020202020204" pitchFamily="34" charset="0"/>
              <a:buChar char="•"/>
            </a:pPr>
            <a:r>
              <a:rPr lang="en-AU" dirty="0"/>
              <a:t>The “loss” to the monetary authority declines as the adjustment cost rises – incentive to make instrument </a:t>
            </a:r>
            <a:r>
              <a:rPr lang="en-AU" b="1" dirty="0"/>
              <a:t>too sticky </a:t>
            </a:r>
            <a:r>
              <a:rPr lang="en-AU" dirty="0"/>
              <a:t>(conservative bias).</a:t>
            </a:r>
          </a:p>
        </p:txBody>
      </p:sp>
      <p:pic>
        <p:nvPicPr>
          <p:cNvPr id="15" name="Picture 14">
            <a:extLst>
              <a:ext uri="{FF2B5EF4-FFF2-40B4-BE49-F238E27FC236}">
                <a16:creationId xmlns:a16="http://schemas.microsoft.com/office/drawing/2014/main" id="{B13DE704-F13E-9D6B-10B5-E891588C3FE2}"/>
              </a:ext>
            </a:extLst>
          </p:cNvPr>
          <p:cNvPicPr>
            <a:picLocks noChangeAspect="1"/>
          </p:cNvPicPr>
          <p:nvPr/>
        </p:nvPicPr>
        <p:blipFill>
          <a:blip r:embed="rId4"/>
          <a:stretch>
            <a:fillRect/>
          </a:stretch>
        </p:blipFill>
        <p:spPr>
          <a:xfrm>
            <a:off x="761358" y="2939630"/>
            <a:ext cx="3168352" cy="2080392"/>
          </a:xfrm>
          <a:prstGeom prst="rect">
            <a:avLst/>
          </a:prstGeom>
        </p:spPr>
      </p:pic>
    </p:spTree>
    <p:extLst>
      <p:ext uri="{BB962C8B-B14F-4D97-AF65-F5344CB8AC3E}">
        <p14:creationId xmlns:p14="http://schemas.microsoft.com/office/powerpoint/2010/main" val="219270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A4CFD-7CD7-8A12-58B2-56FEA137C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95ABB-F4EB-9968-5BD4-3F4F7B374C20}"/>
              </a:ext>
            </a:extLst>
          </p:cNvPr>
          <p:cNvSpPr>
            <a:spLocks noGrp="1"/>
          </p:cNvSpPr>
          <p:nvPr>
            <p:ph type="ctrTitle"/>
          </p:nvPr>
        </p:nvSpPr>
        <p:spPr>
          <a:xfrm>
            <a:off x="685800" y="2267966"/>
            <a:ext cx="7772400" cy="607568"/>
          </a:xfrm>
        </p:spPr>
        <p:txBody>
          <a:bodyPr/>
          <a:lstStyle/>
          <a:p>
            <a:r>
              <a:rPr lang="en-US" dirty="0"/>
              <a:t>Modelling approach</a:t>
            </a:r>
          </a:p>
        </p:txBody>
      </p:sp>
      <p:sp>
        <p:nvSpPr>
          <p:cNvPr id="5" name="Footer Placeholder 4">
            <a:extLst>
              <a:ext uri="{FF2B5EF4-FFF2-40B4-BE49-F238E27FC236}">
                <a16:creationId xmlns:a16="http://schemas.microsoft.com/office/drawing/2014/main" id="{E952973D-71DB-3845-3A99-3FC7B50C4880}"/>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4123090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(policies are substitutes, but 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 and objective asymmetry).</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20000"/>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pPr marL="0" indent="0">
              <a:buNone/>
            </a:pPr>
            <a:r>
              <a:rPr lang="en-AU" sz="1800" i="1" dirty="0">
                <a:effectLst/>
                <a:latin typeface="Calibri" panose="020F0502020204030204" pitchFamily="34" charset="0"/>
                <a:ea typeface="Calibri" panose="020F0502020204030204" pitchFamily="34" charset="0"/>
              </a:rPr>
              <a:t>“[I]t is important to recognize that the role of an independent central bank is different in inflationary and deflationary environments. In the face of inflation, which is often associated with excessive monetization of government debt, the virtue of an independent central bank is its ability to say ‘no’ to the government. With protracted deflation, however, excessive money creation is unlikely to be the problem, and a more cooperative stance on the part of the central bank may be called for. Under [these] circumstances, greater cooperation for a time between [central banks] and fiscal authorities is in no way inconsistent with the independence of the central banks, any more than cooperation between two independent nations in pursuit of a common objective is inconsistent with the principle of national sovereignty.”</a:t>
            </a:r>
            <a:endParaRPr lang="en-NZ" sz="1800" dirty="0">
              <a:effectLst/>
              <a:latin typeface="Calibri" panose="020F0502020204030204" pitchFamily="34" charset="0"/>
              <a:ea typeface="Calibri" panose="020F0502020204030204" pitchFamily="34" charset="0"/>
            </a:endParaRPr>
          </a:p>
          <a:p>
            <a:pPr marL="0" indent="0">
              <a:buNone/>
            </a:pPr>
            <a:r>
              <a:rPr lang="en-AU" sz="1800" i="1" dirty="0">
                <a:effectLst/>
                <a:latin typeface="Calibri" panose="020F0502020204030204" pitchFamily="34" charset="0"/>
                <a:ea typeface="Calibri" panose="020F0502020204030204" pitchFamily="34" charset="0"/>
              </a:rPr>
              <a:t> </a:t>
            </a:r>
            <a:endParaRPr lang="en-NZ" sz="1800" dirty="0">
              <a:effectLst/>
              <a:latin typeface="Calibri" panose="020F0502020204030204" pitchFamily="34" charset="0"/>
              <a:ea typeface="Calibri" panose="020F0502020204030204" pitchFamily="34" charset="0"/>
            </a:endParaRPr>
          </a:p>
          <a:p>
            <a:pPr marL="0" indent="0">
              <a:buNone/>
            </a:pPr>
            <a:r>
              <a:rPr lang="en-AU" sz="1800" dirty="0">
                <a:effectLst/>
                <a:latin typeface="Calibri" panose="020F0502020204030204" pitchFamily="34" charset="0"/>
                <a:ea typeface="Calibri" panose="020F0502020204030204" pitchFamily="34" charset="0"/>
              </a:rPr>
              <a:t>Ben Bernanke, Chairman of the Board of Governors of the Federal reserve, before the Japan Society of Monetary Economics, Tokyo, Japan, May 31, 2003.</a:t>
            </a:r>
            <a:endParaRPr lang="en-NZ" sz="1800" dirty="0">
              <a:effectLst/>
              <a:latin typeface="Calibri" panose="020F0502020204030204" pitchFamily="34" charset="0"/>
              <a:ea typeface="Calibri" panose="020F0502020204030204" pitchFamily="34" charset="0"/>
            </a:endParaRP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8F8BA-F6AE-01FC-76D3-5A22490DE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DF7799-8D63-8F54-E768-C6A16CCBB2BF}"/>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230EFD6-D29D-83CA-6DDD-2B8AB8DFB73C}"/>
              </a:ext>
            </a:extLst>
          </p:cNvPr>
          <p:cNvSpPr>
            <a:spLocks noGrp="1"/>
          </p:cNvSpPr>
          <p:nvPr>
            <p:ph sz="half" idx="1"/>
          </p:nvPr>
        </p:nvSpPr>
        <p:spPr>
          <a:xfrm>
            <a:off x="313184" y="820588"/>
            <a:ext cx="8521254" cy="4127425"/>
          </a:xfrm>
        </p:spPr>
        <p:txBody>
          <a:bodyPr>
            <a:normAutofit/>
          </a:bodyPr>
          <a:lstStyle/>
          <a:p>
            <a:r>
              <a:rPr lang="en-AU" dirty="0">
                <a:solidFill>
                  <a:srgbClr val="C2C2C2"/>
                </a:solidFill>
              </a:rPr>
              <a:t>Why does this matter?</a:t>
            </a:r>
          </a:p>
          <a:p>
            <a:endParaRPr lang="en-AU" dirty="0">
              <a:solidFill>
                <a:srgbClr val="C2C2C2"/>
              </a:solidFill>
            </a:endParaRPr>
          </a:p>
          <a:p>
            <a:r>
              <a:rPr lang="en-AU" dirty="0">
                <a:solidFill>
                  <a:srgbClr val="C2C2C2"/>
                </a:solidFill>
              </a:rPr>
              <a:t>Insufficient stimulus post-GFC.</a:t>
            </a:r>
          </a:p>
          <a:p>
            <a:endParaRPr lang="en-AU" dirty="0">
              <a:solidFill>
                <a:srgbClr val="C2C2C2"/>
              </a:solidFill>
            </a:endParaRPr>
          </a:p>
          <a:p>
            <a:r>
              <a:rPr lang="en-AU" dirty="0">
                <a:solidFill>
                  <a:srgbClr val="C2C2C2"/>
                </a:solidFill>
              </a:rPr>
              <a:t>Excessive stimulus post-COVID.</a:t>
            </a:r>
          </a:p>
          <a:p>
            <a:endParaRPr lang="en-AU" dirty="0"/>
          </a:p>
          <a:p>
            <a:r>
              <a:rPr lang="en-AU" sz="1800" dirty="0"/>
              <a:t>Both scenarios suggest that fiscal and monetary authorities may have been engaged in a non-cooperative game – and the differences in these games give important clues about how to cooperate with different shocks.</a:t>
            </a:r>
          </a:p>
          <a:p>
            <a:endParaRPr lang="en-AU" sz="1800" dirty="0"/>
          </a:p>
          <a:p>
            <a:r>
              <a:rPr lang="en-AU" sz="1800" dirty="0"/>
              <a:t>Policy stickiness/commitment is key:  Has growing policy stickiness (pre-commitment) exacerbated this game? Does the type of shock matter?</a:t>
            </a:r>
          </a:p>
          <a:p>
            <a:pPr marL="0" indent="0">
              <a:buNone/>
            </a:pPr>
            <a:endParaRPr lang="en-AU" dirty="0"/>
          </a:p>
          <a:p>
            <a:endParaRPr lang="en-AU" dirty="0"/>
          </a:p>
          <a:p>
            <a:endParaRPr lang="en-AU" dirty="0"/>
          </a:p>
        </p:txBody>
      </p:sp>
    </p:spTree>
    <p:extLst>
      <p:ext uri="{BB962C8B-B14F-4D97-AF65-F5344CB8AC3E}">
        <p14:creationId xmlns:p14="http://schemas.microsoft.com/office/powerpoint/2010/main" val="414657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E0823-4426-3063-6AA2-1FD7E0384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EBE27-60C8-1DE9-DC25-385DA99513F1}"/>
              </a:ext>
            </a:extLst>
          </p:cNvPr>
          <p:cNvSpPr>
            <a:spLocks noGrp="1"/>
          </p:cNvSpPr>
          <p:nvPr>
            <p:ph type="title"/>
          </p:nvPr>
        </p:nvSpPr>
        <p:spPr/>
        <p:txBody>
          <a:bodyPr/>
          <a:lstStyle/>
          <a:p>
            <a:r>
              <a:rPr lang="en-AU" dirty="0"/>
              <a:t>Motivation – post-mining boom</a:t>
            </a:r>
          </a:p>
        </p:txBody>
      </p:sp>
      <p:sp>
        <p:nvSpPr>
          <p:cNvPr id="3" name="Content Placeholder 2">
            <a:extLst>
              <a:ext uri="{FF2B5EF4-FFF2-40B4-BE49-F238E27FC236}">
                <a16:creationId xmlns:a16="http://schemas.microsoft.com/office/drawing/2014/main" id="{D02D00CB-16D8-EA54-CDC3-D9223748D5F3}"/>
              </a:ext>
            </a:extLst>
          </p:cNvPr>
          <p:cNvSpPr>
            <a:spLocks noGrp="1"/>
          </p:cNvSpPr>
          <p:nvPr>
            <p:ph sz="half" idx="1"/>
          </p:nvPr>
        </p:nvSpPr>
        <p:spPr>
          <a:xfrm>
            <a:off x="313184" y="820588"/>
            <a:ext cx="8521254" cy="4127425"/>
          </a:xfrm>
        </p:spPr>
        <p:txBody>
          <a:bodyPr>
            <a:normAutofit/>
          </a:bodyPr>
          <a:lstStyle/>
          <a:p>
            <a:r>
              <a:rPr lang="en-AU" dirty="0"/>
              <a:t>Graphs</a:t>
            </a:r>
          </a:p>
          <a:p>
            <a:endParaRPr lang="en-AU" dirty="0"/>
          </a:p>
        </p:txBody>
      </p:sp>
    </p:spTree>
    <p:extLst>
      <p:ext uri="{BB962C8B-B14F-4D97-AF65-F5344CB8AC3E}">
        <p14:creationId xmlns:p14="http://schemas.microsoft.com/office/powerpoint/2010/main" val="230693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Results</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89E-82FE-C80F-22C9-4E8470881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8B92E-A83E-8976-1699-CCD5BF445013}"/>
              </a:ext>
            </a:extLst>
          </p:cNvPr>
          <p:cNvSpPr>
            <a:spLocks noGrp="1"/>
          </p:cNvSpPr>
          <p:nvPr>
            <p:ph type="ctrTitle"/>
          </p:nvPr>
        </p:nvSpPr>
        <p:spPr>
          <a:xfrm>
            <a:off x="685800" y="2267966"/>
            <a:ext cx="7772400" cy="607568"/>
          </a:xfrm>
        </p:spPr>
        <p:txBody>
          <a:bodyPr/>
          <a:lstStyle/>
          <a:p>
            <a:r>
              <a:rPr lang="en-US" dirty="0"/>
              <a:t>Modelling approach</a:t>
            </a:r>
          </a:p>
        </p:txBody>
      </p:sp>
      <p:sp>
        <p:nvSpPr>
          <p:cNvPr id="5" name="Footer Placeholder 4">
            <a:extLst>
              <a:ext uri="{FF2B5EF4-FFF2-40B4-BE49-F238E27FC236}">
                <a16:creationId xmlns:a16="http://schemas.microsoft.com/office/drawing/2014/main" id="{4028DBB7-1811-B4EA-BE05-6C37C9813353}"/>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66240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D8B0-EF7B-1666-BA41-ABA6B018F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E7555-9FD6-BE61-5AEE-34884CFC0E0E}"/>
              </a:ext>
            </a:extLst>
          </p:cNvPr>
          <p:cNvSpPr>
            <a:spLocks noGrp="1"/>
          </p:cNvSpPr>
          <p:nvPr>
            <p:ph type="title"/>
          </p:nvPr>
        </p:nvSpPr>
        <p:spPr/>
        <p:txBody>
          <a:bodyPr/>
          <a:lstStyle/>
          <a:p>
            <a:r>
              <a:rPr lang="en-AU" dirty="0"/>
              <a:t>Key pieces</a:t>
            </a:r>
          </a:p>
        </p:txBody>
      </p:sp>
      <p:sp>
        <p:nvSpPr>
          <p:cNvPr id="3" name="Content Placeholder 2">
            <a:extLst>
              <a:ext uri="{FF2B5EF4-FFF2-40B4-BE49-F238E27FC236}">
                <a16:creationId xmlns:a16="http://schemas.microsoft.com/office/drawing/2014/main" id="{FC78EFAE-728B-A097-805B-B1FE510F9DDE}"/>
              </a:ext>
            </a:extLst>
          </p:cNvPr>
          <p:cNvSpPr>
            <a:spLocks noGrp="1"/>
          </p:cNvSpPr>
          <p:nvPr>
            <p:ph sz="half" idx="1"/>
          </p:nvPr>
        </p:nvSpPr>
        <p:spPr>
          <a:xfrm>
            <a:off x="390364" y="771550"/>
            <a:ext cx="8363272" cy="4104456"/>
          </a:xfrm>
        </p:spPr>
        <p:txBody>
          <a:bodyPr>
            <a:normAutofit lnSpcReduction="10000"/>
          </a:bodyPr>
          <a:lstStyle/>
          <a:p>
            <a:pPr marL="0" indent="0">
              <a:buNone/>
            </a:pPr>
            <a:r>
              <a:rPr lang="en-AU" dirty="0"/>
              <a:t>Monetary authorities are given an asymmetric inflation target in order to prevent time inconsistency (</a:t>
            </a:r>
            <a:r>
              <a:rPr lang="en-AU" dirty="0" err="1"/>
              <a:t>Kyland</a:t>
            </a:r>
            <a:r>
              <a:rPr lang="en-AU" dirty="0"/>
              <a:t> and Prescott, 1977).</a:t>
            </a:r>
          </a:p>
          <a:p>
            <a:pPr marL="0" indent="0">
              <a:buNone/>
            </a:pPr>
            <a:endParaRPr lang="en-AU" dirty="0"/>
          </a:p>
          <a:p>
            <a:pPr marL="0" indent="0">
              <a:buNone/>
            </a:pPr>
            <a:r>
              <a:rPr lang="en-AU" dirty="0"/>
              <a:t>This generates a non-cooperative game between authorities (</a:t>
            </a:r>
            <a:r>
              <a:rPr lang="en-US" dirty="0" err="1"/>
              <a:t>Debelle</a:t>
            </a:r>
            <a:r>
              <a:rPr lang="en-US" dirty="0"/>
              <a:t> and Fischer, 1994 and Dixit and </a:t>
            </a:r>
            <a:r>
              <a:rPr lang="en-US" dirty="0" err="1"/>
              <a:t>Lambertini</a:t>
            </a:r>
            <a:r>
              <a:rPr lang="en-US" dirty="0"/>
              <a:t>, 2003) – an inferior Nash Equilibrium that can be mollified through monetary leadership.</a:t>
            </a:r>
          </a:p>
          <a:p>
            <a:pPr marL="0" indent="0">
              <a:buNone/>
            </a:pPr>
            <a:endParaRPr lang="en-US" dirty="0"/>
          </a:p>
          <a:p>
            <a:pPr marL="0" indent="0">
              <a:buNone/>
            </a:pPr>
            <a:r>
              <a:rPr lang="en-US" dirty="0"/>
              <a:t>However, there has not been modelling of what generates leadership.  We combine two pieces of literature to describe this:</a:t>
            </a:r>
          </a:p>
          <a:p>
            <a:pPr marL="0" indent="0">
              <a:buNone/>
            </a:pPr>
            <a:endParaRPr lang="en-US" dirty="0"/>
          </a:p>
          <a:p>
            <a:pPr marL="457200" indent="-457200">
              <a:buFont typeface="+mj-lt"/>
              <a:buAutoNum type="arabicPeriod"/>
            </a:pPr>
            <a:r>
              <a:rPr lang="en-US" dirty="0"/>
              <a:t>Woodford (1999) – interest rate smoothing an </a:t>
            </a:r>
            <a:r>
              <a:rPr lang="en-US" i="1" dirty="0"/>
              <a:t>adjustment costs</a:t>
            </a:r>
            <a:r>
              <a:rPr lang="en-US" dirty="0"/>
              <a:t> of changing instruments.</a:t>
            </a:r>
          </a:p>
          <a:p>
            <a:pPr marL="457200" indent="-457200">
              <a:buFont typeface="+mj-lt"/>
              <a:buAutoNum type="arabicPeriod"/>
            </a:pPr>
            <a:r>
              <a:rPr lang="en-US" dirty="0"/>
              <a:t>Dixit (1997) – dynamic oligopolies.</a:t>
            </a:r>
          </a:p>
        </p:txBody>
      </p:sp>
    </p:spTree>
    <p:extLst>
      <p:ext uri="{BB962C8B-B14F-4D97-AF65-F5344CB8AC3E}">
        <p14:creationId xmlns:p14="http://schemas.microsoft.com/office/powerpoint/2010/main" val="3552764780"/>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5503</TotalTime>
  <Words>4913</Words>
  <Application>Microsoft Office PowerPoint</Application>
  <PresentationFormat>On-screen Show (16:9)</PresentationFormat>
  <Paragraphs>351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 Math</vt:lpstr>
      <vt:lpstr>1_Custom Design</vt:lpstr>
      <vt:lpstr>Monetary and Fiscal Policy coordination: game theory perspective</vt:lpstr>
      <vt:lpstr>Motivation</vt:lpstr>
      <vt:lpstr>Motivation</vt:lpstr>
      <vt:lpstr>Motivation</vt:lpstr>
      <vt:lpstr>Motivation – post-mining boom</vt:lpstr>
      <vt:lpstr>What we do</vt:lpstr>
      <vt:lpstr>Results</vt:lpstr>
      <vt:lpstr>Modelling approach</vt:lpstr>
      <vt:lpstr>Key pieces</vt:lpstr>
      <vt:lpstr>Key pieces</vt:lpstr>
      <vt:lpstr>Simple Model </vt:lpstr>
      <vt:lpstr>Model (static game) </vt:lpstr>
      <vt:lpstr>Demand shock</vt:lpstr>
      <vt:lpstr>Static Demand shock</vt:lpstr>
      <vt:lpstr>Choices (demand)</vt:lpstr>
      <vt:lpstr>Payoffs (demand)</vt:lpstr>
      <vt:lpstr>Dynamic game</vt:lpstr>
      <vt:lpstr>Initial dynamic game</vt:lpstr>
      <vt:lpstr>Logic of adjustment costs</vt:lpstr>
      <vt:lpstr>Dynamic game with “insufficient demand”</vt:lpstr>
      <vt:lpstr>Dynamic equilibrium with varying adjustment costs</vt:lpstr>
      <vt:lpstr>Incentive for leadership</vt:lpstr>
      <vt:lpstr>Modelling approach</vt:lpstr>
      <vt:lpstr>Static Supply shock (positive)</vt:lpstr>
      <vt:lpstr>Choices (supply)</vt:lpstr>
      <vt:lpstr>Payoffs (supply)</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203</cp:revision>
  <dcterms:created xsi:type="dcterms:W3CDTF">2024-10-02T22:24:42Z</dcterms:created>
  <dcterms:modified xsi:type="dcterms:W3CDTF">2024-12-05T03:47:42Z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