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2"/>
  </p:notesMasterIdLst>
  <p:handoutMasterIdLst>
    <p:handoutMasterId r:id="rId33"/>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4" r:id="rId14"/>
    <p:sldId id="291" r:id="rId15"/>
    <p:sldId id="273" r:id="rId16"/>
    <p:sldId id="276" r:id="rId17"/>
    <p:sldId id="270" r:id="rId18"/>
    <p:sldId id="274" r:id="rId19"/>
    <p:sldId id="275" r:id="rId20"/>
    <p:sldId id="271" r:id="rId21"/>
    <p:sldId id="277" r:id="rId22"/>
    <p:sldId id="278" r:id="rId23"/>
    <p:sldId id="260" r:id="rId24"/>
    <p:sldId id="292" r:id="rId25"/>
    <p:sldId id="295" r:id="rId26"/>
    <p:sldId id="296" r:id="rId27"/>
    <p:sldId id="297" r:id="rId28"/>
    <p:sldId id="298" r:id="rId29"/>
    <p:sldId id="261" r:id="rId30"/>
    <p:sldId id="262" r:id="rId31"/>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164" d="100"/>
          <a:sy n="164" d="100"/>
        </p:scale>
        <p:origin x="174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9/10/2024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9/10/2024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1561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br>
              <a:rPr lang="en-US" dirty="0"/>
            </a:br>
            <a:r>
              <a:rPr lang="en-US" dirty="0"/>
              <a:t>2) “Pre-commitment”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a:t>
            </a:r>
            <a:r>
              <a:rPr lang="en-US"/>
              <a:t>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Nash Equilibrium as before, but it is costly for agents to adjust their policy from the prior level.</a:t>
            </a:r>
          </a:p>
          <a:p>
            <a:endParaRPr lang="en-US" dirty="0"/>
          </a:p>
          <a:p>
            <a:r>
              <a:rPr lang="en-US" dirty="0"/>
              <a:t>So no intertemporal strategic element. However, the addition of adjustment costs already provides interesting dynamics.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6BF6-B14C-F3AF-A3F0-EC2BFD3D05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A235D3-3836-5064-B009-18628AEC5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7400D-49B7-8794-9892-88FB16A8DDCC}"/>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5A49949B-20A2-0E11-E76E-7E55DAF428FB}"/>
              </a:ext>
            </a:extLst>
          </p:cNvPr>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383814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a:t>
            </a:r>
          </a:p>
          <a:p>
            <a:endParaRPr lang="en-US" dirty="0"/>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9/10/2024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p:txBody>
      </p:sp>
      <p:sp>
        <p:nvSpPr>
          <p:cNvPr id="4" name="Content Placeholder 3">
            <a:extLst>
              <a:ext uri="{FF2B5EF4-FFF2-40B4-BE49-F238E27FC236}">
                <a16:creationId xmlns:a16="http://schemas.microsoft.com/office/drawing/2014/main" id="{ED24E4EC-6E28-A2D0-085C-6D5D94E5BFF4}"/>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Parameters set</a:t>
            </a:r>
          </a:p>
          <a:p>
            <a:endParaRPr lang="en-AU" dirty="0"/>
          </a:p>
          <a:p>
            <a:pPr marL="0" indent="0">
              <a:buNone/>
            </a:pPr>
            <a:r>
              <a:rPr lang="en-AU" b="1" dirty="0"/>
              <a:t>Asymmetry in objectives</a:t>
            </a:r>
            <a:r>
              <a:rPr lang="en-AU" dirty="0"/>
              <a:t>: X</a:t>
            </a:r>
          </a:p>
          <a:p>
            <a:pPr marL="0" indent="0">
              <a:buNone/>
            </a:pPr>
            <a:endParaRPr lang="en-AU" dirty="0"/>
          </a:p>
          <a:p>
            <a:pPr marL="0" indent="0">
              <a:buNone/>
            </a:pPr>
            <a:r>
              <a:rPr lang="en-AU" b="1" dirty="0"/>
              <a:t>Adjustment cost of instrument</a:t>
            </a:r>
            <a:r>
              <a:rPr lang="en-AU" dirty="0"/>
              <a:t>: X</a:t>
            </a:r>
          </a:p>
          <a:p>
            <a:pPr marL="0" indent="0">
              <a:buNone/>
            </a:pPr>
            <a:endParaRPr lang="en-AU" dirty="0"/>
          </a:p>
          <a:p>
            <a:pPr marL="0" indent="0">
              <a:buNone/>
            </a:pPr>
            <a:r>
              <a:rPr lang="en-AU" b="1" dirty="0"/>
              <a:t>Rational expectations</a:t>
            </a:r>
            <a:r>
              <a:rPr lang="en-AU" dirty="0"/>
              <a:t>: X</a:t>
            </a:r>
          </a:p>
        </p:txBody>
      </p:sp>
    </p:spTree>
    <p:extLst>
      <p:ext uri="{BB962C8B-B14F-4D97-AF65-F5344CB8AC3E}">
        <p14:creationId xmlns:p14="http://schemas.microsoft.com/office/powerpoint/2010/main" val="23575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4182416"/>
          </a:xfrm>
        </p:spPr>
        <p:txBody>
          <a:bodyPr>
            <a:normAutofit fontScale="6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1.5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700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 the marginal benefit of doing more by imposing a negative spillover.</a:t>
            </a:r>
          </a:p>
          <a:p>
            <a:pPr marL="0" indent="0">
              <a:buNone/>
            </a:pPr>
            <a:endParaRPr lang="en-AU" dirty="0"/>
          </a:p>
          <a:p>
            <a:pPr marL="0" indent="0">
              <a:buNone/>
            </a:pPr>
            <a:r>
              <a:rPr lang="en-AU" dirty="0"/>
              <a:t>This “offset” incentive is traded off against the cost of moving away from the initial/target instrument value (in its absence no NE).</a:t>
            </a:r>
          </a:p>
          <a:p>
            <a:pPr marL="0" indent="0">
              <a:buNone/>
            </a:pPr>
            <a:endParaRPr lang="en-AU" dirty="0"/>
          </a:p>
          <a:p>
            <a:endParaRPr lang="en-AU" dirty="0"/>
          </a:p>
        </p:txBody>
      </p:sp>
    </p:spTree>
    <p:extLst>
      <p:ext uri="{BB962C8B-B14F-4D97-AF65-F5344CB8AC3E}">
        <p14:creationId xmlns:p14="http://schemas.microsoft.com/office/powerpoint/2010/main" val="60111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85000" lnSpcReduction="20000"/>
          </a:bodyPr>
          <a:lstStyle/>
          <a:p>
            <a:r>
              <a:rPr lang="en-AU" dirty="0"/>
              <a:t>We outline theoretical relationships between monetary and fiscal policies that may occur in the face of uncoordinated action using concepts from non-cooperative game theory.</a:t>
            </a:r>
          </a:p>
          <a:p>
            <a:r>
              <a:rPr lang="en-AU" dirty="0"/>
              <a:t>We extend the standard concept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a:t>
            </a:r>
            <a:r>
              <a:rPr lang="en-AU" dirty="0" err="1"/>
              <a:t>precommit</a:t>
            </a:r>
            <a:r>
              <a:rPr lang="en-AU" dirty="0"/>
              <a:t> to courses of action may generate worse outcomes for both monetary and fiscal decision makers</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p:spTree>
    <p:extLst>
      <p:ext uri="{BB962C8B-B14F-4D97-AF65-F5344CB8AC3E}">
        <p14:creationId xmlns:p14="http://schemas.microsoft.com/office/powerpoint/2010/main" val="9620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rewrite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XXX</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p:spTree>
    <p:extLst>
      <p:ext uri="{BB962C8B-B14F-4D97-AF65-F5344CB8AC3E}">
        <p14:creationId xmlns:p14="http://schemas.microsoft.com/office/powerpoint/2010/main" val="174376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31802" y="1635646"/>
            <a:ext cx="2700000" cy="2949314"/>
          </a:xfrm>
        </p:spPr>
        <p:txBody>
          <a:bodyPr/>
          <a:lstStyle/>
          <a:p>
            <a:r>
              <a:rPr lang="en-US" dirty="0"/>
              <a:t>Output and inflation very slightly lower than in NE (1.9) and cooperative outcome (1.95).</a:t>
            </a:r>
          </a:p>
          <a:p>
            <a:r>
              <a:rPr lang="en-US" dirty="0"/>
              <a:t>However, it is closer to optimal than when only one authority pre-commits (1.85).</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lnSpcReduction="10000"/>
          </a:bodyPr>
          <a:lstStyle/>
          <a:p>
            <a:r>
              <a:rPr lang="en-US" dirty="0"/>
              <a:t>Inflation only shock.</a:t>
            </a:r>
          </a:p>
          <a:p>
            <a:r>
              <a:rPr lang="en-US" dirty="0"/>
              <a:t>Demand persistently “too low”, such that inflation is below target but output at target.</a:t>
            </a:r>
          </a:p>
          <a:p>
            <a:r>
              <a:rPr lang="en-US" dirty="0"/>
              <a:t>Policy makers “offset” each other – with adjustment cost constraining how far they move each period.</a:t>
            </a:r>
          </a:p>
          <a:p>
            <a:r>
              <a:rPr lang="en-US" dirty="0"/>
              <a:t>Convergence relies on a </a:t>
            </a:r>
            <a:r>
              <a:rPr lang="en-US" i="1" dirty="0"/>
              <a:t>penalty from neutral</a:t>
            </a:r>
            <a:r>
              <a:rPr lang="en-US" dirty="0"/>
              <a:t>.</a:t>
            </a:r>
          </a:p>
          <a:p>
            <a:r>
              <a:rPr lang="en-US" b="1" dirty="0"/>
              <a:t>Fiscal dominance?</a:t>
            </a:r>
            <a:endParaRPr lang="en-AU" b="1" dirty="0"/>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B7074-4E20-E286-CDB5-895BF17A8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7B9A9-5825-1BC8-85B4-5EB4F1841AED}"/>
              </a:ext>
            </a:extLst>
          </p:cNvPr>
          <p:cNvSpPr>
            <a:spLocks noGrp="1"/>
          </p:cNvSpPr>
          <p:nvPr>
            <p:ph type="title"/>
          </p:nvPr>
        </p:nvSpPr>
        <p:spPr/>
        <p:txBody>
          <a:bodyPr/>
          <a:lstStyle/>
          <a:p>
            <a:r>
              <a:rPr lang="en-AU" dirty="0"/>
              <a:t>Initial dynamic game steady state</a:t>
            </a:r>
          </a:p>
        </p:txBody>
      </p:sp>
      <p:sp>
        <p:nvSpPr>
          <p:cNvPr id="4" name="Content Placeholder 3">
            <a:extLst>
              <a:ext uri="{FF2B5EF4-FFF2-40B4-BE49-F238E27FC236}">
                <a16:creationId xmlns:a16="http://schemas.microsoft.com/office/drawing/2014/main" id="{707311CE-2B3C-79BB-8B59-2CE3211E7C8A}"/>
              </a:ext>
            </a:extLst>
          </p:cNvPr>
          <p:cNvSpPr>
            <a:spLocks noGrp="1"/>
          </p:cNvSpPr>
          <p:nvPr>
            <p:ph sz="half" idx="1"/>
          </p:nvPr>
        </p:nvSpPr>
        <p:spPr/>
        <p:txBody>
          <a:bodyPr/>
          <a:lstStyle/>
          <a:p>
            <a:endParaRPr lang="en-NZ" dirty="0"/>
          </a:p>
        </p:txBody>
      </p:sp>
      <p:sp>
        <p:nvSpPr>
          <p:cNvPr id="7" name="Content Placeholder 6">
            <a:extLst>
              <a:ext uri="{FF2B5EF4-FFF2-40B4-BE49-F238E27FC236}">
                <a16:creationId xmlns:a16="http://schemas.microsoft.com/office/drawing/2014/main" id="{EC82DAD7-28C9-27AA-D133-95B325C39A26}"/>
              </a:ext>
            </a:extLst>
          </p:cNvPr>
          <p:cNvSpPr>
            <a:spLocks noGrp="1"/>
          </p:cNvSpPr>
          <p:nvPr>
            <p:ph sz="half" idx="2"/>
          </p:nvPr>
        </p:nvSpPr>
        <p:spPr/>
        <p:txBody>
          <a:bodyPr/>
          <a:lstStyle/>
          <a:p>
            <a:r>
              <a:rPr lang="en-US" dirty="0"/>
              <a:t>Use consistent conjectures to incorporate the strategic response to adjustment costs (Dixon 1985 and </a:t>
            </a:r>
            <a:r>
              <a:rPr lang="en-US" dirty="0" err="1"/>
              <a:t>Coury</a:t>
            </a:r>
            <a:r>
              <a:rPr lang="en-US" dirty="0"/>
              <a:t> and </a:t>
            </a:r>
            <a:r>
              <a:rPr lang="en-US" dirty="0" err="1"/>
              <a:t>Petkov</a:t>
            </a:r>
            <a:r>
              <a:rPr lang="en-US" dirty="0"/>
              <a:t>, 2010).</a:t>
            </a:r>
          </a:p>
          <a:p>
            <a:r>
              <a:rPr lang="en-US" dirty="0"/>
              <a:t>XXX</a:t>
            </a:r>
          </a:p>
          <a:p>
            <a:r>
              <a:rPr lang="en-US" dirty="0"/>
              <a:t>XXX</a:t>
            </a:r>
          </a:p>
          <a:p>
            <a:r>
              <a:rPr lang="en-US" dirty="0"/>
              <a:t>XXX</a:t>
            </a:r>
            <a:endParaRPr lang="en-NZ" dirty="0"/>
          </a:p>
          <a:p>
            <a:endParaRPr lang="en-NZ" dirty="0"/>
          </a:p>
        </p:txBody>
      </p:sp>
    </p:spTree>
    <p:extLst>
      <p:ext uri="{BB962C8B-B14F-4D97-AF65-F5344CB8AC3E}">
        <p14:creationId xmlns:p14="http://schemas.microsoft.com/office/powerpoint/2010/main" val="1900582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775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2"/>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NZ">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2790</TotalTime>
  <Words>3064</Words>
  <Application>Microsoft Office PowerPoint</Application>
  <PresentationFormat>On-screen Show (16:9)</PresentationFormat>
  <Paragraphs>282</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Modelling assumptions</vt:lpstr>
      <vt:lpstr>Demand shock</vt:lpstr>
      <vt:lpstr>Payoffs (demand)</vt:lpstr>
      <vt:lpstr>Choices (demand)</vt:lpstr>
      <vt:lpstr>Supply shock (positive)</vt:lpstr>
      <vt:lpstr>Payoffs (supply)</vt:lpstr>
      <vt:lpstr>Payoffs</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 steady state</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97</cp:revision>
  <dcterms:created xsi:type="dcterms:W3CDTF">2024-10-02T22:24:42Z</dcterms:created>
  <dcterms:modified xsi:type="dcterms:W3CDTF">2024-10-08T22:46:40Z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