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78160C5D.xml" ContentType="application/vnd.ms-powerpoint.comments+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1" r:id="rId3"/>
    <p:sldId id="263" r:id="rId4"/>
    <p:sldId id="262" r:id="rId5"/>
    <p:sldId id="264" r:id="rId6"/>
    <p:sldId id="257" r:id="rId7"/>
    <p:sldId id="258" r:id="rId8"/>
    <p:sldId id="268" r:id="rId9"/>
    <p:sldId id="269" r:id="rId10"/>
    <p:sldId id="270" r:id="rId11"/>
    <p:sldId id="259" r:id="rId12"/>
    <p:sldId id="265" r:id="rId13"/>
    <p:sldId id="272" r:id="rId14"/>
    <p:sldId id="266" r:id="rId15"/>
    <p:sldId id="271" r:id="rId16"/>
    <p:sldId id="267"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11BB3D2-AFEC-847B-6D75-BD537A3954BD}" name="Matt" initials="M" userId="S::matt.nolan@ird.govt.nz::2249c379-4c9b-4d23-b773-ea1316f986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42" d="100"/>
          <a:sy n="142" d="100"/>
        </p:scale>
        <p:origin x="8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01_78160C5D.xml><?xml version="1.0" encoding="utf-8"?>
<p188:cmLst xmlns:a="http://schemas.openxmlformats.org/drawingml/2006/main" xmlns:r="http://schemas.openxmlformats.org/officeDocument/2006/relationships" xmlns:p188="http://schemas.microsoft.com/office/powerpoint/2018/8/main">
  <p188:cm id="{0B847ED9-C1DE-44DA-88D5-1CD3B9BCF698}" authorId="{B11BB3D2-AFEC-847B-6D75-BD537A3954BD}" created="2025-07-07T03:10:47.915">
    <ac:txMkLst xmlns:ac="http://schemas.microsoft.com/office/drawing/2013/main/command">
      <pc:docMk xmlns:pc="http://schemas.microsoft.com/office/powerpoint/2013/main/command"/>
      <pc:sldMk xmlns:pc="http://schemas.microsoft.com/office/powerpoint/2013/main/command" cId="2014710877" sldId="257"/>
      <ac:spMk id="3" creationId="{118BC3D1-B5C6-D90F-3FDE-CB92E395B716}"/>
      <ac:txMk cp="453" len="141">
        <ac:context len="595" hash="1295246626"/>
      </ac:txMk>
    </ac:txMkLst>
    <p188:pos x="10045390" y="3367332"/>
    <p188:txBody>
      <a:bodyPr/>
      <a:lstStyle/>
      <a:p>
        <a:r>
          <a:rPr lang="en-NZ"/>
          <a:t>I don’t agree with this conclusion at this stage - just an example of things that can go in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4AEBC-507B-4D8B-BFBD-472F7D6BF5E5}" type="datetimeFigureOut">
              <a:rPr lang="en-NZ" smtClean="0"/>
              <a:t>7/07/2025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2D22F-ED8B-45B3-B4D0-9E36EA68606D}" type="slidenum">
              <a:rPr lang="en-NZ" smtClean="0"/>
              <a:t>‹#›</a:t>
            </a:fld>
            <a:endParaRPr lang="en-NZ"/>
          </a:p>
        </p:txBody>
      </p:sp>
    </p:spTree>
    <p:extLst>
      <p:ext uri="{BB962C8B-B14F-4D97-AF65-F5344CB8AC3E}">
        <p14:creationId xmlns:p14="http://schemas.microsoft.com/office/powerpoint/2010/main" val="86714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is to attribute functions funded by Federal government but undertaken by State government to a shared account – Federal revenue and expenses are both increased by GST, but given the nature of how it is provided unconsolidated balance sheets don’t tell us the exact function that this activity is always supporting.</a:t>
            </a:r>
            <a:br>
              <a:rPr lang="en-US" dirty="0"/>
            </a:br>
            <a:br>
              <a:rPr lang="en-US" dirty="0"/>
            </a:br>
            <a:r>
              <a:rPr lang="en-US" dirty="0"/>
              <a:t>The purpose of consolidation is to look through this.</a:t>
            </a:r>
            <a:endParaRPr lang="en-NZ" dirty="0"/>
          </a:p>
        </p:txBody>
      </p:sp>
      <p:sp>
        <p:nvSpPr>
          <p:cNvPr id="4" name="Slide Number Placeholder 3"/>
          <p:cNvSpPr>
            <a:spLocks noGrp="1"/>
          </p:cNvSpPr>
          <p:nvPr>
            <p:ph type="sldNum" sz="quarter" idx="5"/>
          </p:nvPr>
        </p:nvSpPr>
        <p:spPr/>
        <p:txBody>
          <a:bodyPr/>
          <a:lstStyle/>
          <a:p>
            <a:fld id="{AFB2D22F-ED8B-45B3-B4D0-9E36EA68606D}" type="slidenum">
              <a:rPr lang="en-NZ" smtClean="0"/>
              <a:t>8</a:t>
            </a:fld>
            <a:endParaRPr lang="en-NZ"/>
          </a:p>
        </p:txBody>
      </p:sp>
    </p:spTree>
    <p:extLst>
      <p:ext uri="{BB962C8B-B14F-4D97-AF65-F5344CB8AC3E}">
        <p14:creationId xmlns:p14="http://schemas.microsoft.com/office/powerpoint/2010/main" val="44678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D086-AF5B-3357-88A8-F80FF19F6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6ADC837-2432-643E-FDBA-EE46C5581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908A00CC-ADA9-33C5-6900-5BA4C3631AF6}"/>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5" name="Footer Placeholder 4">
            <a:extLst>
              <a:ext uri="{FF2B5EF4-FFF2-40B4-BE49-F238E27FC236}">
                <a16:creationId xmlns:a16="http://schemas.microsoft.com/office/drawing/2014/main" id="{EFA2D276-1FE6-166C-5BF6-2ABA1760DAD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3C1D81D-EE5B-C66E-ABD2-5B21AD7B3F0F}"/>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63425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458A-28F1-2F22-BAB3-94FCF3B1BAD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6A625F5-4046-8E37-8252-E748C0B0D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A4A696D-387B-E2D2-FC78-F1ADF9D5CE87}"/>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5" name="Footer Placeholder 4">
            <a:extLst>
              <a:ext uri="{FF2B5EF4-FFF2-40B4-BE49-F238E27FC236}">
                <a16:creationId xmlns:a16="http://schemas.microsoft.com/office/drawing/2014/main" id="{5B1D3D6D-4514-B690-9FB9-2653DA5C83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EB2175E-5EF0-C63E-4957-B8A9E2088DA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07501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7711B-A1A4-690A-C578-6CBCBBD7B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5CE4FDF-6003-0CC7-C85E-E937A7F20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AA843FE-A9E4-29A6-15B8-CD844E1C40B6}"/>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5" name="Footer Placeholder 4">
            <a:extLst>
              <a:ext uri="{FF2B5EF4-FFF2-40B4-BE49-F238E27FC236}">
                <a16:creationId xmlns:a16="http://schemas.microsoft.com/office/drawing/2014/main" id="{43CEF3C4-B6D5-D6E4-57B0-B205473AC6D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71F9312-4A1D-DCA6-8608-B11FBB75D9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416486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032A-308F-41C2-7B93-E4F774777C1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8554828-D15D-03D0-B366-456DFB4DE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60D47B4-4763-9862-C8FA-CA013E51A071}"/>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5" name="Footer Placeholder 4">
            <a:extLst>
              <a:ext uri="{FF2B5EF4-FFF2-40B4-BE49-F238E27FC236}">
                <a16:creationId xmlns:a16="http://schemas.microsoft.com/office/drawing/2014/main" id="{C59A3A95-6F0D-B548-D7EC-BCA4C696199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5A790AB-EB48-3A91-C471-706D5265CF4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189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7BD1-6B09-857C-3FA8-EF28B34C1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0DE0BCCC-7C71-29C9-77EA-E92B124DF4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1233F-B257-E784-DEB7-EE770824D0C5}"/>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5" name="Footer Placeholder 4">
            <a:extLst>
              <a:ext uri="{FF2B5EF4-FFF2-40B4-BE49-F238E27FC236}">
                <a16:creationId xmlns:a16="http://schemas.microsoft.com/office/drawing/2014/main" id="{D8CAE7D2-0899-DC8F-A385-D37F19699E4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C7B5B5F-293C-1859-E801-BD8CACC1A25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62825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B2F8-ABD9-EC48-2B5F-A39412FED5D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45B773E-CED6-6A4D-54E3-8AB671F85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8380641-D9E4-1E75-FE79-24C0771EE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11F9E2A-763E-0CC2-8809-68D87464BBAE}"/>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6" name="Footer Placeholder 5">
            <a:extLst>
              <a:ext uri="{FF2B5EF4-FFF2-40B4-BE49-F238E27FC236}">
                <a16:creationId xmlns:a16="http://schemas.microsoft.com/office/drawing/2014/main" id="{E2E67423-FE12-6D98-0A0F-20C473CE9E9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245C337-669F-7B68-6EB9-597D226398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91501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A5BF-C9B6-37C3-A43E-2AC9D900EDF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5AF086D-6E98-530A-BAF8-12DD46D3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32B03-AD9E-AC34-9899-A8BBFFA24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E4A10619-EFDC-C036-FAA1-57B242DBC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C19CA-7ADE-E413-B3CC-509D22B6D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78196AA3-22A3-6BC2-3E88-50F0C006214E}"/>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8" name="Footer Placeholder 7">
            <a:extLst>
              <a:ext uri="{FF2B5EF4-FFF2-40B4-BE49-F238E27FC236}">
                <a16:creationId xmlns:a16="http://schemas.microsoft.com/office/drawing/2014/main" id="{0AE02100-7BC4-6270-94E8-44FFF1B8812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277E6B0-1569-9F54-74AD-6C426AE23BD8}"/>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23637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24A7-0365-9397-65EA-20DEC3FDEEF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400AD8D-574F-ADAA-744A-88667FED88C5}"/>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4" name="Footer Placeholder 3">
            <a:extLst>
              <a:ext uri="{FF2B5EF4-FFF2-40B4-BE49-F238E27FC236}">
                <a16:creationId xmlns:a16="http://schemas.microsoft.com/office/drawing/2014/main" id="{62574A19-3CAD-5B19-FE29-87E4A50B08F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B47BC4F-88C8-D2B3-A36A-E783694BB78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90314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E6ADA-7D0D-438F-22E3-5230BBA49D53}"/>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3" name="Footer Placeholder 2">
            <a:extLst>
              <a:ext uri="{FF2B5EF4-FFF2-40B4-BE49-F238E27FC236}">
                <a16:creationId xmlns:a16="http://schemas.microsoft.com/office/drawing/2014/main" id="{F4CD0F27-EAF5-F7FC-704B-B08C0ED2A78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8D0875B-3CAB-36E6-18C4-D958D8DDAC8C}"/>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88890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7AC3-B4F3-5F8A-A413-BEB8FE257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CB5FA007-CB23-1793-2DC8-356CCC594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50E699A-F70F-C564-FD58-92CDC229C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DAF4C-8220-CAB7-16CD-13D894339B9A}"/>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6" name="Footer Placeholder 5">
            <a:extLst>
              <a:ext uri="{FF2B5EF4-FFF2-40B4-BE49-F238E27FC236}">
                <a16:creationId xmlns:a16="http://schemas.microsoft.com/office/drawing/2014/main" id="{9DA6BCBD-7438-2278-2C79-EC6740A4EA8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8C874F2-4A31-579E-A55C-E056A9FE7197}"/>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39935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5C2D-1222-3772-E88B-D36934BD7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31252BF0-1CD5-0137-01BF-E5E237399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14A1C0A-6442-E9D2-6D48-E910B891B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69BA5-6606-38EB-7C2E-4ED86FCD442F}"/>
              </a:ext>
            </a:extLst>
          </p:cNvPr>
          <p:cNvSpPr>
            <a:spLocks noGrp="1"/>
          </p:cNvSpPr>
          <p:nvPr>
            <p:ph type="dt" sz="half" idx="10"/>
          </p:nvPr>
        </p:nvSpPr>
        <p:spPr/>
        <p:txBody>
          <a:bodyPr/>
          <a:lstStyle/>
          <a:p>
            <a:fld id="{B6E4B8DC-425F-4ABA-B54D-89B5694D594A}" type="datetimeFigureOut">
              <a:rPr lang="en-NZ" smtClean="0"/>
              <a:t>7/07/2025</a:t>
            </a:fld>
            <a:endParaRPr lang="en-NZ"/>
          </a:p>
        </p:txBody>
      </p:sp>
      <p:sp>
        <p:nvSpPr>
          <p:cNvPr id="6" name="Footer Placeholder 5">
            <a:extLst>
              <a:ext uri="{FF2B5EF4-FFF2-40B4-BE49-F238E27FC236}">
                <a16:creationId xmlns:a16="http://schemas.microsoft.com/office/drawing/2014/main" id="{F1D494A9-0798-E335-D9FC-6AB4C6546FE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46BC8DA-8092-3E80-BFA5-8A7AE8091D7B}"/>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48218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219D0-19F3-DB9B-7296-005A18EDDD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5942BB6-32D8-6B65-2B68-094A6FACC8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47C3CB1-E791-B349-1EB9-53986EAE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E4B8DC-425F-4ABA-B54D-89B5694D594A}" type="datetimeFigureOut">
              <a:rPr lang="en-NZ" smtClean="0"/>
              <a:t>7/07/2025</a:t>
            </a:fld>
            <a:endParaRPr lang="en-NZ"/>
          </a:p>
        </p:txBody>
      </p:sp>
      <p:sp>
        <p:nvSpPr>
          <p:cNvPr id="5" name="Footer Placeholder 4">
            <a:extLst>
              <a:ext uri="{FF2B5EF4-FFF2-40B4-BE49-F238E27FC236}">
                <a16:creationId xmlns:a16="http://schemas.microsoft.com/office/drawing/2014/main" id="{1F1B52BF-D5B2-E04C-B2E9-7388D28A6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B71B455C-D3BA-A790-6C44-1B5F48E66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6BD608-F6DA-4CC4-BEB3-2851EB7D52DC}" type="slidenum">
              <a:rPr lang="en-NZ" smtClean="0"/>
              <a:t>‹#›</a:t>
            </a:fld>
            <a:endParaRPr lang="en-NZ"/>
          </a:p>
        </p:txBody>
      </p:sp>
    </p:spTree>
    <p:extLst>
      <p:ext uri="{BB962C8B-B14F-4D97-AF65-F5344CB8AC3E}">
        <p14:creationId xmlns:p14="http://schemas.microsoft.com/office/powerpoint/2010/main" val="3960050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1_78160C5D.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2FC-BDA6-9707-A499-EEDC0142CDA5}"/>
              </a:ext>
            </a:extLst>
          </p:cNvPr>
          <p:cNvSpPr>
            <a:spLocks noGrp="1"/>
          </p:cNvSpPr>
          <p:nvPr>
            <p:ph type="ctrTitle"/>
          </p:nvPr>
        </p:nvSpPr>
        <p:spPr/>
        <p:txBody>
          <a:bodyPr/>
          <a:lstStyle/>
          <a:p>
            <a:r>
              <a:rPr lang="en-US" dirty="0"/>
              <a:t>McKinnon update</a:t>
            </a:r>
            <a:endParaRPr lang="en-NZ" dirty="0"/>
          </a:p>
        </p:txBody>
      </p:sp>
      <p:sp>
        <p:nvSpPr>
          <p:cNvPr id="3" name="Subtitle 2">
            <a:extLst>
              <a:ext uri="{FF2B5EF4-FFF2-40B4-BE49-F238E27FC236}">
                <a16:creationId xmlns:a16="http://schemas.microsoft.com/office/drawing/2014/main" id="{BDAEDB56-FC92-A7D6-E71D-6C70E5412935}"/>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317534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8CAD0-FFE1-3DC1-782C-ED7392A01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CD6A6-72D2-4D2D-1B67-10630B036642}"/>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688D6D8E-7A20-3DFE-8C5B-0B6AA631DAFF}"/>
              </a:ext>
            </a:extLst>
          </p:cNvPr>
          <p:cNvSpPr>
            <a:spLocks noGrp="1"/>
          </p:cNvSpPr>
          <p:nvPr>
            <p:ph idx="1"/>
          </p:nvPr>
        </p:nvSpPr>
        <p:spPr>
          <a:xfrm>
            <a:off x="7789026" y="1825625"/>
            <a:ext cx="3901440" cy="4351338"/>
          </a:xfrm>
        </p:spPr>
        <p:txBody>
          <a:bodyPr>
            <a:normAutofit/>
          </a:bodyPr>
          <a:lstStyle/>
          <a:p>
            <a:pPr marL="0" indent="0">
              <a:buNone/>
            </a:pPr>
            <a:r>
              <a:rPr lang="en-US" dirty="0"/>
              <a:t>By function/use</a:t>
            </a:r>
          </a:p>
          <a:p>
            <a:r>
              <a:rPr lang="en-US" dirty="0"/>
              <a:t>XXX</a:t>
            </a:r>
          </a:p>
          <a:p>
            <a:endParaRPr lang="en-US" dirty="0"/>
          </a:p>
        </p:txBody>
      </p:sp>
    </p:spTree>
    <p:extLst>
      <p:ext uri="{BB962C8B-B14F-4D97-AF65-F5344CB8AC3E}">
        <p14:creationId xmlns:p14="http://schemas.microsoft.com/office/powerpoint/2010/main" val="571982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9477-6062-4DEB-E9CF-433F3871A839}"/>
              </a:ext>
            </a:extLst>
          </p:cNvPr>
          <p:cNvSpPr>
            <a:spLocks noGrp="1"/>
          </p:cNvSpPr>
          <p:nvPr>
            <p:ph type="title"/>
          </p:nvPr>
        </p:nvSpPr>
        <p:spPr/>
        <p:txBody>
          <a:bodyPr/>
          <a:lstStyle/>
          <a:p>
            <a:r>
              <a:rPr lang="en-US" dirty="0"/>
              <a:t>Benchmarking</a:t>
            </a:r>
            <a:endParaRPr lang="en-NZ" dirty="0"/>
          </a:p>
        </p:txBody>
      </p:sp>
      <p:sp>
        <p:nvSpPr>
          <p:cNvPr id="3" name="Content Placeholder 2">
            <a:extLst>
              <a:ext uri="{FF2B5EF4-FFF2-40B4-BE49-F238E27FC236}">
                <a16:creationId xmlns:a16="http://schemas.microsoft.com/office/drawing/2014/main" id="{63213F35-F674-A48B-6EDC-F5C1E0B5C35F}"/>
              </a:ext>
            </a:extLst>
          </p:cNvPr>
          <p:cNvSpPr>
            <a:spLocks noGrp="1"/>
          </p:cNvSpPr>
          <p:nvPr>
            <p:ph idx="1"/>
          </p:nvPr>
        </p:nvSpPr>
        <p:spPr>
          <a:xfrm>
            <a:off x="735106" y="1870448"/>
            <a:ext cx="4356847" cy="4351338"/>
          </a:xfrm>
        </p:spPr>
        <p:txBody>
          <a:bodyPr/>
          <a:lstStyle/>
          <a:p>
            <a:pPr marL="0" indent="0">
              <a:buNone/>
            </a:pPr>
            <a:r>
              <a:rPr lang="en-US" dirty="0"/>
              <a:t>International</a:t>
            </a:r>
          </a:p>
          <a:p>
            <a:r>
              <a:rPr lang="en-US" dirty="0"/>
              <a:t>OECD division COFOG data.</a:t>
            </a:r>
          </a:p>
          <a:p>
            <a:r>
              <a:rPr lang="en-US" dirty="0"/>
              <a:t>Synthetic control exercise to benchmark against “similar” countries.</a:t>
            </a:r>
            <a:endParaRPr lang="en-NZ" dirty="0"/>
          </a:p>
        </p:txBody>
      </p:sp>
      <p:sp>
        <p:nvSpPr>
          <p:cNvPr id="4" name="Content Placeholder 2">
            <a:extLst>
              <a:ext uri="{FF2B5EF4-FFF2-40B4-BE49-F238E27FC236}">
                <a16:creationId xmlns:a16="http://schemas.microsoft.com/office/drawing/2014/main" id="{44BFAF0E-73C2-3E4F-3ECE-F1D6CD59A58E}"/>
              </a:ext>
            </a:extLst>
          </p:cNvPr>
          <p:cNvSpPr txBox="1">
            <a:spLocks/>
          </p:cNvSpPr>
          <p:nvPr/>
        </p:nvSpPr>
        <p:spPr>
          <a:xfrm>
            <a:off x="6813176" y="1937684"/>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Adjusted expenditures</a:t>
            </a:r>
          </a:p>
          <a:p>
            <a:r>
              <a:rPr lang="en-US" dirty="0"/>
              <a:t>Disaggregated COFOG</a:t>
            </a:r>
          </a:p>
          <a:p>
            <a:r>
              <a:rPr lang="en-US" dirty="0"/>
              <a:t>Use demographic and economic factors to build benchmarks.</a:t>
            </a:r>
            <a:endParaRPr lang="en-NZ" dirty="0"/>
          </a:p>
        </p:txBody>
      </p:sp>
    </p:spTree>
    <p:extLst>
      <p:ext uri="{BB962C8B-B14F-4D97-AF65-F5344CB8AC3E}">
        <p14:creationId xmlns:p14="http://schemas.microsoft.com/office/powerpoint/2010/main" val="3617518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A4CC9-30D7-CF96-4022-82384A367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15F64-98D5-30E2-F0F2-D8D4DC660034}"/>
              </a:ext>
            </a:extLst>
          </p:cNvPr>
          <p:cNvSpPr>
            <a:spLocks noGrp="1"/>
          </p:cNvSpPr>
          <p:nvPr>
            <p:ph type="title"/>
          </p:nvPr>
        </p:nvSpPr>
        <p:spPr/>
        <p:txBody>
          <a:bodyPr/>
          <a:lstStyle/>
          <a:p>
            <a:r>
              <a:rPr lang="en-US" dirty="0"/>
              <a:t>International Benchmarking</a:t>
            </a:r>
            <a:endParaRPr lang="en-NZ" dirty="0"/>
          </a:p>
        </p:txBody>
      </p:sp>
      <p:pic>
        <p:nvPicPr>
          <p:cNvPr id="13" name="Content Placeholder 12" descr="A graph of a number of numbers&#10;&#10;AI-generated content may be incorrect.">
            <a:extLst>
              <a:ext uri="{FF2B5EF4-FFF2-40B4-BE49-F238E27FC236}">
                <a16:creationId xmlns:a16="http://schemas.microsoft.com/office/drawing/2014/main" id="{BDDD8BC0-AA4C-7C33-F3E0-902FF3C5DF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21744" y="1765978"/>
            <a:ext cx="4239764" cy="43513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516316B-FFB6-745D-175C-93D0884379C2}"/>
              </a:ext>
            </a:extLst>
          </p:cNvPr>
          <p:cNvSpPr txBox="1"/>
          <p:nvPr/>
        </p:nvSpPr>
        <p:spPr>
          <a:xfrm>
            <a:off x="6400800" y="1862051"/>
            <a:ext cx="4714560" cy="369332"/>
          </a:xfrm>
          <a:prstGeom prst="rect">
            <a:avLst/>
          </a:prstGeom>
          <a:noFill/>
        </p:spPr>
        <p:txBody>
          <a:bodyPr wrap="none" rtlCol="0">
            <a:spAutoFit/>
          </a:bodyPr>
          <a:lstStyle/>
          <a:p>
            <a:r>
              <a:rPr lang="en-US"/>
              <a:t>Synthetic control exercise on overall spending</a:t>
            </a:r>
            <a:endParaRPr lang="en-NZ"/>
          </a:p>
        </p:txBody>
      </p:sp>
      <p:sp>
        <p:nvSpPr>
          <p:cNvPr id="15" name="TextBox 14">
            <a:extLst>
              <a:ext uri="{FF2B5EF4-FFF2-40B4-BE49-F238E27FC236}">
                <a16:creationId xmlns:a16="http://schemas.microsoft.com/office/drawing/2014/main" id="{0CFA44DB-99E3-A2CF-2929-4FD07C95CC06}"/>
              </a:ext>
            </a:extLst>
          </p:cNvPr>
          <p:cNvSpPr txBox="1"/>
          <p:nvPr/>
        </p:nvSpPr>
        <p:spPr>
          <a:xfrm>
            <a:off x="6400800" y="2402746"/>
            <a:ext cx="5270545" cy="1477328"/>
          </a:xfrm>
          <a:prstGeom prst="rect">
            <a:avLst/>
          </a:prstGeom>
          <a:noFill/>
        </p:spPr>
        <p:txBody>
          <a:bodyPr wrap="none" rtlCol="0">
            <a:spAutoFit/>
          </a:bodyPr>
          <a:lstStyle/>
          <a:p>
            <a:pPr marL="285750" indent="-285750">
              <a:buFont typeface="Arial" panose="020B0604020202020204" pitchFamily="34" charset="0"/>
              <a:buChar char="•"/>
            </a:pPr>
            <a:r>
              <a:rPr lang="en-US" dirty="0"/>
              <a:t>Relative to countries with similar E/GDP ratio </a:t>
            </a:r>
            <a:br>
              <a:rPr lang="en-US" dirty="0"/>
            </a:br>
            <a:r>
              <a:rPr lang="en-US" dirty="0"/>
              <a:t>movements prior to the GFC, Australia has risen.</a:t>
            </a:r>
          </a:p>
          <a:p>
            <a:pPr marL="285750" indent="-285750">
              <a:buFont typeface="Arial" panose="020B0604020202020204" pitchFamily="34" charset="0"/>
              <a:buChar char="•"/>
            </a:pPr>
            <a:r>
              <a:rPr lang="en-US" dirty="0"/>
              <a:t>Something (after adjustments)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t>Key </a:t>
            </a:r>
            <a:r>
              <a:rPr lang="en-US" dirty="0"/>
              <a:t>question is what has driven this.</a:t>
            </a:r>
            <a:endParaRPr lang="en-NZ"/>
          </a:p>
        </p:txBody>
      </p:sp>
    </p:spTree>
    <p:extLst>
      <p:ext uri="{BB962C8B-B14F-4D97-AF65-F5344CB8AC3E}">
        <p14:creationId xmlns:p14="http://schemas.microsoft.com/office/powerpoint/2010/main" val="173207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C74A1-675A-3EDC-BD4F-DEDCA9C032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8D4B0-18C8-E1D8-BC13-6C42B9B268AD}"/>
              </a:ext>
            </a:extLst>
          </p:cNvPr>
          <p:cNvSpPr>
            <a:spLocks noGrp="1"/>
          </p:cNvSpPr>
          <p:nvPr>
            <p:ph type="title"/>
          </p:nvPr>
        </p:nvSpPr>
        <p:spPr/>
        <p:txBody>
          <a:bodyPr/>
          <a:lstStyle/>
          <a:p>
            <a:r>
              <a:rPr lang="en-US" dirty="0"/>
              <a:t>International Function Benchmarking</a:t>
            </a:r>
            <a:endParaRPr lang="en-NZ" dirty="0"/>
          </a:p>
        </p:txBody>
      </p:sp>
      <p:sp>
        <p:nvSpPr>
          <p:cNvPr id="14" name="TextBox 13">
            <a:extLst>
              <a:ext uri="{FF2B5EF4-FFF2-40B4-BE49-F238E27FC236}">
                <a16:creationId xmlns:a16="http://schemas.microsoft.com/office/drawing/2014/main" id="{AF3D3E2E-2D78-3D3C-06B5-EA9CA524DEA3}"/>
              </a:ext>
            </a:extLst>
          </p:cNvPr>
          <p:cNvSpPr txBox="1"/>
          <p:nvPr/>
        </p:nvSpPr>
        <p:spPr>
          <a:xfrm>
            <a:off x="6400800" y="1862051"/>
            <a:ext cx="4714560" cy="369332"/>
          </a:xfrm>
          <a:prstGeom prst="rect">
            <a:avLst/>
          </a:prstGeom>
          <a:noFill/>
        </p:spPr>
        <p:txBody>
          <a:bodyPr wrap="none" rtlCol="0">
            <a:spAutoFit/>
          </a:bodyPr>
          <a:lstStyle/>
          <a:p>
            <a:r>
              <a:rPr lang="en-US"/>
              <a:t>Synthetic control exercise on overall spending</a:t>
            </a:r>
            <a:endParaRPr lang="en-NZ"/>
          </a:p>
        </p:txBody>
      </p:sp>
      <p:sp>
        <p:nvSpPr>
          <p:cNvPr id="15" name="TextBox 14">
            <a:extLst>
              <a:ext uri="{FF2B5EF4-FFF2-40B4-BE49-F238E27FC236}">
                <a16:creationId xmlns:a16="http://schemas.microsoft.com/office/drawing/2014/main" id="{62E51107-CEC2-3BBB-DDEE-5DE2E59CF67B}"/>
              </a:ext>
            </a:extLst>
          </p:cNvPr>
          <p:cNvSpPr txBox="1"/>
          <p:nvPr/>
        </p:nvSpPr>
        <p:spPr>
          <a:xfrm>
            <a:off x="6400800" y="2402746"/>
            <a:ext cx="5270545" cy="1477328"/>
          </a:xfrm>
          <a:prstGeom prst="rect">
            <a:avLst/>
          </a:prstGeom>
          <a:noFill/>
        </p:spPr>
        <p:txBody>
          <a:bodyPr wrap="none" rtlCol="0">
            <a:spAutoFit/>
          </a:bodyPr>
          <a:lstStyle/>
          <a:p>
            <a:pPr marL="285750" indent="-285750">
              <a:buFont typeface="Arial" panose="020B0604020202020204" pitchFamily="34" charset="0"/>
              <a:buChar char="•"/>
            </a:pPr>
            <a:r>
              <a:rPr lang="en-US" dirty="0"/>
              <a:t>Relative to countries with similar E/GDP ratio </a:t>
            </a:r>
            <a:br>
              <a:rPr lang="en-US" dirty="0"/>
            </a:br>
            <a:r>
              <a:rPr lang="en-US" dirty="0"/>
              <a:t>movements prior to the GFC, Australia has risen.</a:t>
            </a:r>
          </a:p>
          <a:p>
            <a:pPr marL="285750" indent="-285750">
              <a:buFont typeface="Arial" panose="020B0604020202020204" pitchFamily="34" charset="0"/>
              <a:buChar char="•"/>
            </a:pPr>
            <a:r>
              <a:rPr lang="en-US" dirty="0"/>
              <a:t>Something (after adjustments)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t>Key </a:t>
            </a:r>
            <a:r>
              <a:rPr lang="en-US" dirty="0"/>
              <a:t>question is what has driven this.</a:t>
            </a:r>
            <a:endParaRPr lang="en-NZ"/>
          </a:p>
        </p:txBody>
      </p:sp>
      <p:sp>
        <p:nvSpPr>
          <p:cNvPr id="3" name="Content Placeholder 2">
            <a:extLst>
              <a:ext uri="{FF2B5EF4-FFF2-40B4-BE49-F238E27FC236}">
                <a16:creationId xmlns:a16="http://schemas.microsoft.com/office/drawing/2014/main" id="{BBC0006C-9492-6A7B-A4D4-E516B5F28929}"/>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724087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4C757-C90A-ED3E-AFDB-27EF7066A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E1CD7-BF60-0CDB-431A-34EDEFD680CC}"/>
              </a:ext>
            </a:extLst>
          </p:cNvPr>
          <p:cNvSpPr>
            <a:spLocks noGrp="1"/>
          </p:cNvSpPr>
          <p:nvPr>
            <p:ph type="title"/>
          </p:nvPr>
        </p:nvSpPr>
        <p:spPr/>
        <p:txBody>
          <a:bodyPr/>
          <a:lstStyle/>
          <a:p>
            <a:r>
              <a:rPr lang="en-US" dirty="0"/>
              <a:t>Forecast Function benchmarking</a:t>
            </a:r>
            <a:endParaRPr lang="en-NZ" dirty="0"/>
          </a:p>
        </p:txBody>
      </p:sp>
      <p:sp>
        <p:nvSpPr>
          <p:cNvPr id="14" name="TextBox 13">
            <a:extLst>
              <a:ext uri="{FF2B5EF4-FFF2-40B4-BE49-F238E27FC236}">
                <a16:creationId xmlns:a16="http://schemas.microsoft.com/office/drawing/2014/main" id="{608E6CEC-7B02-3FD3-2783-23C3D0715272}"/>
              </a:ext>
            </a:extLst>
          </p:cNvPr>
          <p:cNvSpPr txBox="1"/>
          <p:nvPr/>
        </p:nvSpPr>
        <p:spPr>
          <a:xfrm>
            <a:off x="6400800" y="1862051"/>
            <a:ext cx="5681620" cy="923330"/>
          </a:xfrm>
          <a:prstGeom prst="rect">
            <a:avLst/>
          </a:prstGeom>
          <a:noFill/>
        </p:spPr>
        <p:txBody>
          <a:bodyPr wrap="none" rtlCol="0">
            <a:spAutoFit/>
          </a:bodyPr>
          <a:lstStyle/>
          <a:p>
            <a:r>
              <a:rPr lang="en-US" dirty="0"/>
              <a:t>Decisions made will typically ensure that spending </a:t>
            </a:r>
            <a:br>
              <a:rPr lang="en-US" dirty="0"/>
            </a:br>
            <a:r>
              <a:rPr lang="en-US" dirty="0"/>
              <a:t>exceeds projections – especially given the conservative </a:t>
            </a:r>
            <a:br>
              <a:rPr lang="en-US" dirty="0"/>
            </a:br>
            <a:r>
              <a:rPr lang="en-US" dirty="0"/>
              <a:t>spending allowance.</a:t>
            </a:r>
            <a:endParaRPr lang="en-NZ" dirty="0"/>
          </a:p>
        </p:txBody>
      </p:sp>
      <p:sp>
        <p:nvSpPr>
          <p:cNvPr id="15" name="TextBox 14">
            <a:extLst>
              <a:ext uri="{FF2B5EF4-FFF2-40B4-BE49-F238E27FC236}">
                <a16:creationId xmlns:a16="http://schemas.microsoft.com/office/drawing/2014/main" id="{095F07BE-299A-161B-05CF-7292C37D6661}"/>
              </a:ext>
            </a:extLst>
          </p:cNvPr>
          <p:cNvSpPr txBox="1"/>
          <p:nvPr/>
        </p:nvSpPr>
        <p:spPr>
          <a:xfrm>
            <a:off x="6400800" y="3262630"/>
            <a:ext cx="5173019" cy="1754326"/>
          </a:xfrm>
          <a:prstGeom prst="rect">
            <a:avLst/>
          </a:prstGeom>
          <a:noFill/>
        </p:spPr>
        <p:txBody>
          <a:bodyPr wrap="none" rtlCol="0">
            <a:spAutoFit/>
          </a:bodyPr>
          <a:lstStyle/>
          <a:p>
            <a:pPr marL="285750" indent="-285750">
              <a:buFont typeface="Arial" panose="020B0604020202020204" pitchFamily="34" charset="0"/>
              <a:buChar char="•"/>
            </a:pPr>
            <a:r>
              <a:rPr lang="en-US" dirty="0"/>
              <a:t>Take projections.</a:t>
            </a:r>
          </a:p>
          <a:p>
            <a:pPr marL="285750" indent="-285750">
              <a:buFont typeface="Arial" panose="020B0604020202020204" pitchFamily="34" charset="0"/>
              <a:buChar char="•"/>
            </a:pPr>
            <a:r>
              <a:rPr lang="en-US" dirty="0"/>
              <a:t>Add:</a:t>
            </a:r>
          </a:p>
          <a:p>
            <a:pPr marL="742950" lvl="1" indent="-285750">
              <a:buFont typeface="Arial" panose="020B0604020202020204" pitchFamily="34" charset="0"/>
              <a:buChar char="•"/>
            </a:pPr>
            <a:r>
              <a:rPr lang="en-US" dirty="0"/>
              <a:t>Share of CSA</a:t>
            </a:r>
          </a:p>
          <a:p>
            <a:pPr marL="742950" lvl="1" indent="-285750">
              <a:buFont typeface="Arial" panose="020B0604020202020204" pitchFamily="34" charset="0"/>
              <a:buChar char="•"/>
            </a:pPr>
            <a:r>
              <a:rPr lang="en-US" dirty="0"/>
              <a:t>[any other amount to add]</a:t>
            </a:r>
          </a:p>
          <a:p>
            <a:endParaRPr lang="en-US" dirty="0"/>
          </a:p>
          <a:p>
            <a:r>
              <a:rPr lang="en-US" dirty="0"/>
              <a:t>This provides the benchmark by function provided.</a:t>
            </a:r>
            <a:endParaRPr lang="en-NZ" dirty="0"/>
          </a:p>
        </p:txBody>
      </p:sp>
      <p:sp>
        <p:nvSpPr>
          <p:cNvPr id="3" name="Content Placeholder 2">
            <a:extLst>
              <a:ext uri="{FF2B5EF4-FFF2-40B4-BE49-F238E27FC236}">
                <a16:creationId xmlns:a16="http://schemas.microsoft.com/office/drawing/2014/main" id="{AA1BCECE-23FC-870F-2164-4D0CFDB3012F}"/>
              </a:ext>
            </a:extLst>
          </p:cNvPr>
          <p:cNvSpPr>
            <a:spLocks noGrp="1"/>
          </p:cNvSpPr>
          <p:nvPr>
            <p:ph idx="1"/>
          </p:nvPr>
        </p:nvSpPr>
        <p:spPr>
          <a:xfrm>
            <a:off x="838200" y="1825625"/>
            <a:ext cx="4343400" cy="4351338"/>
          </a:xfrm>
        </p:spPr>
        <p:txBody>
          <a:bodyPr/>
          <a:lstStyle/>
          <a:p>
            <a:r>
              <a:rPr lang="en-US" dirty="0"/>
              <a:t>Relative to forecasts</a:t>
            </a:r>
            <a:endParaRPr lang="en-NZ" dirty="0"/>
          </a:p>
        </p:txBody>
      </p:sp>
    </p:spTree>
    <p:extLst>
      <p:ext uri="{BB962C8B-B14F-4D97-AF65-F5344CB8AC3E}">
        <p14:creationId xmlns:p14="http://schemas.microsoft.com/office/powerpoint/2010/main" val="135180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42836-6B41-A4BD-31ED-B43725AEA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C45C8-A9A7-455E-8283-21572CF7C126}"/>
              </a:ext>
            </a:extLst>
          </p:cNvPr>
          <p:cNvSpPr>
            <a:spLocks noGrp="1"/>
          </p:cNvSpPr>
          <p:nvPr>
            <p:ph type="title"/>
          </p:nvPr>
        </p:nvSpPr>
        <p:spPr/>
        <p:txBody>
          <a:bodyPr/>
          <a:lstStyle/>
          <a:p>
            <a:r>
              <a:rPr lang="en-US" dirty="0"/>
              <a:t>Demographic Functional Benchmarking</a:t>
            </a:r>
            <a:endParaRPr lang="en-NZ" dirty="0"/>
          </a:p>
        </p:txBody>
      </p:sp>
      <p:sp>
        <p:nvSpPr>
          <p:cNvPr id="14" name="TextBox 13">
            <a:extLst>
              <a:ext uri="{FF2B5EF4-FFF2-40B4-BE49-F238E27FC236}">
                <a16:creationId xmlns:a16="http://schemas.microsoft.com/office/drawing/2014/main" id="{97DC0377-F9D2-A2D1-0F5C-6571033B7AEE}"/>
              </a:ext>
            </a:extLst>
          </p:cNvPr>
          <p:cNvSpPr txBox="1"/>
          <p:nvPr/>
        </p:nvSpPr>
        <p:spPr>
          <a:xfrm>
            <a:off x="6400800" y="1862051"/>
            <a:ext cx="4714560" cy="369332"/>
          </a:xfrm>
          <a:prstGeom prst="rect">
            <a:avLst/>
          </a:prstGeom>
          <a:noFill/>
        </p:spPr>
        <p:txBody>
          <a:bodyPr wrap="none" rtlCol="0">
            <a:spAutoFit/>
          </a:bodyPr>
          <a:lstStyle/>
          <a:p>
            <a:r>
              <a:rPr lang="en-US"/>
              <a:t>Synthetic control exercise on overall spending</a:t>
            </a:r>
            <a:endParaRPr lang="en-NZ"/>
          </a:p>
        </p:txBody>
      </p:sp>
      <p:sp>
        <p:nvSpPr>
          <p:cNvPr id="15" name="TextBox 14">
            <a:extLst>
              <a:ext uri="{FF2B5EF4-FFF2-40B4-BE49-F238E27FC236}">
                <a16:creationId xmlns:a16="http://schemas.microsoft.com/office/drawing/2014/main" id="{A37836C5-EC35-9CCA-FB27-EB116ED660C9}"/>
              </a:ext>
            </a:extLst>
          </p:cNvPr>
          <p:cNvSpPr txBox="1"/>
          <p:nvPr/>
        </p:nvSpPr>
        <p:spPr>
          <a:xfrm>
            <a:off x="6400800" y="2402746"/>
            <a:ext cx="5270545" cy="1477328"/>
          </a:xfrm>
          <a:prstGeom prst="rect">
            <a:avLst/>
          </a:prstGeom>
          <a:noFill/>
        </p:spPr>
        <p:txBody>
          <a:bodyPr wrap="none" rtlCol="0">
            <a:spAutoFit/>
          </a:bodyPr>
          <a:lstStyle/>
          <a:p>
            <a:pPr marL="285750" indent="-285750">
              <a:buFont typeface="Arial" panose="020B0604020202020204" pitchFamily="34" charset="0"/>
              <a:buChar char="•"/>
            </a:pPr>
            <a:r>
              <a:rPr lang="en-US" dirty="0"/>
              <a:t>Relative to countries with similar E/GDP ratio </a:t>
            </a:r>
            <a:br>
              <a:rPr lang="en-US" dirty="0"/>
            </a:br>
            <a:r>
              <a:rPr lang="en-US" dirty="0"/>
              <a:t>movements prior to the GFC, Australia has risen.</a:t>
            </a:r>
          </a:p>
          <a:p>
            <a:pPr marL="285750" indent="-285750">
              <a:buFont typeface="Arial" panose="020B0604020202020204" pitchFamily="34" charset="0"/>
              <a:buChar char="•"/>
            </a:pPr>
            <a:r>
              <a:rPr lang="en-US" dirty="0"/>
              <a:t>Something (after adjustments)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t>Key </a:t>
            </a:r>
            <a:r>
              <a:rPr lang="en-US" dirty="0"/>
              <a:t>question is what has driven this.</a:t>
            </a:r>
            <a:endParaRPr lang="en-NZ"/>
          </a:p>
        </p:txBody>
      </p:sp>
      <p:sp>
        <p:nvSpPr>
          <p:cNvPr id="3" name="Content Placeholder 2">
            <a:extLst>
              <a:ext uri="{FF2B5EF4-FFF2-40B4-BE49-F238E27FC236}">
                <a16:creationId xmlns:a16="http://schemas.microsoft.com/office/drawing/2014/main" id="{FC49CCF8-5990-71E3-C8BE-6D87008DD8D4}"/>
              </a:ext>
            </a:extLst>
          </p:cNvPr>
          <p:cNvSpPr>
            <a:spLocks noGrp="1"/>
          </p:cNvSpPr>
          <p:nvPr>
            <p:ph idx="1"/>
          </p:nvPr>
        </p:nvSpPr>
        <p:spPr/>
        <p:txBody>
          <a:bodyPr/>
          <a:lstStyle/>
          <a:p>
            <a:r>
              <a:rPr lang="en-US"/>
              <a:t>Sector stuff</a:t>
            </a:r>
            <a:endParaRPr lang="en-NZ"/>
          </a:p>
        </p:txBody>
      </p:sp>
    </p:spTree>
    <p:extLst>
      <p:ext uri="{BB962C8B-B14F-4D97-AF65-F5344CB8AC3E}">
        <p14:creationId xmlns:p14="http://schemas.microsoft.com/office/powerpoint/2010/main" val="938831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E512A-9B7B-42DB-7FA1-A353C4B52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F8D86-88A6-9CFC-8D8F-97C64F1CE693}"/>
              </a:ext>
            </a:extLst>
          </p:cNvPr>
          <p:cNvSpPr>
            <a:spLocks noGrp="1"/>
          </p:cNvSpPr>
          <p:nvPr>
            <p:ph type="title"/>
          </p:nvPr>
        </p:nvSpPr>
        <p:spPr/>
        <p:txBody>
          <a:bodyPr/>
          <a:lstStyle/>
          <a:p>
            <a:r>
              <a:rPr lang="en-US" dirty="0"/>
              <a:t>Input costs</a:t>
            </a:r>
            <a:endParaRPr lang="en-NZ" dirty="0"/>
          </a:p>
        </p:txBody>
      </p:sp>
      <p:sp>
        <p:nvSpPr>
          <p:cNvPr id="3" name="Content Placeholder 2">
            <a:extLst>
              <a:ext uri="{FF2B5EF4-FFF2-40B4-BE49-F238E27FC236}">
                <a16:creationId xmlns:a16="http://schemas.microsoft.com/office/drawing/2014/main" id="{7C9DC28D-3EC9-311D-12D0-4FF8FA50B637}"/>
              </a:ext>
            </a:extLst>
          </p:cNvPr>
          <p:cNvSpPr>
            <a:spLocks noGrp="1"/>
          </p:cNvSpPr>
          <p:nvPr>
            <p:ph idx="1"/>
          </p:nvPr>
        </p:nvSpPr>
        <p:spPr>
          <a:xfrm>
            <a:off x="838200" y="1825625"/>
            <a:ext cx="7092142" cy="4351338"/>
          </a:xfrm>
        </p:spPr>
        <p:txBody>
          <a:bodyPr/>
          <a:lstStyle/>
          <a:p>
            <a:r>
              <a:rPr lang="en-US"/>
              <a:t>Check if we can find international IFRS GFS type standards to compare types of inputs used.</a:t>
            </a:r>
            <a:endParaRPr lang="en-NZ"/>
          </a:p>
        </p:txBody>
      </p:sp>
    </p:spTree>
    <p:extLst>
      <p:ext uri="{BB962C8B-B14F-4D97-AF65-F5344CB8AC3E}">
        <p14:creationId xmlns:p14="http://schemas.microsoft.com/office/powerpoint/2010/main" val="2012669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73428-BC44-4560-5784-4854A1773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FCF8D-4031-1EE8-ED8D-01279980E9EB}"/>
              </a:ext>
            </a:extLst>
          </p:cNvPr>
          <p:cNvSpPr>
            <a:spLocks noGrp="1"/>
          </p:cNvSpPr>
          <p:nvPr>
            <p:ph type="title"/>
          </p:nvPr>
        </p:nvSpPr>
        <p:spPr/>
        <p:txBody>
          <a:bodyPr/>
          <a:lstStyle/>
          <a:p>
            <a:r>
              <a:rPr lang="en-US" dirty="0"/>
              <a:t>Tracking and projections</a:t>
            </a:r>
            <a:endParaRPr lang="en-NZ" dirty="0"/>
          </a:p>
        </p:txBody>
      </p:sp>
      <p:sp>
        <p:nvSpPr>
          <p:cNvPr id="4" name="Content Placeholder 2">
            <a:extLst>
              <a:ext uri="{FF2B5EF4-FFF2-40B4-BE49-F238E27FC236}">
                <a16:creationId xmlns:a16="http://schemas.microsoft.com/office/drawing/2014/main" id="{A23E7D09-1599-F7D2-1A94-1FCEC809BBF0}"/>
              </a:ext>
            </a:extLst>
          </p:cNvPr>
          <p:cNvSpPr txBox="1">
            <a:spLocks/>
          </p:cNvSpPr>
          <p:nvPr/>
        </p:nvSpPr>
        <p:spPr>
          <a:xfrm>
            <a:off x="927846" y="1888378"/>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Adjusted expenditures</a:t>
            </a:r>
            <a:endParaRPr lang="en-NZ" dirty="0"/>
          </a:p>
        </p:txBody>
      </p:sp>
    </p:spTree>
    <p:extLst>
      <p:ext uri="{BB962C8B-B14F-4D97-AF65-F5344CB8AC3E}">
        <p14:creationId xmlns:p14="http://schemas.microsoft.com/office/powerpoint/2010/main" val="130748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9D567BFB-C3FF-7382-A524-4D3BD407266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96A9DE-2BF7-6B3D-C665-BA988DA06B3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Internal report content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549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CDF55-13F2-FF5F-E19B-5B1CE333D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2BF20-B744-E591-9F1C-36A5AC3E46E9}"/>
              </a:ext>
            </a:extLst>
          </p:cNvPr>
          <p:cNvSpPr>
            <a:spLocks noGrp="1"/>
          </p:cNvSpPr>
          <p:nvPr>
            <p:ph type="title"/>
          </p:nvPr>
        </p:nvSpPr>
        <p:spPr/>
        <p:txBody>
          <a:bodyPr/>
          <a:lstStyle/>
          <a:p>
            <a:r>
              <a:rPr lang="en-US"/>
              <a:t>What has happened to Federal Spending?</a:t>
            </a:r>
            <a:endParaRPr lang="en-NZ"/>
          </a:p>
        </p:txBody>
      </p:sp>
      <p:sp>
        <p:nvSpPr>
          <p:cNvPr id="3" name="Content Placeholder 2">
            <a:extLst>
              <a:ext uri="{FF2B5EF4-FFF2-40B4-BE49-F238E27FC236}">
                <a16:creationId xmlns:a16="http://schemas.microsoft.com/office/drawing/2014/main" id="{61E3095F-C3A8-089C-9510-E67AC336F7BE}"/>
              </a:ext>
            </a:extLst>
          </p:cNvPr>
          <p:cNvSpPr>
            <a:spLocks noGrp="1"/>
          </p:cNvSpPr>
          <p:nvPr>
            <p:ph idx="1"/>
          </p:nvPr>
        </p:nvSpPr>
        <p:spPr/>
        <p:txBody>
          <a:bodyPr/>
          <a:lstStyle/>
          <a:p>
            <a:endParaRPr lang="en-NZ"/>
          </a:p>
        </p:txBody>
      </p:sp>
    </p:spTree>
    <p:extLst>
      <p:ext uri="{BB962C8B-B14F-4D97-AF65-F5344CB8AC3E}">
        <p14:creationId xmlns:p14="http://schemas.microsoft.com/office/powerpoint/2010/main" val="45361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7CE5-E6E7-D3EC-26D9-4E0FA5236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E96EF-BB1A-BE5C-B1D3-3AF2DC2A83E2}"/>
              </a:ext>
            </a:extLst>
          </p:cNvPr>
          <p:cNvSpPr>
            <a:spLocks noGrp="1"/>
          </p:cNvSpPr>
          <p:nvPr>
            <p:ph type="title"/>
          </p:nvPr>
        </p:nvSpPr>
        <p:spPr/>
        <p:txBody>
          <a:bodyPr/>
          <a:lstStyle/>
          <a:p>
            <a:r>
              <a:rPr lang="en-US" dirty="0"/>
              <a:t>What are some key spending risks</a:t>
            </a:r>
            <a:endParaRPr lang="en-NZ" dirty="0"/>
          </a:p>
        </p:txBody>
      </p:sp>
      <p:pic>
        <p:nvPicPr>
          <p:cNvPr id="5" name="Content Placeholder 4" descr="A graph with numbers and lines&#10;&#10;AI-generated content may be incorrect.">
            <a:extLst>
              <a:ext uri="{FF2B5EF4-FFF2-40B4-BE49-F238E27FC236}">
                <a16:creationId xmlns:a16="http://schemas.microsoft.com/office/drawing/2014/main" id="{E32D8004-7519-C781-1E7D-39D849CBC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972" y="1825625"/>
            <a:ext cx="4686056" cy="4351338"/>
          </a:xfrm>
        </p:spPr>
      </p:pic>
    </p:spTree>
    <p:extLst>
      <p:ext uri="{BB962C8B-B14F-4D97-AF65-F5344CB8AC3E}">
        <p14:creationId xmlns:p14="http://schemas.microsoft.com/office/powerpoint/2010/main" val="128271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02E497-4CB5-A6E0-5520-DFCA8944F56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13BC97-0C7F-8436-4247-62EDF0BD1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73A84F60-2BA6-44B6-EBDD-DAFF5148A44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8C98E1FB-315D-2BB5-DE65-C6002745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CBA9C0-2DE8-4122-874E-DBA3BA60529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Extended spending work</a:t>
            </a:r>
          </a:p>
        </p:txBody>
      </p:sp>
      <p:sp>
        <p:nvSpPr>
          <p:cNvPr id="13" name="Rectangle 12">
            <a:extLst>
              <a:ext uri="{FF2B5EF4-FFF2-40B4-BE49-F238E27FC236}">
                <a16:creationId xmlns:a16="http://schemas.microsoft.com/office/drawing/2014/main" id="{8A05C1D7-D08D-F4FB-44FD-C4F0EEBCA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B97746FF-5521-72B9-F755-5DA06AE91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83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8B33-034B-EE0C-AD82-72FAB03B9890}"/>
              </a:ext>
            </a:extLst>
          </p:cNvPr>
          <p:cNvSpPr>
            <a:spLocks noGrp="1"/>
          </p:cNvSpPr>
          <p:nvPr>
            <p:ph type="title"/>
          </p:nvPr>
        </p:nvSpPr>
        <p:spPr/>
        <p:txBody>
          <a:bodyPr/>
          <a:lstStyle/>
          <a:p>
            <a:r>
              <a:rPr lang="en-US" dirty="0"/>
              <a:t>Topics</a:t>
            </a:r>
            <a:endParaRPr lang="en-NZ" dirty="0"/>
          </a:p>
        </p:txBody>
      </p:sp>
      <p:sp>
        <p:nvSpPr>
          <p:cNvPr id="3" name="Content Placeholder 2">
            <a:extLst>
              <a:ext uri="{FF2B5EF4-FFF2-40B4-BE49-F238E27FC236}">
                <a16:creationId xmlns:a16="http://schemas.microsoft.com/office/drawing/2014/main" id="{118BC3D1-B5C6-D90F-3FDE-CB92E395B716}"/>
              </a:ext>
            </a:extLst>
          </p:cNvPr>
          <p:cNvSpPr>
            <a:spLocks noGrp="1"/>
          </p:cNvSpPr>
          <p:nvPr>
            <p:ph idx="1"/>
          </p:nvPr>
        </p:nvSpPr>
        <p:spPr>
          <a:xfrm>
            <a:off x="838200" y="1427692"/>
            <a:ext cx="10515600" cy="4351338"/>
          </a:xfrm>
        </p:spPr>
        <p:txBody>
          <a:bodyPr>
            <a:normAutofit fontScale="92500" lnSpcReduction="20000"/>
          </a:bodyPr>
          <a:lstStyle/>
          <a:p>
            <a:pPr marL="0" indent="0">
              <a:buNone/>
            </a:pPr>
            <a:r>
              <a:rPr lang="en-US" dirty="0"/>
              <a:t>There are three </a:t>
            </a:r>
            <a:r>
              <a:rPr lang="en-US" b="1" dirty="0"/>
              <a:t>measurement and communication</a:t>
            </a:r>
            <a:r>
              <a:rPr lang="en-US" dirty="0"/>
              <a:t> areas where additional work could improve understanding of fiscal pressures.</a:t>
            </a:r>
            <a:br>
              <a:rPr lang="en-US" dirty="0"/>
            </a:br>
            <a:endParaRPr lang="en-US" dirty="0"/>
          </a:p>
          <a:p>
            <a:pPr lvl="1"/>
            <a:r>
              <a:rPr lang="en-NZ" b="1" dirty="0">
                <a:solidFill>
                  <a:srgbClr val="00B0F0"/>
                </a:solidFill>
              </a:rPr>
              <a:t>Consolidation</a:t>
            </a:r>
            <a:r>
              <a:rPr lang="en-NZ" dirty="0"/>
              <a:t> – taking an all of government approach to spending on </a:t>
            </a:r>
            <a:r>
              <a:rPr lang="en-NZ" b="1" dirty="0"/>
              <a:t>functions</a:t>
            </a:r>
            <a:endParaRPr lang="en-NZ" dirty="0"/>
          </a:p>
          <a:p>
            <a:pPr lvl="1"/>
            <a:r>
              <a:rPr lang="en-NZ" b="1" dirty="0">
                <a:solidFill>
                  <a:srgbClr val="C00000"/>
                </a:solidFill>
              </a:rPr>
              <a:t>Benchmarking</a:t>
            </a:r>
            <a:r>
              <a:rPr lang="en-NZ" dirty="0"/>
              <a:t> – international and demographic based benchmarks</a:t>
            </a:r>
          </a:p>
          <a:p>
            <a:pPr lvl="1"/>
            <a:r>
              <a:rPr lang="en-NZ" b="1" dirty="0">
                <a:solidFill>
                  <a:schemeClr val="accent6">
                    <a:lumMod val="75000"/>
                  </a:schemeClr>
                </a:solidFill>
              </a:rPr>
              <a:t>Tracking</a:t>
            </a:r>
            <a:r>
              <a:rPr lang="en-NZ" dirty="0"/>
              <a:t> – how do we interpret, communicate, and update the above insights.</a:t>
            </a:r>
          </a:p>
          <a:p>
            <a:pPr marL="0" indent="0">
              <a:buNone/>
            </a:pPr>
            <a:endParaRPr lang="en-NZ" dirty="0"/>
          </a:p>
          <a:p>
            <a:pPr marL="0" indent="0">
              <a:buNone/>
            </a:pPr>
            <a:r>
              <a:rPr lang="en-NZ" dirty="0"/>
              <a:t>Work on short-termism is within a separate, but related, stream – Kizzy and Michael are leading this directly.</a:t>
            </a:r>
          </a:p>
          <a:p>
            <a:pPr marL="0" indent="0">
              <a:buNone/>
            </a:pPr>
            <a:endParaRPr lang="en-NZ" dirty="0"/>
          </a:p>
          <a:p>
            <a:pPr marL="0" indent="0">
              <a:buNone/>
            </a:pPr>
            <a:r>
              <a:rPr lang="en-NZ" b="1" dirty="0"/>
              <a:t>Summary</a:t>
            </a:r>
            <a:r>
              <a:rPr lang="en-NZ" dirty="0"/>
              <a:t>: Australia has become a high general government spending country, while using a tax and transfer system built for a small government.</a:t>
            </a:r>
            <a:endParaRPr lang="en-NZ" b="1" dirty="0"/>
          </a:p>
        </p:txBody>
      </p:sp>
    </p:spTree>
    <p:extLst>
      <p:ext uri="{BB962C8B-B14F-4D97-AF65-F5344CB8AC3E}">
        <p14:creationId xmlns:p14="http://schemas.microsoft.com/office/powerpoint/2010/main" val="201471087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947C-021A-22CE-6F3E-4EF94221A364}"/>
              </a:ext>
            </a:extLst>
          </p:cNvPr>
          <p:cNvSpPr>
            <a:spLocks noGrp="1"/>
          </p:cNvSpPr>
          <p:nvPr>
            <p:ph type="title"/>
          </p:nvPr>
        </p:nvSpPr>
        <p:spPr/>
        <p:txBody>
          <a:bodyPr/>
          <a:lstStyle/>
          <a:p>
            <a:r>
              <a:rPr lang="en-US" dirty="0"/>
              <a:t>Consolidation</a:t>
            </a:r>
            <a:endParaRPr lang="en-NZ" dirty="0"/>
          </a:p>
        </p:txBody>
      </p:sp>
      <p:sp>
        <p:nvSpPr>
          <p:cNvPr id="3" name="Content Placeholder 2">
            <a:extLst>
              <a:ext uri="{FF2B5EF4-FFF2-40B4-BE49-F238E27FC236}">
                <a16:creationId xmlns:a16="http://schemas.microsoft.com/office/drawing/2014/main" id="{5EE23690-1E8A-B5D4-64B1-A73219FD2557}"/>
              </a:ext>
            </a:extLst>
          </p:cNvPr>
          <p:cNvSpPr>
            <a:spLocks noGrp="1"/>
          </p:cNvSpPr>
          <p:nvPr>
            <p:ph idx="1"/>
          </p:nvPr>
        </p:nvSpPr>
        <p:spPr/>
        <p:txBody>
          <a:bodyPr/>
          <a:lstStyle/>
          <a:p>
            <a:r>
              <a:rPr lang="en-US" dirty="0"/>
              <a:t>Looks like we have OECD data</a:t>
            </a:r>
          </a:p>
          <a:p>
            <a:r>
              <a:rPr lang="en-US" dirty="0"/>
              <a:t>Looks like we can request ABS data (made a fairly detailed request, waiting to hear back).</a:t>
            </a:r>
          </a:p>
          <a:p>
            <a:endParaRPr lang="en-US" dirty="0"/>
          </a:p>
          <a:p>
            <a:pPr marL="0" indent="0">
              <a:buNone/>
            </a:pPr>
            <a:r>
              <a:rPr lang="en-US" dirty="0"/>
              <a:t>Consolidation</a:t>
            </a:r>
          </a:p>
          <a:p>
            <a:r>
              <a:rPr lang="en-NZ" dirty="0"/>
              <a:t>GFS accounts – publicly available, tell us about nature of costs, nothing on functions (i.e. health)</a:t>
            </a:r>
          </a:p>
          <a:p>
            <a:r>
              <a:rPr lang="en-NZ" dirty="0"/>
              <a:t>COFOG – use based on function, allows us to understand disaggregated trends.</a:t>
            </a:r>
          </a:p>
        </p:txBody>
      </p:sp>
    </p:spTree>
    <p:extLst>
      <p:ext uri="{BB962C8B-B14F-4D97-AF65-F5344CB8AC3E}">
        <p14:creationId xmlns:p14="http://schemas.microsoft.com/office/powerpoint/2010/main" val="93286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77A07-8D62-01E6-8C4D-AF0625B17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4A82C-FE87-64E4-501A-7B2A37D1F18B}"/>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1C02B128-1EA4-D213-6E57-6670DA8BAE2A}"/>
              </a:ext>
            </a:extLst>
          </p:cNvPr>
          <p:cNvSpPr>
            <a:spLocks noGrp="1"/>
          </p:cNvSpPr>
          <p:nvPr>
            <p:ph idx="1"/>
          </p:nvPr>
        </p:nvSpPr>
        <p:spPr>
          <a:xfrm>
            <a:off x="7628159" y="1690688"/>
            <a:ext cx="3901440" cy="2119312"/>
          </a:xfrm>
        </p:spPr>
        <p:txBody>
          <a:bodyPr>
            <a:normAutofit/>
          </a:bodyPr>
          <a:lstStyle/>
          <a:p>
            <a:pPr marL="0" indent="0">
              <a:buNone/>
            </a:pPr>
            <a:r>
              <a:rPr lang="en-US" dirty="0"/>
              <a:t>In deficit terms</a:t>
            </a:r>
          </a:p>
          <a:p>
            <a:r>
              <a:rPr lang="en-US" dirty="0"/>
              <a:t>XXX</a:t>
            </a:r>
          </a:p>
          <a:p>
            <a:endParaRPr lang="en-US" dirty="0"/>
          </a:p>
        </p:txBody>
      </p:sp>
      <p:sp>
        <p:nvSpPr>
          <p:cNvPr id="4" name="Content Placeholder 2">
            <a:extLst>
              <a:ext uri="{FF2B5EF4-FFF2-40B4-BE49-F238E27FC236}">
                <a16:creationId xmlns:a16="http://schemas.microsoft.com/office/drawing/2014/main" id="{7629C063-6384-300C-4BD0-221B7B3DA2D4}"/>
              </a:ext>
            </a:extLst>
          </p:cNvPr>
          <p:cNvSpPr txBox="1">
            <a:spLocks/>
          </p:cNvSpPr>
          <p:nvPr/>
        </p:nvSpPr>
        <p:spPr>
          <a:xfrm>
            <a:off x="838199" y="1690688"/>
            <a:ext cx="4974167" cy="2325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General Spending</a:t>
            </a:r>
          </a:p>
          <a:p>
            <a:r>
              <a:rPr lang="en-US" dirty="0"/>
              <a:t>Consolidated government spending was </a:t>
            </a:r>
            <a:r>
              <a:rPr lang="en-US" b="1" dirty="0"/>
              <a:t>37% of GDP </a:t>
            </a:r>
            <a:r>
              <a:rPr lang="en-US" dirty="0"/>
              <a:t>in XXX (compared to X% at the Federal level).</a:t>
            </a:r>
          </a:p>
          <a:p>
            <a:endParaRPr lang="en-US" dirty="0"/>
          </a:p>
        </p:txBody>
      </p:sp>
    </p:spTree>
    <p:extLst>
      <p:ext uri="{BB962C8B-B14F-4D97-AF65-F5344CB8AC3E}">
        <p14:creationId xmlns:p14="http://schemas.microsoft.com/office/powerpoint/2010/main" val="300639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488D9-58B5-52E0-AB7B-0A461528E0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64967-D00E-B83B-C0AC-2E96CF9D4830}"/>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61524688-D52A-BAF0-BFCC-AB54085CB4F9}"/>
              </a:ext>
            </a:extLst>
          </p:cNvPr>
          <p:cNvSpPr>
            <a:spLocks noGrp="1"/>
          </p:cNvSpPr>
          <p:nvPr>
            <p:ph idx="1"/>
          </p:nvPr>
        </p:nvSpPr>
        <p:spPr>
          <a:xfrm>
            <a:off x="7789026" y="1825625"/>
            <a:ext cx="3901440" cy="4351338"/>
          </a:xfrm>
        </p:spPr>
        <p:txBody>
          <a:bodyPr>
            <a:normAutofit/>
          </a:bodyPr>
          <a:lstStyle/>
          <a:p>
            <a:pPr marL="0" indent="0">
              <a:buNone/>
            </a:pPr>
            <a:r>
              <a:rPr lang="en-US" dirty="0"/>
              <a:t>In the GFS (inputs)</a:t>
            </a:r>
          </a:p>
          <a:p>
            <a:r>
              <a:rPr lang="en-US" dirty="0"/>
              <a:t>XXX</a:t>
            </a:r>
          </a:p>
          <a:p>
            <a:endParaRPr lang="en-US" dirty="0"/>
          </a:p>
        </p:txBody>
      </p:sp>
    </p:spTree>
    <p:extLst>
      <p:ext uri="{BB962C8B-B14F-4D97-AF65-F5344CB8AC3E}">
        <p14:creationId xmlns:p14="http://schemas.microsoft.com/office/powerpoint/2010/main" val="1642016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1830</TotalTime>
  <Words>538</Words>
  <Application>Microsoft Office PowerPoint</Application>
  <PresentationFormat>Widescreen</PresentationFormat>
  <Paragraphs>73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Calibri</vt:lpstr>
      <vt:lpstr>Office Theme</vt:lpstr>
      <vt:lpstr>McKinnon update</vt:lpstr>
      <vt:lpstr>Internal report content</vt:lpstr>
      <vt:lpstr>What has happened to Federal Spending?</vt:lpstr>
      <vt:lpstr>What are some key spending risks</vt:lpstr>
      <vt:lpstr>Extended spending work</vt:lpstr>
      <vt:lpstr>Topics</vt:lpstr>
      <vt:lpstr>Consolidation</vt:lpstr>
      <vt:lpstr>What does consolidation tell us?</vt:lpstr>
      <vt:lpstr>What does consolidation tell us?</vt:lpstr>
      <vt:lpstr>What does consolidation tell us?</vt:lpstr>
      <vt:lpstr>Benchmarking</vt:lpstr>
      <vt:lpstr>International Benchmarking</vt:lpstr>
      <vt:lpstr>International Function Benchmarking</vt:lpstr>
      <vt:lpstr>Forecast Function benchmarking</vt:lpstr>
      <vt:lpstr>Demographic Functional Benchmarking</vt:lpstr>
      <vt:lpstr>Input costs</vt:lpstr>
      <vt:lpstr>Tracking and projections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dc:creator>
  <cp:lastModifiedBy>Matt</cp:lastModifiedBy>
  <cp:revision>16</cp:revision>
  <dcterms:created xsi:type="dcterms:W3CDTF">2025-07-02T08:16:45Z</dcterms:created>
  <dcterms:modified xsi:type="dcterms:W3CDTF">2025-07-07T07:30:17Z</dcterms:modified>
</cp:coreProperties>
</file>