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8"/>
  </p:notesMasterIdLst>
  <p:handoutMasterIdLst>
    <p:handoutMasterId r:id="rId29"/>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4" r:id="rId14"/>
    <p:sldId id="291" r:id="rId15"/>
    <p:sldId id="273" r:id="rId16"/>
    <p:sldId id="276" r:id="rId17"/>
    <p:sldId id="270" r:id="rId18"/>
    <p:sldId id="274" r:id="rId19"/>
    <p:sldId id="275" r:id="rId20"/>
    <p:sldId id="271" r:id="rId21"/>
    <p:sldId id="277" r:id="rId22"/>
    <p:sldId id="278" r:id="rId23"/>
    <p:sldId id="260" r:id="rId24"/>
    <p:sldId id="292" r:id="rId25"/>
    <p:sldId id="261" r:id="rId26"/>
    <p:sldId id="262" r:id="rId27"/>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164" d="100"/>
          <a:sy n="164" d="100"/>
        </p:scale>
        <p:origin x="1028" y="84"/>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7/10/2024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7/10/2024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156199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br>
              <a:rPr lang="en-US" dirty="0"/>
            </a:br>
            <a:r>
              <a:rPr lang="en-US" dirty="0"/>
              <a:t>2) “Pre-commitment”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a:t>
            </a:r>
            <a:r>
              <a:rPr lang="en-US"/>
              <a:t>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a:t>
            </a:r>
          </a:p>
          <a:p>
            <a:endParaRPr lang="en-US" dirty="0"/>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7/10/2024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p:txBody>
      </p:sp>
      <p:sp>
        <p:nvSpPr>
          <p:cNvPr id="4" name="Content Placeholder 3">
            <a:extLst>
              <a:ext uri="{FF2B5EF4-FFF2-40B4-BE49-F238E27FC236}">
                <a16:creationId xmlns:a16="http://schemas.microsoft.com/office/drawing/2014/main" id="{ED24E4EC-6E28-A2D0-085C-6D5D94E5BFF4}"/>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716" t="-1661"/>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Parameters set</a:t>
            </a:r>
          </a:p>
          <a:p>
            <a:endParaRPr lang="en-AU" dirty="0"/>
          </a:p>
          <a:p>
            <a:pPr marL="0" indent="0">
              <a:buNone/>
            </a:pPr>
            <a:r>
              <a:rPr lang="en-AU" b="1" dirty="0"/>
              <a:t>Asymmetry in objectives</a:t>
            </a:r>
            <a:r>
              <a:rPr lang="en-AU" dirty="0"/>
              <a:t>: X</a:t>
            </a:r>
          </a:p>
          <a:p>
            <a:pPr marL="0" indent="0">
              <a:buNone/>
            </a:pPr>
            <a:endParaRPr lang="en-AU" dirty="0"/>
          </a:p>
          <a:p>
            <a:pPr marL="0" indent="0">
              <a:buNone/>
            </a:pPr>
            <a:r>
              <a:rPr lang="en-AU" b="1" dirty="0"/>
              <a:t>Adjustment cost of instrument</a:t>
            </a:r>
            <a:r>
              <a:rPr lang="en-AU" dirty="0"/>
              <a:t>: X</a:t>
            </a:r>
          </a:p>
          <a:p>
            <a:pPr marL="0" indent="0">
              <a:buNone/>
            </a:pPr>
            <a:endParaRPr lang="en-AU" dirty="0"/>
          </a:p>
          <a:p>
            <a:pPr marL="0" indent="0">
              <a:buNone/>
            </a:pPr>
            <a:r>
              <a:rPr lang="en-AU" b="1" dirty="0"/>
              <a:t>Rational expectations</a:t>
            </a:r>
            <a:r>
              <a:rPr lang="en-AU" dirty="0"/>
              <a:t>: X</a:t>
            </a:r>
          </a:p>
        </p:txBody>
      </p:sp>
    </p:spTree>
    <p:extLst>
      <p:ext uri="{BB962C8B-B14F-4D97-AF65-F5344CB8AC3E}">
        <p14:creationId xmlns:p14="http://schemas.microsoft.com/office/powerpoint/2010/main" val="235758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Demand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4182416"/>
          </a:xfrm>
        </p:spPr>
        <p:txBody>
          <a:bodyPr>
            <a:normAutofit fontScale="6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1.5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p:spTree>
    <p:extLst>
      <p:ext uri="{BB962C8B-B14F-4D97-AF65-F5344CB8AC3E}">
        <p14:creationId xmlns:p14="http://schemas.microsoft.com/office/powerpoint/2010/main" val="338038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Supply shock (positive)</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700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2.5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 the marginal benefit of doing more by imposing a negative spillover.</a:t>
            </a:r>
          </a:p>
          <a:p>
            <a:pPr marL="0" indent="0">
              <a:buNone/>
            </a:pPr>
            <a:endParaRPr lang="en-AU" dirty="0"/>
          </a:p>
          <a:p>
            <a:pPr marL="0" indent="0">
              <a:buNone/>
            </a:pPr>
            <a:r>
              <a:rPr lang="en-AU" dirty="0"/>
              <a:t>This “offset” incentive is traded off against the cost of moving away from the initial/target instrument value (in its absence no NE).</a:t>
            </a:r>
          </a:p>
          <a:p>
            <a:pPr marL="0" indent="0">
              <a:buNone/>
            </a:pPr>
            <a:endParaRPr lang="en-AU" dirty="0"/>
          </a:p>
          <a:p>
            <a:endParaRPr lang="en-AU" dirty="0"/>
          </a:p>
        </p:txBody>
      </p:sp>
    </p:spTree>
    <p:extLst>
      <p:ext uri="{BB962C8B-B14F-4D97-AF65-F5344CB8AC3E}">
        <p14:creationId xmlns:p14="http://schemas.microsoft.com/office/powerpoint/2010/main" val="601116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85000" lnSpcReduction="20000"/>
          </a:bodyPr>
          <a:lstStyle/>
          <a:p>
            <a:r>
              <a:rPr lang="en-AU" dirty="0"/>
              <a:t>We outline theoretical relationships between monetary and fiscal policies that may occur in the face of uncoordinated action using concepts from non-cooperative game theory.</a:t>
            </a:r>
          </a:p>
          <a:p>
            <a:r>
              <a:rPr lang="en-AU" dirty="0"/>
              <a:t>We extend the standard concept to include </a:t>
            </a:r>
          </a:p>
          <a:p>
            <a:pPr lvl="1"/>
            <a:r>
              <a:rPr lang="en-AU" dirty="0"/>
              <a:t>dynamic strategic motives</a:t>
            </a:r>
          </a:p>
          <a:p>
            <a:pPr lvl="1"/>
            <a:r>
              <a:rPr lang="en-AU" dirty="0"/>
              <a:t>The ability for policy makers to pre-commit in opposition to each other</a:t>
            </a:r>
          </a:p>
          <a:p>
            <a:pPr lvl="1"/>
            <a:endParaRPr lang="en-AU" dirty="0"/>
          </a:p>
          <a:p>
            <a:r>
              <a:rPr lang="en-AU" dirty="0"/>
              <a:t>We find that individual rationality by policy makers to independently </a:t>
            </a:r>
            <a:r>
              <a:rPr lang="en-AU" dirty="0" err="1"/>
              <a:t>precommit</a:t>
            </a:r>
            <a:r>
              <a:rPr lang="en-AU" dirty="0"/>
              <a:t> to courses of action may generate worse outcomes for both monetary and fiscal decision makers</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r>
              <a:rPr lang="en-AU" dirty="0"/>
              <a:t>Gamma = 1.5 (intercept for inflation)</a:t>
            </a:r>
          </a:p>
          <a:p>
            <a:pPr lvl="1"/>
            <a:r>
              <a:rPr lang="en-AU" dirty="0"/>
              <a:t>Setting this below </a:t>
            </a:r>
            <a:r>
              <a:rPr lang="en-AU" dirty="0" err="1"/>
              <a:t>pi_B_star</a:t>
            </a:r>
            <a:r>
              <a:rPr lang="en-AU" dirty="0"/>
              <a:t> creates a situation where people want higher inflation </a:t>
            </a:r>
          </a:p>
          <a:p>
            <a:r>
              <a:rPr lang="en-AU" dirty="0"/>
              <a:t>Alpha= 2 (intercept for output)</a:t>
            </a:r>
          </a:p>
          <a:p>
            <a:endParaRPr lang="en-AU" dirty="0"/>
          </a:p>
          <a:p>
            <a:r>
              <a:rPr lang="en-AU" dirty="0" err="1"/>
              <a:t>pi_G_star</a:t>
            </a:r>
            <a:r>
              <a:rPr lang="en-AU" dirty="0"/>
              <a:t> = 2  (Government's target inflation)</a:t>
            </a:r>
          </a:p>
          <a:p>
            <a:r>
              <a:rPr lang="en-AU" dirty="0" err="1"/>
              <a:t>pi_B_star</a:t>
            </a:r>
            <a:r>
              <a:rPr lang="en-AU" dirty="0"/>
              <a:t>  =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p:spTree>
    <p:extLst>
      <p:ext uri="{BB962C8B-B14F-4D97-AF65-F5344CB8AC3E}">
        <p14:creationId xmlns:p14="http://schemas.microsoft.com/office/powerpoint/2010/main" val="96203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92500" lnSpcReduction="20000"/>
          </a:bodyPr>
          <a:lstStyle/>
          <a:p>
            <a:pPr lvl="0">
              <a:buFont typeface="+mj-lt"/>
              <a:buChar char="•"/>
            </a:pPr>
            <a:r>
              <a:rPr lang="en-NZ" dirty="0"/>
              <a:t>Previous was a static model. The idea of “costly change in a policy instrument” – and therefore the idea of “precommitment” – require dynamics. </a:t>
            </a:r>
          </a:p>
          <a:p>
            <a:pPr lvl="0">
              <a:buFont typeface="+mj-lt"/>
              <a:buChar char="•"/>
            </a:pPr>
            <a:r>
              <a:rPr lang="en-NZ" dirty="0"/>
              <a:t>For this we will rewrite a dynamic Stackelberg model of monetary policy.</a:t>
            </a:r>
          </a:p>
          <a:p>
            <a:pPr marL="0" lvl="0" indent="0">
              <a:buNone/>
            </a:pPr>
            <a:endParaRPr lang="en-NZ" dirty="0"/>
          </a:p>
          <a:p>
            <a:pPr marL="0" lvl="0" indent="0">
              <a:buNone/>
            </a:pPr>
            <a:r>
              <a:rPr lang="en-NZ" dirty="0"/>
              <a:t>Stages</a:t>
            </a:r>
          </a:p>
          <a:p>
            <a:r>
              <a:rPr lang="en-AU" b="1" dirty="0"/>
              <a:t>Two-choice game</a:t>
            </a:r>
            <a:r>
              <a:rPr lang="en-AU" dirty="0"/>
              <a:t>: To show the value of the intertemporal link.</a:t>
            </a:r>
          </a:p>
          <a:p>
            <a:r>
              <a:rPr lang="en-AU" b="1" dirty="0"/>
              <a:t>Dynamic choice game with shocks</a:t>
            </a:r>
            <a:r>
              <a:rPr lang="en-AU" dirty="0"/>
              <a:t>: XXX</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 (demand shock)</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lstStyle/>
          <a:p>
            <a:endParaRPr lang="en-NZ"/>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lstStyle/>
          <a:p>
            <a:endParaRPr lang="en-NZ"/>
          </a:p>
        </p:txBody>
      </p:sp>
    </p:spTree>
    <p:extLst>
      <p:ext uri="{BB962C8B-B14F-4D97-AF65-F5344CB8AC3E}">
        <p14:creationId xmlns:p14="http://schemas.microsoft.com/office/powerpoint/2010/main" val="174376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endParaRPr lang="en-US" dirty="0"/>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850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a:t>
            </a:r>
          </a:p>
          <a:p>
            <a:r>
              <a:rPr lang="en-NZ" dirty="0">
                <a:solidFill>
                  <a:srgbClr val="272727"/>
                </a:solidFill>
              </a:rPr>
              <a:t>XXX</a:t>
            </a: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850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endParaRPr lang="en-AU" dirty="0"/>
          </a:p>
          <a:p>
            <a:pPr marL="0" indent="0">
              <a:buNone/>
            </a:pPr>
            <a:r>
              <a:rPr lang="en-AU" b="1" dirty="0"/>
              <a:t>Instrument rigidities</a:t>
            </a:r>
          </a:p>
          <a:p>
            <a:r>
              <a:rPr lang="en-AU" dirty="0"/>
              <a:t>Woodford (1999) XXX</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775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model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2"/>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NZ">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2319</TotalTime>
  <Words>2482</Words>
  <Application>Microsoft Office PowerPoint</Application>
  <PresentationFormat>On-screen Show (16:9)</PresentationFormat>
  <Paragraphs>234</Paragraphs>
  <Slides>26</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Modelling assumptions</vt:lpstr>
      <vt:lpstr>Demand shock</vt:lpstr>
      <vt:lpstr>Payoffs (demand)</vt:lpstr>
      <vt:lpstr>Choices (demand)</vt:lpstr>
      <vt:lpstr>Supply shock (positive)</vt:lpstr>
      <vt:lpstr>Payoffs (supply)</vt:lpstr>
      <vt:lpstr>Payoffs</vt:lpstr>
      <vt:lpstr>Inflation only shock</vt:lpstr>
      <vt:lpstr>Payoffs</vt:lpstr>
      <vt:lpstr>Payoffs</vt:lpstr>
      <vt:lpstr>Dynamic game</vt:lpstr>
      <vt:lpstr>Early two-choice results (demand shock)</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cp:lastModifiedBy>
  <cp:revision>80</cp:revision>
  <dcterms:created xsi:type="dcterms:W3CDTF">2024-10-02T22:24:42Z</dcterms:created>
  <dcterms:modified xsi:type="dcterms:W3CDTF">2024-10-07T10:02:00Z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