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147140411" r:id="rId5"/>
    <p:sldId id="2147140426" r:id="rId6"/>
    <p:sldId id="2147140427" r:id="rId7"/>
    <p:sldId id="2147140428" r:id="rId8"/>
    <p:sldId id="2147140431" r:id="rId9"/>
    <p:sldId id="2147140430" r:id="rId10"/>
    <p:sldId id="2147140432" r:id="rId11"/>
    <p:sldId id="2147140429" r:id="rId12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426"/>
            <p14:sldId id="2147140427"/>
            <p14:sldId id="2147140428"/>
            <p14:sldId id="2147140431"/>
            <p14:sldId id="2147140430"/>
            <p14:sldId id="2147140432"/>
            <p14:sldId id="21471404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endParaRPr lang="en-US">
              <a:latin typeface="Graphi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Paper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93B9-D34F-0FDB-6E37-6314B99D9B9D}"/>
              </a:ext>
            </a:extLst>
          </p:cNvPr>
          <p:cNvSpPr txBox="1"/>
          <p:nvPr/>
        </p:nvSpPr>
        <p:spPr>
          <a:xfrm>
            <a:off x="370417" y="1173980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Asks two related questions: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employment effects</a:t>
            </a:r>
            <a:r>
              <a:rPr lang="en-AU" dirty="0"/>
              <a:t> of low-income wage subsides/tax-credits?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wage effects</a:t>
            </a:r>
            <a:r>
              <a:rPr lang="en-AU" dirty="0"/>
              <a:t> of such a subsidy?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88F16-19E7-63DE-3949-218F9E47EBAB}"/>
              </a:ext>
            </a:extLst>
          </p:cNvPr>
          <p:cNvSpPr txBox="1"/>
          <p:nvPr/>
        </p:nvSpPr>
        <p:spPr>
          <a:xfrm>
            <a:off x="370417" y="2736502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Uses a reform in France in 2015: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and increased </a:t>
            </a:r>
            <a:r>
              <a:rPr lang="en-AU" b="1" dirty="0"/>
              <a:t>marginal tax rates</a:t>
            </a:r>
            <a:r>
              <a:rPr lang="en-AU" dirty="0"/>
              <a:t> across the low-earner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</a:t>
            </a:r>
            <a:r>
              <a:rPr lang="en-AU" b="1" dirty="0"/>
              <a:t>participation tax rates</a:t>
            </a:r>
            <a:r>
              <a:rPr lang="en-AU" dirty="0"/>
              <a:t> across the low-earner distribution.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7C18-F159-E019-5860-FEE0D3ACC0D0}"/>
              </a:ext>
            </a:extLst>
          </p:cNvPr>
          <p:cNvSpPr txBox="1"/>
          <p:nvPr/>
        </p:nvSpPr>
        <p:spPr>
          <a:xfrm>
            <a:off x="370417" y="4299024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From a </a:t>
            </a:r>
            <a:r>
              <a:rPr lang="en-AU" b="1" dirty="0">
                <a:solidFill>
                  <a:schemeClr val="accent1"/>
                </a:solidFill>
              </a:rPr>
              <a:t>10% reduction in the net of participation tax rate</a:t>
            </a:r>
            <a:r>
              <a:rPr lang="en-AU" dirty="0">
                <a:solidFill>
                  <a:schemeClr val="accent1"/>
                </a:solidFill>
              </a:rPr>
              <a:t>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2.7% increase in hours worked.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3.1% decline in wages (31% pass through to firms).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E75BE-D706-0F22-8C86-CBDF74E7C933}"/>
              </a:ext>
            </a:extLst>
          </p:cNvPr>
          <p:cNvSpPr txBox="1"/>
          <p:nvPr/>
        </p:nvSpPr>
        <p:spPr>
          <a:xfrm>
            <a:off x="370417" y="5861546"/>
            <a:ext cx="9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Extensive margin response with no intensive margin response </a:t>
            </a:r>
            <a:r>
              <a:rPr lang="en-AU" b="1" dirty="0">
                <a:solidFill>
                  <a:schemeClr val="accent1"/>
                </a:solidFill>
              </a:rPr>
              <a:t>consistent with literature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1303-8BDC-CE4B-AEA9-824EEDA2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D22A2-A993-2B67-8646-1C9EB3240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565-1605-23C6-4C54-F22FA580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and identification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4A298-B7EA-2630-F608-F741BD275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6546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1DF9-4C40-31DF-9624-4AA265CB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5CCA-A4A8-A503-0973-7C297DA7C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6631C-BA93-DD6D-F27C-7BCB93F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1DA48-EBFE-B35C-09BB-8263CE7BE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223B-CD89-284B-0B7E-9BCD30F4F2A1}"/>
              </a:ext>
            </a:extLst>
          </p:cNvPr>
          <p:cNvSpPr txBox="1"/>
          <p:nvPr/>
        </p:nvSpPr>
        <p:spPr>
          <a:xfrm>
            <a:off x="444640" y="1157731"/>
            <a:ext cx="107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Two regions could have the same shock with two very different patterns of treatment.</a:t>
            </a:r>
          </a:p>
          <a:p>
            <a:endParaRPr lang="en-AU" dirty="0"/>
          </a:p>
          <a:p>
            <a:r>
              <a:rPr lang="en-AU" dirty="0"/>
              <a:t>e.g. Two regions with 10 people, A and B. In region A 10 people see net PTR fall by 1%, in region B 1 person sees it fall by 10%. </a:t>
            </a:r>
            <a:r>
              <a:rPr lang="en-AU" b="1" dirty="0"/>
              <a:t>Both regions have the same shock</a:t>
            </a:r>
            <a:r>
              <a:rPr lang="en-AU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A66D0-9E2B-1425-0236-2085C3A826F0}"/>
              </a:ext>
            </a:extLst>
          </p:cNvPr>
          <p:cNvSpPr txBox="1"/>
          <p:nvPr/>
        </p:nvSpPr>
        <p:spPr>
          <a:xfrm>
            <a:off x="444640" y="3292439"/>
            <a:ext cx="10705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Participation rate concern</a:t>
            </a:r>
            <a:r>
              <a:rPr lang="en-AU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the individual who receives the largest hour-weighted treatment. On the substitution margin their MTR is unchanged, but the income effect will lower their work incentives.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an unemployed individual.  On the substitution margin the MTR is lower, and there is no income effect.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However, this instrument would treat the former as treated and the later as untreated.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FE89CE-9477-657F-0751-8C50092FB3B3}"/>
              </a:ext>
            </a:extLst>
          </p:cNvPr>
          <p:cNvSpPr txBox="1"/>
          <p:nvPr/>
        </p:nvSpPr>
        <p:spPr>
          <a:xfrm>
            <a:off x="444640" y="2676299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Furthermore, the simulated shocks are based on the change in tax incentives from their status quo.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36244-1902-57C5-DC54-60117A02B9C6}"/>
              </a:ext>
            </a:extLst>
          </p:cNvPr>
          <p:cNvSpPr txBox="1"/>
          <p:nvPr/>
        </p:nvSpPr>
        <p:spPr>
          <a:xfrm>
            <a:off x="444640" y="5638830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</a:t>
            </a:r>
            <a:r>
              <a:rPr lang="en-AU" b="1" dirty="0"/>
              <a:t>is addressed</a:t>
            </a:r>
            <a:r>
              <a:rPr lang="en-AU" dirty="0"/>
              <a:t> by imputing their income based on characteristics to estimate a treatment intensity.</a:t>
            </a:r>
          </a:p>
        </p:txBody>
      </p:sp>
    </p:spTree>
    <p:extLst>
      <p:ext uri="{BB962C8B-B14F-4D97-AF65-F5344CB8AC3E}">
        <p14:creationId xmlns:p14="http://schemas.microsoft.com/office/powerpoint/2010/main" val="370982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8079-2D21-97BA-067B-1AD5E195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A4049-F178-98D4-8E4F-C408D617C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802A-F329-EC61-77EB-AF011A6D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Importance of randomly-assigned-shocks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4877-634D-9121-088F-9318F4CF4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FC445-E4C7-82F1-EE27-4E479F78C88B}"/>
              </a:ext>
            </a:extLst>
          </p:cNvPr>
          <p:cNvSpPr txBox="1"/>
          <p:nvPr/>
        </p:nvSpPr>
        <p:spPr>
          <a:xfrm>
            <a:off x="457198" y="1543312"/>
            <a:ext cx="469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Chaisemartin</a:t>
            </a:r>
            <a:r>
              <a:rPr lang="en-AU" b="1" dirty="0"/>
              <a:t> &amp; Lei (2022)</a:t>
            </a:r>
            <a:r>
              <a:rPr lang="en-AU" dirty="0"/>
              <a:t>: XXX</a:t>
            </a:r>
          </a:p>
        </p:txBody>
      </p:sp>
    </p:spTree>
    <p:extLst>
      <p:ext uri="{BB962C8B-B14F-4D97-AF65-F5344CB8AC3E}">
        <p14:creationId xmlns:p14="http://schemas.microsoft.com/office/powerpoint/2010/main" val="282512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2381-1461-AAF2-1CE5-1604AB25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2D0BF-7905-D393-0C85-53C147997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3DEF1E-0BD2-D6EC-B531-D6B03D14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Mobility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1420-8474-9877-001F-135192350D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BFDD-0E5C-FFDC-0827-D5F966A5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7" y="1976235"/>
            <a:ext cx="5420481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98C95-7AF7-F104-3CEB-142C151E8629}"/>
              </a:ext>
            </a:extLst>
          </p:cNvPr>
          <p:cNvSpPr txBox="1"/>
          <p:nvPr/>
        </p:nvSpPr>
        <p:spPr>
          <a:xfrm>
            <a:off x="500332" y="1354347"/>
            <a:ext cx="52576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Mobility between regions shown to be limited</a:t>
            </a:r>
            <a:br>
              <a:rPr lang="en-AU" dirty="0"/>
            </a:br>
            <a:r>
              <a:rPr lang="en-AU" dirty="0"/>
              <a:t>over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However, the key interest is mobility among </a:t>
            </a:r>
            <a:br>
              <a:rPr lang="en-AU" dirty="0"/>
            </a:br>
            <a:r>
              <a:rPr lang="en-AU" dirty="0"/>
              <a:t>treated individuals.</a:t>
            </a:r>
          </a:p>
        </p:txBody>
      </p:sp>
    </p:spTree>
    <p:extLst>
      <p:ext uri="{BB962C8B-B14F-4D97-AF65-F5344CB8AC3E}">
        <p14:creationId xmlns:p14="http://schemas.microsoft.com/office/powerpoint/2010/main" val="3843256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0652-56E8-5F05-1C45-1E7867E3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38FC5-AF64-A5F1-6E75-9752FE574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45658-B6F9-434E-961A-FAF12D3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Minor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5985-371E-017C-165A-964F14BF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6379D-10F5-80F2-E9AD-2F65828EB564}"/>
              </a:ext>
            </a:extLst>
          </p:cNvPr>
          <p:cNvSpPr txBox="1"/>
          <p:nvPr/>
        </p:nvSpPr>
        <p:spPr>
          <a:xfrm>
            <a:off x="707366" y="1500996"/>
            <a:ext cx="105501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imputation of wages for non-participants is done via OLS. Heckman selection model an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Equivalisation of earnings: No standard scale used, and unclear why equivalisation is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Sensitivity to unbalanced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General equilibrium effects (what happens to the level).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There is imperfect take-up, when prior policies had low or full take-up. These changes in treatment status may themselves be informative of behavioural responses.</a:t>
            </a:r>
          </a:p>
        </p:txBody>
      </p:sp>
    </p:spTree>
    <p:extLst>
      <p:ext uri="{BB962C8B-B14F-4D97-AF65-F5344CB8AC3E}">
        <p14:creationId xmlns:p14="http://schemas.microsoft.com/office/powerpoint/2010/main" val="3074858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71BC-5CF2-F8CB-E67E-923319AC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7ECE1-4525-9FE4-6EFF-45879A647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93055B-769C-5449-E847-67A9AA8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Pictures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D07DA-2D82-D09B-5D7B-50BE73F98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D7ED22-FA9A-2198-461A-001D5EE7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85" y="2262645"/>
            <a:ext cx="5660715" cy="310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103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025935-85eb-43e8-ab32-734675053e7f" xsi:nil="true"/>
    <lcf76f155ced4ddcb4097134ff3c332f xmlns="aa802c90-64f7-4260-a678-c5c09559402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1619F266734FBC2B48FB95398739" ma:contentTypeVersion="18" ma:contentTypeDescription="Create a new document." ma:contentTypeScope="" ma:versionID="8dc4163b27f0ec44a22c6d7358323f5f">
  <xsd:schema xmlns:xsd="http://www.w3.org/2001/XMLSchema" xmlns:xs="http://www.w3.org/2001/XMLSchema" xmlns:p="http://schemas.microsoft.com/office/2006/metadata/properties" xmlns:ns2="aa802c90-64f7-4260-a678-c5c09559402a" xmlns:ns3="d4025935-85eb-43e8-ab32-734675053e7f" targetNamespace="http://schemas.microsoft.com/office/2006/metadata/properties" ma:root="true" ma:fieldsID="a1176a965c39d1ac1c7d6ef690b32559" ns2:_="" ns3:_="">
    <xsd:import namespace="aa802c90-64f7-4260-a678-c5c09559402a"/>
    <xsd:import namespace="d4025935-85eb-43e8-ab32-734675053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02c90-64f7-4260-a678-c5c095594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5935-85eb-43e8-ab32-734675053e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d7d9116-efc1-484d-8b57-8af332a5bfd6}" ma:internalName="TaxCatchAll" ma:showField="CatchAllData" ma:web="d4025935-85eb-43e8-ab32-734675053e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6B762-179B-48EA-90B2-E74079BA15DE}">
  <ds:schemaRefs>
    <ds:schemaRef ds:uri="d4025935-85eb-43e8-ab32-734675053e7f"/>
    <ds:schemaRef ds:uri="aa802c90-64f7-4260-a678-c5c09559402a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4E5144-405F-49D2-89C0-6C01A508B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02c90-64f7-4260-a678-c5c09559402a"/>
    <ds:schemaRef ds:uri="d4025935-85eb-43e8-ab32-734675053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 (1)</Template>
  <TotalTime>408</TotalTime>
  <Words>412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Graphik</vt:lpstr>
      <vt:lpstr>GT Sectra Fine</vt:lpstr>
      <vt:lpstr>Proxima Nova Rg</vt:lpstr>
      <vt:lpstr>System Font</vt:lpstr>
      <vt:lpstr>e61 slide master</vt:lpstr>
      <vt:lpstr>think-cell Slide</vt:lpstr>
      <vt:lpstr>PowerPoint Presentation</vt:lpstr>
      <vt:lpstr>Paper summary</vt:lpstr>
      <vt:lpstr>Approach and identification</vt:lpstr>
      <vt:lpstr>Potential limitations: Interpretation of the shock variable</vt:lpstr>
      <vt:lpstr>Potential limitations: Importance of randomly-assigned-shocks</vt:lpstr>
      <vt:lpstr>Potential limitations: Mobility</vt:lpstr>
      <vt:lpstr>Minor questions</vt:lpstr>
      <vt:lpstr>Extra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Nolan</dc:creator>
  <cp:lastModifiedBy>Matt Nolan</cp:lastModifiedBy>
  <cp:revision>15</cp:revision>
  <dcterms:created xsi:type="dcterms:W3CDTF">2025-07-27T23:18:17Z</dcterms:created>
  <dcterms:modified xsi:type="dcterms:W3CDTF">2025-07-28T06:06:28Z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0x010100E38A1619F266734FBC2B48FB95398739</vt:lpwstr>
  </property>
  <property fmtid="{D5CDD505-2E9C-101B-9397-08002B2CF9AE}" pid="3" name="MediaServiceImageTags">
    <vt:lpwstr/>
  </property>
</Properties>
</file>