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2" r:id="rId3"/>
    <p:sldId id="283" r:id="rId4"/>
    <p:sldId id="284" r:id="rId5"/>
    <p:sldId id="289" r:id="rId6"/>
    <p:sldId id="290" r:id="rId7"/>
    <p:sldId id="285" r:id="rId8"/>
    <p:sldId id="287" r:id="rId9"/>
    <p:sldId id="288" r:id="rId10"/>
    <p:sldId id="286" r:id="rId11"/>
    <p:sldId id="269" r:id="rId12"/>
    <p:sldId id="291" r:id="rId13"/>
    <p:sldId id="273" r:id="rId14"/>
    <p:sldId id="276" r:id="rId15"/>
    <p:sldId id="270" r:id="rId16"/>
    <p:sldId id="274" r:id="rId17"/>
    <p:sldId id="275" r:id="rId18"/>
    <p:sldId id="271" r:id="rId19"/>
    <p:sldId id="277" r:id="rId20"/>
    <p:sldId id="278" r:id="rId21"/>
    <p:sldId id="260" r:id="rId22"/>
    <p:sldId id="292" r:id="rId23"/>
    <p:sldId id="261" r:id="rId24"/>
    <p:sldId id="262" r:id="rId25"/>
  </p:sldIdLst>
  <p:sldSz cx="9144000" cy="5143500" type="screen16x9"/>
  <p:notesSz cx="6797675" cy="9928225"/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38">
          <p15:clr>
            <a:srgbClr val="A4A3A4"/>
          </p15:clr>
        </p15:guide>
        <p15:guide id="2" orient="horz" pos="463">
          <p15:clr>
            <a:srgbClr val="A4A3A4"/>
          </p15:clr>
        </p15:guide>
        <p15:guide id="3" orient="horz" pos="176">
          <p15:clr>
            <a:srgbClr val="A4A3A4"/>
          </p15:clr>
        </p15:guide>
        <p15:guide id="4" pos="5565">
          <p15:clr>
            <a:srgbClr val="A4A3A4"/>
          </p15:clr>
        </p15:guide>
        <p15:guide id="5" pos="204">
          <p15:clr>
            <a:srgbClr val="A4A3A4"/>
          </p15:clr>
        </p15:guide>
        <p15:guide id="6" pos="4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AA"/>
    <a:srgbClr val="272727"/>
    <a:srgbClr val="00456B"/>
    <a:srgbClr val="C2C2C2"/>
    <a:srgbClr val="414042"/>
    <a:srgbClr val="007698"/>
    <a:srgbClr val="00446A"/>
    <a:srgbClr val="31859C"/>
    <a:srgbClr val="002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383" autoAdjust="0"/>
  </p:normalViewPr>
  <p:slideViewPr>
    <p:cSldViewPr>
      <p:cViewPr varScale="1">
        <p:scale>
          <a:sx n="164" d="100"/>
          <a:sy n="164" d="100"/>
        </p:scale>
        <p:origin x="1748" y="84"/>
      </p:cViewPr>
      <p:guideLst>
        <p:guide orient="horz" pos="3038"/>
        <p:guide orient="horz" pos="463"/>
        <p:guide orient="horz" pos="176"/>
        <p:guide pos="5565"/>
        <p:guide pos="204"/>
        <p:guide pos="4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1956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algn="l"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dirty="0">
                <a:solidFill>
                  <a:schemeClr val="tx1"/>
                </a:solidFill>
              </a:rPr>
              <a:t>Title of pie chart (20pt) </a:t>
            </a:r>
          </a:p>
        </c:rich>
      </c:tx>
      <c:layout>
        <c:manualLayout>
          <c:xMode val="edge"/>
          <c:yMode val="edge"/>
          <c:x val="9.0206458120167497E-3"/>
          <c:y val="2.04778156996586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l"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1.7618631176231901E-3"/>
          <c:y val="0.17465346268576501"/>
          <c:w val="0.91307997283098097"/>
          <c:h val="0.580224127274193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53BB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E80-47C7-8DA6-F14E194DCFE1}"/>
              </c:ext>
            </c:extLst>
          </c:dPt>
          <c:dPt>
            <c:idx val="1"/>
            <c:invertIfNegative val="0"/>
            <c:bubble3D val="0"/>
            <c:spPr>
              <a:solidFill>
                <a:srgbClr val="7F004E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E80-47C7-8DA6-F14E194DCFE1}"/>
              </c:ext>
            </c:extLst>
          </c:dPt>
          <c:dPt>
            <c:idx val="2"/>
            <c:invertIfNegative val="0"/>
            <c:bubble3D val="0"/>
            <c:spPr>
              <a:solidFill>
                <a:srgbClr val="E03C3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E80-47C7-8DA6-F14E194DCFE1}"/>
              </c:ext>
            </c:extLst>
          </c:dPt>
          <c:dPt>
            <c:idx val="3"/>
            <c:invertIfNegative val="0"/>
            <c:bubble3D val="0"/>
            <c:spPr>
              <a:solidFill>
                <a:srgbClr val="DE7C1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E80-47C7-8DA6-F14E194DCFE1}"/>
              </c:ext>
            </c:extLst>
          </c:dPt>
          <c:dPt>
            <c:idx val="4"/>
            <c:invertIfNegative val="0"/>
            <c:bubble3D val="0"/>
            <c:spPr>
              <a:solidFill>
                <a:srgbClr val="00758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8E80-47C7-8DA6-F14E194DCFE1}"/>
              </c:ext>
            </c:extLst>
          </c:dPt>
          <c:dPt>
            <c:idx val="5"/>
            <c:invertIfNegative val="0"/>
            <c:bubble3D val="0"/>
            <c:spPr>
              <a:solidFill>
                <a:srgbClr val="00B74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8E80-47C7-8DA6-F14E194DCFE1}"/>
              </c:ext>
            </c:extLst>
          </c:dPt>
          <c:dPt>
            <c:idx val="6"/>
            <c:invertIfNegative val="0"/>
            <c:bubble3D val="0"/>
            <c:spPr>
              <a:solidFill>
                <a:srgbClr val="0066A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8E80-47C7-8DA6-F14E194DCFE1}"/>
              </c:ext>
            </c:extLst>
          </c:dPt>
          <c:cat>
            <c:strRef>
              <c:f>Sheet1!$A$2:$A$8</c:f>
              <c:strCache>
                <c:ptCount val="7"/>
                <c:pt idx="0">
                  <c:v>cagegory 1</c:v>
                </c:pt>
                <c:pt idx="1">
                  <c:v>cagegory 2</c:v>
                </c:pt>
                <c:pt idx="2">
                  <c:v>cagegory 3</c:v>
                </c:pt>
                <c:pt idx="3">
                  <c:v>cagegory 4</c:v>
                </c:pt>
                <c:pt idx="4">
                  <c:v>cagegory 5</c:v>
                </c:pt>
                <c:pt idx="5">
                  <c:v>cagegory 6</c:v>
                </c:pt>
                <c:pt idx="6">
                  <c:v>category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55</c:v>
                </c:pt>
                <c:pt idx="1">
                  <c:v>30</c:v>
                </c:pt>
                <c:pt idx="2">
                  <c:v>40</c:v>
                </c:pt>
                <c:pt idx="3">
                  <c:v>25</c:v>
                </c:pt>
                <c:pt idx="4">
                  <c:v>15</c:v>
                </c:pt>
                <c:pt idx="5">
                  <c:v>10</c:v>
                </c:pt>
                <c:pt idx="6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E80-47C7-8DA6-F14E194DCF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18088968"/>
        <c:axId val="153133496"/>
      </c:barChart>
      <c:valAx>
        <c:axId val="153133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8088968"/>
        <c:crosses val="autoZero"/>
        <c:crossBetween val="between"/>
      </c:valAx>
      <c:catAx>
        <c:axId val="118088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13349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3.9778810943732597E-2"/>
          <c:y val="3.7542662116041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066A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A1A-435F-8A3E-C7A794A29515}"/>
              </c:ext>
            </c:extLst>
          </c:dPt>
          <c:dPt>
            <c:idx val="1"/>
            <c:bubble3D val="0"/>
            <c:spPr>
              <a:solidFill>
                <a:srgbClr val="00B74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A1A-435F-8A3E-C7A794A29515}"/>
              </c:ext>
            </c:extLst>
          </c:dPt>
          <c:dPt>
            <c:idx val="2"/>
            <c:bubble3D val="0"/>
            <c:spPr>
              <a:solidFill>
                <a:srgbClr val="7F004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A1A-435F-8A3E-C7A794A29515}"/>
              </c:ext>
            </c:extLst>
          </c:dPt>
          <c:dPt>
            <c:idx val="3"/>
            <c:bubble3D val="0"/>
            <c:spPr>
              <a:solidFill>
                <a:srgbClr val="E03C3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A1A-435F-8A3E-C7A794A29515}"/>
              </c:ext>
            </c:extLst>
          </c:dPt>
          <c:dPt>
            <c:idx val="4"/>
            <c:bubble3D val="0"/>
            <c:spPr>
              <a:solidFill>
                <a:srgbClr val="753BB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A1A-435F-8A3E-C7A794A29515}"/>
              </c:ext>
            </c:extLst>
          </c:dPt>
          <c:dPt>
            <c:idx val="5"/>
            <c:bubble3D val="0"/>
            <c:spPr>
              <a:solidFill>
                <a:srgbClr val="DE7C1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A1A-435F-8A3E-C7A794A29515}"/>
              </c:ext>
            </c:extLst>
          </c:dPt>
          <c:dPt>
            <c:idx val="6"/>
            <c:bubble3D val="0"/>
            <c:spPr>
              <a:solidFill>
                <a:srgbClr val="00758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A1A-435F-8A3E-C7A794A29515}"/>
              </c:ext>
            </c:extLst>
          </c:dPt>
          <c:cat>
            <c:strRef>
              <c:f>Sheet1!$A$2:$A$8</c:f>
              <c:strCache>
                <c:ptCount val="7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  <c:pt idx="4">
                  <c:v>five</c:v>
                </c:pt>
                <c:pt idx="5">
                  <c:v>six</c:v>
                </c:pt>
                <c:pt idx="6">
                  <c:v>seven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</c:v>
                </c:pt>
                <c:pt idx="1">
                  <c:v>120</c:v>
                </c:pt>
                <c:pt idx="2">
                  <c:v>50</c:v>
                </c:pt>
                <c:pt idx="3">
                  <c:v>10</c:v>
                </c:pt>
                <c:pt idx="4">
                  <c:v>65</c:v>
                </c:pt>
                <c:pt idx="5">
                  <c:v>25</c:v>
                </c:pt>
                <c:pt idx="6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A1A-435F-8A3E-C7A794A295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E6E50C-42F6-44F9-849C-F9C68685802B}" type="datetimeFigureOut">
              <a:rPr lang="en-AU" smtClean="0"/>
              <a:pPr/>
              <a:t>7/10/2024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ADA25-FF6D-423F-A80B-443D05D8B91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7581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6BCAF0-30A3-4E26-855A-16D175EBDECD}" type="datetime1">
              <a:rPr lang="en-AU"/>
              <a:pPr/>
              <a:t>7/10/2024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2FC436C-5653-4517-9B94-0BB68ACE2454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603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8727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12655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625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66340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76020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50210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in words that we have a model that is the same as above, however there is now an adjustment cost for changing your policy settings between stage 1 and 2.  In both stages “demand” is low by the same amount, so the optimal policy should be symmetric. However, the strategic incentive does influence choices.</a:t>
            </a:r>
          </a:p>
          <a:p>
            <a:endParaRPr lang="en-US" dirty="0"/>
          </a:p>
          <a:p>
            <a:r>
              <a:rPr lang="en-US" dirty="0"/>
              <a:t>Why we coded the static game in R, have switched to Julia to solve this model, and will use Julia for the infinite horizon version.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74064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“prisoners dilemma” , where both monetary and fiscal authorities would have been better off if they had not tried to counteract each others policy. 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76253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5669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Few comments:</a:t>
            </a:r>
          </a:p>
          <a:p>
            <a:r>
              <a:rPr lang="en-AU" dirty="0"/>
              <a:t>What is the role of expectations in the game? Do/ can we incorporate it?</a:t>
            </a:r>
          </a:p>
          <a:p>
            <a:r>
              <a:rPr lang="en-AU" dirty="0"/>
              <a:t>Why do we need to generalise the model? </a:t>
            </a:r>
          </a:p>
          <a:p>
            <a:r>
              <a:rPr lang="en-AU" dirty="0"/>
              <a:t>What is the question we are trying to answer?</a:t>
            </a:r>
          </a:p>
          <a:p>
            <a:r>
              <a:rPr lang="en-AU" dirty="0"/>
              <a:t>Based or on top of what has already been done, what explicitly are we proposing?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8565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496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35484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https://citeseerx.ist.psu.edu/document?repid=rep1&amp;type=pdf&amp;doi=a6927bf59e9025ec16d3c9b9471c605972e5575c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29120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91835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The social welfare function may be different again from these loss functions.  DL (2003) estimate a social welfare function when talking through their results, while </a:t>
            </a:r>
            <a:r>
              <a:rPr lang="en-US" dirty="0" err="1"/>
              <a:t>Coury</a:t>
            </a:r>
            <a:r>
              <a:rPr lang="en-US" dirty="0"/>
              <a:t> and </a:t>
            </a:r>
            <a:r>
              <a:rPr lang="en-US" dirty="0" err="1"/>
              <a:t>Petkov</a:t>
            </a:r>
            <a:r>
              <a:rPr lang="en-US" dirty="0"/>
              <a:t> (2010) have the fiscal authorities objective as the social welfare function, and are trying to deal with concerns about time commitment and the role of delegation.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0336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9954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FC436C-5653-4517-9B94-0BB68ACE2454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60974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323850" y="734616"/>
            <a:ext cx="8510588" cy="4088209"/>
          </a:xfrm>
          <a:prstGeom prst="rect">
            <a:avLst/>
          </a:prstGeom>
          <a:solidFill>
            <a:srgbClr val="0066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31" descr="RBA_Horizontal_Black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5292" y="27704"/>
            <a:ext cx="3511296" cy="8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1564272"/>
            <a:ext cx="7772400" cy="60756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  <a:latin typeface="+mj-lt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3568" y="2212345"/>
            <a:ext cx="7776864" cy="9594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Tahom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2D6F2C4-E2D6-1E5D-138A-55E0324164D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4660900"/>
            <a:ext cx="2895600" cy="363220"/>
          </a:xfr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 Pri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7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95535" y="771550"/>
            <a:ext cx="2232249" cy="1512168"/>
          </a:xfrm>
          <a:prstGeom prst="rect">
            <a:avLst/>
          </a:prstGeom>
          <a:solidFill>
            <a:srgbClr val="0066A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2699469" y="771550"/>
            <a:ext cx="2232249" cy="1512168"/>
          </a:xfrm>
          <a:prstGeom prst="rect">
            <a:avLst/>
          </a:prstGeom>
          <a:solidFill>
            <a:srgbClr val="11182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5003403" y="771550"/>
            <a:ext cx="2232249" cy="15121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395535" y="2351236"/>
            <a:ext cx="2232249" cy="406284"/>
          </a:xfrm>
          <a:prstGeom prst="rect">
            <a:avLst/>
          </a:prstGeom>
          <a:solidFill>
            <a:srgbClr val="0066AA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2699469" y="2351236"/>
            <a:ext cx="2232249" cy="406284"/>
          </a:xfrm>
          <a:prstGeom prst="rect">
            <a:avLst/>
          </a:prstGeom>
          <a:solidFill>
            <a:srgbClr val="11182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95535" y="2832654"/>
            <a:ext cx="2232249" cy="406284"/>
          </a:xfrm>
          <a:prstGeom prst="rect">
            <a:avLst/>
          </a:prstGeom>
          <a:solidFill>
            <a:srgbClr val="0066AA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2699469" y="2832654"/>
            <a:ext cx="2232249" cy="406284"/>
          </a:xfrm>
          <a:prstGeom prst="rect">
            <a:avLst/>
          </a:prstGeom>
          <a:solidFill>
            <a:srgbClr val="11182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395535" y="3314583"/>
            <a:ext cx="2232249" cy="406284"/>
          </a:xfrm>
          <a:prstGeom prst="rect">
            <a:avLst/>
          </a:prstGeom>
          <a:solidFill>
            <a:srgbClr val="0066AA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2699469" y="3314583"/>
            <a:ext cx="2232249" cy="406284"/>
          </a:xfrm>
          <a:prstGeom prst="rect">
            <a:avLst/>
          </a:prstGeom>
          <a:solidFill>
            <a:srgbClr val="111820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395535" y="3796512"/>
            <a:ext cx="2232249" cy="406284"/>
          </a:xfrm>
          <a:prstGeom prst="rect">
            <a:avLst/>
          </a:prstGeom>
          <a:solidFill>
            <a:srgbClr val="0066AA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2699469" y="3796512"/>
            <a:ext cx="2232249" cy="406284"/>
          </a:xfrm>
          <a:prstGeom prst="rect">
            <a:avLst/>
          </a:prstGeom>
          <a:solidFill>
            <a:srgbClr val="111820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377652" y="1592753"/>
            <a:ext cx="22143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dirty="0">
                <a:solidFill>
                  <a:schemeClr val="bg1"/>
                </a:solidFill>
              </a:rPr>
              <a:t>Blue </a:t>
            </a:r>
          </a:p>
          <a:p>
            <a:pPr indent="-114300"/>
            <a:r>
              <a:rPr lang="en-US" dirty="0">
                <a:solidFill>
                  <a:schemeClr val="bg1"/>
                </a:solidFill>
              </a:rPr>
              <a:t>(R0 G102 B170)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2663651" y="1629260"/>
            <a:ext cx="22680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dirty="0">
                <a:solidFill>
                  <a:schemeClr val="bg1"/>
                </a:solidFill>
              </a:rPr>
              <a:t>Black </a:t>
            </a:r>
          </a:p>
          <a:p>
            <a:pPr indent="-114300"/>
            <a:r>
              <a:rPr lang="en-US" dirty="0">
                <a:solidFill>
                  <a:schemeClr val="bg1"/>
                </a:solidFill>
              </a:rPr>
              <a:t>(R17 G24 B32)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5011674" y="1637387"/>
            <a:ext cx="2223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/>
              <a:t>White</a:t>
            </a:r>
          </a:p>
          <a:p>
            <a:pPr indent="-114300"/>
            <a:r>
              <a:rPr lang="en-US" dirty="0"/>
              <a:t>(R255 G255 B255)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2712293" y="2382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27" name="Rectangle 26"/>
          <p:cNvSpPr/>
          <p:nvPr userDrawn="1"/>
        </p:nvSpPr>
        <p:spPr>
          <a:xfrm>
            <a:off x="2712293" y="2890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2712293" y="335571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29" name="Rectangle 28"/>
          <p:cNvSpPr/>
          <p:nvPr userDrawn="1"/>
        </p:nvSpPr>
        <p:spPr>
          <a:xfrm>
            <a:off x="2712293" y="38467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/>
              <a:t>20%</a:t>
            </a:r>
          </a:p>
        </p:txBody>
      </p:sp>
      <p:sp>
        <p:nvSpPr>
          <p:cNvPr id="30" name="Rectangle 29"/>
          <p:cNvSpPr/>
          <p:nvPr userDrawn="1"/>
        </p:nvSpPr>
        <p:spPr>
          <a:xfrm>
            <a:off x="470007" y="2382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470007" y="2890053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32" name="Rectangle 31"/>
          <p:cNvSpPr/>
          <p:nvPr userDrawn="1"/>
        </p:nvSpPr>
        <p:spPr>
          <a:xfrm>
            <a:off x="470007" y="3355719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33" name="Rectangle 32"/>
          <p:cNvSpPr/>
          <p:nvPr userDrawn="1"/>
        </p:nvSpPr>
        <p:spPr>
          <a:xfrm>
            <a:off x="470007" y="3846786"/>
            <a:ext cx="5950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-114300"/>
            <a:r>
              <a:rPr lang="en-US" sz="1600" dirty="0"/>
              <a:t>20%</a:t>
            </a:r>
          </a:p>
        </p:txBody>
      </p:sp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419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ur Palett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4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335630" y="771524"/>
            <a:ext cx="1357169" cy="1490477"/>
          </a:xfrm>
          <a:prstGeom prst="rect">
            <a:avLst/>
          </a:prstGeom>
          <a:solidFill>
            <a:srgbClr val="DE7C1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1782000" y="771524"/>
            <a:ext cx="1357169" cy="1490477"/>
          </a:xfrm>
          <a:prstGeom prst="rect">
            <a:avLst/>
          </a:prstGeom>
          <a:solidFill>
            <a:srgbClr val="E03C3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630179" y="771524"/>
            <a:ext cx="1357169" cy="1490477"/>
          </a:xfrm>
          <a:prstGeom prst="rect">
            <a:avLst/>
          </a:prstGeom>
          <a:solidFill>
            <a:srgbClr val="753BB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6057251" y="771524"/>
            <a:ext cx="1357169" cy="1490477"/>
          </a:xfrm>
          <a:prstGeom prst="rect">
            <a:avLst/>
          </a:prstGeom>
          <a:solidFill>
            <a:srgbClr val="00758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 userDrawn="1"/>
        </p:nvSpPr>
        <p:spPr>
          <a:xfrm>
            <a:off x="7487935" y="771523"/>
            <a:ext cx="1357169" cy="1490477"/>
          </a:xfrm>
          <a:prstGeom prst="rect">
            <a:avLst/>
          </a:prstGeom>
          <a:solidFill>
            <a:srgbClr val="00B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335630" y="2374310"/>
            <a:ext cx="1357169" cy="432047"/>
          </a:xfrm>
          <a:prstGeom prst="rect">
            <a:avLst/>
          </a:prstGeom>
          <a:solidFill>
            <a:srgbClr val="DE7C13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1782000" y="2374310"/>
            <a:ext cx="1357169" cy="432047"/>
          </a:xfrm>
          <a:prstGeom prst="rect">
            <a:avLst/>
          </a:prstGeom>
          <a:solidFill>
            <a:srgbClr val="E03C3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 userDrawn="1"/>
        </p:nvSpPr>
        <p:spPr>
          <a:xfrm>
            <a:off x="4630179" y="2374310"/>
            <a:ext cx="1357169" cy="432047"/>
          </a:xfrm>
          <a:prstGeom prst="rect">
            <a:avLst/>
          </a:prstGeom>
          <a:solidFill>
            <a:srgbClr val="753BBD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6057251" y="2374310"/>
            <a:ext cx="1357169" cy="432047"/>
          </a:xfrm>
          <a:prstGeom prst="rect">
            <a:avLst/>
          </a:prstGeom>
          <a:solidFill>
            <a:srgbClr val="007582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7487935" y="2374309"/>
            <a:ext cx="1357169" cy="432047"/>
          </a:xfrm>
          <a:prstGeom prst="rect">
            <a:avLst/>
          </a:prstGeom>
          <a:solidFill>
            <a:srgbClr val="00B74F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 userDrawn="1"/>
        </p:nvSpPr>
        <p:spPr>
          <a:xfrm>
            <a:off x="335630" y="2918665"/>
            <a:ext cx="1357169" cy="432047"/>
          </a:xfrm>
          <a:prstGeom prst="rect">
            <a:avLst/>
          </a:prstGeom>
          <a:solidFill>
            <a:srgbClr val="DE7C13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 userDrawn="1"/>
        </p:nvSpPr>
        <p:spPr>
          <a:xfrm>
            <a:off x="1782000" y="2918665"/>
            <a:ext cx="1357169" cy="432047"/>
          </a:xfrm>
          <a:prstGeom prst="rect">
            <a:avLst/>
          </a:prstGeom>
          <a:solidFill>
            <a:srgbClr val="E03C3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4630179" y="2918665"/>
            <a:ext cx="1357169" cy="432047"/>
          </a:xfrm>
          <a:prstGeom prst="rect">
            <a:avLst/>
          </a:prstGeom>
          <a:solidFill>
            <a:srgbClr val="753BBD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6057251" y="2918665"/>
            <a:ext cx="1357169" cy="432047"/>
          </a:xfrm>
          <a:prstGeom prst="rect">
            <a:avLst/>
          </a:prstGeom>
          <a:solidFill>
            <a:srgbClr val="0075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 userDrawn="1"/>
        </p:nvSpPr>
        <p:spPr>
          <a:xfrm>
            <a:off x="7487935" y="2918664"/>
            <a:ext cx="1357169" cy="432047"/>
          </a:xfrm>
          <a:prstGeom prst="rect">
            <a:avLst/>
          </a:prstGeom>
          <a:solidFill>
            <a:srgbClr val="00B74F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 userDrawn="1"/>
        </p:nvSpPr>
        <p:spPr>
          <a:xfrm>
            <a:off x="335630" y="3448575"/>
            <a:ext cx="1357169" cy="432047"/>
          </a:xfrm>
          <a:prstGeom prst="rect">
            <a:avLst/>
          </a:prstGeom>
          <a:solidFill>
            <a:srgbClr val="DE7C13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 userDrawn="1"/>
        </p:nvSpPr>
        <p:spPr>
          <a:xfrm>
            <a:off x="1782000" y="3448575"/>
            <a:ext cx="1357169" cy="432047"/>
          </a:xfrm>
          <a:prstGeom prst="rect">
            <a:avLst/>
          </a:prstGeom>
          <a:solidFill>
            <a:srgbClr val="E03C31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 userDrawn="1"/>
        </p:nvSpPr>
        <p:spPr>
          <a:xfrm>
            <a:off x="4630179" y="3448575"/>
            <a:ext cx="1357169" cy="432047"/>
          </a:xfrm>
          <a:prstGeom prst="rect">
            <a:avLst/>
          </a:prstGeom>
          <a:solidFill>
            <a:srgbClr val="753BBD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 userDrawn="1"/>
        </p:nvSpPr>
        <p:spPr>
          <a:xfrm>
            <a:off x="6057251" y="3448575"/>
            <a:ext cx="1357169" cy="432047"/>
          </a:xfrm>
          <a:prstGeom prst="rect">
            <a:avLst/>
          </a:prstGeom>
          <a:solidFill>
            <a:srgbClr val="0075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 userDrawn="1"/>
        </p:nvSpPr>
        <p:spPr>
          <a:xfrm>
            <a:off x="7487935" y="3448574"/>
            <a:ext cx="1357169" cy="432047"/>
          </a:xfrm>
          <a:prstGeom prst="rect">
            <a:avLst/>
          </a:prstGeom>
          <a:solidFill>
            <a:srgbClr val="00B74F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 userDrawn="1"/>
        </p:nvSpPr>
        <p:spPr>
          <a:xfrm>
            <a:off x="335630" y="3990441"/>
            <a:ext cx="1357169" cy="432047"/>
          </a:xfrm>
          <a:prstGeom prst="rect">
            <a:avLst/>
          </a:prstGeom>
          <a:solidFill>
            <a:srgbClr val="DE7C13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 userDrawn="1"/>
        </p:nvSpPr>
        <p:spPr>
          <a:xfrm>
            <a:off x="1782000" y="3990441"/>
            <a:ext cx="1357169" cy="432047"/>
          </a:xfrm>
          <a:prstGeom prst="rect">
            <a:avLst/>
          </a:prstGeom>
          <a:solidFill>
            <a:srgbClr val="E03C31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4630179" y="3990441"/>
            <a:ext cx="1357169" cy="432047"/>
          </a:xfrm>
          <a:prstGeom prst="rect">
            <a:avLst/>
          </a:prstGeom>
          <a:solidFill>
            <a:srgbClr val="753BBD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6049204" y="3990441"/>
            <a:ext cx="1357169" cy="432047"/>
          </a:xfrm>
          <a:prstGeom prst="rect">
            <a:avLst/>
          </a:prstGeom>
          <a:solidFill>
            <a:srgbClr val="0075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 userDrawn="1"/>
        </p:nvSpPr>
        <p:spPr>
          <a:xfrm>
            <a:off x="7479888" y="3990440"/>
            <a:ext cx="1357169" cy="432047"/>
          </a:xfrm>
          <a:prstGeom prst="rect">
            <a:avLst/>
          </a:prstGeom>
          <a:solidFill>
            <a:srgbClr val="00B74F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323221" y="1335621"/>
            <a:ext cx="133926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Orange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R222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G124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B19</a:t>
            </a:r>
          </a:p>
          <a:p>
            <a:pPr indent="-1143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 userDrawn="1"/>
        </p:nvSpPr>
        <p:spPr>
          <a:xfrm>
            <a:off x="1731675" y="1316036"/>
            <a:ext cx="138537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Red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R224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G60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B49</a:t>
            </a:r>
          </a:p>
        </p:txBody>
      </p:sp>
      <p:sp>
        <p:nvSpPr>
          <p:cNvPr id="39" name="Rectangle 38"/>
          <p:cNvSpPr/>
          <p:nvPr userDrawn="1"/>
        </p:nvSpPr>
        <p:spPr>
          <a:xfrm>
            <a:off x="4602266" y="1316036"/>
            <a:ext cx="13974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Purple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R117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G59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B189</a:t>
            </a:r>
          </a:p>
        </p:txBody>
      </p:sp>
      <p:sp>
        <p:nvSpPr>
          <p:cNvPr id="40" name="Rectangle 39"/>
          <p:cNvSpPr/>
          <p:nvPr userDrawn="1"/>
        </p:nvSpPr>
        <p:spPr>
          <a:xfrm>
            <a:off x="6021832" y="1316036"/>
            <a:ext cx="134920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Teal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G117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B130</a:t>
            </a:r>
          </a:p>
        </p:txBody>
      </p:sp>
      <p:sp>
        <p:nvSpPr>
          <p:cNvPr id="41" name="Rectangle 40"/>
          <p:cNvSpPr/>
          <p:nvPr userDrawn="1"/>
        </p:nvSpPr>
        <p:spPr>
          <a:xfrm>
            <a:off x="7471429" y="1325828"/>
            <a:ext cx="12858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Green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G183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B79</a:t>
            </a:r>
          </a:p>
        </p:txBody>
      </p:sp>
      <p:sp>
        <p:nvSpPr>
          <p:cNvPr id="42" name="Rectangle 41"/>
          <p:cNvSpPr/>
          <p:nvPr userDrawn="1"/>
        </p:nvSpPr>
        <p:spPr>
          <a:xfrm>
            <a:off x="348102" y="2498579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43" name="Rectangle 42"/>
          <p:cNvSpPr/>
          <p:nvPr userDrawn="1"/>
        </p:nvSpPr>
        <p:spPr>
          <a:xfrm>
            <a:off x="348102" y="3046322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44" name="Rectangle 43"/>
          <p:cNvSpPr/>
          <p:nvPr userDrawn="1"/>
        </p:nvSpPr>
        <p:spPr>
          <a:xfrm>
            <a:off x="348102" y="3572844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45" name="Rectangle 44"/>
          <p:cNvSpPr/>
          <p:nvPr userDrawn="1"/>
        </p:nvSpPr>
        <p:spPr>
          <a:xfrm>
            <a:off x="348102" y="4114710"/>
            <a:ext cx="91764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46" name="Rectangle 45"/>
          <p:cNvSpPr/>
          <p:nvPr userDrawn="1"/>
        </p:nvSpPr>
        <p:spPr>
          <a:xfrm>
            <a:off x="1769786" y="2498579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47" name="Rectangle 46"/>
          <p:cNvSpPr/>
          <p:nvPr userDrawn="1"/>
        </p:nvSpPr>
        <p:spPr>
          <a:xfrm>
            <a:off x="1769786" y="3046322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48" name="Rectangle 47"/>
          <p:cNvSpPr/>
          <p:nvPr userDrawn="1"/>
        </p:nvSpPr>
        <p:spPr>
          <a:xfrm>
            <a:off x="1769786" y="3572844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49" name="Rectangle 48"/>
          <p:cNvSpPr/>
          <p:nvPr userDrawn="1"/>
        </p:nvSpPr>
        <p:spPr>
          <a:xfrm>
            <a:off x="1769786" y="4114710"/>
            <a:ext cx="88994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0" name="Rectangle 49"/>
          <p:cNvSpPr/>
          <p:nvPr userDrawn="1"/>
        </p:nvSpPr>
        <p:spPr>
          <a:xfrm>
            <a:off x="4606487" y="2498579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1" name="Rectangle 50"/>
          <p:cNvSpPr/>
          <p:nvPr userDrawn="1"/>
        </p:nvSpPr>
        <p:spPr>
          <a:xfrm>
            <a:off x="4606487" y="3046322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52" name="Rectangle 51"/>
          <p:cNvSpPr/>
          <p:nvPr userDrawn="1"/>
        </p:nvSpPr>
        <p:spPr>
          <a:xfrm>
            <a:off x="4606487" y="3572844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53" name="Rectangle 52"/>
          <p:cNvSpPr/>
          <p:nvPr userDrawn="1"/>
        </p:nvSpPr>
        <p:spPr>
          <a:xfrm>
            <a:off x="4606487" y="4114710"/>
            <a:ext cx="90602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4" name="Rectangle 53"/>
          <p:cNvSpPr/>
          <p:nvPr userDrawn="1"/>
        </p:nvSpPr>
        <p:spPr>
          <a:xfrm>
            <a:off x="6011517" y="2498579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5" name="Rectangle 54"/>
          <p:cNvSpPr/>
          <p:nvPr userDrawn="1"/>
        </p:nvSpPr>
        <p:spPr>
          <a:xfrm>
            <a:off x="6011517" y="3046322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56" name="Rectangle 55"/>
          <p:cNvSpPr/>
          <p:nvPr userDrawn="1"/>
        </p:nvSpPr>
        <p:spPr>
          <a:xfrm>
            <a:off x="6011517" y="3572844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57" name="Rectangle 56"/>
          <p:cNvSpPr/>
          <p:nvPr userDrawn="1"/>
        </p:nvSpPr>
        <p:spPr>
          <a:xfrm>
            <a:off x="6021088" y="4114710"/>
            <a:ext cx="8830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58" name="Rectangle 57"/>
          <p:cNvSpPr/>
          <p:nvPr userDrawn="1"/>
        </p:nvSpPr>
        <p:spPr>
          <a:xfrm>
            <a:off x="7475862" y="2498579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59" name="Rectangle 58"/>
          <p:cNvSpPr/>
          <p:nvPr userDrawn="1"/>
        </p:nvSpPr>
        <p:spPr>
          <a:xfrm>
            <a:off x="7475862" y="3046322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60" name="Rectangle 59"/>
          <p:cNvSpPr/>
          <p:nvPr userDrawn="1"/>
        </p:nvSpPr>
        <p:spPr>
          <a:xfrm>
            <a:off x="7475862" y="3572844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61" name="Rectangle 60"/>
          <p:cNvSpPr/>
          <p:nvPr userDrawn="1"/>
        </p:nvSpPr>
        <p:spPr>
          <a:xfrm>
            <a:off x="7467815" y="4114710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62" name="Rectangle 61"/>
          <p:cNvSpPr/>
          <p:nvPr userDrawn="1"/>
        </p:nvSpPr>
        <p:spPr>
          <a:xfrm>
            <a:off x="3214217" y="771523"/>
            <a:ext cx="1357169" cy="1490477"/>
          </a:xfrm>
          <a:prstGeom prst="rect">
            <a:avLst/>
          </a:prstGeom>
          <a:solidFill>
            <a:srgbClr val="7F004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 userDrawn="1"/>
        </p:nvSpPr>
        <p:spPr>
          <a:xfrm>
            <a:off x="3214217" y="2374309"/>
            <a:ext cx="1357169" cy="432047"/>
          </a:xfrm>
          <a:prstGeom prst="rect">
            <a:avLst/>
          </a:prstGeom>
          <a:solidFill>
            <a:srgbClr val="7F004E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 userDrawn="1"/>
        </p:nvSpPr>
        <p:spPr>
          <a:xfrm>
            <a:off x="3214217" y="2918664"/>
            <a:ext cx="1357169" cy="432047"/>
          </a:xfrm>
          <a:prstGeom prst="rect">
            <a:avLst/>
          </a:prstGeom>
          <a:solidFill>
            <a:srgbClr val="7F004E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 userDrawn="1"/>
        </p:nvSpPr>
        <p:spPr>
          <a:xfrm>
            <a:off x="3214217" y="3448574"/>
            <a:ext cx="1357169" cy="432047"/>
          </a:xfrm>
          <a:prstGeom prst="rect">
            <a:avLst/>
          </a:prstGeom>
          <a:solidFill>
            <a:srgbClr val="7F004E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 userDrawn="1"/>
        </p:nvSpPr>
        <p:spPr>
          <a:xfrm>
            <a:off x="3214217" y="3990440"/>
            <a:ext cx="1357169" cy="432047"/>
          </a:xfrm>
          <a:prstGeom prst="rect">
            <a:avLst/>
          </a:prstGeom>
          <a:solidFill>
            <a:srgbClr val="7F004E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 userDrawn="1"/>
        </p:nvSpPr>
        <p:spPr>
          <a:xfrm>
            <a:off x="3214217" y="1325828"/>
            <a:ext cx="128585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Plum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R127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G0 </a:t>
            </a:r>
          </a:p>
          <a:p>
            <a:pPr indent="-114300"/>
            <a:r>
              <a:rPr lang="en-US" sz="1400" dirty="0">
                <a:solidFill>
                  <a:schemeClr val="bg1"/>
                </a:solidFill>
              </a:rPr>
              <a:t>B78</a:t>
            </a:r>
          </a:p>
          <a:p>
            <a:pPr indent="-114300"/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68" name="Rectangle 67"/>
          <p:cNvSpPr/>
          <p:nvPr userDrawn="1"/>
        </p:nvSpPr>
        <p:spPr>
          <a:xfrm>
            <a:off x="3218650" y="2498579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80%</a:t>
            </a:r>
          </a:p>
        </p:txBody>
      </p:sp>
      <p:sp>
        <p:nvSpPr>
          <p:cNvPr id="69" name="Rectangle 68"/>
          <p:cNvSpPr/>
          <p:nvPr userDrawn="1"/>
        </p:nvSpPr>
        <p:spPr>
          <a:xfrm>
            <a:off x="3218650" y="3046322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60%</a:t>
            </a:r>
          </a:p>
        </p:txBody>
      </p:sp>
      <p:sp>
        <p:nvSpPr>
          <p:cNvPr id="70" name="Rectangle 69"/>
          <p:cNvSpPr/>
          <p:nvPr userDrawn="1"/>
        </p:nvSpPr>
        <p:spPr>
          <a:xfrm>
            <a:off x="3218650" y="3572844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>
                <a:solidFill>
                  <a:schemeClr val="bg1"/>
                </a:solidFill>
              </a:rPr>
              <a:t>40%</a:t>
            </a:r>
          </a:p>
        </p:txBody>
      </p:sp>
      <p:sp>
        <p:nvSpPr>
          <p:cNvPr id="71" name="Rectangle 70"/>
          <p:cNvSpPr/>
          <p:nvPr userDrawn="1"/>
        </p:nvSpPr>
        <p:spPr>
          <a:xfrm>
            <a:off x="3218650" y="4114710"/>
            <a:ext cx="8842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14300"/>
            <a:r>
              <a:rPr lang="en-US" sz="1400" dirty="0"/>
              <a:t>20%</a:t>
            </a:r>
          </a:p>
        </p:txBody>
      </p:sp>
      <p:sp>
        <p:nvSpPr>
          <p:cNvPr id="72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7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474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Examp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aphicFrame>
        <p:nvGraphicFramePr>
          <p:cNvPr id="12" name="Content Placeholder 3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981940780"/>
              </p:ext>
            </p:extLst>
          </p:nvPr>
        </p:nvGraphicFramePr>
        <p:xfrm>
          <a:off x="4938183" y="771525"/>
          <a:ext cx="3896255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76595074"/>
              </p:ext>
            </p:extLst>
          </p:nvPr>
        </p:nvGraphicFramePr>
        <p:xfrm>
          <a:off x="323850" y="771525"/>
          <a:ext cx="3816102" cy="3721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1293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5108"/>
            <a:ext cx="6444207" cy="4756439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58931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5" t="7141" r="8763"/>
          <a:stretch/>
        </p:blipFill>
        <p:spPr>
          <a:xfrm>
            <a:off x="323850" y="771525"/>
            <a:ext cx="8494713" cy="3744912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Picture 31" descr="RBA_Horizontal_Black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5292" y="27704"/>
            <a:ext cx="3511296" cy="86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685800" y="2890826"/>
            <a:ext cx="7772400" cy="607568"/>
          </a:xfrm>
          <a:prstGeom prst="rect">
            <a:avLst/>
          </a:prstGeom>
        </p:spPr>
        <p:txBody>
          <a:bodyPr vert="horz" anchor="t"/>
          <a:lstStyle>
            <a:lvl1pPr>
              <a:defRPr>
                <a:solidFill>
                  <a:schemeClr val="bg1"/>
                </a:solidFill>
                <a:latin typeface="+mj-lt"/>
                <a:cs typeface="Tahom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683568" y="3538899"/>
            <a:ext cx="7776864" cy="95948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  <a:latin typeface="+mn-lt"/>
                <a:cs typeface="Tahoma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938" y="140494"/>
            <a:ext cx="8499500" cy="540544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66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850" y="820342"/>
            <a:ext cx="8510588" cy="3671888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0495"/>
            <a:ext cx="8510588" cy="540543"/>
          </a:xfrm>
          <a:prstGeom prst="rect">
            <a:avLst/>
          </a:prstGeom>
        </p:spPr>
        <p:txBody>
          <a:bodyPr vert="horz"/>
          <a:lstStyle>
            <a:lvl1pPr>
              <a:defRPr>
                <a:solidFill>
                  <a:srgbClr val="0066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4174149" cy="367164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974" y="820342"/>
            <a:ext cx="4176464" cy="3671888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41480"/>
            <a:ext cx="8510588" cy="53955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820341"/>
            <a:ext cx="4176142" cy="4860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1383618"/>
            <a:ext cx="4176142" cy="3108610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454" y="820341"/>
            <a:ext cx="4167268" cy="486055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marL="0" indent="0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383619"/>
            <a:ext cx="4177770" cy="3108611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850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3850" y="1635646"/>
            <a:ext cx="2700000" cy="2933975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03848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27132" y="1635646"/>
            <a:ext cx="2700000" cy="2933975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31802" y="843558"/>
            <a:ext cx="2700000" cy="630071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indent="0">
              <a:buNone/>
              <a:defRPr sz="20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/>
          <p:cNvSpPr>
            <a:spLocks noGrp="1"/>
          </p:cNvSpPr>
          <p:nvPr>
            <p:ph sz="quarter" idx="14"/>
          </p:nvPr>
        </p:nvSpPr>
        <p:spPr>
          <a:xfrm>
            <a:off x="6131802" y="1635646"/>
            <a:ext cx="2700000" cy="2949314"/>
          </a:xfrm>
          <a:prstGeom prst="rect">
            <a:avLst/>
          </a:prstGeom>
        </p:spPr>
        <p:txBody>
          <a:bodyPr vert="horz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23850" y="141480"/>
            <a:ext cx="8510588" cy="539558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871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2109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B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94754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sizes s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266700" y="146200"/>
            <a:ext cx="8610600" cy="485110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Title 4"/>
          <p:cNvSpPr>
            <a:spLocks noGrp="1"/>
          </p:cNvSpPr>
          <p:nvPr>
            <p:ph type="title"/>
          </p:nvPr>
        </p:nvSpPr>
        <p:spPr>
          <a:xfrm>
            <a:off x="323850" y="140493"/>
            <a:ext cx="8510588" cy="54213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323850" y="771550"/>
            <a:ext cx="8510588" cy="3720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23528" y="4659982"/>
            <a:ext cx="2133600" cy="365125"/>
          </a:xfrm>
          <a:prstGeom prst="rect">
            <a:avLst/>
          </a:prstGeom>
        </p:spPr>
        <p:txBody>
          <a:bodyPr anchor="b"/>
          <a:lstStyle>
            <a:lvl1pPr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A09C5C50-442C-4270-89D8-174894833343}" type="datetime1">
              <a:rPr lang="en-AU" smtClean="0"/>
              <a:t>7/10/2024</a:t>
            </a:fld>
            <a:endParaRPr lang="en-AU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34544" y="4659982"/>
            <a:ext cx="2895600" cy="365125"/>
          </a:xfrm>
          <a:prstGeom prst="rect">
            <a:avLst/>
          </a:prstGeom>
        </p:spPr>
        <p:txBody>
          <a:bodyPr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78324" y="4659982"/>
            <a:ext cx="2133600" cy="365125"/>
          </a:xfrm>
          <a:prstGeom prst="rect">
            <a:avLst/>
          </a:prstGeom>
        </p:spPr>
        <p:txBody>
          <a:bodyPr anchor="b"/>
          <a:lstStyle>
            <a:lvl1pPr algn="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fld id="{5F017B42-91F6-4C88-92FE-4A2259424B14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872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23528" y="843558"/>
            <a:ext cx="8496944" cy="3648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323528" y="140494"/>
            <a:ext cx="8496944" cy="54104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44AF736-A672-268B-AF03-45D9D4C6C2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660899"/>
            <a:ext cx="2895600" cy="363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rgbClr val="696969"/>
                </a:solidFill>
                <a:latin typeface="Calibri" panose="020F0502020204030204" pitchFamily="34" charset="0"/>
              </a:defRPr>
            </a:lvl1pPr>
          </a:lstStyle>
          <a:p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73" r:id="rId2"/>
    <p:sldLayoutId id="2147483652" r:id="rId3"/>
    <p:sldLayoutId id="2147483654" r:id="rId4"/>
    <p:sldLayoutId id="2147483655" r:id="rId5"/>
    <p:sldLayoutId id="2147483670" r:id="rId6"/>
    <p:sldLayoutId id="2147483669" r:id="rId7"/>
    <p:sldLayoutId id="2147483672" r:id="rId8"/>
    <p:sldLayoutId id="2147483674" r:id="rId9"/>
    <p:sldLayoutId id="2147483675" r:id="rId10"/>
    <p:sldLayoutId id="2147483676" r:id="rId11"/>
    <p:sldLayoutId id="2147483678" r:id="rId12"/>
    <p:sldLayoutId id="2147483679" r:id="rId13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aseline="0">
          <a:solidFill>
            <a:srgbClr val="0066AA"/>
          </a:solidFill>
          <a:latin typeface="+mj-lt"/>
          <a:ea typeface="ＭＳ Ｐゴシック" charset="-128"/>
          <a:cs typeface="Tahoma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charset="-128"/>
          <a:cs typeface="Tahoma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ＭＳ Ｐゴシック" charset="-128"/>
          <a:cs typeface="Tahom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  <a:cs typeface="Tahom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ＭＳ Ｐゴシック" charset="-128"/>
          <a:cs typeface="Tahom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tx1"/>
          </a:solidFill>
          <a:latin typeface="+mn-lt"/>
          <a:ea typeface="ＭＳ Ｐゴシック" charset="-128"/>
          <a:cs typeface="Tahom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Monetary and Fiscal Policy coordination: game theory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1336" y="2673711"/>
            <a:ext cx="7776864" cy="959481"/>
          </a:xfrm>
        </p:spPr>
        <p:txBody>
          <a:bodyPr/>
          <a:lstStyle/>
          <a:p>
            <a:r>
              <a:rPr lang="en-US" dirty="0"/>
              <a:t>Gulnara </a:t>
            </a:r>
            <a:r>
              <a:rPr lang="en-US" dirty="0" err="1"/>
              <a:t>Nolan,</a:t>
            </a:r>
            <a:r>
              <a:rPr lang="en-US"/>
              <a:t> Matt Nolan </a:t>
            </a:r>
            <a:r>
              <a:rPr lang="en-US" dirty="0"/>
              <a:t>and Vladimir </a:t>
            </a:r>
            <a:r>
              <a:rPr lang="en-US" dirty="0" err="1"/>
              <a:t>Petkov</a:t>
            </a:r>
            <a:endParaRPr lang="en-US" dirty="0"/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696913" y="3651870"/>
            <a:ext cx="3155007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sz="1200" dirty="0">
                <a:solidFill>
                  <a:schemeClr val="bg1"/>
                </a:solidFill>
                <a:latin typeface="+mn-lt"/>
                <a:cs typeface="Tahoma"/>
              </a:rPr>
              <a:t>ER Thursday coffee</a:t>
            </a:r>
            <a:br>
              <a:rPr lang="en-US" sz="1200" baseline="30000" dirty="0">
                <a:solidFill>
                  <a:schemeClr val="bg1"/>
                </a:solidFill>
                <a:latin typeface="+mn-lt"/>
                <a:cs typeface="Tahoma"/>
              </a:rPr>
            </a:br>
            <a:r>
              <a:rPr lang="en-AU" sz="1200" dirty="0">
                <a:solidFill>
                  <a:schemeClr val="bg1"/>
                </a:solidFill>
                <a:latin typeface="+mn-lt"/>
                <a:cs typeface="Tahoma"/>
              </a:rPr>
              <a:t>12 December</a:t>
            </a:r>
          </a:p>
          <a:p>
            <a:pPr algn="r" eaLnBrk="0" hangingPunct="0"/>
            <a:endParaRPr lang="en-US" sz="1200" dirty="0">
              <a:solidFill>
                <a:schemeClr val="bg1"/>
              </a:solidFill>
              <a:latin typeface="+mn-lt"/>
              <a:cs typeface="Tahoma"/>
            </a:endParaRPr>
          </a:p>
          <a:p>
            <a:pPr eaLnBrk="0" hangingPunct="0"/>
            <a:endParaRPr lang="en-US" sz="1400" dirty="0">
              <a:solidFill>
                <a:schemeClr val="bg1"/>
              </a:solidFill>
              <a:latin typeface="+mn-lt"/>
              <a:cs typeface="Tahoma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F1E54-1C05-684E-4B11-C30E456599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124200" y="4660900"/>
            <a:ext cx="2895600" cy="363220"/>
          </a:xfrm>
        </p:spPr>
        <p:txBody>
          <a:bodyPr anchor="b"/>
          <a:lstStyle/>
          <a:p>
            <a:r>
              <a:rPr lang="en-AU"/>
              <a:t>GENERAL</a:t>
            </a:r>
          </a:p>
        </p:txBody>
      </p:sp>
    </p:spTree>
    <p:extLst>
      <p:ext uri="{BB962C8B-B14F-4D97-AF65-F5344CB8AC3E}">
        <p14:creationId xmlns:p14="http://schemas.microsoft.com/office/powerpoint/2010/main" val="251975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277E3-61A2-3E21-7B14-87B464EA1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Summary of analytical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A9E69-76CC-A4EA-3F31-C849BD53D22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23850" y="820342"/>
                <a:ext cx="8510588" cy="3671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AU" b="1" dirty="0"/>
                  <a:t>Nash equilibrium: </a:t>
                </a:r>
                <a:r>
                  <a:rPr lang="en-AU" dirty="0"/>
                  <a:t>solve the best response functions for both the government and the central bank simultaneously to 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AU" b="1" dirty="0"/>
                  <a:t> </a:t>
                </a:r>
                <a:r>
                  <a:rPr lang="en-AU" dirty="0"/>
                  <a:t>and</a:t>
                </a:r>
                <a:r>
                  <a:rPr lang="en-AU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AU" dirty="0"/>
              </a:p>
              <a:p>
                <a:r>
                  <a:rPr lang="en-AU" b="1" dirty="0"/>
                  <a:t>Precommitment: </a:t>
                </a:r>
                <a:r>
                  <a:rPr lang="en-AU" dirty="0"/>
                  <a:t>In the first stage, each player can choose to </a:t>
                </a:r>
                <a:r>
                  <a:rPr lang="en-AU" dirty="0" err="1"/>
                  <a:t>precommit</a:t>
                </a:r>
                <a:r>
                  <a:rPr lang="en-AU" dirty="0"/>
                  <a:t> to 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AU" dirty="0"/>
                  <a:t>, knowing the second stage best response functions.</a:t>
                </a:r>
              </a:p>
              <a:p>
                <a:r>
                  <a:rPr lang="en-AU" b="1" dirty="0"/>
                  <a:t>Cooperative outcome: </a:t>
                </a:r>
                <a:r>
                  <a:rPr lang="en-AU" dirty="0"/>
                  <a:t>Minimise the joint loss function to obtain the socially optimal fiscal and monetary policies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AU" dirty="0"/>
                  <a:t>.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As it is fundamentally a “static” game, if both players </a:t>
                </a:r>
                <a:r>
                  <a:rPr lang="en-AU" dirty="0" err="1"/>
                  <a:t>precommit</a:t>
                </a:r>
                <a:r>
                  <a:rPr lang="en-AU" dirty="0"/>
                  <a:t> we end up at the Nash Equilibrium again (i.e. precommitment reflects information about the current choice).</a:t>
                </a:r>
              </a:p>
              <a:p>
                <a:endParaRPr lang="en-AU" b="1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C9FA9E69-76CC-A4EA-3F31-C849BD53D2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23850" y="820342"/>
                <a:ext cx="8510588" cy="3671888"/>
              </a:xfrm>
              <a:blipFill>
                <a:blip r:embed="rId3"/>
                <a:stretch>
                  <a:fillRect l="-716" t="-1661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417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Modelling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7427168" cy="36716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Modelling Assumptions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Asymmetry in objectives</a:t>
            </a:r>
            <a:r>
              <a:rPr lang="en-AU" dirty="0"/>
              <a:t>: Monetary authority only weights inflation, government only growth (one target, one instrument)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Adjustment cost of instrument</a:t>
            </a:r>
            <a:r>
              <a:rPr lang="en-AU" dirty="0"/>
              <a:t>: Necessary to prevent “total offset” – otherwise Nash Equilibrium is indeterminant.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/>
              <a:t>Rational expectations</a:t>
            </a:r>
            <a:r>
              <a:rPr lang="en-AU" dirty="0"/>
              <a:t>: Agents know and respond to the best response of other agents.</a:t>
            </a:r>
          </a:p>
        </p:txBody>
      </p:sp>
    </p:spTree>
    <p:extLst>
      <p:ext uri="{BB962C8B-B14F-4D97-AF65-F5344CB8AC3E}">
        <p14:creationId xmlns:p14="http://schemas.microsoft.com/office/powerpoint/2010/main" val="419583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Demand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7427168" cy="418241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1.5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Why is this a demand shock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An agent changing their instrument achieves the “goal” for both agents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As adjusting the instrument is costly, each player would prefer that the other player did the heavy lifting for them – actions are </a:t>
            </a:r>
            <a:r>
              <a:rPr lang="en-AU" b="1" dirty="0"/>
              <a:t>complementary</a:t>
            </a:r>
            <a:r>
              <a:rPr lang="en-AU" dirty="0"/>
              <a:t> but they do not fully internalise the benefit of easing policy.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i="1" dirty="0"/>
              <a:t>If an agent could pre-commit, they may be able to reduce the cost to themselves of achieving the target</a:t>
            </a:r>
            <a:r>
              <a:rPr lang="en-A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8038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 (demand)</a:t>
            </a:r>
          </a:p>
        </p:txBody>
      </p:sp>
      <p:pic>
        <p:nvPicPr>
          <p:cNvPr id="9" name="Content Placeholder 8" descr="A graph of blue and pink bars&#10;&#10;Description automatically generated">
            <a:extLst>
              <a:ext uri="{FF2B5EF4-FFF2-40B4-BE49-F238E27FC236}">
                <a16:creationId xmlns:a16="http://schemas.microsoft.com/office/drawing/2014/main" id="{58F61932-7F4F-1115-D074-B291A4B2188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13" name="Content Placeholder 12" descr="A graph showing the loss of a company&#10;&#10;Description automatically generated with medium confidence">
            <a:extLst>
              <a:ext uri="{FF2B5EF4-FFF2-40B4-BE49-F238E27FC236}">
                <a16:creationId xmlns:a16="http://schemas.microsoft.com/office/drawing/2014/main" id="{715F160C-C428-DDEC-3C73-5399DB3040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3242198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Choices (demand)</a:t>
            </a:r>
          </a:p>
        </p:txBody>
      </p:sp>
      <p:pic>
        <p:nvPicPr>
          <p:cNvPr id="6" name="Content Placeholder 5" descr="A graph of blue and pink rectangles&#10;&#10;Description automatically generated">
            <a:extLst>
              <a:ext uri="{FF2B5EF4-FFF2-40B4-BE49-F238E27FC236}">
                <a16:creationId xmlns:a16="http://schemas.microsoft.com/office/drawing/2014/main" id="{AD49ED8D-0D13-1347-4684-C7827C80FC1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8" name="Content Placeholder 7" descr="A graph showing the difference between government and central bank&#10;&#10;Description automatically generated">
            <a:extLst>
              <a:ext uri="{FF2B5EF4-FFF2-40B4-BE49-F238E27FC236}">
                <a16:creationId xmlns:a16="http://schemas.microsoft.com/office/drawing/2014/main" id="{E760006D-CDC1-31F0-BF3A-4EEB73F2B1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4192012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Supply shock (positive)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075240" cy="3983409"/>
          </a:xfrm>
        </p:spPr>
        <p:txBody>
          <a:bodyPr>
            <a:normAutofit fontScale="700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2.5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>
                <a:solidFill>
                  <a:srgbClr val="0066AA"/>
                </a:solidFill>
              </a:rPr>
              <a:t>Why is this a supply shock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An agent changing their instrument pushes against the “goal” for the other agent</a:t>
            </a:r>
            <a:r>
              <a:rPr lang="en-AU" dirty="0"/>
              <a:t>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The other agents choice increase the marginal benefit of doing more by imposing a negative spillover.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This “offset” incentive is traded off against the cost of moving away from the initial/target instrument value (in its absence no NE).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1116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10" name="Content Placeholder 9" descr="A graph of blue and red bars&#10;&#10;Description automatically generated">
            <a:extLst>
              <a:ext uri="{FF2B5EF4-FFF2-40B4-BE49-F238E27FC236}">
                <a16:creationId xmlns:a16="http://schemas.microsoft.com/office/drawing/2014/main" id="{68191B0E-29BC-313F-1F05-F545D9276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12" name="Content Placeholder 11" descr="A graph of a financial loss&#10;&#10;Description automatically generated with medium confidence">
            <a:extLst>
              <a:ext uri="{FF2B5EF4-FFF2-40B4-BE49-F238E27FC236}">
                <a16:creationId xmlns:a16="http://schemas.microsoft.com/office/drawing/2014/main" id="{FD20D982-5875-428E-7C91-4D30C2AFED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1120770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10" name="Content Placeholder 9" descr="A graph of different colored rectangles&#10;&#10;Description automatically generated">
            <a:extLst>
              <a:ext uri="{FF2B5EF4-FFF2-40B4-BE49-F238E27FC236}">
                <a16:creationId xmlns:a16="http://schemas.microsoft.com/office/drawing/2014/main" id="{C0DC7C49-96DF-1247-A682-2D758312D2F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12" name="Content Placeholder 11" descr="A graph of a line&#10;&#10;Description automatically generated">
            <a:extLst>
              <a:ext uri="{FF2B5EF4-FFF2-40B4-BE49-F238E27FC236}">
                <a16:creationId xmlns:a16="http://schemas.microsoft.com/office/drawing/2014/main" id="{2ADECE6B-86CF-9C22-59C8-DF6A937128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1951146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Inflation only shock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CE688-9F6E-CA80-3ECE-608C33CCB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10588" cy="3671640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Gamma = 1.5 (intercept for inflation)</a:t>
            </a:r>
          </a:p>
          <a:p>
            <a:pPr lvl="1"/>
            <a:r>
              <a:rPr lang="en-AU" dirty="0"/>
              <a:t>Setting this below </a:t>
            </a:r>
            <a:r>
              <a:rPr lang="en-AU" dirty="0" err="1"/>
              <a:t>pi_B_star</a:t>
            </a:r>
            <a:r>
              <a:rPr lang="en-AU" dirty="0"/>
              <a:t> creates a situation where people want higher inflation </a:t>
            </a:r>
          </a:p>
          <a:p>
            <a:r>
              <a:rPr lang="en-AU" dirty="0"/>
              <a:t>Alpha= 2 (intercept for output)</a:t>
            </a:r>
          </a:p>
          <a:p>
            <a:endParaRPr lang="en-AU" dirty="0"/>
          </a:p>
          <a:p>
            <a:r>
              <a:rPr lang="en-AU" dirty="0" err="1"/>
              <a:t>pi_G_star</a:t>
            </a:r>
            <a:r>
              <a:rPr lang="en-AU" dirty="0"/>
              <a:t> = 2  (Government's target inflation)</a:t>
            </a:r>
          </a:p>
          <a:p>
            <a:r>
              <a:rPr lang="en-AU" dirty="0" err="1"/>
              <a:t>pi_B_star</a:t>
            </a:r>
            <a:r>
              <a:rPr lang="en-AU" dirty="0"/>
              <a:t>  = 2 (Central bank's target inflation)</a:t>
            </a:r>
          </a:p>
          <a:p>
            <a:endParaRPr lang="en-AU" dirty="0"/>
          </a:p>
          <a:p>
            <a:r>
              <a:rPr lang="en-AU" dirty="0"/>
              <a:t>Ideal instrument (f and m) at zero – therefore it is costly to set the instrument at a different level.</a:t>
            </a:r>
          </a:p>
          <a:p>
            <a:endParaRPr lang="en-AU" dirty="0"/>
          </a:p>
          <a:p>
            <a:r>
              <a:rPr lang="en-AU" dirty="0"/>
              <a:t>For government the situation is ideal – only response is due to the expectation of a response by monetary authorities.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20350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22" name="Content Placeholder 21" descr="A graph of blue and pink bars&#10;&#10;Description automatically generated">
            <a:extLst>
              <a:ext uri="{FF2B5EF4-FFF2-40B4-BE49-F238E27FC236}">
                <a16:creationId xmlns:a16="http://schemas.microsoft.com/office/drawing/2014/main" id="{5234E516-CBFF-CCA1-A9CF-D28282D527B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12738" y="947848"/>
            <a:ext cx="4175125" cy="3417667"/>
          </a:xfrm>
        </p:spPr>
      </p:pic>
      <p:pic>
        <p:nvPicPr>
          <p:cNvPr id="24" name="Content Placeholder 23" descr="A graph of a graph showing the amount of financial loss&#10;&#10;Description automatically generated with medium confidence">
            <a:extLst>
              <a:ext uri="{FF2B5EF4-FFF2-40B4-BE49-F238E27FC236}">
                <a16:creationId xmlns:a16="http://schemas.microsoft.com/office/drawing/2014/main" id="{5C7ADF39-F4D0-BB71-0489-C43420A6661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4657725" y="947198"/>
            <a:ext cx="4176713" cy="3418967"/>
          </a:xfrm>
        </p:spPr>
      </p:pic>
    </p:spTree>
    <p:extLst>
      <p:ext uri="{BB962C8B-B14F-4D97-AF65-F5344CB8AC3E}">
        <p14:creationId xmlns:p14="http://schemas.microsoft.com/office/powerpoint/2010/main" val="3618949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4F5B-BC68-A8DF-C49A-AF6F8F66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What we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62757-13E3-FEFE-AAD3-319A42568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>
            <a:normAutofit fontScale="85000" lnSpcReduction="20000"/>
          </a:bodyPr>
          <a:lstStyle/>
          <a:p>
            <a:r>
              <a:rPr lang="en-AU" dirty="0"/>
              <a:t>We outline theoretical relationships between monetary and fiscal policies that may occur in the face of uncoordinated action using concepts from non-cooperative game theory.</a:t>
            </a:r>
          </a:p>
          <a:p>
            <a:r>
              <a:rPr lang="en-AU" dirty="0"/>
              <a:t>We extend the standard concept to include </a:t>
            </a:r>
          </a:p>
          <a:p>
            <a:pPr lvl="1"/>
            <a:r>
              <a:rPr lang="en-AU" dirty="0"/>
              <a:t>dynamic strategic motives</a:t>
            </a:r>
          </a:p>
          <a:p>
            <a:pPr lvl="1"/>
            <a:r>
              <a:rPr lang="en-AU" dirty="0"/>
              <a:t>The ability for policy makers to pre-commit in opposition to each other</a:t>
            </a:r>
          </a:p>
          <a:p>
            <a:pPr lvl="1"/>
            <a:endParaRPr lang="en-AU" dirty="0"/>
          </a:p>
          <a:p>
            <a:r>
              <a:rPr lang="en-AU" dirty="0"/>
              <a:t>We find that individual rationality by policy makers to independently </a:t>
            </a:r>
            <a:r>
              <a:rPr lang="en-AU" dirty="0" err="1"/>
              <a:t>precommit</a:t>
            </a:r>
            <a:r>
              <a:rPr lang="en-AU" dirty="0"/>
              <a:t> to courses of action may generate worse outcomes for both monetary and fiscal decision makers</a:t>
            </a:r>
          </a:p>
          <a:p>
            <a:endParaRPr lang="en-AU" dirty="0"/>
          </a:p>
          <a:p>
            <a:r>
              <a:rPr lang="en-AU" dirty="0"/>
              <a:t>While we possess an understanding of how these policies affect output and inflation, their effects on </a:t>
            </a:r>
            <a:r>
              <a:rPr lang="en-AU" b="1" i="1" dirty="0"/>
              <a:t>inequality</a:t>
            </a:r>
            <a:r>
              <a:rPr lang="en-AU" dirty="0"/>
              <a:t> remain less clear. Additionally, it is essential to investigate whether the government and the central bank prioritise</a:t>
            </a:r>
            <a:r>
              <a:rPr lang="en-AU" b="1" i="1" dirty="0"/>
              <a:t> inequality </a:t>
            </a:r>
            <a:r>
              <a:rPr lang="en-AU" dirty="0"/>
              <a:t>in their decision-making.</a:t>
            </a:r>
          </a:p>
          <a:p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063325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Payoffs</a:t>
            </a:r>
          </a:p>
        </p:txBody>
      </p:sp>
      <p:pic>
        <p:nvPicPr>
          <p:cNvPr id="8" name="Content Placeholder 7" descr="A graph of blue and red rectangles&#10;&#10;Description automatically generated">
            <a:extLst>
              <a:ext uri="{FF2B5EF4-FFF2-40B4-BE49-F238E27FC236}">
                <a16:creationId xmlns:a16="http://schemas.microsoft.com/office/drawing/2014/main" id="{B86227E4-E4D6-C67A-86CD-A8B86AA7E6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12738" y="1211075"/>
            <a:ext cx="4175125" cy="2891213"/>
          </a:xfrm>
        </p:spPr>
      </p:pic>
      <p:pic>
        <p:nvPicPr>
          <p:cNvPr id="11" name="Content Placeholder 10" descr="A graph of a line&#10;&#10;Description automatically generated">
            <a:extLst>
              <a:ext uri="{FF2B5EF4-FFF2-40B4-BE49-F238E27FC236}">
                <a16:creationId xmlns:a16="http://schemas.microsoft.com/office/drawing/2014/main" id="{5AF2F5AC-DC0F-5C3C-8687-9E78809F13E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57725" y="1210525"/>
            <a:ext cx="4176713" cy="2892313"/>
          </a:xfrm>
        </p:spPr>
      </p:pic>
    </p:spTree>
    <p:extLst>
      <p:ext uri="{BB962C8B-B14F-4D97-AF65-F5344CB8AC3E}">
        <p14:creationId xmlns:p14="http://schemas.microsoft.com/office/powerpoint/2010/main" val="313646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Dynamic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521254" cy="3839393"/>
          </a:xfrm>
        </p:spPr>
        <p:txBody>
          <a:bodyPr>
            <a:normAutofit fontScale="92500" lnSpcReduction="20000"/>
          </a:bodyPr>
          <a:lstStyle/>
          <a:p>
            <a:pPr lvl="0">
              <a:buFont typeface="+mj-lt"/>
              <a:buChar char="•"/>
            </a:pPr>
            <a:r>
              <a:rPr lang="en-NZ" dirty="0"/>
              <a:t>Previous was a static model. The idea of “costly change in a policy instrument” – and therefore the idea of “precommitment” – require dynamics. </a:t>
            </a:r>
          </a:p>
          <a:p>
            <a:pPr lvl="0">
              <a:buFont typeface="+mj-lt"/>
              <a:buChar char="•"/>
            </a:pPr>
            <a:r>
              <a:rPr lang="en-NZ" dirty="0"/>
              <a:t>For this we will rewrite a dynamic Stackelberg model of monetary policy.</a:t>
            </a:r>
          </a:p>
          <a:p>
            <a:pPr marL="0" lvl="0" indent="0">
              <a:buNone/>
            </a:pPr>
            <a:endParaRPr lang="en-NZ" dirty="0"/>
          </a:p>
          <a:p>
            <a:pPr marL="0" lvl="0" indent="0">
              <a:buNone/>
            </a:pPr>
            <a:r>
              <a:rPr lang="en-NZ" dirty="0"/>
              <a:t>Stages</a:t>
            </a:r>
          </a:p>
          <a:p>
            <a:r>
              <a:rPr lang="en-AU" b="1" dirty="0"/>
              <a:t>Two-choice game</a:t>
            </a:r>
            <a:r>
              <a:rPr lang="en-AU" dirty="0"/>
              <a:t>: To show the value of the intertemporal link.</a:t>
            </a:r>
          </a:p>
          <a:p>
            <a:r>
              <a:rPr lang="en-AU" b="1" dirty="0"/>
              <a:t>Dynamic choice game with shocks</a:t>
            </a:r>
            <a:r>
              <a:rPr lang="en-AU" dirty="0"/>
              <a:t>: XXX</a:t>
            </a:r>
          </a:p>
          <a:p>
            <a:r>
              <a:rPr lang="en-AU" b="1" dirty="0" err="1"/>
              <a:t>Endogenising</a:t>
            </a:r>
            <a:r>
              <a:rPr lang="en-AU" b="1" dirty="0"/>
              <a:t> “pre-commitment”</a:t>
            </a:r>
            <a:r>
              <a:rPr lang="en-AU" dirty="0"/>
              <a:t>: If monetary and fiscal authorities can undertake constrain themselves (independence) does this worsen outcomes.</a:t>
            </a:r>
          </a:p>
          <a:p>
            <a:r>
              <a:rPr lang="en-AU" b="1" dirty="0"/>
              <a:t>Incorporating time inconsistency</a:t>
            </a:r>
            <a:r>
              <a:rPr lang="en-AU" dirty="0"/>
              <a:t>: Allows us to describe “optimal independence” of monetary and fiscal policy.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9430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3358D-CEBF-4653-C0E1-26237DDB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Early two-choice results (demand shock)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B4934-5A0E-3FD0-6589-21045BD242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D003C-B8BC-FEEC-BBFA-8282F6CDC84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43769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HANK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key insight is around a fiscal policy response to inequality induced by monetary policy actions. We can </a:t>
            </a:r>
            <a:r>
              <a:rPr lang="en-US" dirty="0" err="1"/>
              <a:t>conceptualise</a:t>
            </a:r>
            <a:r>
              <a:rPr lang="en-US" dirty="0"/>
              <a:t> this as:</a:t>
            </a:r>
          </a:p>
          <a:p>
            <a:r>
              <a:rPr lang="en-US" dirty="0"/>
              <a:t>Perfect offset of income effects: this would leave monetary policy functioning only through intertemporal substitution. </a:t>
            </a:r>
          </a:p>
          <a:p>
            <a:r>
              <a:rPr lang="en-US" dirty="0"/>
              <a:t>Imprecise payments: in order to compensate for interest rate changes fiscal authorities may be unable to target payments – and so may need to give lump sum or general payments. </a:t>
            </a:r>
          </a:p>
          <a:p>
            <a:r>
              <a:rPr lang="en-US" dirty="0"/>
              <a:t>The related increase in aggregate demand to deal with “distributional concerns” of monetary policy could generate excess sensitivity in interest rates – and may be framed as a “prisoners dilemma” </a:t>
            </a:r>
          </a:p>
          <a:p>
            <a:r>
              <a:rPr lang="en-US" dirty="0"/>
              <a:t>This would then quantify how much central banks may “restrict” their purity in chasing inflation in order to limit distributional consequences.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3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521254" cy="367164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717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FCB0A-0301-7B7A-68D5-BDB843D03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06D99-1B55-678B-2650-4DD501BD2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8"/>
            <a:ext cx="8521254" cy="4127425"/>
          </a:xfrm>
        </p:spPr>
        <p:txBody>
          <a:bodyPr>
            <a:normAutofit fontScale="85000" lnSpcReduction="10000"/>
          </a:bodyPr>
          <a:lstStyle/>
          <a:p>
            <a:r>
              <a:rPr lang="en-AU" dirty="0"/>
              <a:t>GFC and COVID illustrated the importance of central banks and governments </a:t>
            </a:r>
            <a:r>
              <a:rPr lang="en-AU" i="1" dirty="0"/>
              <a:t>coordinating</a:t>
            </a:r>
            <a:r>
              <a:rPr lang="en-AU" dirty="0"/>
              <a:t> responses.</a:t>
            </a:r>
            <a:br>
              <a:rPr lang="en-AU" dirty="0"/>
            </a:br>
            <a:endParaRPr lang="en-AU" dirty="0"/>
          </a:p>
          <a:p>
            <a:r>
              <a:rPr lang="en-AU" dirty="0"/>
              <a:t>Post-COVID inflation has highlighted tensions between central bank decisions to lower inflation, and fiscal authorities concerns about cost of living and inequality.</a:t>
            </a:r>
            <a:br>
              <a:rPr lang="en-AU" dirty="0"/>
            </a:br>
            <a:endParaRPr lang="en-AU" dirty="0"/>
          </a:p>
          <a:p>
            <a:r>
              <a:rPr lang="en-AU" dirty="0"/>
              <a:t>This tension has led to what looks like “pre-commitment” actions by governments and central banks – costly Budget announcements, communication on interest rate paths, debates about central bank independence.</a:t>
            </a:r>
          </a:p>
          <a:p>
            <a:endParaRPr lang="en-AU" dirty="0"/>
          </a:p>
          <a:p>
            <a:r>
              <a:rPr lang="en-AU" dirty="0"/>
              <a:t>Can game theory be used to understand this relationship more?</a:t>
            </a:r>
          </a:p>
          <a:p>
            <a:pPr lvl="1"/>
            <a:r>
              <a:rPr lang="en-AU" dirty="0"/>
              <a:t>“cooperative” vs “noncooperative” responses to shocks,</a:t>
            </a:r>
          </a:p>
          <a:p>
            <a:pPr lvl="1"/>
            <a:r>
              <a:rPr lang="en-AU" dirty="0"/>
              <a:t>Pre-commitment to policy settings through sequential games,</a:t>
            </a:r>
          </a:p>
          <a:p>
            <a:pPr lvl="1"/>
            <a:r>
              <a:rPr lang="en-AU" dirty="0"/>
              <a:t>Endogenous independence as costly pre-commitment?</a:t>
            </a:r>
          </a:p>
          <a:p>
            <a:pPr lvl="1"/>
            <a:r>
              <a:rPr lang="en-AU" dirty="0"/>
              <a:t>Policy targets, target asymmetry, and outcomes (i.e. can government deal with the inequality consequences of monetary policy).</a:t>
            </a:r>
          </a:p>
        </p:txBody>
      </p:sp>
    </p:spTree>
    <p:extLst>
      <p:ext uri="{BB962C8B-B14F-4D97-AF65-F5344CB8AC3E}">
        <p14:creationId xmlns:p14="http://schemas.microsoft.com/office/powerpoint/2010/main" val="517354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13184" y="820589"/>
            <a:ext cx="8363272" cy="3671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Monetary commitment and delegation</a:t>
            </a:r>
          </a:p>
          <a:p>
            <a:r>
              <a:rPr lang="en-NZ" b="1" i="0" dirty="0" err="1">
                <a:solidFill>
                  <a:srgbClr val="C00000"/>
                </a:solidFill>
                <a:effectLst/>
              </a:rPr>
              <a:t>Kydland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Prescott (1977)</a:t>
            </a:r>
            <a:r>
              <a:rPr lang="en-NZ" b="0" i="0" dirty="0">
                <a:solidFill>
                  <a:srgbClr val="272727"/>
                </a:solidFill>
                <a:effectLst/>
              </a:rPr>
              <a:t>, canonical model of </a:t>
            </a:r>
            <a:r>
              <a:rPr lang="en-NZ" b="1" i="0" dirty="0">
                <a:solidFill>
                  <a:srgbClr val="272727"/>
                </a:solidFill>
                <a:effectLst/>
              </a:rPr>
              <a:t>time inconsistency</a:t>
            </a:r>
            <a:r>
              <a:rPr lang="en-NZ" b="0" i="0" dirty="0">
                <a:solidFill>
                  <a:srgbClr val="272727"/>
                </a:solidFill>
                <a:effectLst/>
              </a:rPr>
              <a:t> in monetary policy/need to pre-commit.</a:t>
            </a:r>
          </a:p>
          <a:p>
            <a:r>
              <a:rPr lang="en-NZ" b="1" dirty="0" err="1">
                <a:solidFill>
                  <a:srgbClr val="C00000"/>
                </a:solidFill>
              </a:rPr>
              <a:t>Coury</a:t>
            </a:r>
            <a:r>
              <a:rPr lang="en-NZ" b="1" dirty="0">
                <a:solidFill>
                  <a:srgbClr val="C00000"/>
                </a:solidFill>
              </a:rPr>
              <a:t> and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Petkov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(2010)</a:t>
            </a:r>
            <a:r>
              <a:rPr lang="en-NZ" b="0" i="0" dirty="0">
                <a:solidFill>
                  <a:srgbClr val="272727"/>
                </a:solidFill>
                <a:effectLst/>
              </a:rPr>
              <a:t>, explicitly models the sequential </a:t>
            </a:r>
            <a:r>
              <a:rPr lang="en-NZ" b="1" i="0" dirty="0">
                <a:solidFill>
                  <a:srgbClr val="272727"/>
                </a:solidFill>
                <a:effectLst/>
              </a:rPr>
              <a:t>delegation decision by fiscal authorities</a:t>
            </a:r>
            <a:r>
              <a:rPr lang="en-NZ" b="0" i="0" dirty="0">
                <a:solidFill>
                  <a:srgbClr val="272727"/>
                </a:solidFill>
                <a:effectLst/>
              </a:rPr>
              <a:t> the allows for pre-commitment (also applies a strategic investment as below but to a principal-agent problem).</a:t>
            </a:r>
          </a:p>
          <a:p>
            <a:endParaRPr lang="en-NZ" b="0" i="0" dirty="0">
              <a:solidFill>
                <a:srgbClr val="272727"/>
              </a:solidFill>
              <a:effectLst/>
            </a:endParaRPr>
          </a:p>
          <a:p>
            <a:pPr marL="0" indent="0">
              <a:buNone/>
            </a:pPr>
            <a:r>
              <a:rPr lang="en-NZ" b="1" dirty="0">
                <a:solidFill>
                  <a:srgbClr val="272727"/>
                </a:solidFill>
              </a:rPr>
              <a:t>Strategic investment</a:t>
            </a:r>
          </a:p>
          <a:p>
            <a:r>
              <a:rPr lang="en-NZ" b="1" dirty="0">
                <a:solidFill>
                  <a:srgbClr val="C00000"/>
                </a:solidFill>
              </a:rPr>
              <a:t>Dixon (1985)</a:t>
            </a:r>
            <a:r>
              <a:rPr lang="en-NZ" dirty="0">
                <a:solidFill>
                  <a:srgbClr val="272727"/>
                </a:solidFill>
              </a:rPr>
              <a:t>, illustrates how firms may optimally “over-invest” for strategic reasons.</a:t>
            </a:r>
          </a:p>
          <a:p>
            <a:r>
              <a:rPr lang="en-NZ" b="1" dirty="0">
                <a:solidFill>
                  <a:srgbClr val="C00000"/>
                </a:solidFill>
              </a:rPr>
              <a:t>Dixit (1997)</a:t>
            </a:r>
            <a:r>
              <a:rPr lang="en-NZ" dirty="0">
                <a:solidFill>
                  <a:srgbClr val="272727"/>
                </a:solidFill>
              </a:rPr>
              <a:t>, highlights the use of adjustment costs a form of pre-commitment.</a:t>
            </a:r>
          </a:p>
          <a:p>
            <a:endParaRPr lang="en-NZ" dirty="0">
              <a:solidFill>
                <a:srgbClr val="272727"/>
              </a:solidFill>
            </a:endParaRPr>
          </a:p>
          <a:p>
            <a:pPr marL="0" indent="0">
              <a:buNone/>
            </a:pPr>
            <a:r>
              <a:rPr lang="en-NZ" b="1" dirty="0">
                <a:solidFill>
                  <a:srgbClr val="272727"/>
                </a:solidFill>
              </a:rPr>
              <a:t>Monetary-fiscal trade-offs</a:t>
            </a:r>
          </a:p>
          <a:p>
            <a:r>
              <a:rPr lang="en-NZ" dirty="0">
                <a:solidFill>
                  <a:srgbClr val="272727"/>
                </a:solidFill>
              </a:rPr>
              <a:t>XXX</a:t>
            </a:r>
          </a:p>
          <a:p>
            <a:pPr marL="0" indent="0">
              <a:buNone/>
            </a:pPr>
            <a:endParaRPr lang="en-AU" dirty="0">
              <a:solidFill>
                <a:srgbClr val="27272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36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364" y="771550"/>
            <a:ext cx="8363272" cy="3671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AU" b="1" dirty="0"/>
              <a:t>Monetary-fiscal coordination as a game</a:t>
            </a:r>
          </a:p>
          <a:p>
            <a:r>
              <a:rPr lang="en-AU" b="1" dirty="0" err="1">
                <a:solidFill>
                  <a:srgbClr val="C00000"/>
                </a:solidFill>
              </a:rPr>
              <a:t>Debelle</a:t>
            </a:r>
            <a:r>
              <a:rPr lang="en-AU" b="1" dirty="0">
                <a:solidFill>
                  <a:srgbClr val="C00000"/>
                </a:solidFill>
              </a:rPr>
              <a:t> and Fischer (1994)</a:t>
            </a:r>
            <a:r>
              <a:rPr lang="en-AU" dirty="0"/>
              <a:t>, solves for optimal central bank independence in a NE, and sequential games with monetary policy leading.</a:t>
            </a:r>
          </a:p>
          <a:p>
            <a:r>
              <a:rPr lang="en-AU" b="1" dirty="0">
                <a:solidFill>
                  <a:srgbClr val="C00000"/>
                </a:solidFill>
              </a:rPr>
              <a:t>Dixit and </a:t>
            </a:r>
            <a:r>
              <a:rPr lang="en-AU" b="1" dirty="0" err="1">
                <a:solidFill>
                  <a:srgbClr val="C00000"/>
                </a:solidFill>
              </a:rPr>
              <a:t>Lambertini</a:t>
            </a:r>
            <a:r>
              <a:rPr lang="en-AU" b="1" dirty="0">
                <a:solidFill>
                  <a:srgbClr val="C00000"/>
                </a:solidFill>
              </a:rPr>
              <a:t> (2003)</a:t>
            </a:r>
            <a:r>
              <a:rPr lang="en-AU" dirty="0"/>
              <a:t>,</a:t>
            </a:r>
            <a:r>
              <a:rPr lang="en-AU" b="1" dirty="0"/>
              <a:t> </a:t>
            </a:r>
            <a:r>
              <a:rPr lang="en-AU" dirty="0"/>
              <a:t>shows interactions of commitment in monetary and fiscal policies in a static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NZ" b="1" i="0" dirty="0">
                <a:solidFill>
                  <a:srgbClr val="C00000"/>
                </a:solidFill>
                <a:effectLst/>
              </a:rPr>
              <a:t>Ali al-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Nowaihi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Sanjit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Dhami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(2011)</a:t>
            </a:r>
            <a:r>
              <a:rPr lang="en-NZ" b="0" i="0" dirty="0">
                <a:effectLst/>
              </a:rPr>
              <a:t>,</a:t>
            </a:r>
            <a:r>
              <a:rPr lang="en-NZ" dirty="0"/>
              <a:t> looks at the DL model in a liquidity trap.</a:t>
            </a:r>
            <a:endParaRPr lang="en-AU" dirty="0"/>
          </a:p>
          <a:p>
            <a:r>
              <a:rPr lang="en-NZ" b="1" i="0" dirty="0" err="1">
                <a:solidFill>
                  <a:srgbClr val="C00000"/>
                </a:solidFill>
                <a:effectLst/>
              </a:rPr>
              <a:t>Barthélemy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and </a:t>
            </a:r>
            <a:r>
              <a:rPr lang="en-NZ" b="1" i="0" dirty="0" err="1">
                <a:solidFill>
                  <a:srgbClr val="C00000"/>
                </a:solidFill>
                <a:effectLst/>
              </a:rPr>
              <a:t>Plantin</a:t>
            </a:r>
            <a:r>
              <a:rPr lang="en-NZ" b="1" i="0" dirty="0">
                <a:solidFill>
                  <a:srgbClr val="C00000"/>
                </a:solidFill>
                <a:effectLst/>
              </a:rPr>
              <a:t> (2018)</a:t>
            </a:r>
            <a:r>
              <a:rPr lang="en-NZ" b="0" i="0" dirty="0">
                <a:solidFill>
                  <a:srgbClr val="333333"/>
                </a:solidFill>
                <a:effectLst/>
              </a:rPr>
              <a:t>, </a:t>
            </a:r>
            <a:r>
              <a:rPr lang="en-NZ" dirty="0"/>
              <a:t>describes a “chicken” game between fiscal and monetary authorities that cannot fully commit – and embeds it in a fully dynamic game.</a:t>
            </a:r>
            <a:endParaRPr lang="en-AU" dirty="0"/>
          </a:p>
          <a:p>
            <a:r>
              <a:rPr lang="en-AU" b="1" dirty="0" err="1">
                <a:solidFill>
                  <a:srgbClr val="C00000"/>
                </a:solidFill>
              </a:rPr>
              <a:t>Stawska</a:t>
            </a:r>
            <a:r>
              <a:rPr lang="en-AU" b="1" dirty="0">
                <a:solidFill>
                  <a:srgbClr val="C00000"/>
                </a:solidFill>
              </a:rPr>
              <a:t> et al (2019)</a:t>
            </a:r>
            <a:r>
              <a:rPr lang="en-AU" dirty="0"/>
              <a:t>,</a:t>
            </a:r>
            <a:r>
              <a:rPr lang="en-AU" b="1" dirty="0"/>
              <a:t> </a:t>
            </a:r>
            <a:r>
              <a:rPr lang="en-AU" dirty="0"/>
              <a:t>shows the Nash equilibrium for the non-cooperative game between monetary and fiscal policy with asymmetric objective functions.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b="1" dirty="0"/>
              <a:t>Instrument rigidities</a:t>
            </a:r>
          </a:p>
          <a:p>
            <a:r>
              <a:rPr lang="en-AU" dirty="0"/>
              <a:t>Woodford (1999) XXX</a:t>
            </a:r>
          </a:p>
        </p:txBody>
      </p:sp>
    </p:spTree>
    <p:extLst>
      <p:ext uri="{BB962C8B-B14F-4D97-AF65-F5344CB8AC3E}">
        <p14:creationId xmlns:p14="http://schemas.microsoft.com/office/powerpoint/2010/main" val="162374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158E1-EF5B-8FFB-1066-6D154DC9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Expected contribution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C3330-3B02-CDCA-7248-62D1BA078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0364" y="771550"/>
            <a:ext cx="8363272" cy="367164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AU" dirty="0"/>
              <a:t>We will provide a </a:t>
            </a:r>
            <a:r>
              <a:rPr lang="en-AU" b="1" i="1" dirty="0"/>
              <a:t>dynamic strategic game</a:t>
            </a:r>
            <a:r>
              <a:rPr lang="en-AU" dirty="0"/>
              <a:t> of monetary and fiscal policy setting, allowing for “strategic pre-commitment”.</a:t>
            </a:r>
          </a:p>
          <a:p>
            <a:r>
              <a:rPr lang="en-AU" dirty="0"/>
              <a:t>To our knowledge, the first dynamic strategic game of monetary and fiscal policy setting.</a:t>
            </a:r>
          </a:p>
          <a:p>
            <a:pPr lvl="1"/>
            <a:r>
              <a:rPr lang="en-AU" dirty="0"/>
              <a:t>Linking past policy to the current state generates a dynamic strategic component to monetary-fiscal coordination that is understudied.</a:t>
            </a:r>
          </a:p>
          <a:p>
            <a:pPr lvl="1"/>
            <a:r>
              <a:rPr lang="en-AU" dirty="0"/>
              <a:t>Provides a fuller understanding of “commitment” and leadership.</a:t>
            </a:r>
          </a:p>
          <a:p>
            <a:r>
              <a:rPr lang="en-AU" dirty="0"/>
              <a:t>A first approach that recognises the different game played given different shocks (supply and demand shocks differ in the substitutability and complementarity of actions).</a:t>
            </a:r>
          </a:p>
          <a:p>
            <a:r>
              <a:rPr lang="en-AU" dirty="0"/>
              <a:t>Will also dynamically model the “choice” of commitment regime by fiscal and monetary authorities</a:t>
            </a:r>
          </a:p>
          <a:p>
            <a:pPr lvl="1"/>
            <a:r>
              <a:rPr lang="en-AU" dirty="0"/>
              <a:t>Highlights a possible policy failure if both fiscal and monetary authorities compete over commitment.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Today’s model is a simple static model to highlight what we intend to model more fully over the coming months.</a:t>
            </a:r>
          </a:p>
        </p:txBody>
      </p:sp>
    </p:spTree>
    <p:extLst>
      <p:ext uri="{BB962C8B-B14F-4D97-AF65-F5344CB8AC3E}">
        <p14:creationId xmlns:p14="http://schemas.microsoft.com/office/powerpoint/2010/main" val="1159517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203-B290-76B3-5AC6-B81681F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Simple Model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184" y="820589"/>
                <a:ext cx="8435280" cy="3671640"/>
              </a:xfrm>
            </p:spPr>
            <p:txBody>
              <a:bodyPr>
                <a:normAutofit/>
              </a:bodyPr>
              <a:lstStyle/>
              <a:p>
                <a:r>
                  <a:rPr lang="en-AU" dirty="0"/>
                  <a:t>The fiscal and monetary policies affect both inflation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AU" dirty="0"/>
                  <a:t> and output (or inequality) </a:t>
                </a:r>
                <a:r>
                  <a:rPr lang="en-AU" i="1" dirty="0"/>
                  <a:t>Y. </a:t>
                </a:r>
              </a:p>
              <a:p>
                <a:endParaRPr lang="en-AU" i="1" dirty="0"/>
              </a:p>
              <a:p>
                <a:r>
                  <a:rPr lang="en-AU" dirty="0"/>
                  <a:t>Suppose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and </a:t>
                </a:r>
                <a:r>
                  <a:rPr lang="en-AU" i="1" dirty="0"/>
                  <a:t>Y</a:t>
                </a:r>
                <a:r>
                  <a:rPr lang="en-AU" dirty="0"/>
                  <a:t> are determined as follows:</a:t>
                </a:r>
              </a:p>
              <a:p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π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γ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</a:p>
              <a:p>
                <a:r>
                  <a:rPr lang="en-AU" i="1" dirty="0"/>
                  <a:t>Y=(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α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lang="en-AU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AU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AU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AU" b="0" dirty="0">
                  <a:ea typeface="Cambria Math" panose="02040503050406030204" pitchFamily="18" charset="0"/>
                </a:endParaRPr>
              </a:p>
              <a:p>
                <a:endParaRPr lang="en-AU" dirty="0"/>
              </a:p>
              <a:p>
                <a:endParaRPr lang="en-AU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184" y="820589"/>
                <a:ext cx="8435280" cy="3671640"/>
              </a:xfrm>
              <a:blipFill>
                <a:blip r:embed="rId2"/>
                <a:stretch>
                  <a:fillRect l="-723" t="-997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9758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1203-B290-76B3-5AC6-B81681F8B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Model (static game)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313184" y="820588"/>
                <a:ext cx="8510588" cy="4055417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AU" i="1" dirty="0"/>
                  <a:t>Simplified </a:t>
                </a:r>
                <a:r>
                  <a:rPr lang="en-AU" b="1" i="1" dirty="0"/>
                  <a:t>linear quadratic </a:t>
                </a:r>
                <a:r>
                  <a:rPr lang="en-AU" i="1" dirty="0"/>
                  <a:t>model to show result (will generalise).</a:t>
                </a:r>
              </a:p>
              <a:p>
                <a:r>
                  <a:rPr lang="en-AU" dirty="0"/>
                  <a:t>Both</a:t>
                </a:r>
                <a:r>
                  <a:rPr lang="en-AU" i="1" dirty="0"/>
                  <a:t> </a:t>
                </a:r>
                <a:r>
                  <a:rPr lang="en-AU" dirty="0"/>
                  <a:t>authorities are aiming to minimising a simple loss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sSup>
                      <m:sSup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AU" dirty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0070C0"/>
                    </a:solidFill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AU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AU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AU" dirty="0"/>
                  <a:t>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  <m:sup>
                            <m: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AU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l-GR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m:rPr>
                                <m:nor/>
                              </m:rPr>
                              <a:rPr lang="en-AU" dirty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𝐺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AU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AU" i="1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AU" b="0" i="1" smtClean="0">
                                    <a:solidFill>
                                      <a:srgbClr val="92D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  <m:r>
                              <a:rPr lang="en-AU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AU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(1−</m:t>
                    </m:r>
                    <m:sSub>
                      <m:sSubPr>
                        <m:ctrlP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solidFill>
                      <a:srgbClr val="0070C0"/>
                    </a:solidFill>
                  </a:rPr>
                  <a:t>)(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AU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sub>
                          <m:sup>
                            <m:r>
                              <a:rPr lang="en-AU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−(</m:t>
                        </m:r>
                        <m:r>
                          <m:rPr>
                            <m:nor/>
                          </m:rPr>
                          <a:rPr lang="el-GR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AU" dirty="0">
                            <a:solidFill>
                              <a:srgbClr val="0070C0"/>
                            </a:solidFill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en-AU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AU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AU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AU" b="0" i="0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AU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AU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AU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AU" dirty="0"/>
              </a:p>
              <a:p>
                <a:endParaRPr lang="en-AU" dirty="0"/>
              </a:p>
              <a:p>
                <a:r>
                  <a:rPr lang="en-AU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AU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AU" dirty="0"/>
                  <a:t>is the authority’s weight on inflation,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AU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A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or</m:t>
                    </m:r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is the sensitivity of inflation to the authority,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A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/>
                  <a:t> is the sensitivity of output to the authority,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/>
                  <a:t> </a:t>
                </a:r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U" dirty="0"/>
                  <a:t>is the authority’s weight on instrument,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A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AU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AU" i="1" dirty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AU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en-AU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AU" dirty="0"/>
                  <a:t>is the penalty factor on change in fiscal or monetary policy</a:t>
                </a:r>
              </a:p>
              <a:p>
                <a:endParaRPr lang="en-AU" dirty="0"/>
              </a:p>
              <a:p>
                <a:pPr marL="0" indent="0">
                  <a:buNone/>
                </a:pPr>
                <a:r>
                  <a:rPr lang="en-AU" dirty="0"/>
                  <a:t>At this stage the rigidity terms reflect </a:t>
                </a:r>
                <a:r>
                  <a:rPr lang="en-AU" b="1" dirty="0"/>
                  <a:t>both</a:t>
                </a:r>
                <a:r>
                  <a:rPr lang="en-AU" dirty="0"/>
                  <a:t> a </a:t>
                </a:r>
                <a:r>
                  <a:rPr lang="en-AU" dirty="0">
                    <a:solidFill>
                      <a:srgbClr val="C00000"/>
                    </a:solidFill>
                  </a:rPr>
                  <a:t>cost of adjustment</a:t>
                </a:r>
                <a:r>
                  <a:rPr lang="en-AU" dirty="0"/>
                  <a:t> and non-linearities in the response of economic variables.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121633-E592-E290-5EB5-9443EBF76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13184" y="820588"/>
                <a:ext cx="8510588" cy="4055417"/>
              </a:xfrm>
              <a:blipFill>
                <a:blip r:embed="rId3"/>
                <a:stretch>
                  <a:fillRect l="-430" t="-1805"/>
                </a:stretch>
              </a:blipFill>
            </p:spPr>
            <p:txBody>
              <a:bodyPr/>
              <a:lstStyle/>
              <a:p>
                <a:r>
                  <a:rPr lang="en-N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823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BA6D2-816B-0975-EAEC-71C3B06C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Precommitment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3B369-6459-DAB7-95A5-CFFAA7606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AU" b="1" dirty="0">
                <a:solidFill>
                  <a:srgbClr val="0070C0"/>
                </a:solidFill>
              </a:rPr>
              <a:t>What is pre-commitment?</a:t>
            </a:r>
          </a:p>
          <a:p>
            <a:r>
              <a:rPr lang="en-AU" dirty="0"/>
              <a:t>A government budget.</a:t>
            </a:r>
          </a:p>
          <a:p>
            <a:r>
              <a:rPr lang="en-AU" dirty="0"/>
              <a:t>A published path for interest rates.</a:t>
            </a:r>
          </a:p>
          <a:p>
            <a:r>
              <a:rPr lang="en-AU" i="1" dirty="0"/>
              <a:t>The sequencing of announcements/choices</a:t>
            </a:r>
            <a:r>
              <a:rPr lang="en-AU" dirty="0"/>
              <a:t>.</a:t>
            </a:r>
          </a:p>
          <a:p>
            <a:r>
              <a:rPr lang="en-AU" i="1" dirty="0"/>
              <a:t>A friction in changing policy</a:t>
            </a:r>
            <a:r>
              <a:rPr lang="en-AU" dirty="0"/>
              <a:t>.</a:t>
            </a:r>
          </a:p>
          <a:p>
            <a:r>
              <a:rPr lang="en-AU" i="1" dirty="0"/>
              <a:t>Costly commitment to a rule</a:t>
            </a:r>
            <a:r>
              <a:rPr lang="en-AU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24E4EC-6E28-A2D0-085C-6D5D94E5BFF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9930739"/>
      </p:ext>
    </p:extLst>
  </p:cSld>
  <p:clrMapOvr>
    <a:masterClrMapping/>
  </p:clrMapOvr>
</p:sld>
</file>

<file path=ppt/theme/theme1.xml><?xml version="1.0" encoding="utf-8"?>
<a:theme xmlns:a="http://schemas.openxmlformats.org/drawingml/2006/main" name="1_Custom Design">
  <a:themeElements>
    <a:clrScheme name="1_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RBA Basic 16x9.potx" id="{32501539-E30A-4C9A-BB21-A50A8C4782FF}" vid="{124C491D-F25F-4D40-99CF-A7B46B27C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RBA Basic 16x9</Template>
  <TotalTime>1817</TotalTime>
  <Words>1983</Words>
  <Application>Microsoft Office PowerPoint</Application>
  <PresentationFormat>On-screen Show (16:9)</PresentationFormat>
  <Paragraphs>194</Paragraphs>
  <Slides>24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1_Custom Design</vt:lpstr>
      <vt:lpstr>Monetary and Fiscal Policy coordination: game theory perspective</vt:lpstr>
      <vt:lpstr>What we do</vt:lpstr>
      <vt:lpstr>Motivation</vt:lpstr>
      <vt:lpstr>Literature</vt:lpstr>
      <vt:lpstr>Literature</vt:lpstr>
      <vt:lpstr>Expected contribution</vt:lpstr>
      <vt:lpstr>Simple Model </vt:lpstr>
      <vt:lpstr>Model (static game) </vt:lpstr>
      <vt:lpstr>Precommitment</vt:lpstr>
      <vt:lpstr>Summary of analytical solutions</vt:lpstr>
      <vt:lpstr>Modelling assumptions</vt:lpstr>
      <vt:lpstr>Demand shock</vt:lpstr>
      <vt:lpstr>Payoffs (demand)</vt:lpstr>
      <vt:lpstr>Choices (demand)</vt:lpstr>
      <vt:lpstr>Supply shock (positive)</vt:lpstr>
      <vt:lpstr>Payoffs</vt:lpstr>
      <vt:lpstr>Payoffs</vt:lpstr>
      <vt:lpstr>Inflation only shock</vt:lpstr>
      <vt:lpstr>Payoffs</vt:lpstr>
      <vt:lpstr>Payoffs</vt:lpstr>
      <vt:lpstr>Dynamic game</vt:lpstr>
      <vt:lpstr>Early two-choice results (demand shock)</vt:lpstr>
      <vt:lpstr>HANK applications</vt:lpstr>
      <vt:lpstr>Next steps</vt:lpstr>
    </vt:vector>
  </TitlesOfParts>
  <Company>Reserve Bank of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Monetary and Fiscal Policy Coordination: game theory perspective</dc:title>
  <dc:subject>Monetary Policy</dc:subject>
  <dc:creator>NOLAN, Gulnara</dc:creator>
  <cp:keywords>monetary policy</cp:keywords>
  <cp:lastModifiedBy>Matt</cp:lastModifiedBy>
  <cp:revision>69</cp:revision>
  <dcterms:created xsi:type="dcterms:W3CDTF">2024-10-02T22:24:42Z</dcterms:created>
  <dcterms:modified xsi:type="dcterms:W3CDTF">2024-10-07T01:32:13Z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05e7ac9-f95c-49db-a725-ff35ba3d5bac_Enabled">
    <vt:lpwstr>true</vt:lpwstr>
  </property>
  <property fmtid="{D5CDD505-2E9C-101B-9397-08002B2CF9AE}" pid="3" name="MSIP_Label_505e7ac9-f95c-49db-a725-ff35ba3d5bac_SetDate">
    <vt:lpwstr>2024-10-02T22:26:50Z</vt:lpwstr>
  </property>
  <property fmtid="{D5CDD505-2E9C-101B-9397-08002B2CF9AE}" pid="4" name="MSIP_Label_505e7ac9-f95c-49db-a725-ff35ba3d5bac_Method">
    <vt:lpwstr>Privileged</vt:lpwstr>
  </property>
  <property fmtid="{D5CDD505-2E9C-101B-9397-08002B2CF9AE}" pid="5" name="MSIP_Label_505e7ac9-f95c-49db-a725-ff35ba3d5bac_Name">
    <vt:lpwstr>(Prototype) General</vt:lpwstr>
  </property>
  <property fmtid="{D5CDD505-2E9C-101B-9397-08002B2CF9AE}" pid="6" name="MSIP_Label_505e7ac9-f95c-49db-a725-ff35ba3d5bac_SiteId">
    <vt:lpwstr>af0d88c1-6605-44c2-999e-e6b2f8790d86</vt:lpwstr>
  </property>
  <property fmtid="{D5CDD505-2E9C-101B-9397-08002B2CF9AE}" pid="7" name="MSIP_Label_505e7ac9-f95c-49db-a725-ff35ba3d5bac_ActionId">
    <vt:lpwstr>7638c0c5-01c5-4bb2-82c8-b4f6bd05dbe7</vt:lpwstr>
  </property>
  <property fmtid="{D5CDD505-2E9C-101B-9397-08002B2CF9AE}" pid="8" name="MSIP_Label_505e7ac9-f95c-49db-a725-ff35ba3d5bac_ContentBits">
    <vt:lpwstr>0</vt:lpwstr>
  </property>
</Properties>
</file>