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7"/>
  </p:notesMasterIdLst>
  <p:handoutMasterIdLst>
    <p:handoutMasterId r:id="rId38"/>
  </p:handoutMasterIdLst>
  <p:sldIdLst>
    <p:sldId id="256" r:id="rId2"/>
    <p:sldId id="302" r:id="rId3"/>
    <p:sldId id="283" r:id="rId4"/>
    <p:sldId id="282" r:id="rId5"/>
    <p:sldId id="284" r:id="rId6"/>
    <p:sldId id="289" r:id="rId7"/>
    <p:sldId id="293" r:id="rId8"/>
    <p:sldId id="290" r:id="rId9"/>
    <p:sldId id="285" r:id="rId10"/>
    <p:sldId id="287" r:id="rId11"/>
    <p:sldId id="288" r:id="rId12"/>
    <p:sldId id="286" r:id="rId13"/>
    <p:sldId id="269" r:id="rId14"/>
    <p:sldId id="304" r:id="rId15"/>
    <p:sldId id="291" r:id="rId16"/>
    <p:sldId id="273" r:id="rId17"/>
    <p:sldId id="276" r:id="rId18"/>
    <p:sldId id="270" r:id="rId19"/>
    <p:sldId id="274" r:id="rId20"/>
    <p:sldId id="275" r:id="rId21"/>
    <p:sldId id="271" r:id="rId22"/>
    <p:sldId id="277" r:id="rId23"/>
    <p:sldId id="278" r:id="rId24"/>
    <p:sldId id="260" r:id="rId25"/>
    <p:sldId id="292" r:id="rId26"/>
    <p:sldId id="295" r:id="rId27"/>
    <p:sldId id="296" r:id="rId28"/>
    <p:sldId id="297" r:id="rId29"/>
    <p:sldId id="300" r:id="rId30"/>
    <p:sldId id="299" r:id="rId31"/>
    <p:sldId id="301" r:id="rId32"/>
    <p:sldId id="303" r:id="rId33"/>
    <p:sldId id="305" r:id="rId34"/>
    <p:sldId id="261" r:id="rId35"/>
    <p:sldId id="262" r:id="rId36"/>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30/11/2024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30/11/2024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varying costs point can talk about the “cost of adjusting from a target interest rate”.</a:t>
            </a:r>
            <a:br>
              <a:rPr lang="en-US" dirty="0"/>
            </a:br>
            <a:br>
              <a:rPr lang="en-US" dirty="0"/>
            </a:br>
            <a:r>
              <a:rPr lang="en-US" dirty="0"/>
              <a:t>If that is zero in the demand shock then the </a:t>
            </a:r>
            <a:r>
              <a:rPr lang="en-US" dirty="0" err="1"/>
              <a:t>nash</a:t>
            </a:r>
            <a:r>
              <a:rPr lang="en-US" dirty="0"/>
              <a:t> equilibrium is still worse. But pre-commitment allows the cooperative equilibrium to be sustained.  If there are significant costs, then it leads to a WORSE </a:t>
            </a:r>
            <a:r>
              <a:rPr lang="en-US" dirty="0" err="1"/>
              <a:t>nash</a:t>
            </a:r>
            <a:r>
              <a:rPr lang="en-US" dirty="0"/>
              <a:t> equilibrium.</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11446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While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p>
          <a:p>
            <a:endParaRPr lang="en-US" dirty="0"/>
          </a:p>
          <a:p>
            <a:r>
              <a:rPr lang="en-US" dirty="0"/>
              <a:t>Note: Comparison here was to an earlier version of the static game – not using this anymore as we have the full dynamic game solved.</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The purpose of this is to show how adjustment costs influence the choice of the agents – and even in games without intertemporal strategic </a:t>
            </a:r>
            <a:r>
              <a:rPr lang="en-US" dirty="0" err="1"/>
              <a:t>behaviour</a:t>
            </a:r>
            <a:r>
              <a:rPr lang="en-US" dirty="0"/>
              <a:t>, we see interesting responses to shocks.</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31</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AA61-7883-75FA-7C0A-308EA5C81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EB369-DF0C-8BF4-96FD-7AAEDEE6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24F67-215C-38D5-BD9F-7CEE8AF3EEBB}"/>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3E6FA805-AAA2-1A4C-B364-8CDD5FC4C0BF}"/>
              </a:ext>
            </a:extLst>
          </p:cNvPr>
          <p:cNvSpPr>
            <a:spLocks noGrp="1"/>
          </p:cNvSpPr>
          <p:nvPr>
            <p:ph type="sldNum" sz="quarter" idx="5"/>
          </p:nvPr>
        </p:nvSpPr>
        <p:spPr/>
        <p:txBody>
          <a:bodyPr/>
          <a:lstStyle/>
          <a:p>
            <a:fld id="{22FC436C-5653-4517-9B94-0BB68ACE2454}" type="slidenum">
              <a:rPr lang="en-AU" smtClean="0"/>
              <a:pPr/>
              <a:t>32</a:t>
            </a:fld>
            <a:endParaRPr lang="en-AU"/>
          </a:p>
        </p:txBody>
      </p:sp>
    </p:spTree>
    <p:extLst>
      <p:ext uri="{BB962C8B-B14F-4D97-AF65-F5344CB8AC3E}">
        <p14:creationId xmlns:p14="http://schemas.microsoft.com/office/powerpoint/2010/main" val="278479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8555-0ED6-F10E-3374-F34FA6982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1326-AB4F-E4CD-536D-26EDF1C6BD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7B805-2152-ACDA-167B-D309F566A1BF}"/>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DC2A09A5-7110-9D88-38B3-AFEAE167FACF}"/>
              </a:ext>
            </a:extLst>
          </p:cNvPr>
          <p:cNvSpPr>
            <a:spLocks noGrp="1"/>
          </p:cNvSpPr>
          <p:nvPr>
            <p:ph type="sldNum" sz="quarter" idx="5"/>
          </p:nvPr>
        </p:nvSpPr>
        <p:spPr/>
        <p:txBody>
          <a:bodyPr/>
          <a:lstStyle/>
          <a:p>
            <a:fld id="{22FC436C-5653-4517-9B94-0BB68ACE2454}" type="slidenum">
              <a:rPr lang="en-AU" smtClean="0"/>
              <a:pPr/>
              <a:t>33</a:t>
            </a:fld>
            <a:endParaRPr lang="en-AU"/>
          </a:p>
        </p:txBody>
      </p:sp>
    </p:spTree>
    <p:extLst>
      <p:ext uri="{BB962C8B-B14F-4D97-AF65-F5344CB8AC3E}">
        <p14:creationId xmlns:p14="http://schemas.microsoft.com/office/powerpoint/2010/main" val="2067029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34</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35</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1589114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30/11/2024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(Stackelberg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496E-41B5-BE8E-FF4E-04E12409F73F}"/>
              </a:ext>
            </a:extLst>
          </p:cNvPr>
          <p:cNvSpPr>
            <a:spLocks noGrp="1"/>
          </p:cNvSpPr>
          <p:nvPr>
            <p:ph type="title"/>
          </p:nvPr>
        </p:nvSpPr>
        <p:spPr/>
        <p:txBody>
          <a:bodyPr/>
          <a:lstStyle/>
          <a:p>
            <a:r>
              <a:rPr lang="en-US" dirty="0"/>
              <a:t>Types of games</a:t>
            </a:r>
            <a:endParaRPr lang="en-NZ" dirty="0"/>
          </a:p>
        </p:txBody>
      </p:sp>
      <p:sp>
        <p:nvSpPr>
          <p:cNvPr id="5" name="TextBox 4">
            <a:extLst>
              <a:ext uri="{FF2B5EF4-FFF2-40B4-BE49-F238E27FC236}">
                <a16:creationId xmlns:a16="http://schemas.microsoft.com/office/drawing/2014/main" id="{559E05F8-D9A6-3AC0-10C3-342E1693A5FE}"/>
              </a:ext>
            </a:extLst>
          </p:cNvPr>
          <p:cNvSpPr txBox="1"/>
          <p:nvPr/>
        </p:nvSpPr>
        <p:spPr>
          <a:xfrm>
            <a:off x="539552" y="2427734"/>
            <a:ext cx="1584176" cy="646331"/>
          </a:xfrm>
          <a:prstGeom prst="rect">
            <a:avLst/>
          </a:prstGeom>
          <a:noFill/>
        </p:spPr>
        <p:txBody>
          <a:bodyPr wrap="square" rtlCol="0">
            <a:spAutoFit/>
          </a:bodyPr>
          <a:lstStyle/>
          <a:p>
            <a:r>
              <a:rPr lang="en-US" dirty="0"/>
              <a:t>Symmetry of objectives</a:t>
            </a:r>
            <a:endParaRPr lang="en-NZ" dirty="0"/>
          </a:p>
        </p:txBody>
      </p:sp>
      <p:sp>
        <p:nvSpPr>
          <p:cNvPr id="6" name="TextBox 5">
            <a:extLst>
              <a:ext uri="{FF2B5EF4-FFF2-40B4-BE49-F238E27FC236}">
                <a16:creationId xmlns:a16="http://schemas.microsoft.com/office/drawing/2014/main" id="{91595D45-2DD0-4506-9BAE-7D192BB06FFA}"/>
              </a:ext>
            </a:extLst>
          </p:cNvPr>
          <p:cNvSpPr txBox="1"/>
          <p:nvPr/>
        </p:nvSpPr>
        <p:spPr>
          <a:xfrm>
            <a:off x="4211960" y="771550"/>
            <a:ext cx="2749471" cy="369332"/>
          </a:xfrm>
          <a:prstGeom prst="rect">
            <a:avLst/>
          </a:prstGeom>
          <a:noFill/>
        </p:spPr>
        <p:txBody>
          <a:bodyPr wrap="none" rtlCol="0">
            <a:spAutoFit/>
          </a:bodyPr>
          <a:lstStyle/>
          <a:p>
            <a:r>
              <a:rPr lang="en-US" dirty="0"/>
              <a:t>Demand v supply shocks</a:t>
            </a:r>
            <a:endParaRPr lang="en-NZ" dirty="0"/>
          </a:p>
        </p:txBody>
      </p:sp>
      <p:sp>
        <p:nvSpPr>
          <p:cNvPr id="7" name="TextBox 6">
            <a:extLst>
              <a:ext uri="{FF2B5EF4-FFF2-40B4-BE49-F238E27FC236}">
                <a16:creationId xmlns:a16="http://schemas.microsoft.com/office/drawing/2014/main" id="{EAC0B0E3-AEB8-E27C-F725-1FDC7DB4F4F6}"/>
              </a:ext>
            </a:extLst>
          </p:cNvPr>
          <p:cNvSpPr txBox="1"/>
          <p:nvPr/>
        </p:nvSpPr>
        <p:spPr>
          <a:xfrm>
            <a:off x="2555776" y="2067694"/>
            <a:ext cx="1274708" cy="369332"/>
          </a:xfrm>
          <a:prstGeom prst="rect">
            <a:avLst/>
          </a:prstGeom>
          <a:noFill/>
        </p:spPr>
        <p:txBody>
          <a:bodyPr wrap="none" rtlCol="0">
            <a:spAutoFit/>
          </a:bodyPr>
          <a:lstStyle/>
          <a:p>
            <a:r>
              <a:rPr lang="en-US" dirty="0"/>
              <a:t>Symmetric</a:t>
            </a:r>
            <a:endParaRPr lang="en-NZ" dirty="0"/>
          </a:p>
        </p:txBody>
      </p:sp>
      <p:sp>
        <p:nvSpPr>
          <p:cNvPr id="8" name="TextBox 7">
            <a:extLst>
              <a:ext uri="{FF2B5EF4-FFF2-40B4-BE49-F238E27FC236}">
                <a16:creationId xmlns:a16="http://schemas.microsoft.com/office/drawing/2014/main" id="{85C04661-120E-8693-E94A-4DBAD6E57A61}"/>
              </a:ext>
            </a:extLst>
          </p:cNvPr>
          <p:cNvSpPr txBox="1"/>
          <p:nvPr/>
        </p:nvSpPr>
        <p:spPr>
          <a:xfrm>
            <a:off x="2558556" y="2859781"/>
            <a:ext cx="1390124" cy="369332"/>
          </a:xfrm>
          <a:prstGeom prst="rect">
            <a:avLst/>
          </a:prstGeom>
          <a:noFill/>
        </p:spPr>
        <p:txBody>
          <a:bodyPr wrap="none" rtlCol="0">
            <a:spAutoFit/>
          </a:bodyPr>
          <a:lstStyle/>
          <a:p>
            <a:r>
              <a:rPr lang="en-US" dirty="0"/>
              <a:t>Asymmetric</a:t>
            </a:r>
            <a:endParaRPr lang="en-NZ" dirty="0"/>
          </a:p>
        </p:txBody>
      </p:sp>
      <p:sp>
        <p:nvSpPr>
          <p:cNvPr id="9" name="TextBox 8">
            <a:extLst>
              <a:ext uri="{FF2B5EF4-FFF2-40B4-BE49-F238E27FC236}">
                <a16:creationId xmlns:a16="http://schemas.microsoft.com/office/drawing/2014/main" id="{A7F31F6F-C042-7260-0EF3-ED30E7E24B7E}"/>
              </a:ext>
            </a:extLst>
          </p:cNvPr>
          <p:cNvSpPr txBox="1"/>
          <p:nvPr/>
        </p:nvSpPr>
        <p:spPr>
          <a:xfrm>
            <a:off x="4355976" y="1275606"/>
            <a:ext cx="1056700" cy="369332"/>
          </a:xfrm>
          <a:prstGeom prst="rect">
            <a:avLst/>
          </a:prstGeom>
          <a:noFill/>
        </p:spPr>
        <p:txBody>
          <a:bodyPr wrap="none" rtlCol="0">
            <a:spAutoFit/>
          </a:bodyPr>
          <a:lstStyle/>
          <a:p>
            <a:r>
              <a:rPr lang="en-US" dirty="0"/>
              <a:t>Demand</a:t>
            </a:r>
            <a:endParaRPr lang="en-NZ" dirty="0"/>
          </a:p>
        </p:txBody>
      </p:sp>
      <p:sp>
        <p:nvSpPr>
          <p:cNvPr id="10" name="TextBox 9">
            <a:extLst>
              <a:ext uri="{FF2B5EF4-FFF2-40B4-BE49-F238E27FC236}">
                <a16:creationId xmlns:a16="http://schemas.microsoft.com/office/drawing/2014/main" id="{7BEBA3A7-427D-3CF5-87B4-0503DB313365}"/>
              </a:ext>
            </a:extLst>
          </p:cNvPr>
          <p:cNvSpPr txBox="1"/>
          <p:nvPr/>
        </p:nvSpPr>
        <p:spPr>
          <a:xfrm>
            <a:off x="6071444" y="1251231"/>
            <a:ext cx="889987" cy="369332"/>
          </a:xfrm>
          <a:prstGeom prst="rect">
            <a:avLst/>
          </a:prstGeom>
          <a:noFill/>
        </p:spPr>
        <p:txBody>
          <a:bodyPr wrap="none" rtlCol="0">
            <a:spAutoFit/>
          </a:bodyPr>
          <a:lstStyle/>
          <a:p>
            <a:r>
              <a:rPr lang="en-US" dirty="0"/>
              <a:t>Supply</a:t>
            </a:r>
            <a:endParaRPr lang="en-NZ" dirty="0"/>
          </a:p>
        </p:txBody>
      </p:sp>
      <p:cxnSp>
        <p:nvCxnSpPr>
          <p:cNvPr id="12" name="Straight Connector 11">
            <a:extLst>
              <a:ext uri="{FF2B5EF4-FFF2-40B4-BE49-F238E27FC236}">
                <a16:creationId xmlns:a16="http://schemas.microsoft.com/office/drawing/2014/main" id="{CC37FFF5-16A6-95CA-BFDF-2C39F892E30D}"/>
              </a:ext>
            </a:extLst>
          </p:cNvPr>
          <p:cNvCxnSpPr/>
          <p:nvPr/>
        </p:nvCxnSpPr>
        <p:spPr>
          <a:xfrm>
            <a:off x="4139952" y="627534"/>
            <a:ext cx="0" cy="29523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62B95D-D623-47B3-35CC-E75370B55511}"/>
              </a:ext>
            </a:extLst>
          </p:cNvPr>
          <p:cNvCxnSpPr>
            <a:cxnSpLocks/>
          </p:cNvCxnSpPr>
          <p:nvPr/>
        </p:nvCxnSpPr>
        <p:spPr>
          <a:xfrm>
            <a:off x="3563888" y="1707654"/>
            <a:ext cx="38884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2B0DFEC-E10B-A660-F4AD-F5CE1B97CED0}"/>
              </a:ext>
            </a:extLst>
          </p:cNvPr>
          <p:cNvCxnSpPr>
            <a:cxnSpLocks/>
          </p:cNvCxnSpPr>
          <p:nvPr/>
        </p:nvCxnSpPr>
        <p:spPr>
          <a:xfrm flipV="1">
            <a:off x="3563888" y="2499742"/>
            <a:ext cx="3816424" cy="48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57A2848-C17E-189D-7025-0C776785AF89}"/>
              </a:ext>
            </a:extLst>
          </p:cNvPr>
          <p:cNvCxnSpPr>
            <a:cxnSpLocks/>
          </p:cNvCxnSpPr>
          <p:nvPr/>
        </p:nvCxnSpPr>
        <p:spPr>
          <a:xfrm>
            <a:off x="5724128" y="1203598"/>
            <a:ext cx="0" cy="2376264"/>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DADF7E7-B354-182E-B3BC-346211F81BA7}"/>
              </a:ext>
            </a:extLst>
          </p:cNvPr>
          <p:cNvSpPr txBox="1"/>
          <p:nvPr/>
        </p:nvSpPr>
        <p:spPr>
          <a:xfrm>
            <a:off x="4204918" y="1982913"/>
            <a:ext cx="1454244" cy="276999"/>
          </a:xfrm>
          <a:prstGeom prst="rect">
            <a:avLst/>
          </a:prstGeom>
          <a:noFill/>
        </p:spPr>
        <p:txBody>
          <a:bodyPr wrap="none" rtlCol="0">
            <a:spAutoFit/>
          </a:bodyPr>
          <a:lstStyle/>
          <a:p>
            <a:r>
              <a:rPr lang="en-US" sz="1200" dirty="0"/>
              <a:t>Prisoners dilemma</a:t>
            </a:r>
            <a:endParaRPr lang="en-NZ" sz="1200" dirty="0"/>
          </a:p>
        </p:txBody>
      </p:sp>
      <p:sp>
        <p:nvSpPr>
          <p:cNvPr id="21" name="TextBox 20">
            <a:extLst>
              <a:ext uri="{FF2B5EF4-FFF2-40B4-BE49-F238E27FC236}">
                <a16:creationId xmlns:a16="http://schemas.microsoft.com/office/drawing/2014/main" id="{478D75E3-35B8-AE24-DB8D-6EDF9FCCD99C}"/>
              </a:ext>
            </a:extLst>
          </p:cNvPr>
          <p:cNvSpPr txBox="1"/>
          <p:nvPr/>
        </p:nvSpPr>
        <p:spPr>
          <a:xfrm>
            <a:off x="4157204" y="2797066"/>
            <a:ext cx="1454244" cy="276999"/>
          </a:xfrm>
          <a:prstGeom prst="rect">
            <a:avLst/>
          </a:prstGeom>
          <a:noFill/>
        </p:spPr>
        <p:txBody>
          <a:bodyPr wrap="none" rtlCol="0">
            <a:spAutoFit/>
          </a:bodyPr>
          <a:lstStyle/>
          <a:p>
            <a:r>
              <a:rPr lang="en-US" sz="1200" dirty="0"/>
              <a:t>Prisoners dilemma</a:t>
            </a:r>
            <a:endParaRPr lang="en-NZ" sz="1200" dirty="0"/>
          </a:p>
        </p:txBody>
      </p:sp>
      <p:sp>
        <p:nvSpPr>
          <p:cNvPr id="22" name="TextBox 21">
            <a:extLst>
              <a:ext uri="{FF2B5EF4-FFF2-40B4-BE49-F238E27FC236}">
                <a16:creationId xmlns:a16="http://schemas.microsoft.com/office/drawing/2014/main" id="{238AC711-4355-CA7D-F467-CDF49395AA9D}"/>
              </a:ext>
            </a:extLst>
          </p:cNvPr>
          <p:cNvSpPr txBox="1"/>
          <p:nvPr/>
        </p:nvSpPr>
        <p:spPr>
          <a:xfrm>
            <a:off x="5924885" y="1996983"/>
            <a:ext cx="1454244" cy="276999"/>
          </a:xfrm>
          <a:prstGeom prst="rect">
            <a:avLst/>
          </a:prstGeom>
          <a:noFill/>
        </p:spPr>
        <p:txBody>
          <a:bodyPr wrap="none" rtlCol="0">
            <a:spAutoFit/>
          </a:bodyPr>
          <a:lstStyle/>
          <a:p>
            <a:r>
              <a:rPr lang="en-US" sz="1200" dirty="0"/>
              <a:t>Prisoners dilemma</a:t>
            </a:r>
            <a:endParaRPr lang="en-NZ" sz="1200" dirty="0"/>
          </a:p>
        </p:txBody>
      </p:sp>
      <p:sp>
        <p:nvSpPr>
          <p:cNvPr id="23" name="TextBox 22">
            <a:extLst>
              <a:ext uri="{FF2B5EF4-FFF2-40B4-BE49-F238E27FC236}">
                <a16:creationId xmlns:a16="http://schemas.microsoft.com/office/drawing/2014/main" id="{0D8BEB42-3F21-1D23-298F-585EDADC09CA}"/>
              </a:ext>
            </a:extLst>
          </p:cNvPr>
          <p:cNvSpPr txBox="1"/>
          <p:nvPr/>
        </p:nvSpPr>
        <p:spPr>
          <a:xfrm>
            <a:off x="5922900" y="2802550"/>
            <a:ext cx="1529417" cy="461665"/>
          </a:xfrm>
          <a:prstGeom prst="rect">
            <a:avLst/>
          </a:prstGeom>
          <a:noFill/>
        </p:spPr>
        <p:txBody>
          <a:bodyPr wrap="square" rtlCol="0">
            <a:spAutoFit/>
          </a:bodyPr>
          <a:lstStyle/>
          <a:p>
            <a:r>
              <a:rPr lang="en-US" sz="1200" dirty="0"/>
              <a:t>Coordination/offset game</a:t>
            </a:r>
            <a:endParaRPr lang="en-NZ" sz="1200" dirty="0"/>
          </a:p>
        </p:txBody>
      </p:sp>
      <p:sp>
        <p:nvSpPr>
          <p:cNvPr id="24" name="TextBox 23">
            <a:extLst>
              <a:ext uri="{FF2B5EF4-FFF2-40B4-BE49-F238E27FC236}">
                <a16:creationId xmlns:a16="http://schemas.microsoft.com/office/drawing/2014/main" id="{F8101306-4127-6E1E-7F89-BFCEA01CD4B7}"/>
              </a:ext>
            </a:extLst>
          </p:cNvPr>
          <p:cNvSpPr txBox="1"/>
          <p:nvPr/>
        </p:nvSpPr>
        <p:spPr>
          <a:xfrm>
            <a:off x="1218269" y="4035634"/>
            <a:ext cx="670746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Responses will differ. Role of pre-commitment/“instrument stickiness” will differ.</a:t>
            </a:r>
            <a:br>
              <a:rPr lang="en-US" sz="1400" dirty="0"/>
            </a:br>
            <a:endParaRPr lang="en-US" sz="1400" dirty="0"/>
          </a:p>
          <a:p>
            <a:pPr marL="285750" indent="-285750">
              <a:buFont typeface="Arial" panose="020B0604020202020204" pitchFamily="34" charset="0"/>
              <a:buChar char="•"/>
            </a:pPr>
            <a:r>
              <a:rPr lang="en-US" sz="1400" dirty="0"/>
              <a:t>Varying costs of adjustment also change the cost/benefit of pre-commitment.</a:t>
            </a:r>
            <a:endParaRPr lang="en-NZ" sz="1400" dirty="0"/>
          </a:p>
        </p:txBody>
      </p:sp>
    </p:spTree>
    <p:extLst>
      <p:ext uri="{BB962C8B-B14F-4D97-AF65-F5344CB8AC3E}">
        <p14:creationId xmlns:p14="http://schemas.microsoft.com/office/powerpoint/2010/main" val="400455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xmlns="">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20000"/>
          </a:bodyPr>
          <a:lstStyle/>
          <a:p>
            <a:r>
              <a:rPr lang="en-US" dirty="0"/>
              <a:t>Inflation only shock. No intertemporal strategic </a:t>
            </a:r>
            <a:r>
              <a:rPr lang="en-US" dirty="0" err="1"/>
              <a:t>behaviour</a:t>
            </a:r>
            <a:r>
              <a:rPr lang="en-US" dirty="0"/>
              <a:t>.</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xmlns="">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r>
              <a:rPr lang="en-AU" dirty="0"/>
              <a:t>Both scenarios suggest that fiscal and monetary authorities may have been engaged in a non-cooperative game.</a:t>
            </a:r>
          </a:p>
          <a:p>
            <a:endParaRPr lang="en-AU" dirty="0"/>
          </a:p>
          <a:p>
            <a:r>
              <a:rPr lang="en-AU" dirty="0"/>
              <a:t>Has growing policy stickiness (pre-commitment) exacerbated this game? Does the type of shock matter?</a:t>
            </a:r>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DE15-18B2-771F-78AF-3CBE13A02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A7DEA-E3FB-839B-A2A1-7A77DA25171F}"/>
              </a:ext>
            </a:extLst>
          </p:cNvPr>
          <p:cNvSpPr>
            <a:spLocks noGrp="1"/>
          </p:cNvSpPr>
          <p:nvPr>
            <p:ph type="title"/>
          </p:nvPr>
        </p:nvSpPr>
        <p:spPr>
          <a:xfrm>
            <a:off x="107504" y="123478"/>
            <a:ext cx="8784654" cy="540543"/>
          </a:xfrm>
        </p:spPr>
        <p:txBody>
          <a:bodyPr/>
          <a:lstStyle/>
          <a:p>
            <a:r>
              <a:rPr lang="en-AU" dirty="0"/>
              <a:t>Dynamic equilibrium with varying adjustment costs</a:t>
            </a:r>
          </a:p>
        </p:txBody>
      </p:sp>
    </p:spTree>
    <p:extLst>
      <p:ext uri="{BB962C8B-B14F-4D97-AF65-F5344CB8AC3E}">
        <p14:creationId xmlns:p14="http://schemas.microsoft.com/office/powerpoint/2010/main" val="3260504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2D82-63A5-7BCB-1BC6-BC540EA6E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FD4A6-EDA0-AF3B-F422-6968FFE9D702}"/>
              </a:ext>
            </a:extLst>
          </p:cNvPr>
          <p:cNvSpPr>
            <a:spLocks noGrp="1"/>
          </p:cNvSpPr>
          <p:nvPr>
            <p:ph type="title"/>
          </p:nvPr>
        </p:nvSpPr>
        <p:spPr>
          <a:xfrm>
            <a:off x="107504" y="123478"/>
            <a:ext cx="8784654" cy="540543"/>
          </a:xfrm>
        </p:spPr>
        <p:txBody>
          <a:bodyPr/>
          <a:lstStyle/>
          <a:p>
            <a:r>
              <a:rPr lang="en-AU" dirty="0"/>
              <a:t>Incentive for leadership</a:t>
            </a:r>
          </a:p>
        </p:txBody>
      </p:sp>
      <p:sp>
        <p:nvSpPr>
          <p:cNvPr id="3" name="TextBox 2">
            <a:extLst>
              <a:ext uri="{FF2B5EF4-FFF2-40B4-BE49-F238E27FC236}">
                <a16:creationId xmlns:a16="http://schemas.microsoft.com/office/drawing/2014/main" id="{B6C36512-F527-998F-353F-BA143DCEB4D8}"/>
              </a:ext>
            </a:extLst>
          </p:cNvPr>
          <p:cNvSpPr txBox="1"/>
          <p:nvPr/>
        </p:nvSpPr>
        <p:spPr>
          <a:xfrm>
            <a:off x="251520" y="1275606"/>
            <a:ext cx="8289449" cy="369332"/>
          </a:xfrm>
          <a:prstGeom prst="rect">
            <a:avLst/>
          </a:prstGeom>
          <a:noFill/>
        </p:spPr>
        <p:txBody>
          <a:bodyPr wrap="none" rtlCol="0">
            <a:spAutoFit/>
          </a:bodyPr>
          <a:lstStyle/>
          <a:p>
            <a:r>
              <a:rPr lang="en-US" dirty="0"/>
              <a:t>Put in plots from game where fiscal adjustment cost is zero, and monetary rises</a:t>
            </a:r>
            <a:endParaRPr lang="en-NZ" dirty="0"/>
          </a:p>
        </p:txBody>
      </p:sp>
    </p:spTree>
    <p:extLst>
      <p:ext uri="{BB962C8B-B14F-4D97-AF65-F5344CB8AC3E}">
        <p14:creationId xmlns:p14="http://schemas.microsoft.com/office/powerpoint/2010/main" val="2192702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49"/>
            <a:ext cx="8363272" cy="4231455"/>
          </a:xfrm>
        </p:spPr>
        <p:txBody>
          <a:bodyPr>
            <a:normAutofit fontScale="775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r>
              <a:rPr lang="en-AU" sz="2100" b="1" dirty="0" err="1">
                <a:solidFill>
                  <a:srgbClr val="C00000"/>
                </a:solidFill>
              </a:rPr>
              <a:t>Camous</a:t>
            </a:r>
            <a:r>
              <a:rPr lang="en-AU" sz="2100" b="1" dirty="0">
                <a:solidFill>
                  <a:srgbClr val="C00000"/>
                </a:solidFill>
              </a:rPr>
              <a:t> and Matveev (2022)</a:t>
            </a:r>
            <a:r>
              <a:rPr lang="en-AU" dirty="0"/>
              <a:t>, includes repeated commitment to analyse optimal </a:t>
            </a:r>
            <a:r>
              <a:rPr lang="en-AU" i="1" dirty="0"/>
              <a:t>strategic</a:t>
            </a:r>
            <a:r>
              <a:rPr lang="en-AU" dirty="0"/>
              <a:t> monetary policy rules where monetary credibility rises with fiscal influence (as opposed to fiscal dominance).</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4985</TotalTime>
  <Words>5555</Words>
  <Application>Microsoft Office PowerPoint</Application>
  <PresentationFormat>On-screen Show (16:9)</PresentationFormat>
  <Paragraphs>412</Paragraphs>
  <Slides>35</Slides>
  <Notes>34</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Cambria Math</vt:lpstr>
      <vt:lpstr>1_Custom Design</vt:lpstr>
      <vt:lpstr>Monetary and Fiscal Policy coordination: game theory perspective</vt:lpstr>
      <vt:lpstr>Motivation</vt:lpstr>
      <vt:lpstr>Motivation</vt:lpstr>
      <vt:lpstr>What we do</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Types of games</vt:lpstr>
      <vt:lpstr>Static Demand shock</vt:lpstr>
      <vt:lpstr>Choices (demand)</vt:lpstr>
      <vt:lpstr>Payoffs (demand)</vt:lpstr>
      <vt:lpstr>Static Supply shock (positive)</vt:lpstr>
      <vt:lpstr>Choices (supply)</vt:lpstr>
      <vt:lpstr>Payoffs (supply)</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vt:lpstr>
      <vt:lpstr>Logic of adjustment costs</vt:lpstr>
      <vt:lpstr>Dynamic game with “insufficient demand”</vt:lpstr>
      <vt:lpstr>Dynamic equilibrium with varying adjustment costs</vt:lpstr>
      <vt:lpstr>Incentive for leadership</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184</cp:revision>
  <dcterms:created xsi:type="dcterms:W3CDTF">2024-10-02T22:24:42Z</dcterms:created>
  <dcterms:modified xsi:type="dcterms:W3CDTF">2024-12-01T10:39:50Z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