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2"/>
  </p:notesMasterIdLst>
  <p:handoutMasterIdLst>
    <p:handoutMasterId r:id="rId33"/>
  </p:handoutMasterIdLst>
  <p:sldIdLst>
    <p:sldId id="256" r:id="rId2"/>
    <p:sldId id="302" r:id="rId3"/>
    <p:sldId id="283" r:id="rId4"/>
    <p:sldId id="306" r:id="rId5"/>
    <p:sldId id="315" r:id="rId6"/>
    <p:sldId id="312" r:id="rId7"/>
    <p:sldId id="282" r:id="rId8"/>
    <p:sldId id="290" r:id="rId9"/>
    <p:sldId id="307" r:id="rId10"/>
    <p:sldId id="308" r:id="rId11"/>
    <p:sldId id="309" r:id="rId12"/>
    <p:sldId id="285" r:id="rId13"/>
    <p:sldId id="287" r:id="rId14"/>
    <p:sldId id="310" r:id="rId15"/>
    <p:sldId id="291" r:id="rId16"/>
    <p:sldId id="273" r:id="rId17"/>
    <p:sldId id="276" r:id="rId18"/>
    <p:sldId id="260" r:id="rId19"/>
    <p:sldId id="300" r:id="rId20"/>
    <p:sldId id="299" r:id="rId21"/>
    <p:sldId id="305" r:id="rId22"/>
    <p:sldId id="301" r:id="rId23"/>
    <p:sldId id="303" r:id="rId24"/>
    <p:sldId id="311" r:id="rId25"/>
    <p:sldId id="270" r:id="rId26"/>
    <p:sldId id="274" r:id="rId27"/>
    <p:sldId id="275" r:id="rId28"/>
    <p:sldId id="314" r:id="rId29"/>
    <p:sldId id="313" r:id="rId30"/>
    <p:sldId id="262" r:id="rId31"/>
  </p:sldIdLst>
  <p:sldSz cx="9144000" cy="5143500" type="screen16x9"/>
  <p:notesSz cx="6797675" cy="9928225"/>
  <p:defaultTextStyle>
    <a:defPPr>
      <a:defRPr lang="en-AU"/>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3038">
          <p15:clr>
            <a:srgbClr val="A4A3A4"/>
          </p15:clr>
        </p15:guide>
        <p15:guide id="2" orient="horz" pos="463">
          <p15:clr>
            <a:srgbClr val="A4A3A4"/>
          </p15:clr>
        </p15:guide>
        <p15:guide id="3" orient="horz" pos="176">
          <p15:clr>
            <a:srgbClr val="A4A3A4"/>
          </p15:clr>
        </p15:guide>
        <p15:guide id="4" pos="5565">
          <p15:clr>
            <a:srgbClr val="A4A3A4"/>
          </p15:clr>
        </p15:guide>
        <p15:guide id="5" pos="204">
          <p15:clr>
            <a:srgbClr val="A4A3A4"/>
          </p15:clr>
        </p15:guide>
        <p15:guide id="6" pos="439">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C2C2"/>
    <a:srgbClr val="0066AA"/>
    <a:srgbClr val="272727"/>
    <a:srgbClr val="00456B"/>
    <a:srgbClr val="414042"/>
    <a:srgbClr val="007698"/>
    <a:srgbClr val="00446A"/>
    <a:srgbClr val="31859C"/>
    <a:srgbClr val="002E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383" autoAdjust="0"/>
  </p:normalViewPr>
  <p:slideViewPr>
    <p:cSldViewPr>
      <p:cViewPr varScale="1">
        <p:scale>
          <a:sx n="164" d="100"/>
          <a:sy n="164" d="100"/>
        </p:scale>
        <p:origin x="1748" y="84"/>
      </p:cViewPr>
      <p:guideLst>
        <p:guide orient="horz" pos="3038"/>
        <p:guide orient="horz" pos="463"/>
        <p:guide orient="horz" pos="176"/>
        <p:guide pos="5565"/>
        <p:guide pos="204"/>
        <p:guide pos="4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956"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2000" b="0" i="0" u="none" strike="noStrike" kern="1200" spc="0" baseline="0">
                <a:solidFill>
                  <a:schemeClr val="tx1"/>
                </a:solidFill>
                <a:latin typeface="+mn-lt"/>
                <a:ea typeface="+mn-ea"/>
                <a:cs typeface="+mn-cs"/>
              </a:defRPr>
            </a:pPr>
            <a:r>
              <a:rPr lang="en-US" sz="2000" dirty="0">
                <a:solidFill>
                  <a:schemeClr val="tx1"/>
                </a:solidFill>
              </a:rPr>
              <a:t>Title of pie chart (20pt) </a:t>
            </a:r>
          </a:p>
        </c:rich>
      </c:tx>
      <c:layout>
        <c:manualLayout>
          <c:xMode val="edge"/>
          <c:yMode val="edge"/>
          <c:x val="9.0206458120167497E-3"/>
          <c:y val="2.0477815699658699E-2"/>
        </c:manualLayout>
      </c:layout>
      <c:overlay val="0"/>
      <c:spPr>
        <a:noFill/>
        <a:ln>
          <a:noFill/>
        </a:ln>
        <a:effectLst/>
      </c:spPr>
      <c:txPr>
        <a:bodyPr rot="0" spcFirstLastPara="1" vertOverflow="ellipsis" vert="horz" wrap="square" anchor="ctr" anchorCtr="1"/>
        <a:lstStyle/>
        <a:p>
          <a:pPr algn="l">
            <a:defRPr sz="20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1.7618631176231901E-3"/>
          <c:y val="0.17465346268576501"/>
          <c:w val="0.91307997283098097"/>
          <c:h val="0.58022412727419304"/>
        </c:manualLayout>
      </c:layout>
      <c:barChart>
        <c:barDir val="col"/>
        <c:grouping val="clustered"/>
        <c:varyColors val="0"/>
        <c:ser>
          <c:idx val="0"/>
          <c:order val="0"/>
          <c:tx>
            <c:strRef>
              <c:f>Sheet1!$B$1</c:f>
              <c:strCache>
                <c:ptCount val="1"/>
                <c:pt idx="0">
                  <c:v>Sales</c:v>
                </c:pt>
              </c:strCache>
            </c:strRef>
          </c:tx>
          <c:spPr>
            <a:solidFill>
              <a:schemeClr val="accent1"/>
            </a:solidFill>
            <a:ln w="19050">
              <a:noFill/>
            </a:ln>
            <a:effectLst/>
          </c:spPr>
          <c:invertIfNegative val="0"/>
          <c:dPt>
            <c:idx val="0"/>
            <c:invertIfNegative val="0"/>
            <c:bubble3D val="0"/>
            <c:spPr>
              <a:solidFill>
                <a:srgbClr val="753BBD"/>
              </a:solidFill>
              <a:ln w="19050">
                <a:noFill/>
              </a:ln>
              <a:effectLst/>
            </c:spPr>
            <c:extLst>
              <c:ext xmlns:c16="http://schemas.microsoft.com/office/drawing/2014/chart" uri="{C3380CC4-5D6E-409C-BE32-E72D297353CC}">
                <c16:uniqueId val="{00000001-8E80-47C7-8DA6-F14E194DCFE1}"/>
              </c:ext>
            </c:extLst>
          </c:dPt>
          <c:dPt>
            <c:idx val="1"/>
            <c:invertIfNegative val="0"/>
            <c:bubble3D val="0"/>
            <c:spPr>
              <a:solidFill>
                <a:srgbClr val="7F004E"/>
              </a:solidFill>
              <a:ln w="19050">
                <a:noFill/>
              </a:ln>
              <a:effectLst/>
            </c:spPr>
            <c:extLst>
              <c:ext xmlns:c16="http://schemas.microsoft.com/office/drawing/2014/chart" uri="{C3380CC4-5D6E-409C-BE32-E72D297353CC}">
                <c16:uniqueId val="{00000003-8E80-47C7-8DA6-F14E194DCFE1}"/>
              </c:ext>
            </c:extLst>
          </c:dPt>
          <c:dPt>
            <c:idx val="2"/>
            <c:invertIfNegative val="0"/>
            <c:bubble3D val="0"/>
            <c:spPr>
              <a:solidFill>
                <a:srgbClr val="E03C31"/>
              </a:solidFill>
              <a:ln w="19050">
                <a:noFill/>
              </a:ln>
              <a:effectLst/>
            </c:spPr>
            <c:extLst>
              <c:ext xmlns:c16="http://schemas.microsoft.com/office/drawing/2014/chart" uri="{C3380CC4-5D6E-409C-BE32-E72D297353CC}">
                <c16:uniqueId val="{00000005-8E80-47C7-8DA6-F14E194DCFE1}"/>
              </c:ext>
            </c:extLst>
          </c:dPt>
          <c:dPt>
            <c:idx val="3"/>
            <c:invertIfNegative val="0"/>
            <c:bubble3D val="0"/>
            <c:spPr>
              <a:solidFill>
                <a:srgbClr val="DE7C13"/>
              </a:solidFill>
              <a:ln w="19050">
                <a:noFill/>
              </a:ln>
              <a:effectLst/>
            </c:spPr>
            <c:extLst>
              <c:ext xmlns:c16="http://schemas.microsoft.com/office/drawing/2014/chart" uri="{C3380CC4-5D6E-409C-BE32-E72D297353CC}">
                <c16:uniqueId val="{00000007-8E80-47C7-8DA6-F14E194DCFE1}"/>
              </c:ext>
            </c:extLst>
          </c:dPt>
          <c:dPt>
            <c:idx val="4"/>
            <c:invertIfNegative val="0"/>
            <c:bubble3D val="0"/>
            <c:spPr>
              <a:solidFill>
                <a:srgbClr val="007582"/>
              </a:solidFill>
              <a:ln w="19050">
                <a:noFill/>
              </a:ln>
              <a:effectLst/>
            </c:spPr>
            <c:extLst>
              <c:ext xmlns:c16="http://schemas.microsoft.com/office/drawing/2014/chart" uri="{C3380CC4-5D6E-409C-BE32-E72D297353CC}">
                <c16:uniqueId val="{00000009-8E80-47C7-8DA6-F14E194DCFE1}"/>
              </c:ext>
            </c:extLst>
          </c:dPt>
          <c:dPt>
            <c:idx val="5"/>
            <c:invertIfNegative val="0"/>
            <c:bubble3D val="0"/>
            <c:spPr>
              <a:solidFill>
                <a:srgbClr val="00B74F"/>
              </a:solidFill>
              <a:ln w="19050">
                <a:noFill/>
              </a:ln>
              <a:effectLst/>
            </c:spPr>
            <c:extLst>
              <c:ext xmlns:c16="http://schemas.microsoft.com/office/drawing/2014/chart" uri="{C3380CC4-5D6E-409C-BE32-E72D297353CC}">
                <c16:uniqueId val="{0000000B-8E80-47C7-8DA6-F14E194DCFE1}"/>
              </c:ext>
            </c:extLst>
          </c:dPt>
          <c:dPt>
            <c:idx val="6"/>
            <c:invertIfNegative val="0"/>
            <c:bubble3D val="0"/>
            <c:spPr>
              <a:solidFill>
                <a:srgbClr val="0066AA"/>
              </a:solidFill>
              <a:ln w="19050">
                <a:noFill/>
              </a:ln>
              <a:effectLst/>
            </c:spPr>
            <c:extLst>
              <c:ext xmlns:c16="http://schemas.microsoft.com/office/drawing/2014/chart" uri="{C3380CC4-5D6E-409C-BE32-E72D297353CC}">
                <c16:uniqueId val="{0000000D-8E80-47C7-8DA6-F14E194DCFE1}"/>
              </c:ext>
            </c:extLst>
          </c:dPt>
          <c:cat>
            <c:strRef>
              <c:f>Sheet1!$A$2:$A$8</c:f>
              <c:strCache>
                <c:ptCount val="7"/>
                <c:pt idx="0">
                  <c:v>cagegory 1</c:v>
                </c:pt>
                <c:pt idx="1">
                  <c:v>cagegory 2</c:v>
                </c:pt>
                <c:pt idx="2">
                  <c:v>cagegory 3</c:v>
                </c:pt>
                <c:pt idx="3">
                  <c:v>cagegory 4</c:v>
                </c:pt>
                <c:pt idx="4">
                  <c:v>cagegory 5</c:v>
                </c:pt>
                <c:pt idx="5">
                  <c:v>cagegory 6</c:v>
                </c:pt>
                <c:pt idx="6">
                  <c:v>category 7</c:v>
                </c:pt>
              </c:strCache>
            </c:strRef>
          </c:cat>
          <c:val>
            <c:numRef>
              <c:f>Sheet1!$B$2:$B$8</c:f>
              <c:numCache>
                <c:formatCode>General</c:formatCode>
                <c:ptCount val="7"/>
                <c:pt idx="0">
                  <c:v>55</c:v>
                </c:pt>
                <c:pt idx="1">
                  <c:v>30</c:v>
                </c:pt>
                <c:pt idx="2">
                  <c:v>40</c:v>
                </c:pt>
                <c:pt idx="3">
                  <c:v>25</c:v>
                </c:pt>
                <c:pt idx="4">
                  <c:v>15</c:v>
                </c:pt>
                <c:pt idx="5">
                  <c:v>10</c:v>
                </c:pt>
                <c:pt idx="6">
                  <c:v>15</c:v>
                </c:pt>
              </c:numCache>
            </c:numRef>
          </c:val>
          <c:extLst>
            <c:ext xmlns:c16="http://schemas.microsoft.com/office/drawing/2014/chart" uri="{C3380CC4-5D6E-409C-BE32-E72D297353CC}">
              <c16:uniqueId val="{0000000E-8E80-47C7-8DA6-F14E194DCFE1}"/>
            </c:ext>
          </c:extLst>
        </c:ser>
        <c:dLbls>
          <c:showLegendKey val="0"/>
          <c:showVal val="0"/>
          <c:showCatName val="0"/>
          <c:showSerName val="0"/>
          <c:showPercent val="0"/>
          <c:showBubbleSize val="0"/>
        </c:dLbls>
        <c:gapWidth val="40"/>
        <c:axId val="118088968"/>
        <c:axId val="153133496"/>
      </c:barChart>
      <c:valAx>
        <c:axId val="153133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18088968"/>
        <c:crosses val="autoZero"/>
        <c:crossBetween val="between"/>
      </c:valAx>
      <c:catAx>
        <c:axId val="11808896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53133496"/>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3.9778810943732597E-2"/>
          <c:y val="3.754266211604100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rgbClr val="0066AA"/>
              </a:solidFill>
              <a:ln w="19050">
                <a:solidFill>
                  <a:schemeClr val="lt1"/>
                </a:solidFill>
              </a:ln>
              <a:effectLst/>
            </c:spPr>
            <c:extLst>
              <c:ext xmlns:c16="http://schemas.microsoft.com/office/drawing/2014/chart" uri="{C3380CC4-5D6E-409C-BE32-E72D297353CC}">
                <c16:uniqueId val="{00000001-3A1A-435F-8A3E-C7A794A29515}"/>
              </c:ext>
            </c:extLst>
          </c:dPt>
          <c:dPt>
            <c:idx val="1"/>
            <c:bubble3D val="0"/>
            <c:spPr>
              <a:solidFill>
                <a:srgbClr val="00B74F"/>
              </a:solidFill>
              <a:ln w="19050">
                <a:solidFill>
                  <a:schemeClr val="lt1"/>
                </a:solidFill>
              </a:ln>
              <a:effectLst/>
            </c:spPr>
            <c:extLst>
              <c:ext xmlns:c16="http://schemas.microsoft.com/office/drawing/2014/chart" uri="{C3380CC4-5D6E-409C-BE32-E72D297353CC}">
                <c16:uniqueId val="{00000003-3A1A-435F-8A3E-C7A794A29515}"/>
              </c:ext>
            </c:extLst>
          </c:dPt>
          <c:dPt>
            <c:idx val="2"/>
            <c:bubble3D val="0"/>
            <c:spPr>
              <a:solidFill>
                <a:srgbClr val="7F004E"/>
              </a:solidFill>
              <a:ln w="19050">
                <a:solidFill>
                  <a:schemeClr val="lt1"/>
                </a:solidFill>
              </a:ln>
              <a:effectLst/>
            </c:spPr>
            <c:extLst>
              <c:ext xmlns:c16="http://schemas.microsoft.com/office/drawing/2014/chart" uri="{C3380CC4-5D6E-409C-BE32-E72D297353CC}">
                <c16:uniqueId val="{00000005-3A1A-435F-8A3E-C7A794A29515}"/>
              </c:ext>
            </c:extLst>
          </c:dPt>
          <c:dPt>
            <c:idx val="3"/>
            <c:bubble3D val="0"/>
            <c:spPr>
              <a:solidFill>
                <a:srgbClr val="E03C31"/>
              </a:solidFill>
              <a:ln w="19050">
                <a:solidFill>
                  <a:schemeClr val="lt1"/>
                </a:solidFill>
              </a:ln>
              <a:effectLst/>
            </c:spPr>
            <c:extLst>
              <c:ext xmlns:c16="http://schemas.microsoft.com/office/drawing/2014/chart" uri="{C3380CC4-5D6E-409C-BE32-E72D297353CC}">
                <c16:uniqueId val="{00000007-3A1A-435F-8A3E-C7A794A29515}"/>
              </c:ext>
            </c:extLst>
          </c:dPt>
          <c:dPt>
            <c:idx val="4"/>
            <c:bubble3D val="0"/>
            <c:spPr>
              <a:solidFill>
                <a:srgbClr val="753BBD"/>
              </a:solidFill>
              <a:ln w="19050">
                <a:solidFill>
                  <a:schemeClr val="lt1"/>
                </a:solidFill>
              </a:ln>
              <a:effectLst/>
            </c:spPr>
            <c:extLst>
              <c:ext xmlns:c16="http://schemas.microsoft.com/office/drawing/2014/chart" uri="{C3380CC4-5D6E-409C-BE32-E72D297353CC}">
                <c16:uniqueId val="{00000009-3A1A-435F-8A3E-C7A794A29515}"/>
              </c:ext>
            </c:extLst>
          </c:dPt>
          <c:dPt>
            <c:idx val="5"/>
            <c:bubble3D val="0"/>
            <c:spPr>
              <a:solidFill>
                <a:srgbClr val="DE7C13"/>
              </a:solidFill>
              <a:ln w="19050">
                <a:solidFill>
                  <a:schemeClr val="lt1"/>
                </a:solidFill>
              </a:ln>
              <a:effectLst/>
            </c:spPr>
            <c:extLst>
              <c:ext xmlns:c16="http://schemas.microsoft.com/office/drawing/2014/chart" uri="{C3380CC4-5D6E-409C-BE32-E72D297353CC}">
                <c16:uniqueId val="{0000000B-3A1A-435F-8A3E-C7A794A29515}"/>
              </c:ext>
            </c:extLst>
          </c:dPt>
          <c:dPt>
            <c:idx val="6"/>
            <c:bubble3D val="0"/>
            <c:spPr>
              <a:solidFill>
                <a:srgbClr val="007582"/>
              </a:solidFill>
              <a:ln w="19050">
                <a:solidFill>
                  <a:schemeClr val="lt1"/>
                </a:solidFill>
              </a:ln>
              <a:effectLst/>
            </c:spPr>
            <c:extLst>
              <c:ext xmlns:c16="http://schemas.microsoft.com/office/drawing/2014/chart" uri="{C3380CC4-5D6E-409C-BE32-E72D297353CC}">
                <c16:uniqueId val="{0000000D-3A1A-435F-8A3E-C7A794A29515}"/>
              </c:ext>
            </c:extLst>
          </c:dPt>
          <c:cat>
            <c:strRef>
              <c:f>Sheet1!$A$2:$A$8</c:f>
              <c:strCache>
                <c:ptCount val="7"/>
                <c:pt idx="0">
                  <c:v>one</c:v>
                </c:pt>
                <c:pt idx="1">
                  <c:v>two</c:v>
                </c:pt>
                <c:pt idx="2">
                  <c:v>three</c:v>
                </c:pt>
                <c:pt idx="3">
                  <c:v>four</c:v>
                </c:pt>
                <c:pt idx="4">
                  <c:v>five</c:v>
                </c:pt>
                <c:pt idx="5">
                  <c:v>six</c:v>
                </c:pt>
                <c:pt idx="6">
                  <c:v>seven</c:v>
                </c:pt>
              </c:strCache>
            </c:strRef>
          </c:cat>
          <c:val>
            <c:numRef>
              <c:f>Sheet1!$B$2:$B$8</c:f>
              <c:numCache>
                <c:formatCode>General</c:formatCode>
                <c:ptCount val="7"/>
                <c:pt idx="0">
                  <c:v>80</c:v>
                </c:pt>
                <c:pt idx="1">
                  <c:v>120</c:v>
                </c:pt>
                <c:pt idx="2">
                  <c:v>50</c:v>
                </c:pt>
                <c:pt idx="3">
                  <c:v>10</c:v>
                </c:pt>
                <c:pt idx="4">
                  <c:v>65</c:v>
                </c:pt>
                <c:pt idx="5">
                  <c:v>25</c:v>
                </c:pt>
                <c:pt idx="6">
                  <c:v>10</c:v>
                </c:pt>
              </c:numCache>
            </c:numRef>
          </c:val>
          <c:extLst>
            <c:ext xmlns:c16="http://schemas.microsoft.com/office/drawing/2014/chart" uri="{C3380CC4-5D6E-409C-BE32-E72D297353CC}">
              <c16:uniqueId val="{0000000E-3A1A-435F-8A3E-C7A794A2951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72E6E50C-42F6-44F9-849C-F9C68685802B}" type="datetimeFigureOut">
              <a:rPr lang="en-AU" smtClean="0"/>
              <a:pPr/>
              <a:t>6/12/2024</a:t>
            </a:fld>
            <a:endParaRPr lang="en-AU"/>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B7FADA25-FF6D-423F-A80B-443D05D8B913}" type="slidenum">
              <a:rPr lang="en-AU" smtClean="0"/>
              <a:pPr/>
              <a:t>‹#›</a:t>
            </a:fld>
            <a:endParaRPr lang="en-AU"/>
          </a:p>
        </p:txBody>
      </p:sp>
    </p:spTree>
    <p:extLst>
      <p:ext uri="{BB962C8B-B14F-4D97-AF65-F5344CB8AC3E}">
        <p14:creationId xmlns:p14="http://schemas.microsoft.com/office/powerpoint/2010/main" val="3375818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cs typeface="+mn-cs"/>
              </a:defRPr>
            </a:lvl1pPr>
          </a:lstStyle>
          <a:p>
            <a:pPr>
              <a:defRPr/>
            </a:pPr>
            <a:endParaRPr lang="en-AU"/>
          </a:p>
        </p:txBody>
      </p:sp>
      <p:sp>
        <p:nvSpPr>
          <p:cNvPr id="3" name="Date Placeholder 2"/>
          <p:cNvSpPr>
            <a:spLocks noGrp="1"/>
          </p:cNvSpPr>
          <p:nvPr>
            <p:ph type="dt" idx="1"/>
          </p:nvPr>
        </p:nvSpPr>
        <p:spPr>
          <a:xfrm>
            <a:off x="3850443" y="0"/>
            <a:ext cx="2945659" cy="496411"/>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746BCAF0-30A3-4E26-855A-16D175EBDECD}" type="datetime1">
              <a:rPr lang="en-AU"/>
              <a:pPr/>
              <a:t>6/12/2024</a:t>
            </a:fld>
            <a:endParaRPr lang="en-AU"/>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pPr lvl="0"/>
            <a:endParaRPr lang="en-AU" noProof="0"/>
          </a:p>
        </p:txBody>
      </p:sp>
      <p:sp>
        <p:nvSpPr>
          <p:cNvPr id="5" name="Notes Placeholder 4"/>
          <p:cNvSpPr>
            <a:spLocks noGrp="1"/>
          </p:cNvSpPr>
          <p:nvPr>
            <p:ph type="body" sz="quarter" idx="3"/>
          </p:nvPr>
        </p:nvSpPr>
        <p:spPr>
          <a:xfrm>
            <a:off x="679768" y="4715907"/>
            <a:ext cx="5438140" cy="4467701"/>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cs typeface="+mn-cs"/>
              </a:defRPr>
            </a:lvl1pPr>
          </a:lstStyle>
          <a:p>
            <a:pPr>
              <a:defRPr/>
            </a:pPr>
            <a:endParaRPr lang="en-AU"/>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2FC436C-5653-4517-9B94-0BB68ACE2454}" type="slidenum">
              <a:rPr lang="en-AU"/>
              <a:pPr/>
              <a:t>‹#›</a:t>
            </a:fld>
            <a:endParaRPr lang="en-AU"/>
          </a:p>
        </p:txBody>
      </p:sp>
    </p:spTree>
    <p:extLst>
      <p:ext uri="{BB962C8B-B14F-4D97-AF65-F5344CB8AC3E}">
        <p14:creationId xmlns:p14="http://schemas.microsoft.com/office/powerpoint/2010/main" val="35603255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AU" dirty="0"/>
              <a:t>Hi everyone, thanks for coming to the coffee today.  To start off with I’d like to indicate that this is very early-stage work – we have a framework in mind that we would like to share and discuss, and we’d appreciate feedback about where to take it.</a:t>
            </a:r>
            <a:br>
              <a:rPr lang="en-AU" dirty="0"/>
            </a:br>
            <a:br>
              <a:rPr lang="en-AU" dirty="0"/>
            </a:br>
            <a:r>
              <a:rPr lang="en-AU" dirty="0"/>
              <a:t>The goal of today’s presentation will be to motivate why it is important to think about “how” central banks and governments commit their actions, and how this process of commitment can lead to very different strategic behaviour when faced with varying economic shocks. </a:t>
            </a:r>
          </a:p>
          <a:p>
            <a:endParaRPr lang="en-AU" dirty="0"/>
          </a:p>
          <a:p>
            <a:r>
              <a:rPr lang="en-AU" dirty="0"/>
              <a:t>It isn’t just the choice of policy instruments and the potential for uncoordinated outcomes that are important for thinking about strategic behaviour. Both central banks and governments might impose costly rules on themselves that are suitable for achieving their individual objectives, but that might have negative consequences overall.  Understanding which rules are helpful and which might be harmful can help improve strategic decision making about the way monetary and fiscal policy settings are put in place. </a:t>
            </a:r>
            <a:r>
              <a:rPr lang="en-AU" i="0" dirty="0"/>
              <a:t>Furthermore, by making these strategic behaviours clearer it helps to define clear situations where monetary and fiscal policy should coordinate – as opposed to situations where it is important for independence that monetary authorities act of their own fruition.</a:t>
            </a:r>
            <a:br>
              <a:rPr lang="en-AU" dirty="0"/>
            </a:br>
            <a:br>
              <a:rPr lang="en-AU" dirty="0"/>
            </a:br>
            <a:r>
              <a:rPr lang="en-AU" dirty="0"/>
              <a:t>Furthermore, this presentation highlights the importance of </a:t>
            </a:r>
            <a:r>
              <a:rPr lang="en-AU" i="1" dirty="0"/>
              <a:t>active</a:t>
            </a:r>
            <a:r>
              <a:rPr lang="en-AU" i="0" dirty="0"/>
              <a:t> monetary and fiscal policy rules in macroeconomic models. Understanding whether the central bank should expect fiscal policy to offset or support monetary policy aims, and the quantum of that reaction, matters for improving our forecasting and understanding risks.  </a:t>
            </a:r>
            <a:endParaRPr lang="en-AU" dirty="0"/>
          </a:p>
        </p:txBody>
      </p:sp>
      <p:sp>
        <p:nvSpPr>
          <p:cNvPr id="4" name="Slide Number Placeholder 3"/>
          <p:cNvSpPr>
            <a:spLocks noGrp="1"/>
          </p:cNvSpPr>
          <p:nvPr>
            <p:ph type="sldNum" sz="quarter" idx="10"/>
          </p:nvPr>
        </p:nvSpPr>
        <p:spPr/>
        <p:txBody>
          <a:bodyPr/>
          <a:lstStyle/>
          <a:p>
            <a:fld id="{22FC436C-5653-4517-9B94-0BB68ACE2454}" type="slidenum">
              <a:rPr lang="en-AU" smtClean="0"/>
              <a:pPr/>
              <a:t>1</a:t>
            </a:fld>
            <a:endParaRPr lang="en-AU"/>
          </a:p>
        </p:txBody>
      </p:sp>
    </p:spTree>
    <p:extLst>
      <p:ext uri="{BB962C8B-B14F-4D97-AF65-F5344CB8AC3E}">
        <p14:creationId xmlns:p14="http://schemas.microsoft.com/office/powerpoint/2010/main" val="4178727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95BBBE-5064-937D-64CF-FBBEDEA390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00E668-937B-38C8-980D-DDE6A5BD8F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4A9117-071E-CBCC-1C18-4E108CE978DF}"/>
              </a:ext>
            </a:extLst>
          </p:cNvPr>
          <p:cNvSpPr>
            <a:spLocks noGrp="1"/>
          </p:cNvSpPr>
          <p:nvPr>
            <p:ph type="body" idx="1"/>
          </p:nvPr>
        </p:nvSpPr>
        <p:spPr/>
        <p:txBody>
          <a:bodyPr>
            <a:normAutofit fontScale="85000" lnSpcReduction="20000"/>
          </a:bodyPr>
          <a:lstStyle/>
          <a:p>
            <a:br>
              <a:rPr lang="en-AU" dirty="0"/>
            </a:br>
            <a:r>
              <a:rPr lang="en-AU" dirty="0"/>
              <a:t>Dynamic strategic behaviour has long been a central part of monetary economics – with the time inconsistency result of </a:t>
            </a:r>
            <a:r>
              <a:rPr lang="en-AU" dirty="0" err="1"/>
              <a:t>Kyland</a:t>
            </a:r>
            <a:r>
              <a:rPr lang="en-AU" dirty="0"/>
              <a:t> and Prescott an early version of that.  </a:t>
            </a:r>
          </a:p>
          <a:p>
            <a:endParaRPr lang="en-AU" dirty="0"/>
          </a:p>
          <a:p>
            <a:r>
              <a:rPr lang="en-AU" dirty="0"/>
              <a:t>A series of papers have focused on monetary and fiscal leadership in terms of the determination of outcomes. (e.g. </a:t>
            </a:r>
            <a:r>
              <a:rPr lang="en-AU" dirty="0" err="1"/>
              <a:t>Debelle</a:t>
            </a:r>
            <a:r>
              <a:rPr lang="en-AU" dirty="0"/>
              <a:t> and Fischer, Dixit and </a:t>
            </a:r>
            <a:r>
              <a:rPr lang="en-AU" dirty="0" err="1"/>
              <a:t>lambertini</a:t>
            </a:r>
            <a:r>
              <a:rPr lang="en-AU" dirty="0"/>
              <a:t>).  These approaches have highlighted that non-cooperative behaviour can generate both insufficient and excessive stimulus, depending on certain state variables (i.e. the degree of monopolistic competition, the level of government debt).</a:t>
            </a:r>
          </a:p>
          <a:p>
            <a:endParaRPr lang="en-AU" dirty="0"/>
          </a:p>
          <a:p>
            <a:r>
              <a:rPr lang="en-AU" dirty="0"/>
              <a:t>However, leadership in such models is often given by assumption – rather than being the result of an endogenous choice by an agent to undertake a costly investment to claim leadership.</a:t>
            </a:r>
          </a:p>
          <a:p>
            <a:endParaRPr lang="en-AU" dirty="0"/>
          </a:p>
          <a:p>
            <a:r>
              <a:rPr lang="en-AU" dirty="0"/>
              <a:t>What we will discuss today takes pieces from three strands of the literature.  The base approach follows Dixit and </a:t>
            </a:r>
            <a:r>
              <a:rPr lang="en-AU" dirty="0" err="1"/>
              <a:t>Lambertini</a:t>
            </a:r>
            <a:r>
              <a:rPr lang="en-AU" dirty="0"/>
              <a:t> – although it is currently much more simplified – in terms of modelling the dual choice of monetary and fiscal authorities. We then follow Woodford (1999) in including an adjustment cost for changing the policy instrument – an assumption that is central to drive the type of behaviour we will describe.  Given this structure, we can then apply the dynamic investment approach of Dixit to the choice of monetary and fiscal policy in order to solve this game.</a:t>
            </a:r>
            <a:br>
              <a:rPr lang="en-AU" dirty="0"/>
            </a:br>
            <a:br>
              <a:rPr lang="en-AU" dirty="0"/>
            </a:br>
            <a:br>
              <a:rPr lang="en-AU" dirty="0"/>
            </a:br>
            <a:br>
              <a:rPr lang="en-AU" dirty="0"/>
            </a:br>
            <a:r>
              <a:rPr lang="en-AU" dirty="0"/>
              <a:t>*************************************************************************************************</a:t>
            </a:r>
            <a:br>
              <a:rPr lang="en-AU" dirty="0"/>
            </a:br>
            <a:br>
              <a:rPr lang="en-AU" dirty="0"/>
            </a:br>
            <a:r>
              <a:rPr lang="en-AU" dirty="0"/>
              <a:t>To sum up, our main contributions are:</a:t>
            </a:r>
          </a:p>
          <a:p>
            <a:endParaRPr lang="en-AU" dirty="0"/>
          </a:p>
          <a:p>
            <a:pPr marL="228600" indent="-228600">
              <a:buAutoNum type="arabicParenR"/>
            </a:pPr>
            <a:r>
              <a:rPr lang="en-AU" dirty="0"/>
              <a:t>A dynamic game theory model that allows for pre-commitment.</a:t>
            </a:r>
          </a:p>
          <a:p>
            <a:pPr marL="228600" indent="-228600">
              <a:buAutoNum type="arabicParenR"/>
            </a:pPr>
            <a:r>
              <a:rPr lang="en-AU" dirty="0"/>
              <a:t>A discussion of how monetary fiscal conflict varies on the basis of supply vs demand shocks.</a:t>
            </a:r>
          </a:p>
          <a:p>
            <a:pPr marL="228600" indent="-228600">
              <a:buAutoNum type="arabicParenR"/>
            </a:pPr>
            <a:r>
              <a:rPr lang="en-AU" dirty="0"/>
              <a:t>Endogenous determination of commitment regimes and their relation to social welfare.</a:t>
            </a:r>
          </a:p>
          <a:p>
            <a:pPr marL="228600" indent="-228600">
              <a:buAutoNum type="arabicParenR"/>
            </a:pPr>
            <a:endParaRPr lang="en-AU" dirty="0"/>
          </a:p>
          <a:p>
            <a:pPr marL="0" indent="0">
              <a:buNone/>
            </a:pPr>
            <a:r>
              <a:rPr lang="en-AU" dirty="0"/>
              <a:t>There are a series of other games:</a:t>
            </a:r>
          </a:p>
          <a:p>
            <a:pPr marL="0" indent="0">
              <a:buNone/>
            </a:pPr>
            <a:endParaRPr lang="en-AU" dirty="0"/>
          </a:p>
          <a:p>
            <a:pPr marL="228600" indent="-228600">
              <a:buAutoNum type="arabicParenR"/>
            </a:pPr>
            <a:r>
              <a:rPr lang="en-US" dirty="0" err="1"/>
              <a:t>Debelle</a:t>
            </a:r>
            <a:r>
              <a:rPr lang="en-US" dirty="0"/>
              <a:t> and Fischer, 1994 and Dixit and </a:t>
            </a:r>
            <a:r>
              <a:rPr lang="en-US" dirty="0" err="1"/>
              <a:t>Lambertini</a:t>
            </a:r>
            <a:r>
              <a:rPr lang="en-US" dirty="0"/>
              <a:t>, 2003: Non-cooperative game with asymmetric objective function leads to a Nash Equilibrium absent shocks in a standard New Keynesian setting.</a:t>
            </a:r>
          </a:p>
          <a:p>
            <a:pPr marL="228600" indent="-228600">
              <a:buAutoNum type="arabicParenR"/>
            </a:pPr>
            <a:r>
              <a:rPr lang="en-US" dirty="0"/>
              <a:t>Dixit and </a:t>
            </a:r>
            <a:r>
              <a:rPr lang="en-US" dirty="0" err="1"/>
              <a:t>Lambertini</a:t>
            </a:r>
            <a:r>
              <a:rPr lang="en-US" dirty="0"/>
              <a:t>, 2003: Lack of fiscal coordination within a currency zone, prisoners dilemma.</a:t>
            </a:r>
          </a:p>
          <a:p>
            <a:pPr marL="228600" indent="-228600">
              <a:buAutoNum type="arabicParenR"/>
            </a:pPr>
            <a:r>
              <a:rPr lang="en-US" dirty="0"/>
              <a:t>Cochrane: Fiscal dominance – government pre-commitment to higher debt path, forcing a situation where monetary authorities lose independence as they are unable to commit to sufficiently high interest rates to push inflation back to target (i.e. the government is forced to use non-interest bearing measures, such as inflation, to reduce debt burdens). Major topic for ECB: https://www.ecb.europa.eu/press/key/date/2024/html/ecb.sp240607~c6ae070dc0.en.html</a:t>
            </a:r>
          </a:p>
          <a:p>
            <a:pPr marL="228600" indent="-228600">
              <a:buAutoNum type="arabicParenR"/>
            </a:pPr>
            <a:r>
              <a:rPr lang="en-US" dirty="0" err="1"/>
              <a:t>Betheley</a:t>
            </a:r>
            <a:r>
              <a:rPr lang="en-US" dirty="0"/>
              <a:t> 2024: Debt chicken game – strategic modelling of fiscal dominance (https://www.gplantin.net/ARFE_10_15_final_WP.pdf)</a:t>
            </a:r>
          </a:p>
          <a:p>
            <a:pPr marL="228600" indent="-228600">
              <a:buAutoNum type="arabicParenR"/>
            </a:pPr>
            <a:endParaRPr lang="en-US" dirty="0"/>
          </a:p>
          <a:p>
            <a:pPr marL="0" indent="0">
              <a:buNone/>
            </a:pPr>
            <a:r>
              <a:rPr lang="en-US" dirty="0"/>
              <a:t>However, in industrial economics the concept of leadership evolved through the 1980s. Essentially, leadership in a game of strategic substitutes could be gained by imposing a cost that influenced your future actions. These costs are similar to the commitment devices and smoothing rules that are often justified by central banks:</a:t>
            </a:r>
          </a:p>
          <a:p>
            <a:pPr marL="0" indent="0">
              <a:buNone/>
            </a:pPr>
            <a:endParaRPr lang="en-US" dirty="0"/>
          </a:p>
          <a:p>
            <a:pPr marL="228600" indent="-228600">
              <a:buAutoNum type="arabicParenR"/>
            </a:pPr>
            <a:r>
              <a:rPr lang="en-US" dirty="0"/>
              <a:t>XXX</a:t>
            </a:r>
          </a:p>
          <a:p>
            <a:pPr marL="228600" indent="-228600">
              <a:buAutoNum type="arabicParenR"/>
            </a:pPr>
            <a:r>
              <a:rPr lang="en-US" dirty="0"/>
              <a:t>XXX</a:t>
            </a:r>
            <a:endParaRPr lang="en-AU" dirty="0"/>
          </a:p>
        </p:txBody>
      </p:sp>
      <p:sp>
        <p:nvSpPr>
          <p:cNvPr id="4" name="Slide Number Placeholder 3">
            <a:extLst>
              <a:ext uri="{FF2B5EF4-FFF2-40B4-BE49-F238E27FC236}">
                <a16:creationId xmlns:a16="http://schemas.microsoft.com/office/drawing/2014/main" id="{F073D59D-AEE8-57D6-DC68-02A1E3E226CF}"/>
              </a:ext>
            </a:extLst>
          </p:cNvPr>
          <p:cNvSpPr>
            <a:spLocks noGrp="1"/>
          </p:cNvSpPr>
          <p:nvPr>
            <p:ph type="sldNum" sz="quarter" idx="5"/>
          </p:nvPr>
        </p:nvSpPr>
        <p:spPr/>
        <p:txBody>
          <a:bodyPr/>
          <a:lstStyle/>
          <a:p>
            <a:fld id="{22FC436C-5653-4517-9B94-0BB68ACE2454}" type="slidenum">
              <a:rPr lang="en-AU" smtClean="0"/>
              <a:pPr/>
              <a:t>10</a:t>
            </a:fld>
            <a:endParaRPr lang="en-AU"/>
          </a:p>
        </p:txBody>
      </p:sp>
    </p:spTree>
    <p:extLst>
      <p:ext uri="{BB962C8B-B14F-4D97-AF65-F5344CB8AC3E}">
        <p14:creationId xmlns:p14="http://schemas.microsoft.com/office/powerpoint/2010/main" val="3504522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8E2838-ED62-AB5F-EA86-BD364349DB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E0352C-AEFA-CEFF-50D5-A7925A9029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309A9C-EA6D-C3D9-95F7-E9A707731467}"/>
              </a:ext>
            </a:extLst>
          </p:cNvPr>
          <p:cNvSpPr>
            <a:spLocks noGrp="1"/>
          </p:cNvSpPr>
          <p:nvPr>
            <p:ph type="body" idx="1"/>
          </p:nvPr>
        </p:nvSpPr>
        <p:spPr/>
        <p:txBody>
          <a:bodyPr/>
          <a:lstStyle/>
          <a:p>
            <a:r>
              <a:rPr lang="en-AU" dirty="0"/>
              <a:t>To sum up, our main contributions are:</a:t>
            </a:r>
          </a:p>
          <a:p>
            <a:endParaRPr lang="en-AU" dirty="0"/>
          </a:p>
          <a:p>
            <a:pPr marL="228600" indent="-228600">
              <a:buAutoNum type="arabicParenR"/>
            </a:pPr>
            <a:r>
              <a:rPr lang="en-AU" dirty="0"/>
              <a:t>A dynamic game theory model that allows for pre-commitment.</a:t>
            </a:r>
          </a:p>
          <a:p>
            <a:pPr marL="228600" indent="-228600">
              <a:buAutoNum type="arabicParenR"/>
            </a:pPr>
            <a:r>
              <a:rPr lang="en-AU" dirty="0"/>
              <a:t>A discussion of how monetary fiscal conflict varies on the basis of supply vs demand shocks.</a:t>
            </a:r>
          </a:p>
          <a:p>
            <a:pPr marL="228600" indent="-228600">
              <a:buAutoNum type="arabicParenR"/>
            </a:pPr>
            <a:r>
              <a:rPr lang="en-AU" dirty="0"/>
              <a:t>Endogenous determination of commitment regimes and their relation to social welfare.</a:t>
            </a:r>
          </a:p>
        </p:txBody>
      </p:sp>
      <p:sp>
        <p:nvSpPr>
          <p:cNvPr id="4" name="Slide Number Placeholder 3">
            <a:extLst>
              <a:ext uri="{FF2B5EF4-FFF2-40B4-BE49-F238E27FC236}">
                <a16:creationId xmlns:a16="http://schemas.microsoft.com/office/drawing/2014/main" id="{505DDC82-778A-08E9-1453-F98FAB7E9D13}"/>
              </a:ext>
            </a:extLst>
          </p:cNvPr>
          <p:cNvSpPr>
            <a:spLocks noGrp="1"/>
          </p:cNvSpPr>
          <p:nvPr>
            <p:ph type="sldNum" sz="quarter" idx="5"/>
          </p:nvPr>
        </p:nvSpPr>
        <p:spPr/>
        <p:txBody>
          <a:bodyPr/>
          <a:lstStyle/>
          <a:p>
            <a:fld id="{22FC436C-5653-4517-9B94-0BB68ACE2454}" type="slidenum">
              <a:rPr lang="en-AU" smtClean="0"/>
              <a:pPr/>
              <a:t>11</a:t>
            </a:fld>
            <a:endParaRPr lang="en-AU"/>
          </a:p>
        </p:txBody>
      </p:sp>
    </p:spTree>
    <p:extLst>
      <p:ext uri="{BB962C8B-B14F-4D97-AF65-F5344CB8AC3E}">
        <p14:creationId xmlns:p14="http://schemas.microsoft.com/office/powerpoint/2010/main" val="875647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exercise we start with a simple approach where fiscal and monetary authorities choose the </a:t>
            </a:r>
            <a:r>
              <a:rPr lang="en-US" i="1" dirty="0"/>
              <a:t>tightness</a:t>
            </a:r>
            <a:r>
              <a:rPr lang="en-US" i="0" dirty="0"/>
              <a:t> of their own policy settings – and this tightness reduces both output and inflation. This tightness for fiscal policy is termed </a:t>
            </a:r>
            <a:r>
              <a:rPr lang="en-US" i="1" dirty="0"/>
              <a:t>f</a:t>
            </a:r>
            <a:r>
              <a:rPr lang="en-US" i="0" dirty="0"/>
              <a:t> while the tightness for monetary policy is terms </a:t>
            </a:r>
            <a:r>
              <a:rPr lang="en-US" i="1" dirty="0"/>
              <a:t>m</a:t>
            </a:r>
            <a:r>
              <a:rPr lang="en-US" i="0" dirty="0"/>
              <a:t>.</a:t>
            </a:r>
          </a:p>
          <a:p>
            <a:endParaRPr lang="en-US" i="0" dirty="0"/>
          </a:p>
          <a:p>
            <a:r>
              <a:rPr lang="en-US" i="0" dirty="0"/>
              <a:t>These can be considered as reduced form approximations of the Phillips Curve and IS equations respectively, as discussed for a similar game in Dixit and </a:t>
            </a:r>
            <a:r>
              <a:rPr lang="en-US" i="0" dirty="0" err="1"/>
              <a:t>Lambertini</a:t>
            </a:r>
            <a:r>
              <a:rPr lang="en-US" i="0" dirty="0"/>
              <a:t> (2003). Here if both policy instruments were set to neutral – or zero – output would be determined by alpha and inflation would be determined by gamma.  As fiscal policy tightness rises inflation declines by </a:t>
            </a:r>
            <a:r>
              <a:rPr lang="en-US" i="0" dirty="0" err="1"/>
              <a:t>d_G</a:t>
            </a:r>
            <a:r>
              <a:rPr lang="en-US" i="0" dirty="0"/>
              <a:t> and output declines by </a:t>
            </a:r>
            <a:r>
              <a:rPr lang="en-US" i="0" dirty="0" err="1"/>
              <a:t>b_G</a:t>
            </a:r>
            <a:r>
              <a:rPr lang="en-US" i="0" dirty="0"/>
              <a:t> per unit of tightness, with a similar form for response to tightness in monetary policy. The relationship is linear and other agents choices do not directly influence the effectiveness of the other players instrument.</a:t>
            </a:r>
          </a:p>
          <a:p>
            <a:endParaRPr lang="en-US" i="0" dirty="0"/>
          </a:p>
          <a:p>
            <a:r>
              <a:rPr lang="en-US" i="0" dirty="0"/>
              <a:t>In this case, we have a simple approach that allows inflation and output to be codetermined by fiscal and monetary policy settings. As a result, if one agent values either inflation or output it is the choice of both players that will determine their payoff.</a:t>
            </a:r>
          </a:p>
          <a:p>
            <a:endParaRPr lang="en-US" i="0" dirty="0"/>
          </a:p>
          <a:p>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12</a:t>
            </a:fld>
            <a:endParaRPr lang="en-AU"/>
          </a:p>
        </p:txBody>
      </p:sp>
    </p:spTree>
    <p:extLst>
      <p:ext uri="{BB962C8B-B14F-4D97-AF65-F5344CB8AC3E}">
        <p14:creationId xmlns:p14="http://schemas.microsoft.com/office/powerpoint/2010/main" val="1589114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a:p>
            <a:r>
              <a:rPr lang="en-US" dirty="0"/>
              <a:t>The payoffs for fiscal and monetary authorities can then be determined with respect to a loss function for both players. As the determination of inflation and output are both linear, this becomes a linear-quadratic loss function. Such an approach is common in the literature and is implemented to make the problem more tractable.</a:t>
            </a:r>
          </a:p>
          <a:p>
            <a:endParaRPr lang="en-US" dirty="0"/>
          </a:p>
          <a:p>
            <a:r>
              <a:rPr lang="en-US" dirty="0"/>
              <a:t>Look at the fiscal authorities loss function to start with there are three quadratic terms that make up the total loss – the loss from deviations from “target” inflation in green, the loss from deviations from “target” output in blue, and the loss from moving from a target level of the instrument in red.</a:t>
            </a:r>
          </a:p>
          <a:p>
            <a:endParaRPr lang="en-US" dirty="0"/>
          </a:p>
          <a:p>
            <a:r>
              <a:rPr lang="en-US" dirty="0"/>
              <a:t>Although the slide talks through the relative meaning of the set of parameters it is useful to give an example. In everything we do the “e” term will be one, and the beta terms will also be zero.  As a result, the instrument smoothing penalty refers to a cost associated with changing the instrument from a neutral level.  As it is a static model this may reflect a cost of adjusting policy from its prior level or a cost of moving away from a “balanced budget” or “normal interest rate” – these two factors cannot be separated until we allow for dynamics.</a:t>
            </a:r>
          </a:p>
          <a:p>
            <a:endParaRPr lang="en-US" dirty="0"/>
          </a:p>
          <a:p>
            <a:r>
              <a:rPr lang="en-US" dirty="0"/>
              <a:t>The mu term represents the relative weight placed on inflation for this player. We will assume that mu is zero for government and 1 for the central bank in the simulations below, but similar results hold as long as </a:t>
            </a:r>
            <a:r>
              <a:rPr lang="en-US" dirty="0" err="1"/>
              <a:t>mu_G</a:t>
            </a:r>
            <a:r>
              <a:rPr lang="en-US" dirty="0"/>
              <a:t> is smaller than </a:t>
            </a:r>
            <a:r>
              <a:rPr lang="en-US" dirty="0" err="1"/>
              <a:t>mu_M</a:t>
            </a:r>
            <a:r>
              <a:rPr lang="en-US" dirty="0"/>
              <a:t>. As central bank independence has been put in place specifically to delegate authority and responsibility for inflation to the central bank this is a reasonable assumption.</a:t>
            </a:r>
          </a:p>
          <a:p>
            <a:endParaRPr lang="en-US" dirty="0"/>
          </a:p>
          <a:p>
            <a:r>
              <a:rPr lang="en-US" dirty="0"/>
              <a:t>When </a:t>
            </a:r>
            <a:r>
              <a:rPr lang="en-US" dirty="0" err="1"/>
              <a:t>mu_G</a:t>
            </a:r>
            <a:r>
              <a:rPr lang="en-US" dirty="0"/>
              <a:t> = 0 the loss in the absence of transaction costs is driven by the term in blue.  This reflects how current output differs from the output target – with a symmetric loss associated with the same absolute deviation above and below this level.  If alpha is below </a:t>
            </a:r>
            <a:r>
              <a:rPr lang="en-US" dirty="0" err="1"/>
              <a:t>Y_g</a:t>
            </a:r>
            <a:r>
              <a:rPr lang="en-US" dirty="0"/>
              <a:t> star and m was zero, this tells us that there will be an incentive for the government to loosen policy to push output up to its target level – however, the cost of changing the instrument will mollify this response, and so will see authorities not fully close this gap.</a:t>
            </a:r>
          </a:p>
          <a:p>
            <a:endParaRPr lang="en-US" dirty="0"/>
          </a:p>
          <a:p>
            <a:r>
              <a:rPr lang="en-US" dirty="0"/>
              <a:t>The purpose of this game will be to understand how this set of incentives plays out strategically – and as a result how the existence of costs associated with changing policy can lead to very different outcomes depending on the institutional structure at play.</a:t>
            </a:r>
          </a:p>
          <a:p>
            <a:endParaRPr lang="en-US" dirty="0"/>
          </a:p>
          <a:p>
            <a:endParaRPr lang="en-US" dirty="0"/>
          </a:p>
          <a:p>
            <a:endParaRPr lang="en-US" dirty="0"/>
          </a:p>
          <a:p>
            <a:r>
              <a:rPr lang="en-US" dirty="0"/>
              <a:t>***************************************************************</a:t>
            </a:r>
          </a:p>
          <a:p>
            <a:endParaRPr lang="en-US" dirty="0"/>
          </a:p>
          <a:p>
            <a:r>
              <a:rPr lang="en-US" dirty="0"/>
              <a:t>Note: The social welfare function may be different again from these loss functions.  DL (2003) estimate a social welfare function when talking through their results, while Coury and </a:t>
            </a:r>
            <a:r>
              <a:rPr lang="en-US" dirty="0" err="1"/>
              <a:t>Petkov</a:t>
            </a:r>
            <a:r>
              <a:rPr lang="en-US" dirty="0"/>
              <a:t> (2010) have the fiscal authorities objective as the social welfare function, and are trying to deal with concerns about time commitment and the role of delegation. </a:t>
            </a:r>
          </a:p>
          <a:p>
            <a:endParaRPr lang="en-US" dirty="0"/>
          </a:p>
          <a:p>
            <a:r>
              <a:rPr lang="en-US" dirty="0"/>
              <a:t>The idea is as follows.  The social planner wants to </a:t>
            </a:r>
            <a:r>
              <a:rPr lang="en-US" dirty="0" err="1"/>
              <a:t>maximise</a:t>
            </a:r>
            <a:r>
              <a:rPr lang="en-US" dirty="0"/>
              <a:t> social welfare. However, it sets things up such that each authority – fiscal or monetary – only chooses a single objective and is responsible for it with its single target.  In this case, we will set Mg to 0 and Mm to 1 so that government only thinks about output and the monetary authority only thinks about inflation.</a:t>
            </a:r>
          </a:p>
          <a:p>
            <a:endParaRPr lang="en-US" dirty="0"/>
          </a:p>
          <a:p>
            <a:r>
              <a:rPr lang="en-US" dirty="0"/>
              <a:t>In this case, we may have a social planner that values both output deviations and inflation deviations equally, and they have split these responsibilities because they expect the authorities to achieve this end. In fact, if the two “cooperate” they will behave in this way.</a:t>
            </a:r>
          </a:p>
          <a:p>
            <a:endParaRPr lang="en-US" dirty="0"/>
          </a:p>
          <a:p>
            <a:r>
              <a:rPr lang="en-US" dirty="0"/>
              <a:t>The only complication is how we view the “adjustment” cost. If that is part of social welfare then we can view the cooperative outcome as equivalent to the welfare maximizing outcome.  If instead it is a psychic cost on the institution alone, and not part of social welfare, these will be different.</a:t>
            </a:r>
          </a:p>
        </p:txBody>
      </p:sp>
      <p:sp>
        <p:nvSpPr>
          <p:cNvPr id="4" name="Slide Number Placeholder 3"/>
          <p:cNvSpPr>
            <a:spLocks noGrp="1"/>
          </p:cNvSpPr>
          <p:nvPr>
            <p:ph type="sldNum" sz="quarter" idx="5"/>
          </p:nvPr>
        </p:nvSpPr>
        <p:spPr/>
        <p:txBody>
          <a:bodyPr/>
          <a:lstStyle/>
          <a:p>
            <a:fld id="{22FC436C-5653-4517-9B94-0BB68ACE2454}" type="slidenum">
              <a:rPr lang="en-AU" smtClean="0"/>
              <a:pPr/>
              <a:t>13</a:t>
            </a:fld>
            <a:endParaRPr lang="en-AU"/>
          </a:p>
        </p:txBody>
      </p:sp>
    </p:spTree>
    <p:extLst>
      <p:ext uri="{BB962C8B-B14F-4D97-AF65-F5344CB8AC3E}">
        <p14:creationId xmlns:p14="http://schemas.microsoft.com/office/powerpoint/2010/main" val="2330336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682E3C-CF38-6C72-C7A5-72872C554C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1BEDBE-065C-0080-3CCB-296977867F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889FC5-A4C2-79A4-2408-722A5100C373}"/>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EF45A06D-F0B4-BFB0-7196-5C7150E45CEC}"/>
              </a:ext>
            </a:extLst>
          </p:cNvPr>
          <p:cNvSpPr>
            <a:spLocks noGrp="1"/>
          </p:cNvSpPr>
          <p:nvPr>
            <p:ph type="sldNum" sz="quarter" idx="10"/>
          </p:nvPr>
        </p:nvSpPr>
        <p:spPr/>
        <p:txBody>
          <a:bodyPr/>
          <a:lstStyle/>
          <a:p>
            <a:fld id="{22FC436C-5653-4517-9B94-0BB68ACE2454}" type="slidenum">
              <a:rPr lang="en-AU" smtClean="0"/>
              <a:pPr/>
              <a:t>14</a:t>
            </a:fld>
            <a:endParaRPr lang="en-AU"/>
          </a:p>
        </p:txBody>
      </p:sp>
    </p:spTree>
    <p:extLst>
      <p:ext uri="{BB962C8B-B14F-4D97-AF65-F5344CB8AC3E}">
        <p14:creationId xmlns:p14="http://schemas.microsoft.com/office/powerpoint/2010/main" val="3327195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Before explaining why this is a shock it is useful to define what “neutral” is in this simplified approach.  As discussed on the previous slide, the incentive to adjust policy comes from the difference between the inflation and output targets, and the realised level of inflation and output.</a:t>
            </a:r>
          </a:p>
          <a:p>
            <a:endParaRPr lang="en-AU" dirty="0"/>
          </a:p>
          <a:p>
            <a:r>
              <a:rPr lang="en-AU" dirty="0"/>
              <a:t>If both targets are equal to 2, and if alpha and gamma are equal to 2, then the loss can be set to zero when both fiscal and monetary authorities set their instrument to zero.  At a choice of zero there is no adjustment cost, and the decision to change from zero would BOTH increase the loss relative to inflation and output as well as generating an adjustment cost.</a:t>
            </a:r>
          </a:p>
          <a:p>
            <a:endParaRPr lang="en-AU" dirty="0"/>
          </a:p>
          <a:p>
            <a:r>
              <a:rPr lang="en-AU" dirty="0"/>
              <a:t>However, if gamma and alpha both fell to 1.5 we would have a situation where – with instrument choices at zero – current inflation and output would be below their target level.  Here both fiscal and monetary authorities have an incentive to increase demand by reducing their instrument, but when they do so they take on an adjustment cost for changing their instrument.</a:t>
            </a:r>
          </a:p>
          <a:p>
            <a:endParaRPr lang="en-AU" dirty="0"/>
          </a:p>
          <a:p>
            <a:r>
              <a:rPr lang="en-AU" dirty="0"/>
              <a:t>Given this, they will balance the cost of changing their instrument with the benefit of reducing the deviation of inflation and output from their target level</a:t>
            </a:r>
            <a:r>
              <a:rPr lang="en-AU" b="1" dirty="0"/>
              <a:t>.  The wrinkle is the spillover between players actions</a:t>
            </a:r>
            <a:r>
              <a:rPr lang="en-AU" dirty="0"/>
              <a:t>.</a:t>
            </a:r>
          </a:p>
          <a:p>
            <a:endParaRPr lang="en-AU" dirty="0"/>
          </a:p>
          <a:p>
            <a:r>
              <a:rPr lang="en-AU" dirty="0"/>
              <a:t>If the fiscal authority stimulates, this will reduce the gap between output and their target level of output and it will come with the cost of adjusting their instrument.  However, it also has a spillover benefit on the monetary authority that is not internalised.  As this spillover is not internalised, fiscal authorities will tend to “under stimulate” – the marginal private value of stimulus is lower than the marginal social value.  In a situation where both players act in a selfish manner, they will not take into account the benefit of their actions on the other player, and they will end up under-stimulating.</a:t>
            </a:r>
          </a:p>
          <a:p>
            <a:endParaRPr lang="en-AU" dirty="0"/>
          </a:p>
          <a:p>
            <a:r>
              <a:rPr lang="en-AU" dirty="0"/>
              <a:t>Furthermore, if a player can pre-commit they will aim to push the cost of stimulus off of themselves and onto the other player – we would expect pre-commitment to lead to WORSE outcomes and the player aims to free-ride on the efforts of the second player.</a:t>
            </a:r>
          </a:p>
        </p:txBody>
      </p:sp>
      <p:sp>
        <p:nvSpPr>
          <p:cNvPr id="4" name="Slide Number Placeholder 3"/>
          <p:cNvSpPr>
            <a:spLocks noGrp="1"/>
          </p:cNvSpPr>
          <p:nvPr>
            <p:ph type="sldNum" sz="quarter" idx="5"/>
          </p:nvPr>
        </p:nvSpPr>
        <p:spPr/>
        <p:txBody>
          <a:bodyPr/>
          <a:lstStyle/>
          <a:p>
            <a:fld id="{22FC436C-5653-4517-9B94-0BB68ACE2454}" type="slidenum">
              <a:rPr lang="en-AU" smtClean="0"/>
              <a:pPr/>
              <a:t>15</a:t>
            </a:fld>
            <a:endParaRPr lang="en-AU"/>
          </a:p>
        </p:txBody>
      </p:sp>
    </p:spTree>
    <p:extLst>
      <p:ext uri="{BB962C8B-B14F-4D97-AF65-F5344CB8AC3E}">
        <p14:creationId xmlns:p14="http://schemas.microsoft.com/office/powerpoint/2010/main" val="3856256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static equilibrium results for four games.</a:t>
            </a:r>
          </a:p>
          <a:p>
            <a:endParaRPr lang="en-US" dirty="0"/>
          </a:p>
          <a:p>
            <a:r>
              <a:rPr lang="en-US" dirty="0"/>
              <a:t>The game on the left is the cooperative outcome – where the two instruments are chosen cooperatively in order to minimize the overall loss.  This leads to the highest level of output and inflation, but due to the cost of adjustment it does not rise all the way to its initial value of 2/2.</a:t>
            </a:r>
          </a:p>
          <a:p>
            <a:endParaRPr lang="en-US" dirty="0"/>
          </a:p>
          <a:p>
            <a:r>
              <a:rPr lang="en-US" dirty="0"/>
              <a:t>The second game is the static Nash Equilibrium. This is when the players act independently, but they do not have information about the choice the other player will make.  In this instance inflation and output are lower as both players stimulate less.</a:t>
            </a:r>
          </a:p>
          <a:p>
            <a:endParaRPr lang="en-US" dirty="0"/>
          </a:p>
          <a:p>
            <a:r>
              <a:rPr lang="en-US" dirty="0"/>
              <a:t>The next two are precommitment games – or what are known as Stackelberg leader games.  Surprisingly, when a given institution pre-commits they reduce their policy by EVEN LESS.  As actions are strategic substitutes, the pre-committing player knows that by doing less they can force the other player to do more when they move – and as a result they shift the cost of adjustment away from themselves and onto the next player.  This leads to even lower levels of inflation and output.</a:t>
            </a:r>
          </a:p>
          <a:p>
            <a:endParaRPr lang="en-US" dirty="0"/>
          </a:p>
          <a:p>
            <a:endParaRPr lang="en-US" dirty="0"/>
          </a:p>
          <a:p>
            <a:endParaRPr lang="en-US" dirty="0"/>
          </a:p>
          <a:p>
            <a:r>
              <a:rPr lang="en-US" dirty="0"/>
              <a:t>*********************************************************************************</a:t>
            </a:r>
          </a:p>
          <a:p>
            <a:endParaRPr lang="en-US" dirty="0"/>
          </a:p>
          <a:p>
            <a:r>
              <a:rPr lang="en-US" dirty="0"/>
              <a:t>Demand shock:</a:t>
            </a:r>
          </a:p>
          <a:p>
            <a:endParaRPr lang="en-US" dirty="0"/>
          </a:p>
          <a:p>
            <a:pPr marL="228600" indent="-228600">
              <a:buAutoNum type="arabicParenR"/>
            </a:pPr>
            <a:r>
              <a:rPr lang="en-US" dirty="0"/>
              <a:t>NE leads to less easing by both authorities after a demand shock.</a:t>
            </a:r>
          </a:p>
          <a:p>
            <a:pPr marL="228600" indent="-228600">
              <a:buAutoNum type="arabicParenR"/>
            </a:pPr>
            <a:endParaRPr lang="en-US" dirty="0"/>
          </a:p>
          <a:p>
            <a:pPr marL="228600" indent="-228600">
              <a:buAutoNum type="arabicParenR"/>
            </a:pPr>
            <a:r>
              <a:rPr lang="en-US" dirty="0"/>
              <a:t>“Pre-commitment” or “leadership” generates worse outcomes – unlike the other literature (i.e. </a:t>
            </a:r>
            <a:r>
              <a:rPr lang="en-US" dirty="0" err="1"/>
              <a:t>Debelle</a:t>
            </a:r>
            <a:r>
              <a:rPr lang="en-US" dirty="0"/>
              <a:t> and Fischer 1994).  Why? Cost of policy adjustment generates a free-rider problem which gets worse with pre-commitment.</a:t>
            </a:r>
          </a:p>
          <a:p>
            <a:pPr marL="228600" indent="-228600">
              <a:buAutoNum type="arabicParenR"/>
            </a:pPr>
            <a:endParaRPr lang="en-US" dirty="0"/>
          </a:p>
          <a:p>
            <a:pPr marL="228600" indent="-228600">
              <a:buAutoNum type="arabicParenR"/>
            </a:pPr>
            <a:r>
              <a:rPr lang="en-US" dirty="0"/>
              <a:t>The idea here is that equilibrium play leads to “conservative” play by both fiscal and monetary authorities.</a:t>
            </a:r>
          </a:p>
          <a:p>
            <a:pPr marL="228600" indent="-228600">
              <a:buAutoNum type="arabicParenR"/>
            </a:pPr>
            <a:endParaRPr lang="en-US" dirty="0"/>
          </a:p>
          <a:p>
            <a:pPr marL="228600" indent="-228600">
              <a:buAutoNum type="arabicParenR"/>
            </a:pPr>
            <a:endParaRPr lang="en-US" dirty="0"/>
          </a:p>
          <a:p>
            <a:pPr marL="0" indent="0">
              <a:buNone/>
            </a:pPr>
            <a:r>
              <a:rPr lang="en-US" dirty="0"/>
              <a:t>As it common to describe monetary policy as a “follower” where the fiscal impulse has been previously set by government, these incentives lead to the worst of all outcomes. Leads to excessive fiscal tightness during a demand shock.</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16</a:t>
            </a:fld>
            <a:endParaRPr lang="en-AU"/>
          </a:p>
        </p:txBody>
      </p:sp>
    </p:spTree>
    <p:extLst>
      <p:ext uri="{BB962C8B-B14F-4D97-AF65-F5344CB8AC3E}">
        <p14:creationId xmlns:p14="http://schemas.microsoft.com/office/powerpoint/2010/main" val="64880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look at the losses faced in these games, the Nash Equilibrium is clearly a prisoners dilemma – the players acting in their own self-interest end up worse off than if they cooperated.</a:t>
            </a:r>
          </a:p>
          <a:p>
            <a:endParaRPr lang="en-US" dirty="0"/>
          </a:p>
          <a:p>
            <a:r>
              <a:rPr lang="en-US" dirty="0"/>
              <a:t>However, the pre-commitment games end up with larger overall losses – as the pre-committing player is able to reduce the cost on themselves, by imposing a much larger cost on the other organization.</a:t>
            </a:r>
          </a:p>
          <a:p>
            <a:endParaRPr lang="en-US" dirty="0"/>
          </a:p>
          <a:p>
            <a:r>
              <a:rPr lang="en-US" dirty="0"/>
              <a:t>Does this result hold up when we then look at a dynamic version of this game.</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17</a:t>
            </a:fld>
            <a:endParaRPr lang="en-AU"/>
          </a:p>
        </p:txBody>
      </p:sp>
    </p:spTree>
    <p:extLst>
      <p:ext uri="{BB962C8B-B14F-4D97-AF65-F5344CB8AC3E}">
        <p14:creationId xmlns:p14="http://schemas.microsoft.com/office/powerpoint/2010/main" val="3866847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 Stackelberg leadership game does not mean that one player moves first.  It means that the other player KNOWS what that players choice will be.  A similar result can be found if there is an infinite cost for the player from changing from the choice the other player anticipates.  </a:t>
            </a:r>
            <a:br>
              <a:rPr lang="en-AU" dirty="0"/>
            </a:br>
            <a:br>
              <a:rPr lang="en-AU" dirty="0"/>
            </a:br>
            <a:r>
              <a:rPr lang="en-AU" dirty="0"/>
              <a:t>As a result, similar to the firm investment game of Dixit (1997), we can generate a leadership game when there are repeated simultaneous choices by agents by using an explicit adjustment cost for changing the level of stimulus – in the model below we denote this specific cost with the parameter lambda. If there is an “adjustment cost” then a decision maker will be unwilling to adjust their behaviour if the benefit of moving to the true “optimum” is less than the cost of moving (i.e. menu cost models of price adjustments to inflation).  As a result, by setting such a cost an individual is able to credibly commit to a different course of action than the static </a:t>
            </a:r>
            <a:r>
              <a:rPr lang="en-AU" dirty="0" err="1"/>
              <a:t>nash</a:t>
            </a:r>
            <a:r>
              <a:rPr lang="en-AU" dirty="0"/>
              <a:t> equilibrium.</a:t>
            </a:r>
          </a:p>
          <a:p>
            <a:endParaRPr lang="en-AU" dirty="0"/>
          </a:p>
          <a:p>
            <a:r>
              <a:rPr lang="en-AU" dirty="0"/>
              <a:t>Today we will be showing the high-level dynamic game with permanent shocks to demand and supply. Our intention is to extend this game to include stochastic shocks that dampen through time, to allow endogenous choices about the degree of precommitment, and to incorporate this into a more realistic macro-model that includes a countervailing benefit of commitment – namely public expectations and concerns about time inconsistency.</a:t>
            </a:r>
          </a:p>
        </p:txBody>
      </p:sp>
      <p:sp>
        <p:nvSpPr>
          <p:cNvPr id="4" name="Slide Number Placeholder 3"/>
          <p:cNvSpPr>
            <a:spLocks noGrp="1"/>
          </p:cNvSpPr>
          <p:nvPr>
            <p:ph type="sldNum" sz="quarter" idx="10"/>
          </p:nvPr>
        </p:nvSpPr>
        <p:spPr/>
        <p:txBody>
          <a:bodyPr/>
          <a:lstStyle/>
          <a:p>
            <a:fld id="{22FC436C-5653-4517-9B94-0BB68ACE2454}" type="slidenum">
              <a:rPr lang="en-AU" smtClean="0"/>
              <a:pPr/>
              <a:t>18</a:t>
            </a:fld>
            <a:endParaRPr lang="en-AU"/>
          </a:p>
        </p:txBody>
      </p:sp>
    </p:spTree>
    <p:extLst>
      <p:ext uri="{BB962C8B-B14F-4D97-AF65-F5344CB8AC3E}">
        <p14:creationId xmlns:p14="http://schemas.microsoft.com/office/powerpoint/2010/main" val="13350210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69D3A5-B823-C425-2F8D-B8BF0559D7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096813-7121-7530-474E-CBC1D7FB33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9B5619-2F3B-3A98-2619-00A6CB2D95D3}"/>
              </a:ext>
            </a:extLst>
          </p:cNvPr>
          <p:cNvSpPr>
            <a:spLocks noGrp="1"/>
          </p:cNvSpPr>
          <p:nvPr>
            <p:ph type="body" idx="1"/>
          </p:nvPr>
        </p:nvSpPr>
        <p:spPr/>
        <p:txBody>
          <a:bodyPr/>
          <a:lstStyle/>
          <a:p>
            <a:endParaRPr lang="en-US" dirty="0"/>
          </a:p>
          <a:p>
            <a:r>
              <a:rPr lang="en-US" dirty="0"/>
              <a:t>Our dynamic game takes the static loss function from earlier, and assumes that we have an infinitely repeated simultaneous move game between fiscal and monetary authorities.  The loss at each period for the fiscal authority is now denoted as </a:t>
            </a:r>
            <a:r>
              <a:rPr lang="en-US" dirty="0" err="1"/>
              <a:t>u_g_t</a:t>
            </a:r>
            <a:r>
              <a:rPr lang="en-US" dirty="0"/>
              <a:t>, and will depend on the choice of fiscal and monetary policy settings.  However, due to adjustment costs it is also a function of the prior choice of fiscal settings.</a:t>
            </a:r>
          </a:p>
          <a:p>
            <a:endParaRPr lang="en-US" dirty="0"/>
          </a:p>
          <a:p>
            <a:r>
              <a:rPr lang="en-US" dirty="0"/>
              <a:t>We can write the Bellman function for this game in terms of these choices and the relevant state variables – where the state variables (ft-1 and mt-1) are simple the prior choices of fiscal and monetary policy.  No economic variables are state variables in this case, as output and inflation are not a function of past output and inflation in our approach. This simplifies the simulations, and allows us to focus on the strategic policy rules.</a:t>
            </a:r>
          </a:p>
          <a:p>
            <a:endParaRPr lang="en-US" dirty="0"/>
          </a:p>
          <a:p>
            <a:r>
              <a:rPr lang="en-US" dirty="0"/>
              <a:t>The choice of f and m at time t can then be written as policy rules, which are a function of the state variables.  We apply consistent conjectures (or the method of undetermined coefficients) to solve for the parameters of these rules, where we can conjecture that the rules will be linear in the state variables, due to the linear quadratic structure of the game we initially defined.  The logic behind consistent conjectures is that we want to find a set of beliefs that a player will hold about the other players choice, that will be correct in equilibrium. </a:t>
            </a:r>
          </a:p>
          <a:p>
            <a:endParaRPr lang="en-US" dirty="0"/>
          </a:p>
          <a:p>
            <a:r>
              <a:rPr lang="en-US" dirty="0"/>
              <a:t>The Euler equation we use to solve for this is shown at the bottom left of the slide. The numbered subscripts on these equations reflect partial derivatives with respect to the argument in brackets – for example the first term is the partial derivative of the loss function for government with respect to the current choice of f.</a:t>
            </a:r>
          </a:p>
          <a:p>
            <a:endParaRPr lang="en-US" dirty="0"/>
          </a:p>
          <a:p>
            <a:endParaRPr lang="en-US" dirty="0"/>
          </a:p>
          <a:p>
            <a:endParaRPr lang="en-US" dirty="0"/>
          </a:p>
          <a:p>
            <a:endParaRPr lang="en-US" dirty="0"/>
          </a:p>
          <a:p>
            <a:endParaRPr lang="en-US" dirty="0"/>
          </a:p>
          <a:p>
            <a:r>
              <a:rPr lang="en-US" dirty="0"/>
              <a:t>******************************************************************************************************************************</a:t>
            </a:r>
          </a:p>
          <a:p>
            <a:endParaRPr lang="en-US" dirty="0"/>
          </a:p>
          <a:p>
            <a:r>
              <a:rPr lang="en-US" dirty="0"/>
              <a:t>Consistent conjectures are when a player makes a conjecture about the form of the response of the other player to their action – we then iterate the model to make sure those conjectures are “consistent” with rational choice.</a:t>
            </a:r>
          </a:p>
          <a:p>
            <a:endParaRPr lang="en-US" dirty="0"/>
          </a:p>
          <a:p>
            <a:r>
              <a:rPr lang="en-US" dirty="0"/>
              <a:t>Can read the three terms of the Euler equation as:</a:t>
            </a:r>
            <a:br>
              <a:rPr lang="en-US" dirty="0"/>
            </a:br>
            <a:r>
              <a:rPr lang="en-US" dirty="0"/>
              <a:t>1) The static optimization term (FOC, marginal loss set to zero in static game).</a:t>
            </a:r>
          </a:p>
          <a:p>
            <a:r>
              <a:rPr lang="en-NZ" dirty="0"/>
              <a:t>2) The optimal response of the fiscal authority through the optimal choice of f and m in the following period.</a:t>
            </a:r>
          </a:p>
          <a:p>
            <a:r>
              <a:rPr lang="en-NZ" dirty="0"/>
              <a:t>3) The optimal readjustment of f to the strategic response of m.</a:t>
            </a:r>
          </a:p>
        </p:txBody>
      </p:sp>
      <p:sp>
        <p:nvSpPr>
          <p:cNvPr id="4" name="Slide Number Placeholder 3">
            <a:extLst>
              <a:ext uri="{FF2B5EF4-FFF2-40B4-BE49-F238E27FC236}">
                <a16:creationId xmlns:a16="http://schemas.microsoft.com/office/drawing/2014/main" id="{FC081CE5-BAE2-D0E9-4AD3-66051BFA68E0}"/>
              </a:ext>
            </a:extLst>
          </p:cNvPr>
          <p:cNvSpPr>
            <a:spLocks noGrp="1"/>
          </p:cNvSpPr>
          <p:nvPr>
            <p:ph type="sldNum" sz="quarter" idx="5"/>
          </p:nvPr>
        </p:nvSpPr>
        <p:spPr/>
        <p:txBody>
          <a:bodyPr/>
          <a:lstStyle/>
          <a:p>
            <a:fld id="{22FC436C-5653-4517-9B94-0BB68ACE2454}" type="slidenum">
              <a:rPr lang="en-AU" smtClean="0"/>
              <a:pPr/>
              <a:t>19</a:t>
            </a:fld>
            <a:endParaRPr lang="en-AU"/>
          </a:p>
        </p:txBody>
      </p:sp>
    </p:spTree>
    <p:extLst>
      <p:ext uri="{BB962C8B-B14F-4D97-AF65-F5344CB8AC3E}">
        <p14:creationId xmlns:p14="http://schemas.microsoft.com/office/powerpoint/2010/main" val="3955947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E7AB5D-37A9-1AF4-A243-0B33077742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619E7E-98AA-814F-DDD6-BD5D2C1A09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1F7C6A-A206-1373-F909-F1E1DF642EEA}"/>
              </a:ext>
            </a:extLst>
          </p:cNvPr>
          <p:cNvSpPr>
            <a:spLocks noGrp="1"/>
          </p:cNvSpPr>
          <p:nvPr>
            <p:ph type="body" idx="1"/>
          </p:nvPr>
        </p:nvSpPr>
        <p:spPr/>
        <p:txBody>
          <a:bodyPr>
            <a:normAutofit fontScale="92500" lnSpcReduction="20000"/>
          </a:bodyPr>
          <a:lstStyle/>
          <a:p>
            <a:endParaRPr lang="en-AU" dirty="0"/>
          </a:p>
          <a:p>
            <a:r>
              <a:rPr lang="en-AU" dirty="0"/>
              <a:t>The RBA review highlighted the topic of fiscal-monetary coordination as an important area for further work. In order to credibly commit to low and stable inflation, the central bank is delegated independence by fiscal authorities – however, such commitment is important to understand through three key channels:</a:t>
            </a:r>
          </a:p>
          <a:p>
            <a:endParaRPr lang="en-AU" dirty="0"/>
          </a:p>
          <a:p>
            <a:pPr marL="228600" indent="-228600">
              <a:buAutoNum type="arabicParenR"/>
            </a:pPr>
            <a:r>
              <a:rPr lang="en-AU" dirty="0"/>
              <a:t>Emergency response and the timing of interventions.</a:t>
            </a:r>
          </a:p>
          <a:p>
            <a:pPr marL="228600" indent="-228600">
              <a:buAutoNum type="arabicParenR"/>
            </a:pPr>
            <a:r>
              <a:rPr lang="en-AU" dirty="0"/>
              <a:t>Forecasting, and the way that fiscal and monetary instruments influence the economic situation faced by the other institution.</a:t>
            </a:r>
          </a:p>
          <a:p>
            <a:pPr marL="228600" indent="-228600">
              <a:buAutoNum type="arabicParenR"/>
            </a:pPr>
            <a:r>
              <a:rPr lang="en-AU" dirty="0"/>
              <a:t>Strategic motives that may exist due to the separation of responsibilities between fiscal and monetary agencies.</a:t>
            </a:r>
          </a:p>
          <a:p>
            <a:pPr marL="228600" indent="-228600">
              <a:buAutoNum type="arabicParenR"/>
            </a:pPr>
            <a:endParaRPr lang="en-AU" dirty="0"/>
          </a:p>
          <a:p>
            <a:pPr marL="0" indent="0">
              <a:buNone/>
            </a:pPr>
            <a:r>
              <a:rPr lang="en-AU" dirty="0"/>
              <a:t>Today’s presentation is focused on the last of these three channels.</a:t>
            </a:r>
          </a:p>
          <a:p>
            <a:pPr marL="0" indent="0">
              <a:buNone/>
            </a:pPr>
            <a:endParaRPr lang="en-AU" dirty="0"/>
          </a:p>
          <a:p>
            <a:pPr marL="0" indent="0">
              <a:buNone/>
            </a:pPr>
            <a:r>
              <a:rPr lang="en-AU" dirty="0"/>
              <a:t>Although there was a rich literature about such motives in the 1980s and 1990s, prior to the GFC such strategic incentives were largely ignored. However, post-GFC and especially post-COVID fiscal and monetary authorities have both taken on increasingly costly actions to “commit” to future choices – including the perception that Phil committed to not raise interest rates until 2024.</a:t>
            </a:r>
          </a:p>
          <a:p>
            <a:pPr marL="0" indent="0">
              <a:buNone/>
            </a:pPr>
            <a:endParaRPr lang="en-AU" dirty="0"/>
          </a:p>
          <a:p>
            <a:pPr marL="0" indent="0">
              <a:buNone/>
            </a:pPr>
            <a:r>
              <a:rPr lang="en-AU" dirty="0"/>
              <a:t>However, there is limited literature about how such pre-commitment influences the strategic choices of fiscal and monetary authorities – and we intend to do work on this.</a:t>
            </a:r>
          </a:p>
          <a:p>
            <a:endParaRPr lang="en-AU" dirty="0"/>
          </a:p>
          <a:p>
            <a:endParaRPr lang="en-AU" dirty="0"/>
          </a:p>
          <a:p>
            <a:endParaRPr lang="en-AU" dirty="0"/>
          </a:p>
          <a:p>
            <a:r>
              <a:rPr lang="en-AU" dirty="0"/>
              <a:t>******************************************************************************</a:t>
            </a:r>
          </a:p>
          <a:p>
            <a:endParaRPr lang="en-AU" dirty="0"/>
          </a:p>
          <a:p>
            <a:endParaRPr lang="en-AU" dirty="0"/>
          </a:p>
          <a:p>
            <a:r>
              <a:rPr lang="en-AU" dirty="0"/>
              <a:t>Endogenous independence means that the central bank or fiscal authority can set up a costly structure to commit to actions in the future – they could do this by making it costly to change their behaviour, by increasing their future benefit of doing something, by manipulating their own objective function.  Ultimately, we can show that agents in a non-cooperative game will have an incentive to select into a “inefficient” rule or impose a cost on changing their announced behaviour, in order to influence the future decisions of the other party they are in a non-cooperative game with.</a:t>
            </a:r>
          </a:p>
          <a:p>
            <a:endParaRPr lang="en-AU" dirty="0"/>
          </a:p>
          <a:p>
            <a:r>
              <a:rPr lang="en-AU" dirty="0"/>
              <a:t>What is an example.  If the central bank was to announce they will hold interest rates at zero until a certain date, it is costly for them to change that – in terms of reputation.  If the central bank purchases bonds, there is a monetary cost associated with lifting interest rates that will prevent them from doing so. If the government commits to an annual budget process, their ability to introduce discretionary changes in policy will be restricted and more costly to introduce.  All of these common fiscal and monetary policy settings in the current institutional environment look like pre-commitment devices.</a:t>
            </a:r>
          </a:p>
          <a:p>
            <a:endParaRPr lang="en-AU" dirty="0"/>
          </a:p>
          <a:p>
            <a:r>
              <a:rPr lang="en-AU" dirty="0"/>
              <a:t>For the final bullet – a key point not made in the game theory of monetary policy literature is how different the game is given different economic shocks.  A supply shock and a demand shock lead a very different “conflict” between monetary and fiscal authorities.</a:t>
            </a:r>
          </a:p>
          <a:p>
            <a:endParaRPr lang="en-AU" dirty="0"/>
          </a:p>
          <a:p>
            <a:r>
              <a:rPr lang="en-AU" dirty="0"/>
              <a:t>Modelling</a:t>
            </a:r>
          </a:p>
          <a:p>
            <a:pPr lvl="1"/>
            <a:r>
              <a:rPr lang="en-AU" dirty="0"/>
              <a:t>“cooperative” vs “noncooperative” responses to shocks,</a:t>
            </a:r>
          </a:p>
          <a:p>
            <a:pPr lvl="1"/>
            <a:r>
              <a:rPr lang="en-AU" dirty="0"/>
              <a:t>Pre-commitment to policy settings through sequential games,</a:t>
            </a:r>
          </a:p>
          <a:p>
            <a:pPr lvl="1"/>
            <a:r>
              <a:rPr lang="en-AU" dirty="0"/>
              <a:t>Endogenous independence as costly pre-commitment?</a:t>
            </a:r>
          </a:p>
          <a:p>
            <a:pPr lvl="1"/>
            <a:r>
              <a:rPr lang="en-AU" dirty="0"/>
              <a:t>Policy targets, target asymmetry, and outcomes (i.e. can government deal with the inequality consequences of monetary policy).</a:t>
            </a:r>
          </a:p>
          <a:p>
            <a:endParaRPr lang="en-AU" dirty="0"/>
          </a:p>
        </p:txBody>
      </p:sp>
      <p:sp>
        <p:nvSpPr>
          <p:cNvPr id="4" name="Slide Number Placeholder 3">
            <a:extLst>
              <a:ext uri="{FF2B5EF4-FFF2-40B4-BE49-F238E27FC236}">
                <a16:creationId xmlns:a16="http://schemas.microsoft.com/office/drawing/2014/main" id="{7C701D71-FD8E-9516-16D9-18BA50F3F2D6}"/>
              </a:ext>
            </a:extLst>
          </p:cNvPr>
          <p:cNvSpPr>
            <a:spLocks noGrp="1"/>
          </p:cNvSpPr>
          <p:nvPr>
            <p:ph type="sldNum" sz="quarter" idx="5"/>
          </p:nvPr>
        </p:nvSpPr>
        <p:spPr/>
        <p:txBody>
          <a:bodyPr/>
          <a:lstStyle/>
          <a:p>
            <a:fld id="{22FC436C-5653-4517-9B94-0BB68ACE2454}" type="slidenum">
              <a:rPr lang="en-AU" smtClean="0"/>
              <a:pPr/>
              <a:t>2</a:t>
            </a:fld>
            <a:endParaRPr lang="en-AU"/>
          </a:p>
        </p:txBody>
      </p:sp>
    </p:spTree>
    <p:extLst>
      <p:ext uri="{BB962C8B-B14F-4D97-AF65-F5344CB8AC3E}">
        <p14:creationId xmlns:p14="http://schemas.microsoft.com/office/powerpoint/2010/main" val="19824301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6CF5D-E59B-E131-C8A1-D3729EEB1F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D89912-3B20-2850-3513-3B9383AB30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24A069-CE95-1754-57C6-0475D9ED0479}"/>
              </a:ext>
            </a:extLst>
          </p:cNvPr>
          <p:cNvSpPr>
            <a:spLocks noGrp="1"/>
          </p:cNvSpPr>
          <p:nvPr>
            <p:ph type="body" idx="1"/>
          </p:nvPr>
        </p:nvSpPr>
        <p:spPr/>
        <p:txBody>
          <a:bodyPr/>
          <a:lstStyle/>
          <a:p>
            <a:r>
              <a:rPr lang="en-US" dirty="0"/>
              <a:t>Given this framework, why would an individual want to impose an adjustment cost on themselves?</a:t>
            </a:r>
          </a:p>
          <a:p>
            <a:endParaRPr lang="en-US" dirty="0"/>
          </a:p>
          <a:p>
            <a:r>
              <a:rPr lang="en-US" dirty="0"/>
              <a:t>If the adjustment cost is OBSERVED by the other player, then when they form their beliefs, they’ll </a:t>
            </a:r>
            <a:r>
              <a:rPr lang="en-US" dirty="0" err="1"/>
              <a:t>realise</a:t>
            </a:r>
            <a:r>
              <a:rPr lang="en-US" dirty="0"/>
              <a:t> that policy settings that differ from the static Nash Equilibrium, might be sustainable choices due to the cost of adjusting to that static value – as a result, a player with adjustment costs can credibly commit to a different action than the static Nash Equilibrium. </a:t>
            </a:r>
          </a:p>
          <a:p>
            <a:endParaRPr lang="en-US" dirty="0"/>
          </a:p>
          <a:p>
            <a:r>
              <a:rPr lang="en-US" dirty="0"/>
              <a:t>We know from the static game that players have an incentive to LEAD, as that allows them to lower costs on themselves.  In the same way, by imposing a cost on themselves they can put themselves in a leadership position and reduce these costs.</a:t>
            </a:r>
          </a:p>
          <a:p>
            <a:endParaRPr lang="en-US" dirty="0"/>
          </a:p>
        </p:txBody>
      </p:sp>
      <p:sp>
        <p:nvSpPr>
          <p:cNvPr id="4" name="Slide Number Placeholder 3">
            <a:extLst>
              <a:ext uri="{FF2B5EF4-FFF2-40B4-BE49-F238E27FC236}">
                <a16:creationId xmlns:a16="http://schemas.microsoft.com/office/drawing/2014/main" id="{F9986977-849A-35BD-638B-E89056AB12BB}"/>
              </a:ext>
            </a:extLst>
          </p:cNvPr>
          <p:cNvSpPr>
            <a:spLocks noGrp="1"/>
          </p:cNvSpPr>
          <p:nvPr>
            <p:ph type="sldNum" sz="quarter" idx="5"/>
          </p:nvPr>
        </p:nvSpPr>
        <p:spPr/>
        <p:txBody>
          <a:bodyPr/>
          <a:lstStyle/>
          <a:p>
            <a:fld id="{22FC436C-5653-4517-9B94-0BB68ACE2454}" type="slidenum">
              <a:rPr lang="en-AU" smtClean="0"/>
              <a:pPr/>
              <a:t>20</a:t>
            </a:fld>
            <a:endParaRPr lang="en-AU"/>
          </a:p>
        </p:txBody>
      </p:sp>
    </p:spTree>
    <p:extLst>
      <p:ext uri="{BB962C8B-B14F-4D97-AF65-F5344CB8AC3E}">
        <p14:creationId xmlns:p14="http://schemas.microsoft.com/office/powerpoint/2010/main" val="4179515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4E8555-0ED6-F10E-3374-F34FA6982F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081326-AB4F-E4CD-536D-26EDF1C6BD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27B805-2152-ACDA-167B-D309F566A1BF}"/>
              </a:ext>
            </a:extLst>
          </p:cNvPr>
          <p:cNvSpPr>
            <a:spLocks noGrp="1"/>
          </p:cNvSpPr>
          <p:nvPr>
            <p:ph type="body" idx="1"/>
          </p:nvPr>
        </p:nvSpPr>
        <p:spPr/>
        <p:txBody>
          <a:bodyPr/>
          <a:lstStyle/>
          <a:p>
            <a:r>
              <a:rPr lang="en-US" dirty="0"/>
              <a:t>This is the simulation from a game where there is no adjustment cost for fiscal authorities (although there remains a penalty from neutral), but there is an adjustment cost for the monetary authority.</a:t>
            </a:r>
          </a:p>
          <a:p>
            <a:endParaRPr lang="en-US" dirty="0"/>
          </a:p>
          <a:p>
            <a:r>
              <a:rPr lang="en-US" dirty="0"/>
              <a:t>When the monetary authority does not have an adjustment cost the equilibrium is the same as the static Nash Equilibrium – this makes sense as this is simply the static game repeated infinitely.</a:t>
            </a:r>
          </a:p>
          <a:p>
            <a:endParaRPr lang="en-US" dirty="0"/>
          </a:p>
          <a:p>
            <a:r>
              <a:rPr lang="en-US" dirty="0"/>
              <a:t>As the adjustment cost rises the monetary authority reduces the amount of stimulus they undertake. However, the fiscal authority increases the amount they undertake. This free-riding </a:t>
            </a:r>
            <a:r>
              <a:rPr lang="en-US" dirty="0" err="1"/>
              <a:t>behaviour</a:t>
            </a:r>
            <a:r>
              <a:rPr lang="en-US" dirty="0"/>
              <a:t> is allowing the monetary authority to commit to doing less as adjustment costs rise, and the overall loss they experience becomes smaller!  As a result, they have an incentive to make it costly for themselves to adjust their instrument.</a:t>
            </a:r>
          </a:p>
          <a:p>
            <a:endParaRPr lang="en-US" dirty="0"/>
          </a:p>
          <a:p>
            <a:r>
              <a:rPr lang="en-US" dirty="0"/>
              <a:t>**************************************************************</a:t>
            </a:r>
          </a:p>
          <a:p>
            <a:endParaRPr lang="en-US" dirty="0"/>
          </a:p>
          <a:p>
            <a:r>
              <a:rPr lang="en-US" dirty="0"/>
              <a:t>Here there is a “penalty” associated with being in an easing stance that generates the result – as otherwise the objectives are symmetric. A small penalty generates the incentive to free-ride on the other decision maker.</a:t>
            </a:r>
          </a:p>
          <a:p>
            <a:endParaRPr lang="en-US" dirty="0"/>
          </a:p>
          <a:p>
            <a:r>
              <a:rPr lang="en-US" dirty="0"/>
              <a:t>Given that free-riding incentive, adjustment costs allow the monetary authority to reduce how much it does and reduce costs to itself – however this leads to worse overall outcomes.</a:t>
            </a:r>
          </a:p>
          <a:p>
            <a:endParaRPr lang="en-US" dirty="0"/>
          </a:p>
          <a:p>
            <a:r>
              <a:rPr lang="en-US" dirty="0"/>
              <a:t>In a game where objectives are “substitutes” the game changes.</a:t>
            </a:r>
          </a:p>
          <a:p>
            <a:endParaRPr lang="en-US" dirty="0"/>
          </a:p>
          <a:p>
            <a:r>
              <a:rPr lang="en-US" dirty="0"/>
              <a:t>Remember: At cost = 0 we have the Nash Equilibrium from the static game!</a:t>
            </a:r>
            <a:endParaRPr lang="en-NZ" dirty="0"/>
          </a:p>
        </p:txBody>
      </p:sp>
      <p:sp>
        <p:nvSpPr>
          <p:cNvPr id="4" name="Slide Number Placeholder 3">
            <a:extLst>
              <a:ext uri="{FF2B5EF4-FFF2-40B4-BE49-F238E27FC236}">
                <a16:creationId xmlns:a16="http://schemas.microsoft.com/office/drawing/2014/main" id="{DC2A09A5-7110-9D88-38B3-AFEAE167FACF}"/>
              </a:ext>
            </a:extLst>
          </p:cNvPr>
          <p:cNvSpPr>
            <a:spLocks noGrp="1"/>
          </p:cNvSpPr>
          <p:nvPr>
            <p:ph type="sldNum" sz="quarter" idx="5"/>
          </p:nvPr>
        </p:nvSpPr>
        <p:spPr/>
        <p:txBody>
          <a:bodyPr/>
          <a:lstStyle/>
          <a:p>
            <a:fld id="{22FC436C-5653-4517-9B94-0BB68ACE2454}" type="slidenum">
              <a:rPr lang="en-AU" smtClean="0"/>
              <a:pPr/>
              <a:t>21</a:t>
            </a:fld>
            <a:endParaRPr lang="en-AU"/>
          </a:p>
        </p:txBody>
      </p:sp>
    </p:spTree>
    <p:extLst>
      <p:ext uri="{BB962C8B-B14F-4D97-AF65-F5344CB8AC3E}">
        <p14:creationId xmlns:p14="http://schemas.microsoft.com/office/powerpoint/2010/main" val="2067029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8B5306-AA10-69EB-948A-F66D553645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973E23-7942-F7FE-A5B8-19906469C0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9063E8-6505-268B-A18F-CF76325B97A1}"/>
              </a:ext>
            </a:extLst>
          </p:cNvPr>
          <p:cNvSpPr>
            <a:spLocks noGrp="1"/>
          </p:cNvSpPr>
          <p:nvPr>
            <p:ph type="body" idx="1"/>
          </p:nvPr>
        </p:nvSpPr>
        <p:spPr/>
        <p:txBody>
          <a:bodyPr/>
          <a:lstStyle/>
          <a:p>
            <a:r>
              <a:rPr lang="en-US" dirty="0"/>
              <a:t>Across the economy as a whole these higher adjustment costs reduce both output and inflation, and lead to larger overall losses.</a:t>
            </a:r>
          </a:p>
          <a:p>
            <a:endParaRPr lang="en-US" dirty="0"/>
          </a:p>
          <a:p>
            <a:r>
              <a:rPr lang="en-US" dirty="0"/>
              <a:t>This is a symmetric game – if fiscal policy was to introduce processes that made it difficult for them to react, while the monetary authority responded quickly during a crisis, this would lead to a similar situation where fiscal authorities would respond relatively less given a shock.</a:t>
            </a:r>
          </a:p>
        </p:txBody>
      </p:sp>
      <p:sp>
        <p:nvSpPr>
          <p:cNvPr id="4" name="Slide Number Placeholder 3">
            <a:extLst>
              <a:ext uri="{FF2B5EF4-FFF2-40B4-BE49-F238E27FC236}">
                <a16:creationId xmlns:a16="http://schemas.microsoft.com/office/drawing/2014/main" id="{22BB2D68-4417-E2FF-6872-B04B454C59C1}"/>
              </a:ext>
            </a:extLst>
          </p:cNvPr>
          <p:cNvSpPr>
            <a:spLocks noGrp="1"/>
          </p:cNvSpPr>
          <p:nvPr>
            <p:ph type="sldNum" sz="quarter" idx="5"/>
          </p:nvPr>
        </p:nvSpPr>
        <p:spPr/>
        <p:txBody>
          <a:bodyPr/>
          <a:lstStyle/>
          <a:p>
            <a:fld id="{22FC436C-5653-4517-9B94-0BB68ACE2454}" type="slidenum">
              <a:rPr lang="en-AU" smtClean="0"/>
              <a:pPr/>
              <a:t>22</a:t>
            </a:fld>
            <a:endParaRPr lang="en-AU"/>
          </a:p>
        </p:txBody>
      </p:sp>
    </p:spTree>
    <p:extLst>
      <p:ext uri="{BB962C8B-B14F-4D97-AF65-F5344CB8AC3E}">
        <p14:creationId xmlns:p14="http://schemas.microsoft.com/office/powerpoint/2010/main" val="15087117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5AAA61-7883-75FA-7C0A-308EA5C81C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AEB369-DF0C-8BF4-96FD-7AAEDEE6E1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224F67-215C-38D5-BD9F-7CEE8AF3EEBB}"/>
              </a:ext>
            </a:extLst>
          </p:cNvPr>
          <p:cNvSpPr>
            <a:spLocks noGrp="1"/>
          </p:cNvSpPr>
          <p:nvPr>
            <p:ph type="body" idx="1"/>
          </p:nvPr>
        </p:nvSpPr>
        <p:spPr/>
        <p:txBody>
          <a:bodyPr/>
          <a:lstStyle/>
          <a:p>
            <a:r>
              <a:rPr lang="en-US" dirty="0"/>
              <a:t>Now when both monetary and fiscal authorities have adjustment costs – and they are the same cost (lambda) – we can see that these rising aggregate adjustment costs lead to less stimulus, lower output and inflation, and greater losses.</a:t>
            </a:r>
          </a:p>
          <a:p>
            <a:endParaRPr lang="en-US" dirty="0"/>
          </a:p>
          <a:p>
            <a:r>
              <a:rPr lang="en-US" dirty="0"/>
              <a:t>As a result, even though both authorities face an individual incentive to make it more costly to adjust instruments, this generates a prisoners dilemma when faced with a demand shock that makes both players worse off.</a:t>
            </a:r>
          </a:p>
          <a:p>
            <a:endParaRPr lang="en-US" dirty="0"/>
          </a:p>
          <a:p>
            <a:r>
              <a:rPr lang="en-US" dirty="0"/>
              <a:t>The key lesson here is that, if there is a conservative bias in monetary and fiscal policy (or an economic driver that makes sustained changes in policy costly), having a situation where authorities have </a:t>
            </a:r>
            <a:r>
              <a:rPr lang="en-US" dirty="0" err="1"/>
              <a:t>precommited</a:t>
            </a:r>
            <a:r>
              <a:rPr lang="en-US" dirty="0"/>
              <a:t> to actions (or have made it costly to change their actions) can lead to much larger declines in output and inflation than those that were necessary.</a:t>
            </a:r>
          </a:p>
          <a:p>
            <a:endParaRPr lang="en-US" dirty="0"/>
          </a:p>
          <a:p>
            <a:r>
              <a:rPr lang="en-US" dirty="0"/>
              <a:t>Instead of experiencing a loss of 0.1 in the cooperative game, or 0.111 in the NE, we end up with a loss of 0.1175 in the case where adjustment costs are 0.5 – even though the private incentives of both players are to select the game with those adjustment costs.</a:t>
            </a:r>
          </a:p>
          <a:p>
            <a:endParaRPr lang="en-US" dirty="0"/>
          </a:p>
          <a:p>
            <a:r>
              <a:rPr lang="en-US" dirty="0"/>
              <a:t>Examples of conservative bias: negative int rates, bond purchases level</a:t>
            </a:r>
            <a:endParaRPr lang="en-NZ" dirty="0"/>
          </a:p>
        </p:txBody>
      </p:sp>
      <p:sp>
        <p:nvSpPr>
          <p:cNvPr id="4" name="Slide Number Placeholder 3">
            <a:extLst>
              <a:ext uri="{FF2B5EF4-FFF2-40B4-BE49-F238E27FC236}">
                <a16:creationId xmlns:a16="http://schemas.microsoft.com/office/drawing/2014/main" id="{3E6FA805-AAA2-1A4C-B364-8CDD5FC4C0BF}"/>
              </a:ext>
            </a:extLst>
          </p:cNvPr>
          <p:cNvSpPr>
            <a:spLocks noGrp="1"/>
          </p:cNvSpPr>
          <p:nvPr>
            <p:ph type="sldNum" sz="quarter" idx="5"/>
          </p:nvPr>
        </p:nvSpPr>
        <p:spPr/>
        <p:txBody>
          <a:bodyPr/>
          <a:lstStyle/>
          <a:p>
            <a:fld id="{22FC436C-5653-4517-9B94-0BB68ACE2454}" type="slidenum">
              <a:rPr lang="en-AU" smtClean="0"/>
              <a:pPr/>
              <a:t>23</a:t>
            </a:fld>
            <a:endParaRPr lang="en-AU"/>
          </a:p>
        </p:txBody>
      </p:sp>
    </p:spTree>
    <p:extLst>
      <p:ext uri="{BB962C8B-B14F-4D97-AF65-F5344CB8AC3E}">
        <p14:creationId xmlns:p14="http://schemas.microsoft.com/office/powerpoint/2010/main" val="27847939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FC2F7B-EBFA-AF96-3DB4-C7FCC64135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918994-3D04-7232-B7C4-BBB137E19E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4E9757-0424-9799-2A33-36E2EBD29D84}"/>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DC4AF9B6-20C5-BDFE-2D15-8EE54F0336A8}"/>
              </a:ext>
            </a:extLst>
          </p:cNvPr>
          <p:cNvSpPr>
            <a:spLocks noGrp="1"/>
          </p:cNvSpPr>
          <p:nvPr>
            <p:ph type="sldNum" sz="quarter" idx="10"/>
          </p:nvPr>
        </p:nvSpPr>
        <p:spPr/>
        <p:txBody>
          <a:bodyPr/>
          <a:lstStyle/>
          <a:p>
            <a:fld id="{22FC436C-5653-4517-9B94-0BB68ACE2454}" type="slidenum">
              <a:rPr lang="en-AU" smtClean="0"/>
              <a:pPr/>
              <a:t>24</a:t>
            </a:fld>
            <a:endParaRPr lang="en-AU"/>
          </a:p>
        </p:txBody>
      </p:sp>
    </p:spTree>
    <p:extLst>
      <p:ext uri="{BB962C8B-B14F-4D97-AF65-F5344CB8AC3E}">
        <p14:creationId xmlns:p14="http://schemas.microsoft.com/office/powerpoint/2010/main" val="27384564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supply shock game gamma and alpha move in opposite directions – specifically the shock reduces current inflation and increases current output.  In this circumstance the fiscal authority will want to tighten while the monetary authority will want to loosen – leading to a game of monetary policy offset.</a:t>
            </a:r>
          </a:p>
          <a:p>
            <a:endParaRPr lang="en-US" dirty="0"/>
          </a:p>
          <a:p>
            <a:r>
              <a:rPr lang="en-US" dirty="0"/>
              <a:t>In the absence of adjustment costs there is no equilibrium to this game – as both players will try to fully offset each other for as long as they can.  As a result, their actions are substitutes – someone making their optimizing choice will be imposing a cost on the other player.  However, this is also a game of strategic complements as the players choice to act increases the marginal benefit of acting for the other player.</a:t>
            </a:r>
          </a:p>
          <a:p>
            <a:endParaRPr lang="en-US" dirty="0"/>
          </a:p>
          <a:p>
            <a:r>
              <a:rPr lang="en-US" dirty="0"/>
              <a:t>As a result, this type of game helps us to think about situations where the two players are offsetting each other – such as in the post-COVID economy.</a:t>
            </a:r>
          </a:p>
          <a:p>
            <a:endParaRPr lang="en-US" dirty="0"/>
          </a:p>
          <a:p>
            <a:endParaRPr lang="en-US" dirty="0"/>
          </a:p>
          <a:p>
            <a:endParaRPr lang="en-US" dirty="0"/>
          </a:p>
          <a:p>
            <a:r>
              <a:rPr lang="en-US" dirty="0"/>
              <a:t>*********************************************************************************</a:t>
            </a:r>
          </a:p>
          <a:p>
            <a:endParaRPr lang="en-US" dirty="0"/>
          </a:p>
          <a:p>
            <a:r>
              <a:rPr lang="en-US" dirty="0"/>
              <a:t>In this game “full offset” between monetary and fiscal authorities would lead to both instruments going in opposite directions to infinity, unless there is a constraint on their actions. This is the purpose of the “adjustment cost from target” in this loss function. In a macro-model equilibrium could be generated by relative economic responses to the instruments.</a:t>
            </a:r>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25</a:t>
            </a:fld>
            <a:endParaRPr lang="en-AU"/>
          </a:p>
        </p:txBody>
      </p:sp>
    </p:spTree>
    <p:extLst>
      <p:ext uri="{BB962C8B-B14F-4D97-AF65-F5344CB8AC3E}">
        <p14:creationId xmlns:p14="http://schemas.microsoft.com/office/powerpoint/2010/main" val="5118111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Supply shock leads to:</a:t>
            </a:r>
          </a:p>
          <a:p>
            <a:endParaRPr lang="en-US" dirty="0"/>
          </a:p>
          <a:p>
            <a:pPr marL="228600" indent="-228600">
              <a:buAutoNum type="arabicParenR"/>
            </a:pPr>
            <a:r>
              <a:rPr lang="en-US" dirty="0"/>
              <a:t>Similar economic outcomes in NE and cooperative!</a:t>
            </a:r>
          </a:p>
          <a:p>
            <a:pPr marL="228600" indent="-228600">
              <a:buAutoNum type="arabicParenR"/>
            </a:pPr>
            <a:r>
              <a:rPr lang="en-US" dirty="0"/>
              <a:t>However, drastic change in relative policy settings in NE – if policy variability has a cost to social welfare then this is costly.</a:t>
            </a:r>
          </a:p>
          <a:p>
            <a:pPr marL="228600" indent="-228600">
              <a:buAutoNum type="arabicParenR"/>
            </a:pPr>
            <a:r>
              <a:rPr lang="en-US" dirty="0"/>
              <a:t>Pre-commitment/leadership generates a “second-mover advantage”. If the central bank pre-commits we end up with the lowest inflation outcomes, as the second mover determines which target we move closest to.</a:t>
            </a:r>
          </a:p>
          <a:p>
            <a:pPr marL="228600" indent="-228600">
              <a:buAutoNum type="arabicParenR"/>
            </a:pPr>
            <a:endParaRPr lang="en-US" dirty="0"/>
          </a:p>
          <a:p>
            <a:pPr marL="0" indent="0">
              <a:buNone/>
            </a:pPr>
            <a:r>
              <a:rPr lang="en-US" dirty="0"/>
              <a:t>The key takeaway here is that coordinated actions would not respond – but the non-cooperative nature of the game leads both authorities to wastefully offset each other.  In the current circumstance this may reflect the government spending more than it should while the central bank has to lift interest rates by more.</a:t>
            </a:r>
          </a:p>
          <a:p>
            <a:pPr marL="0" indent="0">
              <a:buNone/>
            </a:pPr>
            <a:endParaRPr lang="en-US" dirty="0"/>
          </a:p>
          <a:p>
            <a:pPr marL="0" indent="0">
              <a:buNone/>
            </a:pPr>
            <a:r>
              <a:rPr lang="en-US" dirty="0"/>
              <a:t>Stackelberg leadership reduces this instrument variability – with the first mover committing to do much less in order to reduce what the second mover does to some degree.</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26</a:t>
            </a:fld>
            <a:endParaRPr lang="en-AU"/>
          </a:p>
        </p:txBody>
      </p:sp>
    </p:spTree>
    <p:extLst>
      <p:ext uri="{BB962C8B-B14F-4D97-AF65-F5344CB8AC3E}">
        <p14:creationId xmlns:p14="http://schemas.microsoft.com/office/powerpoint/2010/main" val="31663405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The pre-commitment game reduces the “loss” to authorities through the cost of adjustment. As a result, precommitment improves outcomes when faced with such a shock</a:t>
            </a:r>
          </a:p>
          <a:p>
            <a:pPr marL="0" indent="0">
              <a:buNone/>
            </a:pPr>
            <a:endParaRPr lang="en-US" dirty="0"/>
          </a:p>
          <a:p>
            <a:pPr marL="0" indent="0">
              <a:buNone/>
            </a:pPr>
            <a:r>
              <a:rPr lang="en-US" dirty="0"/>
              <a:t>However, if social welfare does not care about adjustment costs (look at cooperative), then the pre-commitment outcomes are the worst among all – as the “non-adjustment cost” losses are slightly higher.  As we will show, this result only holds when there is a single leader – when both players try to lead it is strictly better than the NE.</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27</a:t>
            </a:fld>
            <a:endParaRPr lang="en-AU"/>
          </a:p>
        </p:txBody>
      </p:sp>
    </p:spTree>
    <p:extLst>
      <p:ext uri="{BB962C8B-B14F-4D97-AF65-F5344CB8AC3E}">
        <p14:creationId xmlns:p14="http://schemas.microsoft.com/office/powerpoint/2010/main" val="20321488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96DB4-4CE2-5045-EA46-B6FEDE2C5C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BA16D5-8892-47BE-3BAC-8BE3A47A69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B0E1CA-8234-C2AF-A9EC-288C2D4840CE}"/>
              </a:ext>
            </a:extLst>
          </p:cNvPr>
          <p:cNvSpPr>
            <a:spLocks noGrp="1"/>
          </p:cNvSpPr>
          <p:nvPr>
            <p:ph type="body" idx="1"/>
          </p:nvPr>
        </p:nvSpPr>
        <p:spPr/>
        <p:txBody>
          <a:bodyPr/>
          <a:lstStyle/>
          <a:p>
            <a:r>
              <a:rPr lang="en-US" dirty="0"/>
              <a:t>In the supply shock game, with no adjustment costs for fiscal policy, we can see that – as adjustment costs rise – monetary authorities ease by less and fiscal authorities tighten by less. Furthermore, the cost for the monetary authority declines – suggesting that they would be willing to impose such adjustment costs on themselves.  However, there are two surprising outcomes.</a:t>
            </a:r>
          </a:p>
          <a:p>
            <a:endParaRPr lang="en-US" dirty="0"/>
          </a:p>
          <a:p>
            <a:pPr marL="228600" indent="-228600">
              <a:buAutoNum type="arabicParenR"/>
            </a:pPr>
            <a:r>
              <a:rPr lang="en-US" dirty="0"/>
              <a:t>The loss decline for the fiscal authority is much larger.</a:t>
            </a:r>
          </a:p>
          <a:p>
            <a:pPr marL="228600" indent="-228600">
              <a:buAutoNum type="arabicParenR"/>
            </a:pPr>
            <a:r>
              <a:rPr lang="en-US" dirty="0"/>
              <a:t>Inflation falls.</a:t>
            </a:r>
          </a:p>
          <a:p>
            <a:pPr marL="228600" indent="-228600">
              <a:buAutoNum type="arabicParenR"/>
            </a:pPr>
            <a:endParaRPr lang="en-US" dirty="0"/>
          </a:p>
          <a:p>
            <a:pPr marL="0" indent="0">
              <a:buNone/>
            </a:pPr>
            <a:r>
              <a:rPr lang="en-US" dirty="0"/>
              <a:t>Ultimately there is a “second-mover advantage” in this game.  Monetary authorities can benefit by reducing their stimulus, but fiscal policy will determine what happens with ultimate economic outcomes and they end up reducing their choice by less.</a:t>
            </a:r>
            <a:endParaRPr lang="en-NZ" dirty="0"/>
          </a:p>
        </p:txBody>
      </p:sp>
      <p:sp>
        <p:nvSpPr>
          <p:cNvPr id="4" name="Slide Number Placeholder 3">
            <a:extLst>
              <a:ext uri="{FF2B5EF4-FFF2-40B4-BE49-F238E27FC236}">
                <a16:creationId xmlns:a16="http://schemas.microsoft.com/office/drawing/2014/main" id="{2DBC46BF-BC01-3795-01C1-9E9B111983C9}"/>
              </a:ext>
            </a:extLst>
          </p:cNvPr>
          <p:cNvSpPr>
            <a:spLocks noGrp="1"/>
          </p:cNvSpPr>
          <p:nvPr>
            <p:ph type="sldNum" sz="quarter" idx="5"/>
          </p:nvPr>
        </p:nvSpPr>
        <p:spPr/>
        <p:txBody>
          <a:bodyPr/>
          <a:lstStyle/>
          <a:p>
            <a:fld id="{22FC436C-5653-4517-9B94-0BB68ACE2454}" type="slidenum">
              <a:rPr lang="en-AU" smtClean="0"/>
              <a:pPr/>
              <a:t>28</a:t>
            </a:fld>
            <a:endParaRPr lang="en-AU"/>
          </a:p>
        </p:txBody>
      </p:sp>
    </p:spTree>
    <p:extLst>
      <p:ext uri="{BB962C8B-B14F-4D97-AF65-F5344CB8AC3E}">
        <p14:creationId xmlns:p14="http://schemas.microsoft.com/office/powerpoint/2010/main" val="17815994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5723B8-61C3-21E5-975F-B142FA5352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51ACD7-C176-61D7-BB7D-3CA103CDEE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E9E2F2-693D-D4B9-4301-12CF6889EA73}"/>
              </a:ext>
            </a:extLst>
          </p:cNvPr>
          <p:cNvSpPr>
            <a:spLocks noGrp="1"/>
          </p:cNvSpPr>
          <p:nvPr>
            <p:ph type="body" idx="1"/>
          </p:nvPr>
        </p:nvSpPr>
        <p:spPr/>
        <p:txBody>
          <a:bodyPr/>
          <a:lstStyle/>
          <a:p>
            <a:r>
              <a:rPr lang="en-US" dirty="0"/>
              <a:t>When adjustment costs rise for both players, inflation and output are essentially unchanged but the loss and size of the policy response declines.</a:t>
            </a:r>
          </a:p>
          <a:p>
            <a:endParaRPr lang="en-US" dirty="0"/>
          </a:p>
          <a:p>
            <a:r>
              <a:rPr lang="en-US" dirty="0"/>
              <a:t>In the post-COVID economy this would suggest that – if adjustment costs for both monetary and fiscal policy changes had been higher, this would have led to smaller responses by both.  </a:t>
            </a:r>
            <a:endParaRPr lang="en-NZ" dirty="0"/>
          </a:p>
        </p:txBody>
      </p:sp>
      <p:sp>
        <p:nvSpPr>
          <p:cNvPr id="4" name="Slide Number Placeholder 3">
            <a:extLst>
              <a:ext uri="{FF2B5EF4-FFF2-40B4-BE49-F238E27FC236}">
                <a16:creationId xmlns:a16="http://schemas.microsoft.com/office/drawing/2014/main" id="{C577C0C4-B68B-8177-C285-B1181B715CC2}"/>
              </a:ext>
            </a:extLst>
          </p:cNvPr>
          <p:cNvSpPr>
            <a:spLocks noGrp="1"/>
          </p:cNvSpPr>
          <p:nvPr>
            <p:ph type="sldNum" sz="quarter" idx="5"/>
          </p:nvPr>
        </p:nvSpPr>
        <p:spPr/>
        <p:txBody>
          <a:bodyPr/>
          <a:lstStyle/>
          <a:p>
            <a:fld id="{22FC436C-5653-4517-9B94-0BB68ACE2454}" type="slidenum">
              <a:rPr lang="en-AU" smtClean="0"/>
              <a:pPr/>
              <a:t>29</a:t>
            </a:fld>
            <a:endParaRPr lang="en-AU"/>
          </a:p>
        </p:txBody>
      </p:sp>
    </p:spTree>
    <p:extLst>
      <p:ext uri="{BB962C8B-B14F-4D97-AF65-F5344CB8AC3E}">
        <p14:creationId xmlns:p14="http://schemas.microsoft.com/office/powerpoint/2010/main" val="2506336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a:t>So why does pre-commitment and strategic behaviour matter?</a:t>
            </a:r>
          </a:p>
          <a:p>
            <a:endParaRPr lang="en-AU" dirty="0"/>
          </a:p>
          <a:p>
            <a:r>
              <a:rPr lang="en-AU" dirty="0"/>
              <a:t>Globally, there is a view that there was insufficient stimulus after the GFC, and that there has been excess stimulus after COVID. How did we end up with such different outcomes following two recessions?</a:t>
            </a:r>
          </a:p>
          <a:p>
            <a:endParaRPr lang="en-AU" dirty="0"/>
          </a:p>
          <a:p>
            <a:r>
              <a:rPr lang="en-AU" dirty="0"/>
              <a:t>When Bernanke talked about the experience of Japan, he noted that the nature of independence and cooperation between fiscal and monetary policy was different in a deflationary environment than in an inflationary one.  The key idea here, was that in a deflationary environment the incentives of both institutions push in the same direction – to stimulate – while in an inflationary environment there is a conflict where they offset each other.</a:t>
            </a:r>
          </a:p>
          <a:p>
            <a:endParaRPr lang="en-AU" dirty="0"/>
          </a:p>
          <a:p>
            <a:r>
              <a:rPr lang="en-AU" dirty="0"/>
              <a:t>However, there is nothing in his description that explains how the interaction between the institutions leads to persistent low or high demand.</a:t>
            </a:r>
          </a:p>
        </p:txBody>
      </p:sp>
      <p:sp>
        <p:nvSpPr>
          <p:cNvPr id="4" name="Slide Number Placeholder 3"/>
          <p:cNvSpPr>
            <a:spLocks noGrp="1"/>
          </p:cNvSpPr>
          <p:nvPr>
            <p:ph type="sldNum" sz="quarter" idx="5"/>
          </p:nvPr>
        </p:nvSpPr>
        <p:spPr/>
        <p:txBody>
          <a:bodyPr/>
          <a:lstStyle/>
          <a:p>
            <a:fld id="{22FC436C-5653-4517-9B94-0BB68ACE2454}" type="slidenum">
              <a:rPr lang="en-AU" smtClean="0"/>
              <a:pPr/>
              <a:t>3</a:t>
            </a:fld>
            <a:endParaRPr lang="en-AU"/>
          </a:p>
        </p:txBody>
      </p:sp>
    </p:spTree>
    <p:extLst>
      <p:ext uri="{BB962C8B-B14F-4D97-AF65-F5344CB8AC3E}">
        <p14:creationId xmlns:p14="http://schemas.microsoft.com/office/powerpoint/2010/main" val="8549643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And that wraps up the coffee discuss today, thanks for coming along and all of the questions.</a:t>
            </a:r>
          </a:p>
          <a:p>
            <a:endParaRPr lang="en-AU" dirty="0"/>
          </a:p>
          <a:p>
            <a:r>
              <a:rPr lang="en-AU" dirty="0"/>
              <a:t>Our intended next steps are outlined on the slides, and now I’ll open up the floor for further questions and comments.</a:t>
            </a:r>
          </a:p>
        </p:txBody>
      </p:sp>
      <p:sp>
        <p:nvSpPr>
          <p:cNvPr id="4" name="Slide Number Placeholder 3"/>
          <p:cNvSpPr>
            <a:spLocks noGrp="1"/>
          </p:cNvSpPr>
          <p:nvPr>
            <p:ph type="sldNum" sz="quarter" idx="10"/>
          </p:nvPr>
        </p:nvSpPr>
        <p:spPr/>
        <p:txBody>
          <a:bodyPr/>
          <a:lstStyle/>
          <a:p>
            <a:fld id="{22FC436C-5653-4517-9B94-0BB68ACE2454}" type="slidenum">
              <a:rPr lang="en-AU" smtClean="0"/>
              <a:pPr/>
              <a:t>30</a:t>
            </a:fld>
            <a:endParaRPr lang="en-AU"/>
          </a:p>
        </p:txBody>
      </p:sp>
    </p:spTree>
    <p:extLst>
      <p:ext uri="{BB962C8B-B14F-4D97-AF65-F5344CB8AC3E}">
        <p14:creationId xmlns:p14="http://schemas.microsoft.com/office/powerpoint/2010/main" val="3035669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0017B-03A6-5ADD-75C0-E81B870BAA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C74280-31B8-2D16-EE81-6A218240DA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19BD95-06E0-5E97-2A1E-DB03167D47A2}"/>
              </a:ext>
            </a:extLst>
          </p:cNvPr>
          <p:cNvSpPr>
            <a:spLocks noGrp="1"/>
          </p:cNvSpPr>
          <p:nvPr>
            <p:ph type="body" idx="1"/>
          </p:nvPr>
        </p:nvSpPr>
        <p:spPr/>
        <p:txBody>
          <a:bodyPr>
            <a:normAutofit/>
          </a:bodyPr>
          <a:lstStyle/>
          <a:p>
            <a:r>
              <a:rPr lang="en-AU" dirty="0"/>
              <a:t>So is this relevant for the Australian context?</a:t>
            </a:r>
          </a:p>
          <a:p>
            <a:endParaRPr lang="en-AU" dirty="0"/>
          </a:p>
          <a:p>
            <a:r>
              <a:rPr lang="en-AU" dirty="0"/>
              <a:t>When we look at the price level and the level of NGDP, we can see that the post-GFC (and especially the post 2012 mining boom period) involved below trend growth in both of these indicators. </a:t>
            </a:r>
          </a:p>
          <a:p>
            <a:endParaRPr lang="en-AU" dirty="0"/>
          </a:p>
          <a:p>
            <a:r>
              <a:rPr lang="en-AU" dirty="0"/>
              <a:t>Looking after 2020, we can see a persistent rebound in both – and in fact growth in the price level has been persistently above the inflation target.</a:t>
            </a:r>
          </a:p>
        </p:txBody>
      </p:sp>
      <p:sp>
        <p:nvSpPr>
          <p:cNvPr id="4" name="Slide Number Placeholder 3">
            <a:extLst>
              <a:ext uri="{FF2B5EF4-FFF2-40B4-BE49-F238E27FC236}">
                <a16:creationId xmlns:a16="http://schemas.microsoft.com/office/drawing/2014/main" id="{65A9240E-0AB5-6EEC-A602-B8D49DBDA167}"/>
              </a:ext>
            </a:extLst>
          </p:cNvPr>
          <p:cNvSpPr>
            <a:spLocks noGrp="1"/>
          </p:cNvSpPr>
          <p:nvPr>
            <p:ph type="sldNum" sz="quarter" idx="5"/>
          </p:nvPr>
        </p:nvSpPr>
        <p:spPr/>
        <p:txBody>
          <a:bodyPr/>
          <a:lstStyle/>
          <a:p>
            <a:fld id="{22FC436C-5653-4517-9B94-0BB68ACE2454}" type="slidenum">
              <a:rPr lang="en-AU" smtClean="0"/>
              <a:pPr/>
              <a:t>4</a:t>
            </a:fld>
            <a:endParaRPr lang="en-AU"/>
          </a:p>
        </p:txBody>
      </p:sp>
    </p:spTree>
    <p:extLst>
      <p:ext uri="{BB962C8B-B14F-4D97-AF65-F5344CB8AC3E}">
        <p14:creationId xmlns:p14="http://schemas.microsoft.com/office/powerpoint/2010/main" val="3000836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4DFC9-D139-F874-C005-6A4F5AC785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C4BDAB-95CF-A82F-8AC2-6A130BDD78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42E4C4-5B66-2A38-2273-53BB3FB493BC}"/>
              </a:ext>
            </a:extLst>
          </p:cNvPr>
          <p:cNvSpPr>
            <a:spLocks noGrp="1"/>
          </p:cNvSpPr>
          <p:nvPr>
            <p:ph type="body" idx="1"/>
          </p:nvPr>
        </p:nvSpPr>
        <p:spPr/>
        <p:txBody>
          <a:bodyPr>
            <a:normAutofit/>
          </a:bodyPr>
          <a:lstStyle/>
          <a:p>
            <a:r>
              <a:rPr lang="en-AU" dirty="0"/>
              <a:t>Looking at policy choices, we can see that between 2015 and 2021 fiscal and monetary impulses were pushing in the same direction (with the cash rate declining and government spending to GDP rising) – and yet both the price level and NGDP/NGDP growth remained below trend. i.e. both authorities loosened their instrument, but insufficiently to counteract the shock.</a:t>
            </a:r>
            <a:br>
              <a:rPr lang="en-AU" dirty="0"/>
            </a:br>
            <a:br>
              <a:rPr lang="en-AU" dirty="0"/>
            </a:br>
            <a:r>
              <a:rPr lang="en-AU" dirty="0"/>
              <a:t>Post-2021 fiscal and monetary policy have pushed in opposite directions, while prices and NGDP have surged. i.e. both authorities have offset each other when face with a shock.</a:t>
            </a:r>
          </a:p>
          <a:p>
            <a:endParaRPr lang="en-AU" dirty="0"/>
          </a:p>
          <a:p>
            <a:r>
              <a:rPr lang="en-AU" dirty="0"/>
              <a:t>These were two different shocks (namely a terms of trade led demand shock vs a COVID related supply shock).</a:t>
            </a:r>
          </a:p>
          <a:p>
            <a:endParaRPr lang="en-AU" dirty="0"/>
          </a:p>
          <a:p>
            <a:r>
              <a:rPr lang="en-AU" dirty="0"/>
              <a:t>Goal is to describe this non-cooperative game and the importance of commitment to instrument paths for determining the relative responses to different shocks.</a:t>
            </a:r>
          </a:p>
        </p:txBody>
      </p:sp>
      <p:sp>
        <p:nvSpPr>
          <p:cNvPr id="4" name="Slide Number Placeholder 3">
            <a:extLst>
              <a:ext uri="{FF2B5EF4-FFF2-40B4-BE49-F238E27FC236}">
                <a16:creationId xmlns:a16="http://schemas.microsoft.com/office/drawing/2014/main" id="{3FC78D6C-C140-AB52-81B3-3D8828513EA0}"/>
              </a:ext>
            </a:extLst>
          </p:cNvPr>
          <p:cNvSpPr>
            <a:spLocks noGrp="1"/>
          </p:cNvSpPr>
          <p:nvPr>
            <p:ph type="sldNum" sz="quarter" idx="5"/>
          </p:nvPr>
        </p:nvSpPr>
        <p:spPr/>
        <p:txBody>
          <a:bodyPr/>
          <a:lstStyle/>
          <a:p>
            <a:fld id="{22FC436C-5653-4517-9B94-0BB68ACE2454}" type="slidenum">
              <a:rPr lang="en-AU" smtClean="0"/>
              <a:pPr/>
              <a:t>5</a:t>
            </a:fld>
            <a:endParaRPr lang="en-AU"/>
          </a:p>
        </p:txBody>
      </p:sp>
    </p:spTree>
    <p:extLst>
      <p:ext uri="{BB962C8B-B14F-4D97-AF65-F5344CB8AC3E}">
        <p14:creationId xmlns:p14="http://schemas.microsoft.com/office/powerpoint/2010/main" val="2976880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83B706-C7A2-9286-DA5B-D116C44B0C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A3E2E8-7D3D-57CD-CB6F-E0F4323393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2CCA21-97A5-F912-387A-707619ABFFE8}"/>
              </a:ext>
            </a:extLst>
          </p:cNvPr>
          <p:cNvSpPr>
            <a:spLocks noGrp="1"/>
          </p:cNvSpPr>
          <p:nvPr>
            <p:ph type="body" idx="1"/>
          </p:nvPr>
        </p:nvSpPr>
        <p:spPr/>
        <p:txBody>
          <a:bodyPr>
            <a:normAutofit/>
          </a:bodyPr>
          <a:lstStyle/>
          <a:p>
            <a:r>
              <a:rPr lang="en-AU" dirty="0"/>
              <a:t>From the above graphs, arguably Australia has been subject to the same non-cooperative game between policy institutions that has been posited to exist overseas – with insufficient stimulus post-GFC, and offsetting behaviour (and excess stimulus) post-COVID.</a:t>
            </a:r>
          </a:p>
          <a:p>
            <a:endParaRPr lang="en-AU" dirty="0"/>
          </a:p>
          <a:p>
            <a:r>
              <a:rPr lang="en-AU" dirty="0"/>
              <a:t>We intend to explore the role of policy stickiness in determining these types of outcomes – given that instrument stickiness provides a pre-commitment device.  By looking at this we are able to identify whether costly commitment to rules improves or worsens such outcomes, and whether this differs for varying types of economic shocks.</a:t>
            </a:r>
          </a:p>
        </p:txBody>
      </p:sp>
      <p:sp>
        <p:nvSpPr>
          <p:cNvPr id="4" name="Slide Number Placeholder 3">
            <a:extLst>
              <a:ext uri="{FF2B5EF4-FFF2-40B4-BE49-F238E27FC236}">
                <a16:creationId xmlns:a16="http://schemas.microsoft.com/office/drawing/2014/main" id="{01970877-C681-4DC4-E45E-AD0BB1E97BF9}"/>
              </a:ext>
            </a:extLst>
          </p:cNvPr>
          <p:cNvSpPr>
            <a:spLocks noGrp="1"/>
          </p:cNvSpPr>
          <p:nvPr>
            <p:ph type="sldNum" sz="quarter" idx="5"/>
          </p:nvPr>
        </p:nvSpPr>
        <p:spPr/>
        <p:txBody>
          <a:bodyPr/>
          <a:lstStyle/>
          <a:p>
            <a:fld id="{22FC436C-5653-4517-9B94-0BB68ACE2454}" type="slidenum">
              <a:rPr lang="en-AU" smtClean="0"/>
              <a:pPr/>
              <a:t>6</a:t>
            </a:fld>
            <a:endParaRPr lang="en-AU"/>
          </a:p>
        </p:txBody>
      </p:sp>
    </p:spTree>
    <p:extLst>
      <p:ext uri="{BB962C8B-B14F-4D97-AF65-F5344CB8AC3E}">
        <p14:creationId xmlns:p14="http://schemas.microsoft.com/office/powerpoint/2010/main" val="1550649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AU" dirty="0"/>
              <a:t>To do this we will solve a dynamic strategic game between monetary and fiscal authorities, where there are adjustment costs for changing the policy instrument.</a:t>
            </a:r>
          </a:p>
          <a:p>
            <a:endParaRPr lang="en-AU" dirty="0"/>
          </a:p>
          <a:p>
            <a:r>
              <a:rPr lang="en-AU" dirty="0"/>
              <a:t>Such a game allows individual institutions to “invest” in leadership, in order to pre-commit their choices and improve outcomes for themselves.  In some circumstances this will generate a prisoners dilemma that will make outcomes worse for both monetary and fiscal authorities – in other circumstances, such pre-commitment allows institutions to move closer to the cooperative outcome.</a:t>
            </a:r>
          </a:p>
          <a:p>
            <a:endParaRPr lang="en-AU" dirty="0"/>
          </a:p>
          <a:p>
            <a:r>
              <a:rPr lang="en-AU" dirty="0"/>
              <a:t>The approach is extremely simplified and will not capture economic dynamics or the benefits of making decision rules time consistent. However, following Dixit and </a:t>
            </a:r>
            <a:r>
              <a:rPr lang="en-AU" dirty="0" err="1"/>
              <a:t>Lambertini</a:t>
            </a:r>
            <a:r>
              <a:rPr lang="en-AU" dirty="0"/>
              <a:t> (2003) we should be able to add this in the coming months.</a:t>
            </a:r>
          </a:p>
          <a:p>
            <a:endParaRPr lang="en-AU" dirty="0"/>
          </a:p>
          <a:p>
            <a:r>
              <a:rPr lang="en-AU" dirty="0"/>
              <a:t>The reason why we have simplified the economy to such a great extent is so that we could focus on more complex decision rules for optimal monetary and fiscal policy. We also intend to extend these rules to include other fiscal aims (i.e. inequality), to understand how additional fiscal objectives may influence the best choice for monetary authorities.</a:t>
            </a:r>
          </a:p>
          <a:p>
            <a:pPr marL="228600" indent="-228600">
              <a:buAutoNum type="arabicParenR"/>
            </a:pPr>
            <a:endParaRPr lang="en-AU" dirty="0"/>
          </a:p>
          <a:p>
            <a:endParaRPr lang="en-AU" dirty="0"/>
          </a:p>
          <a:p>
            <a:endParaRPr lang="en-AU" dirty="0"/>
          </a:p>
          <a:p>
            <a:endParaRPr lang="en-AU" dirty="0"/>
          </a:p>
          <a:p>
            <a:endParaRPr lang="en-AU" dirty="0"/>
          </a:p>
          <a:p>
            <a:endParaRPr lang="en-AU" dirty="0"/>
          </a:p>
          <a:p>
            <a:endParaRPr lang="en-AU" dirty="0"/>
          </a:p>
          <a:p>
            <a:r>
              <a:rPr lang="en-AU" dirty="0"/>
              <a:t>******************************************************************************</a:t>
            </a:r>
          </a:p>
          <a:p>
            <a:endParaRPr lang="en-AU" dirty="0"/>
          </a:p>
          <a:p>
            <a:r>
              <a:rPr lang="en-AU" dirty="0"/>
              <a:t>Introduction:</a:t>
            </a:r>
          </a:p>
          <a:p>
            <a:endParaRPr lang="en-AU" dirty="0"/>
          </a:p>
          <a:p>
            <a:r>
              <a:rPr lang="en-AU" dirty="0"/>
              <a:t>Monetary policy independence matters for anchoring inflation expectations and mitigating the “time inconsistency” problem that exists between government and the public with regards to monetary policy. However, the crises of the last 20 years have shown that there are limits to this independence – and a blurry line between what constitutes fiscal and monetary policy. Quantitative easing, forward guidance, and fiscal dominance are all active policy areas of research where the relationship between fiscal and monetary policy rules becomes complex.  In this piece we hope to inform these debates.</a:t>
            </a:r>
          </a:p>
          <a:p>
            <a:endParaRPr lang="en-AU" dirty="0"/>
          </a:p>
          <a:p>
            <a:r>
              <a:rPr lang="en-AU" dirty="0"/>
              <a:t>Monetary-fiscal coordination can reflect two separate concerns:</a:t>
            </a:r>
          </a:p>
          <a:p>
            <a:endParaRPr lang="en-AU" dirty="0"/>
          </a:p>
          <a:p>
            <a:r>
              <a:rPr lang="en-AU" dirty="0"/>
              <a:t>1) Crisis management: The timing, size, and information about announcements may be better organised in the short-term to make sure that responses to a crisis are effective and measured.</a:t>
            </a:r>
          </a:p>
          <a:p>
            <a:r>
              <a:rPr lang="en-AU" dirty="0"/>
              <a:t>2) Objective relationships: The fiscal and monetary policy rules may interact in unintended ways relative to a welfare maximising dynamic path, in ways that may be difficult to tease out. These may situations where policies offset, or where they support each other.</a:t>
            </a:r>
          </a:p>
          <a:p>
            <a:endParaRPr lang="en-AU" dirty="0"/>
          </a:p>
          <a:p>
            <a:r>
              <a:rPr lang="en-AU" dirty="0"/>
              <a:t>We believe that non-cooperative game theory – specifically a dynamic game with policy adjustment costs – can provide novel insights into this second form of monetary-fiscal coordination, the nature of fiscal and monetary policy rules, and potential pitfalls of strict monetary or fiscal leadership/independence.</a:t>
            </a:r>
          </a:p>
          <a:p>
            <a:endParaRPr lang="en-AU" dirty="0"/>
          </a:p>
          <a:p>
            <a:endParaRPr lang="en-AU" dirty="0"/>
          </a:p>
          <a:p>
            <a:endParaRPr lang="en-AU" dirty="0"/>
          </a:p>
          <a:p>
            <a:endParaRPr lang="en-AU" dirty="0"/>
          </a:p>
          <a:p>
            <a:endParaRPr lang="en-AU" dirty="0"/>
          </a:p>
          <a:p>
            <a:endParaRPr lang="en-AU" dirty="0"/>
          </a:p>
          <a:p>
            <a:endParaRPr lang="en-AU" dirty="0"/>
          </a:p>
          <a:p>
            <a:r>
              <a:rPr lang="en-AU" dirty="0"/>
              <a:t>########################</a:t>
            </a:r>
          </a:p>
          <a:p>
            <a:endParaRPr lang="en-AU" dirty="0"/>
          </a:p>
          <a:p>
            <a:r>
              <a:rPr lang="en-AU" dirty="0"/>
              <a:t>It is common to look at fiscal and monetary policy decision making separately when analysing optimal policy – with the </a:t>
            </a:r>
            <a:r>
              <a:rPr lang="en-AU" dirty="0" err="1"/>
              <a:t>Kyland</a:t>
            </a:r>
            <a:r>
              <a:rPr lang="en-AU" dirty="0"/>
              <a:t> Prescott (1977) motivation for independence due to time inconsistency being used as a justification for an independent central bank, which weighs inflation more heavily than a “social planner” would. Since the Global Financial Crisis, it has become clearer that monetary and fiscal authorities' roles can be intertwined, and that there are benefits from coordination. Furthermore, forward guidance and debate about fiscal dominance and monetary policy offset have become major areas of investigation. There are two ways that coordination/cooperation matter:</a:t>
            </a:r>
            <a:br>
              <a:rPr lang="en-AU" dirty="0"/>
            </a:br>
            <a:br>
              <a:rPr lang="en-AU" dirty="0"/>
            </a:br>
            <a:r>
              <a:rPr lang="en-AU" dirty="0"/>
              <a:t>1) Crisis management: The timing, size, and information about announcements may be better organised in the short-term to make sure that responses to a crisis are effective and measured.</a:t>
            </a:r>
          </a:p>
          <a:p>
            <a:r>
              <a:rPr lang="en-AU" dirty="0"/>
              <a:t>2) Objective relationships: The fiscal and monetary policy rules may interact in unintended ways relative to a welfare maximising dynamic path, in ways that may be difficult to tease out. These may situations where policies offset, or where they support each other.</a:t>
            </a:r>
          </a:p>
          <a:p>
            <a:endParaRPr lang="en-AU" dirty="0"/>
          </a:p>
          <a:p>
            <a:r>
              <a:rPr lang="en-AU" dirty="0"/>
              <a:t>We believe that non-cooperative game theory – specifically a dynamic game with policy adjustment costs – can provide novel insights into this second form of monetary-fiscal coordination, the nature of fiscal and monetary policy rules, and potential pitfalls of strict monetary or fiscal leadership/independence.</a:t>
            </a:r>
            <a:br>
              <a:rPr lang="en-AU" dirty="0"/>
            </a:br>
            <a:br>
              <a:rPr lang="en-AU" dirty="0"/>
            </a:br>
            <a:br>
              <a:rPr lang="en-AU" dirty="0"/>
            </a:br>
            <a:r>
              <a:rPr lang="en-AU" dirty="0"/>
              <a:t>####################################</a:t>
            </a:r>
            <a:br>
              <a:rPr lang="en-AU" dirty="0"/>
            </a:br>
            <a:r>
              <a:rPr lang="en-AU" dirty="0"/>
              <a:t>Few comments:</a:t>
            </a:r>
          </a:p>
          <a:p>
            <a:r>
              <a:rPr lang="en-AU" dirty="0"/>
              <a:t>What is the role of expectations in the game? Do/ can we incorporate it?</a:t>
            </a:r>
          </a:p>
          <a:p>
            <a:r>
              <a:rPr lang="en-AU" dirty="0"/>
              <a:t>Why do we need to generalise the model? </a:t>
            </a:r>
          </a:p>
          <a:p>
            <a:r>
              <a:rPr lang="en-AU" dirty="0"/>
              <a:t>What is the question we are trying to answer?</a:t>
            </a:r>
          </a:p>
          <a:p>
            <a:r>
              <a:rPr lang="en-AU" dirty="0"/>
              <a:t>Based or on top of what has already been done, what explicitly are we proposing? </a:t>
            </a:r>
          </a:p>
          <a:p>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7</a:t>
            </a:fld>
            <a:endParaRPr lang="en-AU"/>
          </a:p>
        </p:txBody>
      </p:sp>
    </p:spTree>
    <p:extLst>
      <p:ext uri="{BB962C8B-B14F-4D97-AF65-F5344CB8AC3E}">
        <p14:creationId xmlns:p14="http://schemas.microsoft.com/office/powerpoint/2010/main" val="3998565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To sum up, our main contributions are:</a:t>
            </a:r>
          </a:p>
          <a:p>
            <a:endParaRPr lang="en-AU" dirty="0"/>
          </a:p>
          <a:p>
            <a:pPr marL="228600" indent="-228600">
              <a:buAutoNum type="arabicParenR"/>
            </a:pPr>
            <a:r>
              <a:rPr lang="en-AU" dirty="0"/>
              <a:t>A dynamic game theory model that allows for pre-commitment.</a:t>
            </a:r>
          </a:p>
          <a:p>
            <a:pPr marL="228600" indent="-228600">
              <a:buAutoNum type="arabicParenR"/>
            </a:pPr>
            <a:r>
              <a:rPr lang="en-AU" dirty="0"/>
              <a:t>A discussion of how monetary fiscal conflict varies on the basis of supply vs demand shocks.</a:t>
            </a:r>
          </a:p>
          <a:p>
            <a:pPr marL="228600" indent="-228600">
              <a:buAutoNum type="arabicParenR"/>
            </a:pPr>
            <a:r>
              <a:rPr lang="en-AU" dirty="0"/>
              <a:t>Endogenous determination of commitment regimes and their relation to social welfare.</a:t>
            </a:r>
          </a:p>
        </p:txBody>
      </p:sp>
      <p:sp>
        <p:nvSpPr>
          <p:cNvPr id="4" name="Slide Number Placeholder 3"/>
          <p:cNvSpPr>
            <a:spLocks noGrp="1"/>
          </p:cNvSpPr>
          <p:nvPr>
            <p:ph type="sldNum" sz="quarter" idx="5"/>
          </p:nvPr>
        </p:nvSpPr>
        <p:spPr/>
        <p:txBody>
          <a:bodyPr/>
          <a:lstStyle/>
          <a:p>
            <a:fld id="{22FC436C-5653-4517-9B94-0BB68ACE2454}" type="slidenum">
              <a:rPr lang="en-AU" smtClean="0"/>
              <a:pPr/>
              <a:t>8</a:t>
            </a:fld>
            <a:endParaRPr lang="en-AU"/>
          </a:p>
        </p:txBody>
      </p:sp>
    </p:spTree>
    <p:extLst>
      <p:ext uri="{BB962C8B-B14F-4D97-AF65-F5344CB8AC3E}">
        <p14:creationId xmlns:p14="http://schemas.microsoft.com/office/powerpoint/2010/main" val="2949183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E780F3-B9E5-45B9-5161-B7C4C4DD53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52B69E-4B08-0DC5-D516-093C6F14E3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66115F-CFB5-2FFA-2B75-BD2FC35FCBD0}"/>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852C4AB2-FEE3-12FE-258B-8E4551503EAE}"/>
              </a:ext>
            </a:extLst>
          </p:cNvPr>
          <p:cNvSpPr>
            <a:spLocks noGrp="1"/>
          </p:cNvSpPr>
          <p:nvPr>
            <p:ph type="sldNum" sz="quarter" idx="10"/>
          </p:nvPr>
        </p:nvSpPr>
        <p:spPr/>
        <p:txBody>
          <a:bodyPr/>
          <a:lstStyle/>
          <a:p>
            <a:fld id="{22FC436C-5653-4517-9B94-0BB68ACE2454}" type="slidenum">
              <a:rPr lang="en-AU" smtClean="0"/>
              <a:pPr/>
              <a:t>9</a:t>
            </a:fld>
            <a:endParaRPr lang="en-AU"/>
          </a:p>
        </p:txBody>
      </p:sp>
    </p:spTree>
    <p:extLst>
      <p:ext uri="{BB962C8B-B14F-4D97-AF65-F5344CB8AC3E}">
        <p14:creationId xmlns:p14="http://schemas.microsoft.com/office/powerpoint/2010/main" val="29282003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323850" y="734616"/>
            <a:ext cx="8510588" cy="4088209"/>
          </a:xfrm>
          <a:prstGeom prst="rect">
            <a:avLst/>
          </a:prstGeom>
          <a:solidFill>
            <a:srgbClr val="0066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31" descr="RBA_Horizontal_Black"/>
          <p:cNvPicPr>
            <a:picLocks noChangeAspect="1" noChangeArrowheads="1"/>
          </p:cNvPicPr>
          <p:nvPr userDrawn="1"/>
        </p:nvPicPr>
        <p:blipFill>
          <a:blip r:embed="rId2"/>
          <a:srcRect/>
          <a:stretch>
            <a:fillRect/>
          </a:stretch>
        </p:blipFill>
        <p:spPr bwMode="auto">
          <a:xfrm>
            <a:off x="65292" y="27704"/>
            <a:ext cx="3511296" cy="862462"/>
          </a:xfrm>
          <a:prstGeom prst="rect">
            <a:avLst/>
          </a:prstGeom>
          <a:noFill/>
          <a:ln w="9525">
            <a:noFill/>
            <a:miter lim="800000"/>
            <a:headEnd/>
            <a:tailEnd/>
          </a:ln>
        </p:spPr>
      </p:pic>
      <p:sp>
        <p:nvSpPr>
          <p:cNvPr id="9" name="Title 1"/>
          <p:cNvSpPr>
            <a:spLocks noGrp="1"/>
          </p:cNvSpPr>
          <p:nvPr>
            <p:ph type="ctrTitle"/>
          </p:nvPr>
        </p:nvSpPr>
        <p:spPr>
          <a:xfrm>
            <a:off x="685800" y="1564272"/>
            <a:ext cx="7772400" cy="607568"/>
          </a:xfrm>
          <a:prstGeom prst="rect">
            <a:avLst/>
          </a:prstGeom>
        </p:spPr>
        <p:txBody>
          <a:bodyPr vert="horz" anchor="t"/>
          <a:lstStyle>
            <a:lvl1pPr>
              <a:defRPr>
                <a:solidFill>
                  <a:schemeClr val="bg1"/>
                </a:solidFill>
                <a:latin typeface="+mj-lt"/>
                <a:cs typeface="Tahoma"/>
              </a:defRPr>
            </a:lvl1pPr>
          </a:lstStyle>
          <a:p>
            <a:r>
              <a:rPr lang="en-US"/>
              <a:t>Click to edit Master title style</a:t>
            </a:r>
            <a:endParaRPr lang="en-US" dirty="0"/>
          </a:p>
        </p:txBody>
      </p:sp>
      <p:sp>
        <p:nvSpPr>
          <p:cNvPr id="10" name="Subtitle 2"/>
          <p:cNvSpPr>
            <a:spLocks noGrp="1"/>
          </p:cNvSpPr>
          <p:nvPr>
            <p:ph type="subTitle" idx="1"/>
          </p:nvPr>
        </p:nvSpPr>
        <p:spPr>
          <a:xfrm>
            <a:off x="683568" y="2212345"/>
            <a:ext cx="7776864" cy="959481"/>
          </a:xfrm>
          <a:prstGeom prst="rect">
            <a:avLst/>
          </a:prstGeom>
        </p:spPr>
        <p:txBody>
          <a:bodyPr vert="horz">
            <a:normAutofit/>
          </a:bodyPr>
          <a:lstStyle>
            <a:lvl1pPr marL="0" indent="0" algn="l">
              <a:buNone/>
              <a:defRPr sz="2000">
                <a:solidFill>
                  <a:schemeClr val="bg1"/>
                </a:solidFill>
                <a:latin typeface="+mn-lt"/>
                <a:cs typeface="Tahoma"/>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2" name="Footer Placeholder 1">
            <a:extLst>
              <a:ext uri="{FF2B5EF4-FFF2-40B4-BE49-F238E27FC236}">
                <a16:creationId xmlns:a16="http://schemas.microsoft.com/office/drawing/2014/main" id="{62D6F2C4-E2D6-1E5D-138A-55E0324164D5}"/>
              </a:ext>
            </a:extLst>
          </p:cNvPr>
          <p:cNvSpPr>
            <a:spLocks noGrp="1"/>
          </p:cNvSpPr>
          <p:nvPr>
            <p:ph type="ftr" sz="quarter" idx="10"/>
          </p:nvPr>
        </p:nvSpPr>
        <p:spPr>
          <a:xfrm>
            <a:off x="3124200" y="4660900"/>
            <a:ext cx="2895600" cy="363220"/>
          </a:xfrm>
        </p:spPr>
        <p:txBody>
          <a:bodyPr anchor="b"/>
          <a:lstStyle>
            <a:lvl1pPr algn="ctr">
              <a:defRPr sz="1000">
                <a:solidFill>
                  <a:srgbClr val="696969"/>
                </a:solidFill>
                <a:latin typeface="Calibri" panose="020F0502020204030204" pitchFamily="34" charset="0"/>
              </a:defRPr>
            </a:lvl1pPr>
          </a:lstStyle>
          <a:p>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lour Palette Primary">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17"/>
          <p:cNvSpPr>
            <a:spLocks noGrp="1"/>
          </p:cNvSpPr>
          <p:nvPr>
            <p:ph type="title"/>
          </p:nvPr>
        </p:nvSpPr>
        <p:spPr>
          <a:xfrm>
            <a:off x="323850" y="140493"/>
            <a:ext cx="8510588" cy="542131"/>
          </a:xfrm>
        </p:spPr>
        <p:txBody>
          <a:bodyPr/>
          <a:lstStyle/>
          <a:p>
            <a:r>
              <a:rPr lang="en-US"/>
              <a:t>Click to edit Master title style</a:t>
            </a:r>
            <a:endParaRPr lang="en-US" dirty="0"/>
          </a:p>
        </p:txBody>
      </p:sp>
      <p:sp>
        <p:nvSpPr>
          <p:cNvPr id="12" name="Rectangle 11"/>
          <p:cNvSpPr/>
          <p:nvPr userDrawn="1"/>
        </p:nvSpPr>
        <p:spPr>
          <a:xfrm>
            <a:off x="395535" y="771550"/>
            <a:ext cx="2232249" cy="1512168"/>
          </a:xfrm>
          <a:prstGeom prst="rect">
            <a:avLst/>
          </a:prstGeom>
          <a:solidFill>
            <a:srgbClr val="0066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2699469" y="771550"/>
            <a:ext cx="2232249" cy="1512168"/>
          </a:xfrm>
          <a:prstGeom prst="rect">
            <a:avLst/>
          </a:prstGeom>
          <a:solidFill>
            <a:srgbClr val="1118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5003403" y="771550"/>
            <a:ext cx="2232249" cy="1512168"/>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395535" y="2351236"/>
            <a:ext cx="2232249" cy="406284"/>
          </a:xfrm>
          <a:prstGeom prst="rect">
            <a:avLst/>
          </a:prstGeom>
          <a:solidFill>
            <a:srgbClr val="0066AA">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2699469" y="2351236"/>
            <a:ext cx="2232249" cy="406284"/>
          </a:xfrm>
          <a:prstGeom prst="rect">
            <a:avLst/>
          </a:prstGeom>
          <a:solidFill>
            <a:srgbClr val="11182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395535" y="2832654"/>
            <a:ext cx="2232249" cy="406284"/>
          </a:xfrm>
          <a:prstGeom prst="rect">
            <a:avLst/>
          </a:prstGeom>
          <a:solidFill>
            <a:srgbClr val="0066AA">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2699469" y="2832654"/>
            <a:ext cx="2232249" cy="406284"/>
          </a:xfrm>
          <a:prstGeom prst="rect">
            <a:avLst/>
          </a:prstGeom>
          <a:solidFill>
            <a:srgbClr val="111820">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395535" y="3314583"/>
            <a:ext cx="2232249" cy="406284"/>
          </a:xfrm>
          <a:prstGeom prst="rect">
            <a:avLst/>
          </a:prstGeom>
          <a:solidFill>
            <a:srgbClr val="0066AA">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2699469" y="3314583"/>
            <a:ext cx="2232249" cy="406284"/>
          </a:xfrm>
          <a:prstGeom prst="rect">
            <a:avLst/>
          </a:prstGeom>
          <a:solidFill>
            <a:srgbClr val="11182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userDrawn="1"/>
        </p:nvSpPr>
        <p:spPr>
          <a:xfrm>
            <a:off x="395535" y="3796512"/>
            <a:ext cx="2232249" cy="406284"/>
          </a:xfrm>
          <a:prstGeom prst="rect">
            <a:avLst/>
          </a:prstGeom>
          <a:solidFill>
            <a:srgbClr val="0066AA">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2699469" y="3796512"/>
            <a:ext cx="2232249" cy="406284"/>
          </a:xfrm>
          <a:prstGeom prst="rect">
            <a:avLst/>
          </a:prstGeom>
          <a:solidFill>
            <a:srgbClr val="111820">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377652" y="1592753"/>
            <a:ext cx="2214314" cy="646331"/>
          </a:xfrm>
          <a:prstGeom prst="rect">
            <a:avLst/>
          </a:prstGeom>
        </p:spPr>
        <p:txBody>
          <a:bodyPr wrap="square">
            <a:spAutoFit/>
          </a:bodyPr>
          <a:lstStyle/>
          <a:p>
            <a:pPr indent="-114300"/>
            <a:r>
              <a:rPr lang="en-US" dirty="0">
                <a:solidFill>
                  <a:schemeClr val="bg1"/>
                </a:solidFill>
              </a:rPr>
              <a:t>Blue </a:t>
            </a:r>
          </a:p>
          <a:p>
            <a:pPr indent="-114300"/>
            <a:r>
              <a:rPr lang="en-US" dirty="0">
                <a:solidFill>
                  <a:schemeClr val="bg1"/>
                </a:solidFill>
              </a:rPr>
              <a:t>(R0 G102 B170)</a:t>
            </a:r>
          </a:p>
        </p:txBody>
      </p:sp>
      <p:sp>
        <p:nvSpPr>
          <p:cNvPr id="24" name="Rectangle 23"/>
          <p:cNvSpPr/>
          <p:nvPr userDrawn="1"/>
        </p:nvSpPr>
        <p:spPr>
          <a:xfrm>
            <a:off x="2663651" y="1629260"/>
            <a:ext cx="2268067" cy="646331"/>
          </a:xfrm>
          <a:prstGeom prst="rect">
            <a:avLst/>
          </a:prstGeom>
        </p:spPr>
        <p:txBody>
          <a:bodyPr wrap="square">
            <a:spAutoFit/>
          </a:bodyPr>
          <a:lstStyle/>
          <a:p>
            <a:pPr indent="-114300"/>
            <a:r>
              <a:rPr lang="en-US" dirty="0">
                <a:solidFill>
                  <a:schemeClr val="bg1"/>
                </a:solidFill>
              </a:rPr>
              <a:t>Black </a:t>
            </a:r>
          </a:p>
          <a:p>
            <a:pPr indent="-114300"/>
            <a:r>
              <a:rPr lang="en-US" dirty="0">
                <a:solidFill>
                  <a:schemeClr val="bg1"/>
                </a:solidFill>
              </a:rPr>
              <a:t>(R17 G24 B32)</a:t>
            </a:r>
          </a:p>
        </p:txBody>
      </p:sp>
      <p:sp>
        <p:nvSpPr>
          <p:cNvPr id="25" name="Rectangle 24"/>
          <p:cNvSpPr/>
          <p:nvPr userDrawn="1"/>
        </p:nvSpPr>
        <p:spPr>
          <a:xfrm>
            <a:off x="5011674" y="1637387"/>
            <a:ext cx="2223977" cy="646331"/>
          </a:xfrm>
          <a:prstGeom prst="rect">
            <a:avLst/>
          </a:prstGeom>
        </p:spPr>
        <p:txBody>
          <a:bodyPr wrap="square">
            <a:spAutoFit/>
          </a:bodyPr>
          <a:lstStyle/>
          <a:p>
            <a:pPr indent="-114300"/>
            <a:r>
              <a:rPr lang="en-US"/>
              <a:t>White</a:t>
            </a:r>
          </a:p>
          <a:p>
            <a:pPr indent="-114300"/>
            <a:r>
              <a:rPr lang="en-US" dirty="0"/>
              <a:t>(R255 G255 B255)</a:t>
            </a:r>
          </a:p>
        </p:txBody>
      </p:sp>
      <p:sp>
        <p:nvSpPr>
          <p:cNvPr id="26" name="Rectangle 25"/>
          <p:cNvSpPr/>
          <p:nvPr userDrawn="1"/>
        </p:nvSpPr>
        <p:spPr>
          <a:xfrm>
            <a:off x="2712293" y="2382053"/>
            <a:ext cx="595035" cy="338554"/>
          </a:xfrm>
          <a:prstGeom prst="rect">
            <a:avLst/>
          </a:prstGeom>
        </p:spPr>
        <p:txBody>
          <a:bodyPr wrap="none">
            <a:spAutoFit/>
          </a:bodyPr>
          <a:lstStyle/>
          <a:p>
            <a:pPr indent="-114300"/>
            <a:r>
              <a:rPr lang="en-US" sz="1600" dirty="0">
                <a:solidFill>
                  <a:schemeClr val="bg1"/>
                </a:solidFill>
              </a:rPr>
              <a:t>80%</a:t>
            </a:r>
          </a:p>
        </p:txBody>
      </p:sp>
      <p:sp>
        <p:nvSpPr>
          <p:cNvPr id="27" name="Rectangle 26"/>
          <p:cNvSpPr/>
          <p:nvPr userDrawn="1"/>
        </p:nvSpPr>
        <p:spPr>
          <a:xfrm>
            <a:off x="2712293" y="2890053"/>
            <a:ext cx="595035" cy="338554"/>
          </a:xfrm>
          <a:prstGeom prst="rect">
            <a:avLst/>
          </a:prstGeom>
        </p:spPr>
        <p:txBody>
          <a:bodyPr wrap="none">
            <a:spAutoFit/>
          </a:bodyPr>
          <a:lstStyle/>
          <a:p>
            <a:pPr indent="-114300"/>
            <a:r>
              <a:rPr lang="en-US" sz="1600" dirty="0">
                <a:solidFill>
                  <a:schemeClr val="bg1"/>
                </a:solidFill>
              </a:rPr>
              <a:t>60%</a:t>
            </a:r>
          </a:p>
        </p:txBody>
      </p:sp>
      <p:sp>
        <p:nvSpPr>
          <p:cNvPr id="28" name="Rectangle 27"/>
          <p:cNvSpPr/>
          <p:nvPr userDrawn="1"/>
        </p:nvSpPr>
        <p:spPr>
          <a:xfrm>
            <a:off x="2712293" y="3355719"/>
            <a:ext cx="595035" cy="338554"/>
          </a:xfrm>
          <a:prstGeom prst="rect">
            <a:avLst/>
          </a:prstGeom>
        </p:spPr>
        <p:txBody>
          <a:bodyPr wrap="none">
            <a:spAutoFit/>
          </a:bodyPr>
          <a:lstStyle/>
          <a:p>
            <a:pPr indent="-114300"/>
            <a:r>
              <a:rPr lang="en-US" sz="1600" dirty="0">
                <a:solidFill>
                  <a:schemeClr val="bg1"/>
                </a:solidFill>
              </a:rPr>
              <a:t>40%</a:t>
            </a:r>
          </a:p>
        </p:txBody>
      </p:sp>
      <p:sp>
        <p:nvSpPr>
          <p:cNvPr id="29" name="Rectangle 28"/>
          <p:cNvSpPr/>
          <p:nvPr userDrawn="1"/>
        </p:nvSpPr>
        <p:spPr>
          <a:xfrm>
            <a:off x="2712293" y="3846786"/>
            <a:ext cx="595035" cy="338554"/>
          </a:xfrm>
          <a:prstGeom prst="rect">
            <a:avLst/>
          </a:prstGeom>
        </p:spPr>
        <p:txBody>
          <a:bodyPr wrap="none">
            <a:spAutoFit/>
          </a:bodyPr>
          <a:lstStyle/>
          <a:p>
            <a:pPr indent="-114300"/>
            <a:r>
              <a:rPr lang="en-US" sz="1600" dirty="0"/>
              <a:t>20%</a:t>
            </a:r>
          </a:p>
        </p:txBody>
      </p:sp>
      <p:sp>
        <p:nvSpPr>
          <p:cNvPr id="30" name="Rectangle 29"/>
          <p:cNvSpPr/>
          <p:nvPr userDrawn="1"/>
        </p:nvSpPr>
        <p:spPr>
          <a:xfrm>
            <a:off x="470007" y="2382053"/>
            <a:ext cx="595035" cy="338554"/>
          </a:xfrm>
          <a:prstGeom prst="rect">
            <a:avLst/>
          </a:prstGeom>
        </p:spPr>
        <p:txBody>
          <a:bodyPr wrap="none">
            <a:spAutoFit/>
          </a:bodyPr>
          <a:lstStyle/>
          <a:p>
            <a:pPr indent="-114300"/>
            <a:r>
              <a:rPr lang="en-US" sz="1600" dirty="0">
                <a:solidFill>
                  <a:schemeClr val="bg1"/>
                </a:solidFill>
              </a:rPr>
              <a:t>80%</a:t>
            </a:r>
          </a:p>
        </p:txBody>
      </p:sp>
      <p:sp>
        <p:nvSpPr>
          <p:cNvPr id="31" name="Rectangle 30"/>
          <p:cNvSpPr/>
          <p:nvPr userDrawn="1"/>
        </p:nvSpPr>
        <p:spPr>
          <a:xfrm>
            <a:off x="470007" y="2890053"/>
            <a:ext cx="595035" cy="338554"/>
          </a:xfrm>
          <a:prstGeom prst="rect">
            <a:avLst/>
          </a:prstGeom>
        </p:spPr>
        <p:txBody>
          <a:bodyPr wrap="none">
            <a:spAutoFit/>
          </a:bodyPr>
          <a:lstStyle/>
          <a:p>
            <a:pPr indent="-114300"/>
            <a:r>
              <a:rPr lang="en-US" sz="1600" dirty="0">
                <a:solidFill>
                  <a:schemeClr val="bg1"/>
                </a:solidFill>
              </a:rPr>
              <a:t>60%</a:t>
            </a:r>
          </a:p>
        </p:txBody>
      </p:sp>
      <p:sp>
        <p:nvSpPr>
          <p:cNvPr id="32" name="Rectangle 31"/>
          <p:cNvSpPr/>
          <p:nvPr userDrawn="1"/>
        </p:nvSpPr>
        <p:spPr>
          <a:xfrm>
            <a:off x="470007" y="3355719"/>
            <a:ext cx="595035" cy="338554"/>
          </a:xfrm>
          <a:prstGeom prst="rect">
            <a:avLst/>
          </a:prstGeom>
        </p:spPr>
        <p:txBody>
          <a:bodyPr wrap="none">
            <a:spAutoFit/>
          </a:bodyPr>
          <a:lstStyle/>
          <a:p>
            <a:pPr indent="-114300"/>
            <a:r>
              <a:rPr lang="en-US" sz="1600" dirty="0">
                <a:solidFill>
                  <a:schemeClr val="bg1"/>
                </a:solidFill>
              </a:rPr>
              <a:t>40%</a:t>
            </a:r>
          </a:p>
        </p:txBody>
      </p:sp>
      <p:sp>
        <p:nvSpPr>
          <p:cNvPr id="33" name="Rectangle 32"/>
          <p:cNvSpPr/>
          <p:nvPr userDrawn="1"/>
        </p:nvSpPr>
        <p:spPr>
          <a:xfrm>
            <a:off x="470007" y="3846786"/>
            <a:ext cx="595035" cy="338554"/>
          </a:xfrm>
          <a:prstGeom prst="rect">
            <a:avLst/>
          </a:prstGeom>
        </p:spPr>
        <p:txBody>
          <a:bodyPr wrap="none">
            <a:spAutoFit/>
          </a:bodyPr>
          <a:lstStyle/>
          <a:p>
            <a:pPr indent="-114300"/>
            <a:r>
              <a:rPr lang="en-US" sz="1600" dirty="0"/>
              <a:t>20%</a:t>
            </a:r>
          </a:p>
        </p:txBody>
      </p:sp>
      <p:sp>
        <p:nvSpPr>
          <p:cNvPr id="34"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6/12/2024</a:t>
            </a:fld>
            <a:endParaRPr lang="en-AU" dirty="0"/>
          </a:p>
        </p:txBody>
      </p:sp>
      <p:sp>
        <p:nvSpPr>
          <p:cNvPr id="35"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36"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5419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lour Palette Secondary">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14"/>
          <p:cNvSpPr>
            <a:spLocks noGrp="1"/>
          </p:cNvSpPr>
          <p:nvPr>
            <p:ph type="title"/>
          </p:nvPr>
        </p:nvSpPr>
        <p:spPr>
          <a:xfrm>
            <a:off x="323850" y="140493"/>
            <a:ext cx="8510588" cy="542131"/>
          </a:xfrm>
        </p:spPr>
        <p:txBody>
          <a:bodyPr/>
          <a:lstStyle/>
          <a:p>
            <a:r>
              <a:rPr lang="en-US"/>
              <a:t>Click to edit Master title style</a:t>
            </a:r>
            <a:endParaRPr lang="en-US" dirty="0"/>
          </a:p>
        </p:txBody>
      </p:sp>
      <p:sp>
        <p:nvSpPr>
          <p:cNvPr id="12" name="Rectangle 11"/>
          <p:cNvSpPr/>
          <p:nvPr userDrawn="1"/>
        </p:nvSpPr>
        <p:spPr>
          <a:xfrm>
            <a:off x="335630" y="771524"/>
            <a:ext cx="1357169" cy="1490477"/>
          </a:xfrm>
          <a:prstGeom prst="rect">
            <a:avLst/>
          </a:prstGeom>
          <a:solidFill>
            <a:srgbClr val="DE7C1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1782000" y="771524"/>
            <a:ext cx="1357169" cy="1490477"/>
          </a:xfrm>
          <a:prstGeom prst="rect">
            <a:avLst/>
          </a:prstGeom>
          <a:solidFill>
            <a:srgbClr val="E03C3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4630179" y="771524"/>
            <a:ext cx="1357169" cy="1490477"/>
          </a:xfrm>
          <a:prstGeom prst="rect">
            <a:avLst/>
          </a:prstGeom>
          <a:solidFill>
            <a:srgbClr val="753B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6057251" y="771524"/>
            <a:ext cx="1357169" cy="1490477"/>
          </a:xfrm>
          <a:prstGeom prst="rect">
            <a:avLst/>
          </a:prstGeom>
          <a:solidFill>
            <a:srgbClr val="0075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7487935" y="771523"/>
            <a:ext cx="1357169" cy="1490477"/>
          </a:xfrm>
          <a:prstGeom prst="rect">
            <a:avLst/>
          </a:prstGeom>
          <a:solidFill>
            <a:srgbClr val="00B7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335630" y="2374310"/>
            <a:ext cx="1357169" cy="432047"/>
          </a:xfrm>
          <a:prstGeom prst="rect">
            <a:avLst/>
          </a:prstGeom>
          <a:solidFill>
            <a:srgbClr val="DE7C13">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1782000" y="2374310"/>
            <a:ext cx="1357169" cy="432047"/>
          </a:xfrm>
          <a:prstGeom prst="rect">
            <a:avLst/>
          </a:prstGeom>
          <a:solidFill>
            <a:srgbClr val="E03C31">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4630179" y="2374310"/>
            <a:ext cx="1357169" cy="432047"/>
          </a:xfrm>
          <a:prstGeom prst="rect">
            <a:avLst/>
          </a:prstGeom>
          <a:solidFill>
            <a:srgbClr val="753BBD">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6057251" y="2374310"/>
            <a:ext cx="1357169" cy="432047"/>
          </a:xfrm>
          <a:prstGeom prst="rect">
            <a:avLst/>
          </a:prstGeom>
          <a:solidFill>
            <a:srgbClr val="007582">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userDrawn="1"/>
        </p:nvSpPr>
        <p:spPr>
          <a:xfrm>
            <a:off x="7487935" y="2374309"/>
            <a:ext cx="1357169" cy="432047"/>
          </a:xfrm>
          <a:prstGeom prst="rect">
            <a:avLst/>
          </a:prstGeom>
          <a:solidFill>
            <a:srgbClr val="00B74F">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335630" y="2918665"/>
            <a:ext cx="1357169" cy="432047"/>
          </a:xfrm>
          <a:prstGeom prst="rect">
            <a:avLst/>
          </a:prstGeom>
          <a:solidFill>
            <a:srgbClr val="DE7C13">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782000" y="2918665"/>
            <a:ext cx="1357169" cy="432047"/>
          </a:xfrm>
          <a:prstGeom prst="rect">
            <a:avLst/>
          </a:prstGeom>
          <a:solidFill>
            <a:srgbClr val="E03C31">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4630179" y="2918665"/>
            <a:ext cx="1357169" cy="432047"/>
          </a:xfrm>
          <a:prstGeom prst="rect">
            <a:avLst/>
          </a:prstGeom>
          <a:solidFill>
            <a:srgbClr val="753BBD">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userDrawn="1"/>
        </p:nvSpPr>
        <p:spPr>
          <a:xfrm>
            <a:off x="6057251" y="2918665"/>
            <a:ext cx="1357169" cy="432047"/>
          </a:xfrm>
          <a:prstGeom prst="rect">
            <a:avLst/>
          </a:prstGeom>
          <a:solidFill>
            <a:srgbClr val="007582">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7487935" y="2918664"/>
            <a:ext cx="1357169" cy="432047"/>
          </a:xfrm>
          <a:prstGeom prst="rect">
            <a:avLst/>
          </a:prstGeom>
          <a:solidFill>
            <a:srgbClr val="00B74F">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userDrawn="1"/>
        </p:nvSpPr>
        <p:spPr>
          <a:xfrm>
            <a:off x="335630" y="3448575"/>
            <a:ext cx="1357169" cy="432047"/>
          </a:xfrm>
          <a:prstGeom prst="rect">
            <a:avLst/>
          </a:prstGeom>
          <a:solidFill>
            <a:srgbClr val="DE7C13">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1782000" y="3448575"/>
            <a:ext cx="1357169" cy="432047"/>
          </a:xfrm>
          <a:prstGeom prst="rect">
            <a:avLst/>
          </a:prstGeom>
          <a:solidFill>
            <a:srgbClr val="E03C31">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userDrawn="1"/>
        </p:nvSpPr>
        <p:spPr>
          <a:xfrm>
            <a:off x="4630179" y="3448575"/>
            <a:ext cx="1357169" cy="432047"/>
          </a:xfrm>
          <a:prstGeom prst="rect">
            <a:avLst/>
          </a:prstGeom>
          <a:solidFill>
            <a:srgbClr val="753BBD">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userDrawn="1"/>
        </p:nvSpPr>
        <p:spPr>
          <a:xfrm>
            <a:off x="6057251" y="3448575"/>
            <a:ext cx="1357169" cy="432047"/>
          </a:xfrm>
          <a:prstGeom prst="rect">
            <a:avLst/>
          </a:prstGeom>
          <a:solidFill>
            <a:srgbClr val="007582">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userDrawn="1"/>
        </p:nvSpPr>
        <p:spPr>
          <a:xfrm>
            <a:off x="7487935" y="3448574"/>
            <a:ext cx="1357169" cy="432047"/>
          </a:xfrm>
          <a:prstGeom prst="rect">
            <a:avLst/>
          </a:prstGeom>
          <a:solidFill>
            <a:srgbClr val="00B74F">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35630" y="3990441"/>
            <a:ext cx="1357169" cy="432047"/>
          </a:xfrm>
          <a:prstGeom prst="rect">
            <a:avLst/>
          </a:prstGeom>
          <a:solidFill>
            <a:srgbClr val="DE7C13">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userDrawn="1"/>
        </p:nvSpPr>
        <p:spPr>
          <a:xfrm>
            <a:off x="1782000" y="3990441"/>
            <a:ext cx="1357169" cy="432047"/>
          </a:xfrm>
          <a:prstGeom prst="rect">
            <a:avLst/>
          </a:prstGeom>
          <a:solidFill>
            <a:srgbClr val="E03C31">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userDrawn="1"/>
        </p:nvSpPr>
        <p:spPr>
          <a:xfrm>
            <a:off x="4630179" y="3990441"/>
            <a:ext cx="1357169" cy="432047"/>
          </a:xfrm>
          <a:prstGeom prst="rect">
            <a:avLst/>
          </a:prstGeom>
          <a:solidFill>
            <a:srgbClr val="753BBD">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userDrawn="1"/>
        </p:nvSpPr>
        <p:spPr>
          <a:xfrm>
            <a:off x="6049204" y="3990441"/>
            <a:ext cx="1357169" cy="432047"/>
          </a:xfrm>
          <a:prstGeom prst="rect">
            <a:avLst/>
          </a:prstGeom>
          <a:solidFill>
            <a:srgbClr val="007582">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userDrawn="1"/>
        </p:nvSpPr>
        <p:spPr>
          <a:xfrm>
            <a:off x="7479888" y="3990440"/>
            <a:ext cx="1357169" cy="432047"/>
          </a:xfrm>
          <a:prstGeom prst="rect">
            <a:avLst/>
          </a:prstGeom>
          <a:solidFill>
            <a:srgbClr val="00B74F">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userDrawn="1"/>
        </p:nvSpPr>
        <p:spPr>
          <a:xfrm>
            <a:off x="323221" y="1335621"/>
            <a:ext cx="1339260" cy="1169551"/>
          </a:xfrm>
          <a:prstGeom prst="rect">
            <a:avLst/>
          </a:prstGeom>
        </p:spPr>
        <p:txBody>
          <a:bodyPr wrap="square">
            <a:spAutoFit/>
          </a:bodyPr>
          <a:lstStyle/>
          <a:p>
            <a:pPr indent="-114300"/>
            <a:r>
              <a:rPr lang="en-US" sz="1400" dirty="0">
                <a:solidFill>
                  <a:schemeClr val="bg1"/>
                </a:solidFill>
              </a:rPr>
              <a:t>Orange </a:t>
            </a:r>
          </a:p>
          <a:p>
            <a:pPr indent="-114300"/>
            <a:r>
              <a:rPr lang="en-US" sz="1400" dirty="0">
                <a:solidFill>
                  <a:schemeClr val="bg1"/>
                </a:solidFill>
              </a:rPr>
              <a:t>R222</a:t>
            </a:r>
          </a:p>
          <a:p>
            <a:pPr indent="-114300"/>
            <a:r>
              <a:rPr lang="en-US" sz="1400" dirty="0">
                <a:solidFill>
                  <a:schemeClr val="bg1"/>
                </a:solidFill>
              </a:rPr>
              <a:t>G124 </a:t>
            </a:r>
          </a:p>
          <a:p>
            <a:pPr indent="-114300"/>
            <a:r>
              <a:rPr lang="en-US" sz="1400" dirty="0">
                <a:solidFill>
                  <a:schemeClr val="bg1"/>
                </a:solidFill>
              </a:rPr>
              <a:t>B19</a:t>
            </a:r>
          </a:p>
          <a:p>
            <a:pPr indent="-114300"/>
            <a:endParaRPr lang="en-US" sz="1400" dirty="0">
              <a:solidFill>
                <a:schemeClr val="bg1"/>
              </a:solidFill>
            </a:endParaRPr>
          </a:p>
        </p:txBody>
      </p:sp>
      <p:sp>
        <p:nvSpPr>
          <p:cNvPr id="38" name="Rectangle 37"/>
          <p:cNvSpPr/>
          <p:nvPr userDrawn="1"/>
        </p:nvSpPr>
        <p:spPr>
          <a:xfrm>
            <a:off x="1731675" y="1316036"/>
            <a:ext cx="1385371" cy="954107"/>
          </a:xfrm>
          <a:prstGeom prst="rect">
            <a:avLst/>
          </a:prstGeom>
        </p:spPr>
        <p:txBody>
          <a:bodyPr wrap="square">
            <a:spAutoFit/>
          </a:bodyPr>
          <a:lstStyle/>
          <a:p>
            <a:pPr indent="-114300"/>
            <a:r>
              <a:rPr lang="en-US" sz="1400" dirty="0">
                <a:solidFill>
                  <a:schemeClr val="bg1"/>
                </a:solidFill>
              </a:rPr>
              <a:t>Red</a:t>
            </a:r>
          </a:p>
          <a:p>
            <a:pPr indent="-114300"/>
            <a:r>
              <a:rPr lang="en-US" sz="1400" dirty="0">
                <a:solidFill>
                  <a:schemeClr val="bg1"/>
                </a:solidFill>
              </a:rPr>
              <a:t>R224 </a:t>
            </a:r>
          </a:p>
          <a:p>
            <a:pPr indent="-114300"/>
            <a:r>
              <a:rPr lang="en-US" sz="1400" dirty="0">
                <a:solidFill>
                  <a:schemeClr val="bg1"/>
                </a:solidFill>
              </a:rPr>
              <a:t>G60 </a:t>
            </a:r>
          </a:p>
          <a:p>
            <a:pPr indent="-114300"/>
            <a:r>
              <a:rPr lang="en-US" sz="1400" dirty="0">
                <a:solidFill>
                  <a:schemeClr val="bg1"/>
                </a:solidFill>
              </a:rPr>
              <a:t>B49</a:t>
            </a:r>
          </a:p>
        </p:txBody>
      </p:sp>
      <p:sp>
        <p:nvSpPr>
          <p:cNvPr id="39" name="Rectangle 38"/>
          <p:cNvSpPr/>
          <p:nvPr userDrawn="1"/>
        </p:nvSpPr>
        <p:spPr>
          <a:xfrm>
            <a:off x="4602266" y="1316036"/>
            <a:ext cx="1397438" cy="954107"/>
          </a:xfrm>
          <a:prstGeom prst="rect">
            <a:avLst/>
          </a:prstGeom>
        </p:spPr>
        <p:txBody>
          <a:bodyPr wrap="square">
            <a:spAutoFit/>
          </a:bodyPr>
          <a:lstStyle/>
          <a:p>
            <a:pPr indent="-114300"/>
            <a:r>
              <a:rPr lang="en-US" sz="1400" dirty="0">
                <a:solidFill>
                  <a:schemeClr val="bg1"/>
                </a:solidFill>
              </a:rPr>
              <a:t>Purple </a:t>
            </a:r>
          </a:p>
          <a:p>
            <a:pPr indent="-114300"/>
            <a:r>
              <a:rPr lang="en-US" sz="1400" dirty="0">
                <a:solidFill>
                  <a:schemeClr val="bg1"/>
                </a:solidFill>
              </a:rPr>
              <a:t>R117 </a:t>
            </a:r>
          </a:p>
          <a:p>
            <a:pPr indent="-114300"/>
            <a:r>
              <a:rPr lang="en-US" sz="1400" dirty="0">
                <a:solidFill>
                  <a:schemeClr val="bg1"/>
                </a:solidFill>
              </a:rPr>
              <a:t>G59 </a:t>
            </a:r>
          </a:p>
          <a:p>
            <a:pPr indent="-114300"/>
            <a:r>
              <a:rPr lang="en-US" sz="1400" dirty="0">
                <a:solidFill>
                  <a:schemeClr val="bg1"/>
                </a:solidFill>
              </a:rPr>
              <a:t>B189</a:t>
            </a:r>
          </a:p>
        </p:txBody>
      </p:sp>
      <p:sp>
        <p:nvSpPr>
          <p:cNvPr id="40" name="Rectangle 39"/>
          <p:cNvSpPr/>
          <p:nvPr userDrawn="1"/>
        </p:nvSpPr>
        <p:spPr>
          <a:xfrm>
            <a:off x="6021832" y="1316036"/>
            <a:ext cx="1349202" cy="954107"/>
          </a:xfrm>
          <a:prstGeom prst="rect">
            <a:avLst/>
          </a:prstGeom>
        </p:spPr>
        <p:txBody>
          <a:bodyPr wrap="square">
            <a:spAutoFit/>
          </a:bodyPr>
          <a:lstStyle/>
          <a:p>
            <a:pPr indent="-114300"/>
            <a:r>
              <a:rPr lang="en-US" sz="1400" dirty="0">
                <a:solidFill>
                  <a:schemeClr val="bg1"/>
                </a:solidFill>
              </a:rPr>
              <a:t>Teal </a:t>
            </a:r>
          </a:p>
          <a:p>
            <a:pPr indent="-114300"/>
            <a:r>
              <a:rPr lang="en-US" sz="1400" dirty="0">
                <a:solidFill>
                  <a:schemeClr val="bg1"/>
                </a:solidFill>
              </a:rPr>
              <a:t>R0 </a:t>
            </a:r>
          </a:p>
          <a:p>
            <a:pPr indent="-114300"/>
            <a:r>
              <a:rPr lang="en-US" sz="1400" dirty="0">
                <a:solidFill>
                  <a:schemeClr val="bg1"/>
                </a:solidFill>
              </a:rPr>
              <a:t>G117 </a:t>
            </a:r>
          </a:p>
          <a:p>
            <a:pPr indent="-114300"/>
            <a:r>
              <a:rPr lang="en-US" sz="1400" dirty="0">
                <a:solidFill>
                  <a:schemeClr val="bg1"/>
                </a:solidFill>
              </a:rPr>
              <a:t>B130</a:t>
            </a:r>
          </a:p>
        </p:txBody>
      </p:sp>
      <p:sp>
        <p:nvSpPr>
          <p:cNvPr id="41" name="Rectangle 40"/>
          <p:cNvSpPr/>
          <p:nvPr userDrawn="1"/>
        </p:nvSpPr>
        <p:spPr>
          <a:xfrm>
            <a:off x="7471429" y="1325828"/>
            <a:ext cx="1285852" cy="954107"/>
          </a:xfrm>
          <a:prstGeom prst="rect">
            <a:avLst/>
          </a:prstGeom>
        </p:spPr>
        <p:txBody>
          <a:bodyPr wrap="square">
            <a:spAutoFit/>
          </a:bodyPr>
          <a:lstStyle/>
          <a:p>
            <a:pPr indent="-114300"/>
            <a:r>
              <a:rPr lang="en-US" sz="1400" dirty="0">
                <a:solidFill>
                  <a:schemeClr val="bg1"/>
                </a:solidFill>
              </a:rPr>
              <a:t>Green</a:t>
            </a:r>
          </a:p>
          <a:p>
            <a:pPr indent="-114300"/>
            <a:r>
              <a:rPr lang="en-US" sz="1400" dirty="0">
                <a:solidFill>
                  <a:schemeClr val="bg1"/>
                </a:solidFill>
              </a:rPr>
              <a:t>R0 </a:t>
            </a:r>
          </a:p>
          <a:p>
            <a:pPr indent="-114300"/>
            <a:r>
              <a:rPr lang="en-US" sz="1400" dirty="0">
                <a:solidFill>
                  <a:schemeClr val="bg1"/>
                </a:solidFill>
              </a:rPr>
              <a:t>G183 </a:t>
            </a:r>
          </a:p>
          <a:p>
            <a:pPr indent="-114300"/>
            <a:r>
              <a:rPr lang="en-US" sz="1400" dirty="0">
                <a:solidFill>
                  <a:schemeClr val="bg1"/>
                </a:solidFill>
              </a:rPr>
              <a:t>B79</a:t>
            </a:r>
          </a:p>
        </p:txBody>
      </p:sp>
      <p:sp>
        <p:nvSpPr>
          <p:cNvPr id="42" name="Rectangle 41"/>
          <p:cNvSpPr/>
          <p:nvPr userDrawn="1"/>
        </p:nvSpPr>
        <p:spPr>
          <a:xfrm>
            <a:off x="348102" y="2498579"/>
            <a:ext cx="917646" cy="307777"/>
          </a:xfrm>
          <a:prstGeom prst="rect">
            <a:avLst/>
          </a:prstGeom>
        </p:spPr>
        <p:txBody>
          <a:bodyPr wrap="square">
            <a:spAutoFit/>
          </a:bodyPr>
          <a:lstStyle/>
          <a:p>
            <a:pPr indent="-114300"/>
            <a:r>
              <a:rPr lang="en-US" sz="1400" dirty="0">
                <a:solidFill>
                  <a:schemeClr val="bg1"/>
                </a:solidFill>
              </a:rPr>
              <a:t>80%</a:t>
            </a:r>
          </a:p>
        </p:txBody>
      </p:sp>
      <p:sp>
        <p:nvSpPr>
          <p:cNvPr id="43" name="Rectangle 42"/>
          <p:cNvSpPr/>
          <p:nvPr userDrawn="1"/>
        </p:nvSpPr>
        <p:spPr>
          <a:xfrm>
            <a:off x="348102" y="3046322"/>
            <a:ext cx="917646" cy="307777"/>
          </a:xfrm>
          <a:prstGeom prst="rect">
            <a:avLst/>
          </a:prstGeom>
        </p:spPr>
        <p:txBody>
          <a:bodyPr wrap="square">
            <a:spAutoFit/>
          </a:bodyPr>
          <a:lstStyle/>
          <a:p>
            <a:pPr indent="-114300"/>
            <a:r>
              <a:rPr lang="en-US" sz="1400" dirty="0">
                <a:solidFill>
                  <a:schemeClr val="bg1"/>
                </a:solidFill>
              </a:rPr>
              <a:t>60%</a:t>
            </a:r>
          </a:p>
        </p:txBody>
      </p:sp>
      <p:sp>
        <p:nvSpPr>
          <p:cNvPr id="44" name="Rectangle 43"/>
          <p:cNvSpPr/>
          <p:nvPr userDrawn="1"/>
        </p:nvSpPr>
        <p:spPr>
          <a:xfrm>
            <a:off x="348102" y="3572844"/>
            <a:ext cx="917646" cy="307777"/>
          </a:xfrm>
          <a:prstGeom prst="rect">
            <a:avLst/>
          </a:prstGeom>
        </p:spPr>
        <p:txBody>
          <a:bodyPr wrap="square">
            <a:spAutoFit/>
          </a:bodyPr>
          <a:lstStyle/>
          <a:p>
            <a:pPr indent="-114300"/>
            <a:r>
              <a:rPr lang="en-US" sz="1400" dirty="0">
                <a:solidFill>
                  <a:schemeClr val="bg1"/>
                </a:solidFill>
              </a:rPr>
              <a:t>40%</a:t>
            </a:r>
          </a:p>
        </p:txBody>
      </p:sp>
      <p:sp>
        <p:nvSpPr>
          <p:cNvPr id="45" name="Rectangle 44"/>
          <p:cNvSpPr/>
          <p:nvPr userDrawn="1"/>
        </p:nvSpPr>
        <p:spPr>
          <a:xfrm>
            <a:off x="348102" y="4114710"/>
            <a:ext cx="917646" cy="307777"/>
          </a:xfrm>
          <a:prstGeom prst="rect">
            <a:avLst/>
          </a:prstGeom>
        </p:spPr>
        <p:txBody>
          <a:bodyPr wrap="square">
            <a:spAutoFit/>
          </a:bodyPr>
          <a:lstStyle/>
          <a:p>
            <a:pPr indent="-114300"/>
            <a:r>
              <a:rPr lang="en-US" sz="1400" dirty="0"/>
              <a:t>20%</a:t>
            </a:r>
          </a:p>
        </p:txBody>
      </p:sp>
      <p:sp>
        <p:nvSpPr>
          <p:cNvPr id="46" name="Rectangle 45"/>
          <p:cNvSpPr/>
          <p:nvPr userDrawn="1"/>
        </p:nvSpPr>
        <p:spPr>
          <a:xfrm>
            <a:off x="1769786" y="2498579"/>
            <a:ext cx="889943" cy="307777"/>
          </a:xfrm>
          <a:prstGeom prst="rect">
            <a:avLst/>
          </a:prstGeom>
        </p:spPr>
        <p:txBody>
          <a:bodyPr wrap="square">
            <a:spAutoFit/>
          </a:bodyPr>
          <a:lstStyle/>
          <a:p>
            <a:pPr indent="-114300"/>
            <a:r>
              <a:rPr lang="en-US" sz="1400" dirty="0">
                <a:solidFill>
                  <a:schemeClr val="bg1"/>
                </a:solidFill>
              </a:rPr>
              <a:t>80%</a:t>
            </a:r>
          </a:p>
        </p:txBody>
      </p:sp>
      <p:sp>
        <p:nvSpPr>
          <p:cNvPr id="47" name="Rectangle 46"/>
          <p:cNvSpPr/>
          <p:nvPr userDrawn="1"/>
        </p:nvSpPr>
        <p:spPr>
          <a:xfrm>
            <a:off x="1769786" y="3046322"/>
            <a:ext cx="889943" cy="307777"/>
          </a:xfrm>
          <a:prstGeom prst="rect">
            <a:avLst/>
          </a:prstGeom>
        </p:spPr>
        <p:txBody>
          <a:bodyPr wrap="square">
            <a:spAutoFit/>
          </a:bodyPr>
          <a:lstStyle/>
          <a:p>
            <a:pPr indent="-114300"/>
            <a:r>
              <a:rPr lang="en-US" sz="1400" dirty="0">
                <a:solidFill>
                  <a:schemeClr val="bg1"/>
                </a:solidFill>
              </a:rPr>
              <a:t>60%</a:t>
            </a:r>
          </a:p>
        </p:txBody>
      </p:sp>
      <p:sp>
        <p:nvSpPr>
          <p:cNvPr id="48" name="Rectangle 47"/>
          <p:cNvSpPr/>
          <p:nvPr userDrawn="1"/>
        </p:nvSpPr>
        <p:spPr>
          <a:xfrm>
            <a:off x="1769786" y="3572844"/>
            <a:ext cx="889943" cy="307777"/>
          </a:xfrm>
          <a:prstGeom prst="rect">
            <a:avLst/>
          </a:prstGeom>
        </p:spPr>
        <p:txBody>
          <a:bodyPr wrap="square">
            <a:spAutoFit/>
          </a:bodyPr>
          <a:lstStyle/>
          <a:p>
            <a:pPr indent="-114300"/>
            <a:r>
              <a:rPr lang="en-US" sz="1400" dirty="0">
                <a:solidFill>
                  <a:schemeClr val="bg1"/>
                </a:solidFill>
              </a:rPr>
              <a:t>40%</a:t>
            </a:r>
          </a:p>
        </p:txBody>
      </p:sp>
      <p:sp>
        <p:nvSpPr>
          <p:cNvPr id="49" name="Rectangle 48"/>
          <p:cNvSpPr/>
          <p:nvPr userDrawn="1"/>
        </p:nvSpPr>
        <p:spPr>
          <a:xfrm>
            <a:off x="1769786" y="4114710"/>
            <a:ext cx="889943" cy="307777"/>
          </a:xfrm>
          <a:prstGeom prst="rect">
            <a:avLst/>
          </a:prstGeom>
        </p:spPr>
        <p:txBody>
          <a:bodyPr wrap="square">
            <a:spAutoFit/>
          </a:bodyPr>
          <a:lstStyle/>
          <a:p>
            <a:pPr indent="-114300"/>
            <a:r>
              <a:rPr lang="en-US" sz="1400" dirty="0"/>
              <a:t>20%</a:t>
            </a:r>
          </a:p>
        </p:txBody>
      </p:sp>
      <p:sp>
        <p:nvSpPr>
          <p:cNvPr id="50" name="Rectangle 49"/>
          <p:cNvSpPr/>
          <p:nvPr userDrawn="1"/>
        </p:nvSpPr>
        <p:spPr>
          <a:xfrm>
            <a:off x="4606487" y="2498579"/>
            <a:ext cx="906022" cy="307777"/>
          </a:xfrm>
          <a:prstGeom prst="rect">
            <a:avLst/>
          </a:prstGeom>
        </p:spPr>
        <p:txBody>
          <a:bodyPr wrap="square">
            <a:spAutoFit/>
          </a:bodyPr>
          <a:lstStyle/>
          <a:p>
            <a:pPr indent="-114300"/>
            <a:r>
              <a:rPr lang="en-US" sz="1400" dirty="0">
                <a:solidFill>
                  <a:schemeClr val="bg1"/>
                </a:solidFill>
              </a:rPr>
              <a:t>80%</a:t>
            </a:r>
          </a:p>
        </p:txBody>
      </p:sp>
      <p:sp>
        <p:nvSpPr>
          <p:cNvPr id="51" name="Rectangle 50"/>
          <p:cNvSpPr/>
          <p:nvPr userDrawn="1"/>
        </p:nvSpPr>
        <p:spPr>
          <a:xfrm>
            <a:off x="4606487" y="3046322"/>
            <a:ext cx="906022" cy="307777"/>
          </a:xfrm>
          <a:prstGeom prst="rect">
            <a:avLst/>
          </a:prstGeom>
        </p:spPr>
        <p:txBody>
          <a:bodyPr wrap="square">
            <a:spAutoFit/>
          </a:bodyPr>
          <a:lstStyle/>
          <a:p>
            <a:pPr indent="-114300"/>
            <a:r>
              <a:rPr lang="en-US" sz="1400" dirty="0">
                <a:solidFill>
                  <a:schemeClr val="bg1"/>
                </a:solidFill>
              </a:rPr>
              <a:t>60%</a:t>
            </a:r>
          </a:p>
        </p:txBody>
      </p:sp>
      <p:sp>
        <p:nvSpPr>
          <p:cNvPr id="52" name="Rectangle 51"/>
          <p:cNvSpPr/>
          <p:nvPr userDrawn="1"/>
        </p:nvSpPr>
        <p:spPr>
          <a:xfrm>
            <a:off x="4606487" y="3572844"/>
            <a:ext cx="906022" cy="307777"/>
          </a:xfrm>
          <a:prstGeom prst="rect">
            <a:avLst/>
          </a:prstGeom>
        </p:spPr>
        <p:txBody>
          <a:bodyPr wrap="square">
            <a:spAutoFit/>
          </a:bodyPr>
          <a:lstStyle/>
          <a:p>
            <a:pPr indent="-114300"/>
            <a:r>
              <a:rPr lang="en-US" sz="1400" dirty="0">
                <a:solidFill>
                  <a:schemeClr val="bg1"/>
                </a:solidFill>
              </a:rPr>
              <a:t>40%</a:t>
            </a:r>
          </a:p>
        </p:txBody>
      </p:sp>
      <p:sp>
        <p:nvSpPr>
          <p:cNvPr id="53" name="Rectangle 52"/>
          <p:cNvSpPr/>
          <p:nvPr userDrawn="1"/>
        </p:nvSpPr>
        <p:spPr>
          <a:xfrm>
            <a:off x="4606487" y="4114710"/>
            <a:ext cx="906022" cy="307777"/>
          </a:xfrm>
          <a:prstGeom prst="rect">
            <a:avLst/>
          </a:prstGeom>
        </p:spPr>
        <p:txBody>
          <a:bodyPr wrap="square">
            <a:spAutoFit/>
          </a:bodyPr>
          <a:lstStyle/>
          <a:p>
            <a:pPr indent="-114300"/>
            <a:r>
              <a:rPr lang="en-US" sz="1400" dirty="0"/>
              <a:t>20%</a:t>
            </a:r>
          </a:p>
        </p:txBody>
      </p:sp>
      <p:sp>
        <p:nvSpPr>
          <p:cNvPr id="54" name="Rectangle 53"/>
          <p:cNvSpPr/>
          <p:nvPr userDrawn="1"/>
        </p:nvSpPr>
        <p:spPr>
          <a:xfrm>
            <a:off x="6011517" y="2498579"/>
            <a:ext cx="883008" cy="307777"/>
          </a:xfrm>
          <a:prstGeom prst="rect">
            <a:avLst/>
          </a:prstGeom>
        </p:spPr>
        <p:txBody>
          <a:bodyPr wrap="square">
            <a:spAutoFit/>
          </a:bodyPr>
          <a:lstStyle/>
          <a:p>
            <a:pPr indent="-114300"/>
            <a:r>
              <a:rPr lang="en-US" sz="1400" dirty="0">
                <a:solidFill>
                  <a:schemeClr val="bg1"/>
                </a:solidFill>
              </a:rPr>
              <a:t>80%</a:t>
            </a:r>
          </a:p>
        </p:txBody>
      </p:sp>
      <p:sp>
        <p:nvSpPr>
          <p:cNvPr id="55" name="Rectangle 54"/>
          <p:cNvSpPr/>
          <p:nvPr userDrawn="1"/>
        </p:nvSpPr>
        <p:spPr>
          <a:xfrm>
            <a:off x="6011517" y="3046322"/>
            <a:ext cx="883008" cy="307777"/>
          </a:xfrm>
          <a:prstGeom prst="rect">
            <a:avLst/>
          </a:prstGeom>
        </p:spPr>
        <p:txBody>
          <a:bodyPr wrap="square">
            <a:spAutoFit/>
          </a:bodyPr>
          <a:lstStyle/>
          <a:p>
            <a:pPr indent="-114300"/>
            <a:r>
              <a:rPr lang="en-US" sz="1400" dirty="0">
                <a:solidFill>
                  <a:schemeClr val="bg1"/>
                </a:solidFill>
              </a:rPr>
              <a:t>60%</a:t>
            </a:r>
          </a:p>
        </p:txBody>
      </p:sp>
      <p:sp>
        <p:nvSpPr>
          <p:cNvPr id="56" name="Rectangle 55"/>
          <p:cNvSpPr/>
          <p:nvPr userDrawn="1"/>
        </p:nvSpPr>
        <p:spPr>
          <a:xfrm>
            <a:off x="6011517" y="3572844"/>
            <a:ext cx="883008" cy="307777"/>
          </a:xfrm>
          <a:prstGeom prst="rect">
            <a:avLst/>
          </a:prstGeom>
        </p:spPr>
        <p:txBody>
          <a:bodyPr wrap="square">
            <a:spAutoFit/>
          </a:bodyPr>
          <a:lstStyle/>
          <a:p>
            <a:pPr indent="-114300"/>
            <a:r>
              <a:rPr lang="en-US" sz="1400" dirty="0">
                <a:solidFill>
                  <a:schemeClr val="bg1"/>
                </a:solidFill>
              </a:rPr>
              <a:t>40%</a:t>
            </a:r>
          </a:p>
        </p:txBody>
      </p:sp>
      <p:sp>
        <p:nvSpPr>
          <p:cNvPr id="57" name="Rectangle 56"/>
          <p:cNvSpPr/>
          <p:nvPr userDrawn="1"/>
        </p:nvSpPr>
        <p:spPr>
          <a:xfrm>
            <a:off x="6021088" y="4114710"/>
            <a:ext cx="883008" cy="307777"/>
          </a:xfrm>
          <a:prstGeom prst="rect">
            <a:avLst/>
          </a:prstGeom>
        </p:spPr>
        <p:txBody>
          <a:bodyPr wrap="square">
            <a:spAutoFit/>
          </a:bodyPr>
          <a:lstStyle/>
          <a:p>
            <a:pPr indent="-114300"/>
            <a:r>
              <a:rPr lang="en-US" sz="1400" dirty="0"/>
              <a:t>20%</a:t>
            </a:r>
          </a:p>
        </p:txBody>
      </p:sp>
      <p:sp>
        <p:nvSpPr>
          <p:cNvPr id="58" name="Rectangle 57"/>
          <p:cNvSpPr/>
          <p:nvPr userDrawn="1"/>
        </p:nvSpPr>
        <p:spPr>
          <a:xfrm>
            <a:off x="7475862" y="2498579"/>
            <a:ext cx="884295" cy="307777"/>
          </a:xfrm>
          <a:prstGeom prst="rect">
            <a:avLst/>
          </a:prstGeom>
        </p:spPr>
        <p:txBody>
          <a:bodyPr wrap="square">
            <a:spAutoFit/>
          </a:bodyPr>
          <a:lstStyle/>
          <a:p>
            <a:pPr indent="-114300"/>
            <a:r>
              <a:rPr lang="en-US" sz="1400" dirty="0">
                <a:solidFill>
                  <a:schemeClr val="bg1"/>
                </a:solidFill>
              </a:rPr>
              <a:t>80%</a:t>
            </a:r>
          </a:p>
        </p:txBody>
      </p:sp>
      <p:sp>
        <p:nvSpPr>
          <p:cNvPr id="59" name="Rectangle 58"/>
          <p:cNvSpPr/>
          <p:nvPr userDrawn="1"/>
        </p:nvSpPr>
        <p:spPr>
          <a:xfrm>
            <a:off x="7475862" y="3046322"/>
            <a:ext cx="884295" cy="307777"/>
          </a:xfrm>
          <a:prstGeom prst="rect">
            <a:avLst/>
          </a:prstGeom>
        </p:spPr>
        <p:txBody>
          <a:bodyPr wrap="square">
            <a:spAutoFit/>
          </a:bodyPr>
          <a:lstStyle/>
          <a:p>
            <a:pPr indent="-114300"/>
            <a:r>
              <a:rPr lang="en-US" sz="1400" dirty="0">
                <a:solidFill>
                  <a:schemeClr val="bg1"/>
                </a:solidFill>
              </a:rPr>
              <a:t>60%</a:t>
            </a:r>
          </a:p>
        </p:txBody>
      </p:sp>
      <p:sp>
        <p:nvSpPr>
          <p:cNvPr id="60" name="Rectangle 59"/>
          <p:cNvSpPr/>
          <p:nvPr userDrawn="1"/>
        </p:nvSpPr>
        <p:spPr>
          <a:xfrm>
            <a:off x="7475862" y="3572844"/>
            <a:ext cx="884295" cy="307777"/>
          </a:xfrm>
          <a:prstGeom prst="rect">
            <a:avLst/>
          </a:prstGeom>
        </p:spPr>
        <p:txBody>
          <a:bodyPr wrap="square">
            <a:spAutoFit/>
          </a:bodyPr>
          <a:lstStyle/>
          <a:p>
            <a:pPr indent="-114300"/>
            <a:r>
              <a:rPr lang="en-US" sz="1400" dirty="0">
                <a:solidFill>
                  <a:schemeClr val="bg1"/>
                </a:solidFill>
              </a:rPr>
              <a:t>40%</a:t>
            </a:r>
          </a:p>
        </p:txBody>
      </p:sp>
      <p:sp>
        <p:nvSpPr>
          <p:cNvPr id="61" name="Rectangle 60"/>
          <p:cNvSpPr/>
          <p:nvPr userDrawn="1"/>
        </p:nvSpPr>
        <p:spPr>
          <a:xfrm>
            <a:off x="7467815" y="4114710"/>
            <a:ext cx="884295" cy="307777"/>
          </a:xfrm>
          <a:prstGeom prst="rect">
            <a:avLst/>
          </a:prstGeom>
        </p:spPr>
        <p:txBody>
          <a:bodyPr wrap="square">
            <a:spAutoFit/>
          </a:bodyPr>
          <a:lstStyle/>
          <a:p>
            <a:pPr indent="-114300"/>
            <a:r>
              <a:rPr lang="en-US" sz="1400" dirty="0"/>
              <a:t>20%</a:t>
            </a:r>
          </a:p>
        </p:txBody>
      </p:sp>
      <p:sp>
        <p:nvSpPr>
          <p:cNvPr id="62" name="Rectangle 61"/>
          <p:cNvSpPr/>
          <p:nvPr userDrawn="1"/>
        </p:nvSpPr>
        <p:spPr>
          <a:xfrm>
            <a:off x="3214217" y="771523"/>
            <a:ext cx="1357169" cy="1490477"/>
          </a:xfrm>
          <a:prstGeom prst="rect">
            <a:avLst/>
          </a:prstGeom>
          <a:solidFill>
            <a:srgbClr val="7F004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userDrawn="1"/>
        </p:nvSpPr>
        <p:spPr>
          <a:xfrm>
            <a:off x="3214217" y="2374309"/>
            <a:ext cx="1357169" cy="432047"/>
          </a:xfrm>
          <a:prstGeom prst="rect">
            <a:avLst/>
          </a:prstGeom>
          <a:solidFill>
            <a:srgbClr val="7F004E">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userDrawn="1"/>
        </p:nvSpPr>
        <p:spPr>
          <a:xfrm>
            <a:off x="3214217" y="2918664"/>
            <a:ext cx="1357169" cy="432047"/>
          </a:xfrm>
          <a:prstGeom prst="rect">
            <a:avLst/>
          </a:prstGeom>
          <a:solidFill>
            <a:srgbClr val="7F004E">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userDrawn="1"/>
        </p:nvSpPr>
        <p:spPr>
          <a:xfrm>
            <a:off x="3214217" y="3448574"/>
            <a:ext cx="1357169" cy="432047"/>
          </a:xfrm>
          <a:prstGeom prst="rect">
            <a:avLst/>
          </a:prstGeom>
          <a:solidFill>
            <a:srgbClr val="7F004E">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userDrawn="1"/>
        </p:nvSpPr>
        <p:spPr>
          <a:xfrm>
            <a:off x="3214217" y="3990440"/>
            <a:ext cx="1357169" cy="432047"/>
          </a:xfrm>
          <a:prstGeom prst="rect">
            <a:avLst/>
          </a:prstGeom>
          <a:solidFill>
            <a:srgbClr val="7F004E">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userDrawn="1"/>
        </p:nvSpPr>
        <p:spPr>
          <a:xfrm>
            <a:off x="3214217" y="1325828"/>
            <a:ext cx="1285852" cy="1169551"/>
          </a:xfrm>
          <a:prstGeom prst="rect">
            <a:avLst/>
          </a:prstGeom>
        </p:spPr>
        <p:txBody>
          <a:bodyPr wrap="square">
            <a:spAutoFit/>
          </a:bodyPr>
          <a:lstStyle/>
          <a:p>
            <a:pPr indent="-114300"/>
            <a:r>
              <a:rPr lang="en-US" sz="1400" dirty="0">
                <a:solidFill>
                  <a:schemeClr val="bg1"/>
                </a:solidFill>
              </a:rPr>
              <a:t>Plum</a:t>
            </a:r>
          </a:p>
          <a:p>
            <a:pPr indent="-114300"/>
            <a:r>
              <a:rPr lang="en-US" sz="1400" dirty="0">
                <a:solidFill>
                  <a:schemeClr val="bg1"/>
                </a:solidFill>
              </a:rPr>
              <a:t>R127</a:t>
            </a:r>
          </a:p>
          <a:p>
            <a:pPr indent="-114300"/>
            <a:r>
              <a:rPr lang="en-US" sz="1400" dirty="0">
                <a:solidFill>
                  <a:schemeClr val="bg1"/>
                </a:solidFill>
              </a:rPr>
              <a:t>G0 </a:t>
            </a:r>
          </a:p>
          <a:p>
            <a:pPr indent="-114300"/>
            <a:r>
              <a:rPr lang="en-US" sz="1400" dirty="0">
                <a:solidFill>
                  <a:schemeClr val="bg1"/>
                </a:solidFill>
              </a:rPr>
              <a:t>B78</a:t>
            </a:r>
          </a:p>
          <a:p>
            <a:pPr indent="-114300"/>
            <a:endParaRPr lang="en-US" sz="1400" dirty="0">
              <a:solidFill>
                <a:schemeClr val="bg1"/>
              </a:solidFill>
            </a:endParaRPr>
          </a:p>
        </p:txBody>
      </p:sp>
      <p:sp>
        <p:nvSpPr>
          <p:cNvPr id="68" name="Rectangle 67"/>
          <p:cNvSpPr/>
          <p:nvPr userDrawn="1"/>
        </p:nvSpPr>
        <p:spPr>
          <a:xfrm>
            <a:off x="3218650" y="2498579"/>
            <a:ext cx="884295" cy="307777"/>
          </a:xfrm>
          <a:prstGeom prst="rect">
            <a:avLst/>
          </a:prstGeom>
        </p:spPr>
        <p:txBody>
          <a:bodyPr wrap="square">
            <a:spAutoFit/>
          </a:bodyPr>
          <a:lstStyle/>
          <a:p>
            <a:pPr indent="-114300"/>
            <a:r>
              <a:rPr lang="en-US" sz="1400" dirty="0">
                <a:solidFill>
                  <a:schemeClr val="bg1"/>
                </a:solidFill>
              </a:rPr>
              <a:t>80%</a:t>
            </a:r>
          </a:p>
        </p:txBody>
      </p:sp>
      <p:sp>
        <p:nvSpPr>
          <p:cNvPr id="69" name="Rectangle 68"/>
          <p:cNvSpPr/>
          <p:nvPr userDrawn="1"/>
        </p:nvSpPr>
        <p:spPr>
          <a:xfrm>
            <a:off x="3218650" y="3046322"/>
            <a:ext cx="884295" cy="307777"/>
          </a:xfrm>
          <a:prstGeom prst="rect">
            <a:avLst/>
          </a:prstGeom>
        </p:spPr>
        <p:txBody>
          <a:bodyPr wrap="square">
            <a:spAutoFit/>
          </a:bodyPr>
          <a:lstStyle/>
          <a:p>
            <a:pPr indent="-114300"/>
            <a:r>
              <a:rPr lang="en-US" sz="1400" dirty="0">
                <a:solidFill>
                  <a:schemeClr val="bg1"/>
                </a:solidFill>
              </a:rPr>
              <a:t>60%</a:t>
            </a:r>
          </a:p>
        </p:txBody>
      </p:sp>
      <p:sp>
        <p:nvSpPr>
          <p:cNvPr id="70" name="Rectangle 69"/>
          <p:cNvSpPr/>
          <p:nvPr userDrawn="1"/>
        </p:nvSpPr>
        <p:spPr>
          <a:xfrm>
            <a:off x="3218650" y="3572844"/>
            <a:ext cx="884295" cy="307777"/>
          </a:xfrm>
          <a:prstGeom prst="rect">
            <a:avLst/>
          </a:prstGeom>
        </p:spPr>
        <p:txBody>
          <a:bodyPr wrap="square">
            <a:spAutoFit/>
          </a:bodyPr>
          <a:lstStyle/>
          <a:p>
            <a:pPr indent="-114300"/>
            <a:r>
              <a:rPr lang="en-US" sz="1400" dirty="0">
                <a:solidFill>
                  <a:schemeClr val="bg1"/>
                </a:solidFill>
              </a:rPr>
              <a:t>40%</a:t>
            </a:r>
          </a:p>
        </p:txBody>
      </p:sp>
      <p:sp>
        <p:nvSpPr>
          <p:cNvPr id="71" name="Rectangle 70"/>
          <p:cNvSpPr/>
          <p:nvPr userDrawn="1"/>
        </p:nvSpPr>
        <p:spPr>
          <a:xfrm>
            <a:off x="3218650" y="4114710"/>
            <a:ext cx="884295" cy="307777"/>
          </a:xfrm>
          <a:prstGeom prst="rect">
            <a:avLst/>
          </a:prstGeom>
        </p:spPr>
        <p:txBody>
          <a:bodyPr wrap="square">
            <a:spAutoFit/>
          </a:bodyPr>
          <a:lstStyle/>
          <a:p>
            <a:pPr indent="-114300"/>
            <a:r>
              <a:rPr lang="en-US" sz="1400" dirty="0"/>
              <a:t>20%</a:t>
            </a:r>
          </a:p>
        </p:txBody>
      </p:sp>
      <p:sp>
        <p:nvSpPr>
          <p:cNvPr id="72"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6/12/2024</a:t>
            </a:fld>
            <a:endParaRPr lang="en-AU" dirty="0"/>
          </a:p>
        </p:txBody>
      </p:sp>
      <p:sp>
        <p:nvSpPr>
          <p:cNvPr id="73"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74"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40747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Examples">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1"/>
          <p:cNvSpPr>
            <a:spLocks noGrp="1"/>
          </p:cNvSpPr>
          <p:nvPr>
            <p:ph type="title"/>
          </p:nvPr>
        </p:nvSpPr>
        <p:spPr>
          <a:xfrm>
            <a:off x="323850" y="140493"/>
            <a:ext cx="8510588" cy="542131"/>
          </a:xfrm>
        </p:spPr>
        <p:txBody>
          <a:bodyPr/>
          <a:lstStyle/>
          <a:p>
            <a:r>
              <a:rPr lang="en-US"/>
              <a:t>Click to edit Master title style</a:t>
            </a:r>
            <a:endParaRPr lang="en-US" dirty="0"/>
          </a:p>
        </p:txBody>
      </p:sp>
      <p:graphicFrame>
        <p:nvGraphicFramePr>
          <p:cNvPr id="12" name="Content Placeholder 3"/>
          <p:cNvGraphicFramePr>
            <a:graphicFrameLocks/>
          </p:cNvGraphicFramePr>
          <p:nvPr userDrawn="1">
            <p:extLst>
              <p:ext uri="{D42A27DB-BD31-4B8C-83A1-F6EECF244321}">
                <p14:modId xmlns:p14="http://schemas.microsoft.com/office/powerpoint/2010/main" val="2981940780"/>
              </p:ext>
            </p:extLst>
          </p:nvPr>
        </p:nvGraphicFramePr>
        <p:xfrm>
          <a:off x="4938183" y="771525"/>
          <a:ext cx="3896255" cy="37211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ontent Placeholder 5"/>
          <p:cNvGraphicFramePr>
            <a:graphicFrameLocks/>
          </p:cNvGraphicFramePr>
          <p:nvPr userDrawn="1">
            <p:extLst>
              <p:ext uri="{D42A27DB-BD31-4B8C-83A1-F6EECF244321}">
                <p14:modId xmlns:p14="http://schemas.microsoft.com/office/powerpoint/2010/main" val="2676595074"/>
              </p:ext>
            </p:extLst>
          </p:nvPr>
        </p:nvGraphicFramePr>
        <p:xfrm>
          <a:off x="323850" y="771525"/>
          <a:ext cx="3816102" cy="3721100"/>
        </p:xfrm>
        <a:graphic>
          <a:graphicData uri="http://schemas.openxmlformats.org/drawingml/2006/chart">
            <c:chart xmlns:c="http://schemas.openxmlformats.org/drawingml/2006/chart" xmlns:r="http://schemas.openxmlformats.org/officeDocument/2006/relationships" r:id="rId3"/>
          </a:graphicData>
        </a:graphic>
      </p:graphicFrame>
      <p:sp>
        <p:nvSpPr>
          <p:cNvPr id="14"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6/12/2024</a:t>
            </a:fld>
            <a:endParaRPr lang="en-AU" dirty="0"/>
          </a:p>
        </p:txBody>
      </p:sp>
      <p:sp>
        <p:nvSpPr>
          <p:cNvPr id="15"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6"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91293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ph Example">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108"/>
            <a:ext cx="6444207" cy="4756439"/>
          </a:xfrm>
          <a:prstGeom prst="rect">
            <a:avLst/>
          </a:prstGeom>
        </p:spPr>
      </p:pic>
      <p:sp>
        <p:nvSpPr>
          <p:cNvPr id="10"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6/12/2024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4"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1058931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alphaModFix amt="55000"/>
            <a:extLst>
              <a:ext uri="{28A0092B-C50C-407E-A947-70E740481C1C}">
                <a14:useLocalDpi xmlns:a14="http://schemas.microsoft.com/office/drawing/2010/main" val="0"/>
              </a:ext>
            </a:extLst>
          </a:blip>
          <a:srcRect l="1525" t="7141" r="8763"/>
          <a:stretch/>
        </p:blipFill>
        <p:spPr>
          <a:xfrm>
            <a:off x="323850" y="771525"/>
            <a:ext cx="8494713" cy="3744912"/>
          </a:xfrm>
          <a:prstGeom prst="rect">
            <a:avLst/>
          </a:prstGeom>
          <a:solidFill>
            <a:schemeClr val="tx1"/>
          </a:solidFill>
        </p:spPr>
      </p:pic>
      <p:pic>
        <p:nvPicPr>
          <p:cNvPr id="8" name="Picture 31" descr="RBA_Horizontal_Black"/>
          <p:cNvPicPr>
            <a:picLocks noChangeAspect="1" noChangeArrowheads="1"/>
          </p:cNvPicPr>
          <p:nvPr userDrawn="1"/>
        </p:nvPicPr>
        <p:blipFill>
          <a:blip r:embed="rId3"/>
          <a:srcRect/>
          <a:stretch>
            <a:fillRect/>
          </a:stretch>
        </p:blipFill>
        <p:spPr bwMode="auto">
          <a:xfrm>
            <a:off x="65292" y="27704"/>
            <a:ext cx="3511296" cy="862462"/>
          </a:xfrm>
          <a:prstGeom prst="rect">
            <a:avLst/>
          </a:prstGeom>
          <a:noFill/>
          <a:ln w="9525">
            <a:noFill/>
            <a:miter lim="800000"/>
            <a:headEnd/>
            <a:tailEnd/>
          </a:ln>
        </p:spPr>
      </p:pic>
      <p:sp>
        <p:nvSpPr>
          <p:cNvPr id="9" name="Title 1"/>
          <p:cNvSpPr>
            <a:spLocks noGrp="1"/>
          </p:cNvSpPr>
          <p:nvPr>
            <p:ph type="ctrTitle"/>
          </p:nvPr>
        </p:nvSpPr>
        <p:spPr>
          <a:xfrm>
            <a:off x="685800" y="2890826"/>
            <a:ext cx="7772400" cy="607568"/>
          </a:xfrm>
          <a:prstGeom prst="rect">
            <a:avLst/>
          </a:prstGeom>
        </p:spPr>
        <p:txBody>
          <a:bodyPr vert="horz" anchor="t"/>
          <a:lstStyle>
            <a:lvl1pPr>
              <a:defRPr>
                <a:solidFill>
                  <a:schemeClr val="bg1"/>
                </a:solidFill>
                <a:latin typeface="+mj-lt"/>
                <a:cs typeface="Tahoma"/>
              </a:defRPr>
            </a:lvl1pPr>
          </a:lstStyle>
          <a:p>
            <a:r>
              <a:rPr lang="en-US"/>
              <a:t>Click to edit Master title style</a:t>
            </a:r>
            <a:endParaRPr lang="en-US" dirty="0"/>
          </a:p>
        </p:txBody>
      </p:sp>
      <p:sp>
        <p:nvSpPr>
          <p:cNvPr id="10" name="Subtitle 2"/>
          <p:cNvSpPr>
            <a:spLocks noGrp="1"/>
          </p:cNvSpPr>
          <p:nvPr>
            <p:ph type="subTitle" idx="1"/>
          </p:nvPr>
        </p:nvSpPr>
        <p:spPr>
          <a:xfrm>
            <a:off x="683568" y="3538899"/>
            <a:ext cx="7776864" cy="959481"/>
          </a:xfrm>
          <a:prstGeom prst="rect">
            <a:avLst/>
          </a:prstGeom>
        </p:spPr>
        <p:txBody>
          <a:bodyPr vert="horz">
            <a:normAutofit/>
          </a:bodyPr>
          <a:lstStyle>
            <a:lvl1pPr marL="0" indent="0" algn="l">
              <a:buNone/>
              <a:defRPr sz="2000">
                <a:solidFill>
                  <a:schemeClr val="bg1"/>
                </a:solidFill>
                <a:latin typeface="+mn-lt"/>
                <a:cs typeface="Tahoma"/>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Tree>
    <p:extLst>
      <p:ext uri="{BB962C8B-B14F-4D97-AF65-F5344CB8AC3E}">
        <p14:creationId xmlns:p14="http://schemas.microsoft.com/office/powerpoint/2010/main" val="2420064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4938" y="140494"/>
            <a:ext cx="8499500" cy="540544"/>
          </a:xfrm>
          <a:prstGeom prst="rect">
            <a:avLst/>
          </a:prstGeom>
        </p:spPr>
        <p:txBody>
          <a:bodyPr vert="horz"/>
          <a:lstStyle>
            <a:lvl1pPr>
              <a:defRPr>
                <a:solidFill>
                  <a:srgbClr val="0066AA"/>
                </a:solidFill>
              </a:defRPr>
            </a:lvl1pPr>
          </a:lstStyle>
          <a:p>
            <a:r>
              <a:rPr lang="en-US"/>
              <a:t>Click to edit Master title style</a:t>
            </a:r>
            <a:endParaRPr lang="en-US" dirty="0"/>
          </a:p>
        </p:txBody>
      </p:sp>
      <p:sp>
        <p:nvSpPr>
          <p:cNvPr id="3" name="Content Placeholder 2"/>
          <p:cNvSpPr>
            <a:spLocks noGrp="1"/>
          </p:cNvSpPr>
          <p:nvPr>
            <p:ph idx="1"/>
          </p:nvPr>
        </p:nvSpPr>
        <p:spPr>
          <a:xfrm>
            <a:off x="323850" y="820342"/>
            <a:ext cx="8510588" cy="3671888"/>
          </a:xfrm>
          <a:prstGeom prst="rect">
            <a:avLst/>
          </a:prstGeom>
        </p:spPr>
        <p:txBody>
          <a:bodyPr vert="horz">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6/12/2024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3"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23850" y="140495"/>
            <a:ext cx="8510588" cy="540543"/>
          </a:xfrm>
          <a:prstGeom prst="rect">
            <a:avLst/>
          </a:prstGeom>
        </p:spPr>
        <p:txBody>
          <a:bodyPr vert="horz"/>
          <a:lstStyle>
            <a:lvl1pPr>
              <a:defRPr>
                <a:solidFill>
                  <a:srgbClr val="0066AA"/>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13184" y="820589"/>
            <a:ext cx="4174149" cy="3671640"/>
          </a:xfrm>
          <a:prstGeom prst="rect">
            <a:avLst/>
          </a:prstGeom>
        </p:spPr>
        <p:txBody>
          <a:bodyPr vert="horz">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7974" y="820342"/>
            <a:ext cx="4176464" cy="3671888"/>
          </a:xfrm>
          <a:prstGeom prst="rect">
            <a:avLst/>
          </a:prstGeom>
        </p:spPr>
        <p:txBody>
          <a:bodyPr vert="horz">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6/12/2024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3"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850" y="141480"/>
            <a:ext cx="8510588" cy="539558"/>
          </a:xfrm>
          <a:prstGeom prst="rect">
            <a:avLst/>
          </a:prstGeom>
        </p:spPr>
        <p:txBody>
          <a:bodyPr vert="horz"/>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23850" y="820341"/>
            <a:ext cx="4176142" cy="486055"/>
          </a:xfrm>
          <a:prstGeom prst="rect">
            <a:avLst/>
          </a:prstGeom>
        </p:spPr>
        <p:txBody>
          <a:bodyPr vert="horz"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23850" y="1383618"/>
            <a:ext cx="4176142" cy="3108610"/>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454" y="820341"/>
            <a:ext cx="4167268" cy="486055"/>
          </a:xfrm>
          <a:prstGeom prst="rect">
            <a:avLst/>
          </a:prstGeom>
        </p:spPr>
        <p:txBody>
          <a:bodyPr vert="horz"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56667" y="1383619"/>
            <a:ext cx="4177770" cy="3108611"/>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6/12/2024</a:t>
            </a:fld>
            <a:endParaRPr lang="en-AU" dirty="0"/>
          </a:p>
        </p:txBody>
      </p:sp>
      <p:sp>
        <p:nvSpPr>
          <p:cNvPr id="14"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5"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Three Column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3850" y="843558"/>
            <a:ext cx="2700000" cy="630071"/>
          </a:xfrm>
          <a:prstGeom prst="rect">
            <a:avLst/>
          </a:prstGeom>
        </p:spPr>
        <p:txBody>
          <a:bodyPr vert="horz" anchor="b">
            <a:noAutofit/>
          </a:bodyPr>
          <a:lstStyle>
            <a:lvl1pPr marL="0" indent="0">
              <a:buNone/>
              <a:defRPr sz="20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23850" y="1635646"/>
            <a:ext cx="2700000" cy="2933975"/>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203848" y="843558"/>
            <a:ext cx="2700000" cy="630071"/>
          </a:xfrm>
          <a:prstGeom prst="rect">
            <a:avLst/>
          </a:prstGeom>
        </p:spPr>
        <p:txBody>
          <a:bodyPr vert="horz" anchor="b">
            <a:noAutofit/>
          </a:bodyPr>
          <a:lstStyle>
            <a:lvl1pPr marL="0" indent="0">
              <a:buNone/>
              <a:defRPr sz="20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227132" y="1635646"/>
            <a:ext cx="2700000" cy="2933975"/>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p:cNvSpPr>
            <a:spLocks noGrp="1"/>
          </p:cNvSpPr>
          <p:nvPr>
            <p:ph type="body" sz="quarter" idx="13"/>
          </p:nvPr>
        </p:nvSpPr>
        <p:spPr>
          <a:xfrm>
            <a:off x="6131802" y="843558"/>
            <a:ext cx="2700000" cy="630071"/>
          </a:xfrm>
          <a:prstGeom prst="rect">
            <a:avLst/>
          </a:prstGeom>
        </p:spPr>
        <p:txBody>
          <a:bodyPr vert="horz" anchor="b">
            <a:noAutofit/>
          </a:bodyPr>
          <a:lstStyle>
            <a:lvl1pPr marL="0" indent="0">
              <a:buNone/>
              <a:defRPr sz="20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p:cNvSpPr>
            <a:spLocks noGrp="1"/>
          </p:cNvSpPr>
          <p:nvPr>
            <p:ph sz="quarter" idx="14"/>
          </p:nvPr>
        </p:nvSpPr>
        <p:spPr>
          <a:xfrm>
            <a:off x="6131802" y="1635646"/>
            <a:ext cx="2700000" cy="2949314"/>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
          <p:cNvSpPr>
            <a:spLocks noGrp="1"/>
          </p:cNvSpPr>
          <p:nvPr>
            <p:ph type="title"/>
          </p:nvPr>
        </p:nvSpPr>
        <p:spPr>
          <a:xfrm>
            <a:off x="323850" y="141480"/>
            <a:ext cx="8510588" cy="539558"/>
          </a:xfrm>
          <a:prstGeom prst="rect">
            <a:avLst/>
          </a:prstGeom>
        </p:spPr>
        <p:txBody>
          <a:bodyPr vert="horz"/>
          <a:lstStyle>
            <a:lvl1pPr>
              <a:defRPr/>
            </a:lvl1pPr>
          </a:lstStyle>
          <a:p>
            <a:r>
              <a:rPr lang="en-US"/>
              <a:t>Click to edit Master title style</a:t>
            </a:r>
            <a:endParaRPr lang="en-US" dirty="0"/>
          </a:p>
        </p:txBody>
      </p:sp>
      <p:sp>
        <p:nvSpPr>
          <p:cNvPr id="14"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6/12/2024</a:t>
            </a:fld>
            <a:endParaRPr lang="en-AU" dirty="0"/>
          </a:p>
        </p:txBody>
      </p:sp>
      <p:sp>
        <p:nvSpPr>
          <p:cNvPr id="15"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6"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36871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6/12/2024</a:t>
            </a:fld>
            <a:endParaRPr lang="en-AU" dirty="0"/>
          </a:p>
        </p:txBody>
      </p:sp>
      <p:sp>
        <p:nvSpPr>
          <p:cNvPr id="9"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0"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332109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BA Chart">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6/12/2024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3"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994754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nt sizes sample">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4"/>
          <p:cNvSpPr>
            <a:spLocks noGrp="1"/>
          </p:cNvSpPr>
          <p:nvPr>
            <p:ph type="title"/>
          </p:nvPr>
        </p:nvSpPr>
        <p:spPr>
          <a:xfrm>
            <a:off x="323850" y="140493"/>
            <a:ext cx="8510588" cy="542131"/>
          </a:xfrm>
        </p:spPr>
        <p:txBody>
          <a:bodyPr/>
          <a:lstStyle/>
          <a:p>
            <a:r>
              <a:rPr lang="en-US"/>
              <a:t>Click to edit Master title style</a:t>
            </a:r>
            <a:endParaRPr lang="en-US" dirty="0"/>
          </a:p>
        </p:txBody>
      </p:sp>
      <p:sp>
        <p:nvSpPr>
          <p:cNvPr id="12" name="Content Placeholder 5"/>
          <p:cNvSpPr>
            <a:spLocks noGrp="1"/>
          </p:cNvSpPr>
          <p:nvPr>
            <p:ph idx="1"/>
          </p:nvPr>
        </p:nvSpPr>
        <p:spPr>
          <a:xfrm>
            <a:off x="323850" y="771550"/>
            <a:ext cx="8510588" cy="37206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6/12/2024</a:t>
            </a:fld>
            <a:endParaRPr lang="en-AU" dirty="0"/>
          </a:p>
        </p:txBody>
      </p:sp>
      <p:sp>
        <p:nvSpPr>
          <p:cNvPr id="14"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5"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87872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323528" y="843558"/>
            <a:ext cx="8496944" cy="364867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4"/>
          <p:cNvSpPr>
            <a:spLocks noGrp="1"/>
          </p:cNvSpPr>
          <p:nvPr>
            <p:ph type="title"/>
          </p:nvPr>
        </p:nvSpPr>
        <p:spPr>
          <a:xfrm>
            <a:off x="323528" y="140494"/>
            <a:ext cx="8496944" cy="541046"/>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E44AF736-A672-268B-AF03-45D9D4C6C2EF}"/>
              </a:ext>
            </a:extLst>
          </p:cNvPr>
          <p:cNvSpPr>
            <a:spLocks noGrp="1"/>
          </p:cNvSpPr>
          <p:nvPr>
            <p:ph type="ftr" sz="quarter" idx="3"/>
          </p:nvPr>
        </p:nvSpPr>
        <p:spPr>
          <a:xfrm>
            <a:off x="3124200" y="4660899"/>
            <a:ext cx="2895600" cy="363220"/>
          </a:xfrm>
          <a:prstGeom prst="rect">
            <a:avLst/>
          </a:prstGeom>
        </p:spPr>
        <p:txBody>
          <a:bodyPr vert="horz" lIns="91440" tIns="45720" rIns="91440" bIns="45720" rtlCol="0" anchor="b"/>
          <a:lstStyle>
            <a:lvl1pPr algn="ctr">
              <a:defRPr sz="1000">
                <a:solidFill>
                  <a:srgbClr val="696969"/>
                </a:solidFill>
                <a:latin typeface="Calibri" panose="020F0502020204030204" pitchFamily="34" charset="0"/>
              </a:defRPr>
            </a:lvl1pPr>
          </a:lstStyle>
          <a:p>
            <a:endParaRPr lang="en-AU"/>
          </a:p>
        </p:txBody>
      </p:sp>
    </p:spTree>
  </p:cSld>
  <p:clrMap bg1="lt1" tx1="dk1" bg2="lt2" tx2="dk2" accent1="accent1" accent2="accent2" accent3="accent3" accent4="accent4" accent5="accent5" accent6="accent6" hlink="hlink" folHlink="folHlink"/>
  <p:sldLayoutIdLst>
    <p:sldLayoutId id="2147483651" r:id="rId1"/>
    <p:sldLayoutId id="2147483673" r:id="rId2"/>
    <p:sldLayoutId id="2147483652" r:id="rId3"/>
    <p:sldLayoutId id="2147483654" r:id="rId4"/>
    <p:sldLayoutId id="2147483655" r:id="rId5"/>
    <p:sldLayoutId id="2147483670" r:id="rId6"/>
    <p:sldLayoutId id="2147483669" r:id="rId7"/>
    <p:sldLayoutId id="2147483672" r:id="rId8"/>
    <p:sldLayoutId id="2147483674" r:id="rId9"/>
    <p:sldLayoutId id="2147483675" r:id="rId10"/>
    <p:sldLayoutId id="2147483676" r:id="rId11"/>
    <p:sldLayoutId id="2147483678" r:id="rId12"/>
    <p:sldLayoutId id="2147483679" r:id="rId13"/>
  </p:sldLayoutIdLst>
  <p:hf sldNum="0" hdr="0" ftr="0" dt="0"/>
  <p:txStyles>
    <p:titleStyle>
      <a:lvl1pPr algn="l" rtl="0" eaLnBrk="1" fontAlgn="base" hangingPunct="1">
        <a:spcBef>
          <a:spcPct val="0"/>
        </a:spcBef>
        <a:spcAft>
          <a:spcPct val="0"/>
        </a:spcAft>
        <a:defRPr sz="3000" baseline="0">
          <a:solidFill>
            <a:srgbClr val="0066AA"/>
          </a:solidFill>
          <a:latin typeface="+mj-lt"/>
          <a:ea typeface="ＭＳ Ｐゴシック" charset="-128"/>
          <a:cs typeface="Tahoma"/>
        </a:defRPr>
      </a:lvl1pPr>
      <a:lvl2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2pPr>
      <a:lvl3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3pPr>
      <a:lvl4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4pPr>
      <a:lvl5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ＭＳ Ｐゴシック" charset="-128"/>
          <a:cs typeface="Tahoma"/>
        </a:defRPr>
      </a:lvl1pPr>
      <a:lvl2pPr marL="742950" indent="-285750" algn="l" rtl="0" eaLnBrk="1" fontAlgn="base" hangingPunct="1">
        <a:spcBef>
          <a:spcPct val="20000"/>
        </a:spcBef>
        <a:spcAft>
          <a:spcPct val="0"/>
        </a:spcAft>
        <a:buChar char="–"/>
        <a:defRPr sz="1800">
          <a:solidFill>
            <a:schemeClr val="tx1"/>
          </a:solidFill>
          <a:latin typeface="+mn-lt"/>
          <a:ea typeface="ＭＳ Ｐゴシック" charset="-128"/>
          <a:cs typeface="Tahoma"/>
        </a:defRPr>
      </a:lvl2pPr>
      <a:lvl3pPr marL="1143000" indent="-228600" algn="l" rtl="0" eaLnBrk="1" fontAlgn="base" hangingPunct="1">
        <a:spcBef>
          <a:spcPct val="20000"/>
        </a:spcBef>
        <a:spcAft>
          <a:spcPct val="0"/>
        </a:spcAft>
        <a:buChar char="•"/>
        <a:defRPr sz="1600">
          <a:solidFill>
            <a:schemeClr val="tx1"/>
          </a:solidFill>
          <a:latin typeface="+mn-lt"/>
          <a:ea typeface="ＭＳ Ｐゴシック" charset="-128"/>
          <a:cs typeface="Tahoma"/>
        </a:defRPr>
      </a:lvl3pPr>
      <a:lvl4pPr marL="1600200" indent="-228600" algn="l" rtl="0" eaLnBrk="1" fontAlgn="base" hangingPunct="1">
        <a:spcBef>
          <a:spcPct val="20000"/>
        </a:spcBef>
        <a:spcAft>
          <a:spcPct val="0"/>
        </a:spcAft>
        <a:buChar char="–"/>
        <a:defRPr sz="1400">
          <a:solidFill>
            <a:schemeClr val="tx1"/>
          </a:solidFill>
          <a:latin typeface="+mn-lt"/>
          <a:ea typeface="ＭＳ Ｐゴシック" charset="-128"/>
          <a:cs typeface="Tahoma"/>
        </a:defRPr>
      </a:lvl4pPr>
      <a:lvl5pPr marL="2057400" indent="-228600" algn="l" rtl="0" eaLnBrk="1" fontAlgn="base" hangingPunct="1">
        <a:spcBef>
          <a:spcPct val="20000"/>
        </a:spcBef>
        <a:spcAft>
          <a:spcPct val="0"/>
        </a:spcAft>
        <a:buChar char="»"/>
        <a:defRPr sz="1400">
          <a:solidFill>
            <a:schemeClr val="tx1"/>
          </a:solidFill>
          <a:latin typeface="+mn-lt"/>
          <a:ea typeface="ＭＳ Ｐゴシック" charset="-128"/>
          <a:cs typeface="Tahoma"/>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1.jpg"/></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6.jpg"/></Relationships>
</file>

<file path=ppt/slides/_rels/slide2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Monetary and Fiscal Policy coordination: game theory perspective</a:t>
            </a:r>
          </a:p>
        </p:txBody>
      </p:sp>
      <p:sp>
        <p:nvSpPr>
          <p:cNvPr id="3" name="Subtitle 2"/>
          <p:cNvSpPr>
            <a:spLocks noGrp="1"/>
          </p:cNvSpPr>
          <p:nvPr>
            <p:ph type="subTitle" idx="1"/>
          </p:nvPr>
        </p:nvSpPr>
        <p:spPr>
          <a:xfrm>
            <a:off x="681336" y="2673711"/>
            <a:ext cx="7776864" cy="959481"/>
          </a:xfrm>
        </p:spPr>
        <p:txBody>
          <a:bodyPr/>
          <a:lstStyle/>
          <a:p>
            <a:r>
              <a:rPr lang="en-US" dirty="0"/>
              <a:t>Gulnara </a:t>
            </a:r>
            <a:r>
              <a:rPr lang="en-US" dirty="0" err="1"/>
              <a:t>Nolan,</a:t>
            </a:r>
            <a:r>
              <a:rPr lang="en-US"/>
              <a:t> Matt Nolan </a:t>
            </a:r>
            <a:r>
              <a:rPr lang="en-US" dirty="0"/>
              <a:t>and Vladimir </a:t>
            </a:r>
            <a:r>
              <a:rPr lang="en-US" dirty="0" err="1"/>
              <a:t>Petkov</a:t>
            </a:r>
            <a:endParaRPr lang="en-US" dirty="0"/>
          </a:p>
        </p:txBody>
      </p:sp>
      <p:sp>
        <p:nvSpPr>
          <p:cNvPr id="4" name="Rectangle 5"/>
          <p:cNvSpPr>
            <a:spLocks noChangeArrowheads="1"/>
          </p:cNvSpPr>
          <p:nvPr/>
        </p:nvSpPr>
        <p:spPr bwMode="auto">
          <a:xfrm>
            <a:off x="696913" y="3651870"/>
            <a:ext cx="3155007" cy="861774"/>
          </a:xfrm>
          <a:prstGeom prst="rect">
            <a:avLst/>
          </a:prstGeom>
          <a:noFill/>
          <a:ln w="9525">
            <a:noFill/>
            <a:miter lim="800000"/>
            <a:headEnd/>
            <a:tailEnd/>
          </a:ln>
        </p:spPr>
        <p:txBody>
          <a:bodyPr wrap="square">
            <a:spAutoFit/>
          </a:bodyPr>
          <a:lstStyle/>
          <a:p>
            <a:pPr eaLnBrk="0" hangingPunct="0"/>
            <a:r>
              <a:rPr lang="en-US" sz="1200" dirty="0">
                <a:solidFill>
                  <a:schemeClr val="bg1"/>
                </a:solidFill>
                <a:latin typeface="+mn-lt"/>
                <a:cs typeface="Tahoma"/>
              </a:rPr>
              <a:t>ER Thursday coffee</a:t>
            </a:r>
            <a:br>
              <a:rPr lang="en-US" sz="1200" baseline="30000" dirty="0">
                <a:solidFill>
                  <a:schemeClr val="bg1"/>
                </a:solidFill>
                <a:latin typeface="+mn-lt"/>
                <a:cs typeface="Tahoma"/>
              </a:rPr>
            </a:br>
            <a:r>
              <a:rPr lang="en-AU" sz="1200" dirty="0">
                <a:solidFill>
                  <a:schemeClr val="bg1"/>
                </a:solidFill>
                <a:latin typeface="+mn-lt"/>
                <a:cs typeface="Tahoma"/>
              </a:rPr>
              <a:t>12 December</a:t>
            </a:r>
          </a:p>
          <a:p>
            <a:pPr algn="r" eaLnBrk="0" hangingPunct="0"/>
            <a:endParaRPr lang="en-US" sz="1200" dirty="0">
              <a:solidFill>
                <a:schemeClr val="bg1"/>
              </a:solidFill>
              <a:latin typeface="+mn-lt"/>
              <a:cs typeface="Tahoma"/>
            </a:endParaRPr>
          </a:p>
          <a:p>
            <a:pPr eaLnBrk="0" hangingPunct="0"/>
            <a:endParaRPr lang="en-US" sz="1400" dirty="0">
              <a:solidFill>
                <a:schemeClr val="bg1"/>
              </a:solidFill>
              <a:latin typeface="+mn-lt"/>
              <a:cs typeface="Tahoma"/>
            </a:endParaRPr>
          </a:p>
        </p:txBody>
      </p:sp>
      <p:sp>
        <p:nvSpPr>
          <p:cNvPr id="5" name="Footer Placeholder 4">
            <a:extLst>
              <a:ext uri="{FF2B5EF4-FFF2-40B4-BE49-F238E27FC236}">
                <a16:creationId xmlns:a16="http://schemas.microsoft.com/office/drawing/2014/main" id="{4BDF1E54-1C05-684E-4B11-C30E4565994C}"/>
              </a:ext>
            </a:extLst>
          </p:cNvPr>
          <p:cNvSpPr>
            <a:spLocks noGrp="1"/>
          </p:cNvSpPr>
          <p:nvPr>
            <p:ph type="ftr" sz="quarter" idx="10"/>
          </p:nvPr>
        </p:nvSpPr>
        <p:spPr>
          <a:xfrm>
            <a:off x="3124200" y="4660900"/>
            <a:ext cx="2895600" cy="363220"/>
          </a:xfrm>
        </p:spPr>
        <p:txBody>
          <a:bodyPr anchor="b"/>
          <a:lstStyle/>
          <a:p>
            <a:r>
              <a:rPr lang="en-AU"/>
              <a:t>GENERAL</a:t>
            </a:r>
          </a:p>
        </p:txBody>
      </p:sp>
    </p:spTree>
    <p:extLst>
      <p:ext uri="{BB962C8B-B14F-4D97-AF65-F5344CB8AC3E}">
        <p14:creationId xmlns:p14="http://schemas.microsoft.com/office/powerpoint/2010/main" val="2519757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ACD8B0-EF7B-1666-BA41-ABA6B018F3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6E7555-9FD6-BE61-5AEE-34884CFC0E0E}"/>
              </a:ext>
            </a:extLst>
          </p:cNvPr>
          <p:cNvSpPr>
            <a:spLocks noGrp="1"/>
          </p:cNvSpPr>
          <p:nvPr>
            <p:ph type="title"/>
          </p:nvPr>
        </p:nvSpPr>
        <p:spPr/>
        <p:txBody>
          <a:bodyPr/>
          <a:lstStyle/>
          <a:p>
            <a:r>
              <a:rPr lang="en-AU" dirty="0"/>
              <a:t>Key pieces</a:t>
            </a:r>
          </a:p>
        </p:txBody>
      </p:sp>
      <p:sp>
        <p:nvSpPr>
          <p:cNvPr id="3" name="Content Placeholder 2">
            <a:extLst>
              <a:ext uri="{FF2B5EF4-FFF2-40B4-BE49-F238E27FC236}">
                <a16:creationId xmlns:a16="http://schemas.microsoft.com/office/drawing/2014/main" id="{FC78EFAE-728B-A097-805B-B1FE510F9DDE}"/>
              </a:ext>
            </a:extLst>
          </p:cNvPr>
          <p:cNvSpPr>
            <a:spLocks noGrp="1"/>
          </p:cNvSpPr>
          <p:nvPr>
            <p:ph sz="half" idx="1"/>
          </p:nvPr>
        </p:nvSpPr>
        <p:spPr>
          <a:xfrm>
            <a:off x="390364" y="627535"/>
            <a:ext cx="8363272" cy="4375470"/>
          </a:xfrm>
        </p:spPr>
        <p:txBody>
          <a:bodyPr>
            <a:normAutofit fontScale="77500" lnSpcReduction="20000"/>
          </a:bodyPr>
          <a:lstStyle/>
          <a:p>
            <a:pPr marL="0" indent="0">
              <a:buNone/>
            </a:pPr>
            <a:r>
              <a:rPr lang="en-AU" dirty="0"/>
              <a:t>Monetary authorities are given an asymmetric inflation target in order to prevent time inconsistency (</a:t>
            </a:r>
            <a:r>
              <a:rPr lang="en-AU" dirty="0" err="1"/>
              <a:t>Kyland</a:t>
            </a:r>
            <a:r>
              <a:rPr lang="en-AU" dirty="0"/>
              <a:t> and Prescott, 1977).</a:t>
            </a:r>
          </a:p>
          <a:p>
            <a:pPr marL="0" indent="0">
              <a:buNone/>
            </a:pPr>
            <a:endParaRPr lang="en-AU" dirty="0"/>
          </a:p>
          <a:p>
            <a:pPr marL="0" indent="0">
              <a:buNone/>
            </a:pPr>
            <a:r>
              <a:rPr lang="en-AU" dirty="0"/>
              <a:t>This generates a non-cooperative game between authorities (</a:t>
            </a:r>
            <a:r>
              <a:rPr lang="en-US" dirty="0" err="1"/>
              <a:t>Debelle</a:t>
            </a:r>
            <a:r>
              <a:rPr lang="en-US" dirty="0"/>
              <a:t> and Fischer, 1994 and Dixit and </a:t>
            </a:r>
            <a:r>
              <a:rPr lang="en-US" dirty="0" err="1"/>
              <a:t>Lambertini</a:t>
            </a:r>
            <a:r>
              <a:rPr lang="en-US" dirty="0"/>
              <a:t>, 2003) – an inferior Nash Equilibrium that can be mollified through monetary leadership.</a:t>
            </a:r>
          </a:p>
          <a:p>
            <a:pPr marL="0" indent="0">
              <a:buNone/>
            </a:pPr>
            <a:endParaRPr lang="en-US" dirty="0"/>
          </a:p>
          <a:p>
            <a:pPr marL="0" indent="0">
              <a:buNone/>
            </a:pPr>
            <a:r>
              <a:rPr lang="en-US" dirty="0"/>
              <a:t>Sargent and Wallace (1981), Cochrane (2021), </a:t>
            </a:r>
            <a:r>
              <a:rPr lang="en-US" dirty="0" err="1"/>
              <a:t>Betheley</a:t>
            </a:r>
            <a:r>
              <a:rPr lang="en-US" dirty="0"/>
              <a:t> </a:t>
            </a:r>
            <a:r>
              <a:rPr lang="en-US" dirty="0" err="1"/>
              <a:t>etal</a:t>
            </a:r>
            <a:r>
              <a:rPr lang="en-US" dirty="0"/>
              <a:t> (2024) – fiscal authorities can use debt to influence monetary policy, even after delegation of authority (fiscal dominance/leadership).</a:t>
            </a:r>
          </a:p>
          <a:p>
            <a:pPr marL="0" indent="0">
              <a:buNone/>
            </a:pPr>
            <a:endParaRPr lang="en-US" dirty="0"/>
          </a:p>
          <a:p>
            <a:pPr marL="0" indent="0">
              <a:buNone/>
            </a:pPr>
            <a:r>
              <a:rPr lang="en-US" dirty="0"/>
              <a:t>However, there has not been </a:t>
            </a:r>
            <a:r>
              <a:rPr lang="en-US" b="1" dirty="0"/>
              <a:t>general modelling of what generates leadership</a:t>
            </a:r>
            <a:r>
              <a:rPr lang="en-US" dirty="0"/>
              <a:t>.  We combine three pieces of literature to describe this:</a:t>
            </a:r>
          </a:p>
          <a:p>
            <a:pPr marL="0" indent="0">
              <a:buNone/>
            </a:pPr>
            <a:endParaRPr lang="en-US" dirty="0"/>
          </a:p>
          <a:p>
            <a:pPr marL="457200" indent="-457200">
              <a:buFont typeface="+mj-lt"/>
              <a:buAutoNum type="arabicPeriod"/>
            </a:pPr>
            <a:r>
              <a:rPr lang="en-US" dirty="0"/>
              <a:t>Woodford (1999) – interest rate smoothing an </a:t>
            </a:r>
            <a:r>
              <a:rPr lang="en-US" i="1" dirty="0"/>
              <a:t>adjustment costs</a:t>
            </a:r>
            <a:r>
              <a:rPr lang="en-US" dirty="0"/>
              <a:t> of changing instruments.</a:t>
            </a:r>
          </a:p>
          <a:p>
            <a:pPr marL="457200" indent="-457200">
              <a:buFont typeface="+mj-lt"/>
              <a:buAutoNum type="arabicPeriod"/>
            </a:pPr>
            <a:r>
              <a:rPr lang="en-US" dirty="0"/>
              <a:t>Dixit (1997) – dynamic investment models.</a:t>
            </a:r>
          </a:p>
          <a:p>
            <a:pPr marL="457200" indent="-457200">
              <a:buFont typeface="+mj-lt"/>
              <a:buAutoNum type="arabicPeriod"/>
            </a:pPr>
            <a:r>
              <a:rPr lang="en-US" dirty="0"/>
              <a:t>Dixit and </a:t>
            </a:r>
            <a:r>
              <a:rPr lang="en-US" dirty="0" err="1"/>
              <a:t>Lambertini</a:t>
            </a:r>
            <a:r>
              <a:rPr lang="en-US" dirty="0"/>
              <a:t> (2003) – reduced form modelling of simple LQ loss functions to define decision rules for monetary and fiscal policy.</a:t>
            </a:r>
          </a:p>
        </p:txBody>
      </p:sp>
    </p:spTree>
    <p:extLst>
      <p:ext uri="{BB962C8B-B14F-4D97-AF65-F5344CB8AC3E}">
        <p14:creationId xmlns:p14="http://schemas.microsoft.com/office/powerpoint/2010/main" val="3552764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31DA61C-EB86-E9DA-0BE9-7D651B82E4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C82006-C035-E4A8-BFF2-179007CFBE49}"/>
              </a:ext>
            </a:extLst>
          </p:cNvPr>
          <p:cNvSpPr>
            <a:spLocks noGrp="1"/>
          </p:cNvSpPr>
          <p:nvPr>
            <p:ph type="title"/>
          </p:nvPr>
        </p:nvSpPr>
        <p:spPr/>
        <p:txBody>
          <a:bodyPr/>
          <a:lstStyle/>
          <a:p>
            <a:r>
              <a:rPr lang="en-AU" dirty="0"/>
              <a:t>Key pieces</a:t>
            </a:r>
          </a:p>
        </p:txBody>
      </p:sp>
      <p:sp>
        <p:nvSpPr>
          <p:cNvPr id="3" name="Content Placeholder 2">
            <a:extLst>
              <a:ext uri="{FF2B5EF4-FFF2-40B4-BE49-F238E27FC236}">
                <a16:creationId xmlns:a16="http://schemas.microsoft.com/office/drawing/2014/main" id="{7F6F0124-6AB2-AD3C-994C-184C7536A033}"/>
              </a:ext>
            </a:extLst>
          </p:cNvPr>
          <p:cNvSpPr>
            <a:spLocks noGrp="1"/>
          </p:cNvSpPr>
          <p:nvPr>
            <p:ph sz="half" idx="1"/>
          </p:nvPr>
        </p:nvSpPr>
        <p:spPr>
          <a:xfrm>
            <a:off x="390364" y="771550"/>
            <a:ext cx="8363272" cy="4104456"/>
          </a:xfrm>
        </p:spPr>
        <p:txBody>
          <a:bodyPr>
            <a:normAutofit/>
          </a:bodyPr>
          <a:lstStyle/>
          <a:p>
            <a:pPr marL="0" indent="0">
              <a:buNone/>
            </a:pPr>
            <a:r>
              <a:rPr lang="en-AU" dirty="0"/>
              <a:t>Adjustment costs of changing policy instruments.</a:t>
            </a:r>
          </a:p>
          <a:p>
            <a:r>
              <a:rPr lang="en-AU" dirty="0"/>
              <a:t>XXX</a:t>
            </a:r>
          </a:p>
          <a:p>
            <a:r>
              <a:rPr lang="en-AU" dirty="0"/>
              <a:t>XXX</a:t>
            </a:r>
          </a:p>
          <a:p>
            <a:endParaRPr lang="en-AU" dirty="0"/>
          </a:p>
          <a:p>
            <a:endParaRPr lang="en-AU" dirty="0"/>
          </a:p>
          <a:p>
            <a:endParaRPr lang="en-AU" dirty="0"/>
          </a:p>
          <a:p>
            <a:pPr marL="0" indent="0">
              <a:buNone/>
            </a:pPr>
            <a:r>
              <a:rPr lang="en-AU" dirty="0"/>
              <a:t>Dynamic investment models and </a:t>
            </a:r>
            <a:r>
              <a:rPr lang="en-AU" dirty="0" err="1"/>
              <a:t>supermodularity</a:t>
            </a:r>
            <a:r>
              <a:rPr lang="en-AU" dirty="0"/>
              <a:t>.</a:t>
            </a:r>
          </a:p>
          <a:p>
            <a:r>
              <a:rPr lang="en-US" dirty="0"/>
              <a:t>XXX</a:t>
            </a:r>
          </a:p>
        </p:txBody>
      </p:sp>
    </p:spTree>
    <p:extLst>
      <p:ext uri="{BB962C8B-B14F-4D97-AF65-F5344CB8AC3E}">
        <p14:creationId xmlns:p14="http://schemas.microsoft.com/office/powerpoint/2010/main" val="3486791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B1203-B290-76B3-5AC6-B81681F8B8A0}"/>
              </a:ext>
            </a:extLst>
          </p:cNvPr>
          <p:cNvSpPr>
            <a:spLocks noGrp="1"/>
          </p:cNvSpPr>
          <p:nvPr>
            <p:ph type="title"/>
          </p:nvPr>
        </p:nvSpPr>
        <p:spPr/>
        <p:txBody>
          <a:bodyPr/>
          <a:lstStyle/>
          <a:p>
            <a:r>
              <a:rPr lang="en-AU" dirty="0"/>
              <a:t>Simple Static Model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0121633-E592-E290-5EB5-9443EBF76733}"/>
                  </a:ext>
                </a:extLst>
              </p:cNvPr>
              <p:cNvSpPr>
                <a:spLocks noGrp="1"/>
              </p:cNvSpPr>
              <p:nvPr>
                <p:ph sz="half" idx="1"/>
              </p:nvPr>
            </p:nvSpPr>
            <p:spPr>
              <a:xfrm>
                <a:off x="313184" y="820589"/>
                <a:ext cx="8435280" cy="3671640"/>
              </a:xfrm>
            </p:spPr>
            <p:txBody>
              <a:bodyPr>
                <a:normAutofit/>
              </a:bodyPr>
              <a:lstStyle/>
              <a:p>
                <a:r>
                  <a:rPr lang="en-AU" dirty="0"/>
                  <a:t>Fiscal and monetary policies affect both inflation </a:t>
                </a:r>
                <a:r>
                  <a:rPr lang="el-GR" dirty="0">
                    <a:latin typeface="Cambria Math" panose="02040503050406030204" pitchFamily="18" charset="0"/>
                    <a:ea typeface="Cambria Math" panose="02040503050406030204" pitchFamily="18" charset="0"/>
                  </a:rPr>
                  <a:t>π</a:t>
                </a:r>
                <a:r>
                  <a:rPr lang="en-AU" dirty="0"/>
                  <a:t> and output (or inequality) </a:t>
                </a:r>
                <a:r>
                  <a:rPr lang="en-AU" i="1" dirty="0"/>
                  <a:t>Y. </a:t>
                </a:r>
              </a:p>
              <a:p>
                <a:endParaRPr lang="en-AU" i="1" dirty="0"/>
              </a:p>
              <a:p>
                <a:r>
                  <a:rPr lang="en-AU" dirty="0"/>
                  <a:t>Suppose </a:t>
                </a:r>
                <a:r>
                  <a:rPr lang="el-GR" dirty="0">
                    <a:latin typeface="Cambria Math" panose="02040503050406030204" pitchFamily="18" charset="0"/>
                    <a:ea typeface="Cambria Math" panose="02040503050406030204" pitchFamily="18" charset="0"/>
                  </a:rPr>
                  <a:t>π </a:t>
                </a:r>
                <a:r>
                  <a:rPr lang="en-AU" dirty="0">
                    <a:latin typeface="Cambria Math" panose="02040503050406030204" pitchFamily="18" charset="0"/>
                    <a:ea typeface="Cambria Math" panose="02040503050406030204" pitchFamily="18" charset="0"/>
                  </a:rPr>
                  <a:t> and </a:t>
                </a:r>
                <a:r>
                  <a:rPr lang="en-AU" i="1" dirty="0"/>
                  <a:t>Y</a:t>
                </a:r>
                <a:r>
                  <a:rPr lang="en-AU" dirty="0"/>
                  <a:t> are determined as follows:</a:t>
                </a:r>
              </a:p>
              <a:p>
                <a:r>
                  <a:rPr lang="el-GR" dirty="0">
                    <a:latin typeface="Cambria Math" panose="02040503050406030204" pitchFamily="18" charset="0"/>
                    <a:ea typeface="Cambria Math" panose="02040503050406030204" pitchFamily="18" charset="0"/>
                  </a:rPr>
                  <a:t>π</a:t>
                </a:r>
                <a:r>
                  <a:rPr lang="en-AU" dirty="0">
                    <a:latin typeface="Cambria Math" panose="02040503050406030204" pitchFamily="18" charset="0"/>
                    <a:ea typeface="Cambria Math" panose="02040503050406030204" pitchFamily="18" charset="0"/>
                  </a:rPr>
                  <a:t>=(</a:t>
                </a:r>
                <a:r>
                  <a:rPr lang="el-GR" dirty="0">
                    <a:latin typeface="Cambria Math" panose="02040503050406030204" pitchFamily="18" charset="0"/>
                    <a:ea typeface="Cambria Math" panose="02040503050406030204" pitchFamily="18" charset="0"/>
                  </a:rPr>
                  <a:t>γ</a:t>
                </a:r>
                <a:r>
                  <a:rPr lang="en-US" dirty="0">
                    <a:latin typeface="Cambria Math" panose="02040503050406030204" pitchFamily="18" charset="0"/>
                    <a:ea typeface="Cambria Math" panose="02040503050406030204" pitchFamily="18" charset="0"/>
                  </a:rPr>
                  <a:t> </a:t>
                </a:r>
                <a:r>
                  <a:rPr lang="en-AU" dirty="0">
                    <a:latin typeface="Cambria Math" panose="02040503050406030204" pitchFamily="18" charset="0"/>
                    <a:ea typeface="Cambria Math" panose="02040503050406030204" pitchFamily="18" charset="0"/>
                  </a:rPr>
                  <a:t>- </a:t>
                </a:r>
                <a14:m>
                  <m:oMath xmlns:m="http://schemas.openxmlformats.org/officeDocument/2006/math">
                    <m:sSub>
                      <m:sSubPr>
                        <m:ctrlPr>
                          <a:rPr lang="en-AU" i="1" smtClean="0">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𝑑</m:t>
                        </m:r>
                      </m:e>
                      <m:sub>
                        <m:r>
                          <a:rPr lang="en-AU" b="0" i="1" smtClean="0">
                            <a:latin typeface="Cambria Math" panose="02040503050406030204" pitchFamily="18" charset="0"/>
                            <a:ea typeface="Cambria Math" panose="02040503050406030204" pitchFamily="18" charset="0"/>
                          </a:rPr>
                          <m:t>𝐺</m:t>
                        </m:r>
                      </m:sub>
                    </m:sSub>
                    <m:r>
                      <a:rPr lang="en-AU" b="0" i="1" smtClean="0">
                        <a:latin typeface="Cambria Math" panose="02040503050406030204" pitchFamily="18" charset="0"/>
                        <a:ea typeface="Cambria Math" panose="02040503050406030204" pitchFamily="18" charset="0"/>
                      </a:rPr>
                      <m:t>𝑓</m:t>
                    </m:r>
                    <m:r>
                      <a:rPr lang="en-AU" b="0" i="0" smtClean="0">
                        <a:latin typeface="Cambria Math" panose="02040503050406030204" pitchFamily="18" charset="0"/>
                        <a:ea typeface="Cambria Math" panose="02040503050406030204" pitchFamily="18" charset="0"/>
                      </a:rPr>
                      <m:t>−</m:t>
                    </m:r>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𝑑</m:t>
                        </m:r>
                      </m:e>
                      <m:sub>
                        <m:r>
                          <a:rPr lang="en-AU" b="0" i="1" smtClean="0">
                            <a:latin typeface="Cambria Math" panose="02040503050406030204" pitchFamily="18" charset="0"/>
                            <a:ea typeface="Cambria Math" panose="02040503050406030204" pitchFamily="18" charset="0"/>
                          </a:rPr>
                          <m:t>𝑀</m:t>
                        </m:r>
                      </m:sub>
                    </m:sSub>
                    <m:r>
                      <a:rPr lang="en-AU" b="0" i="1" smtClean="0">
                        <a:latin typeface="Cambria Math" panose="02040503050406030204" pitchFamily="18" charset="0"/>
                        <a:ea typeface="Cambria Math" panose="02040503050406030204" pitchFamily="18" charset="0"/>
                      </a:rPr>
                      <m:t>𝑚</m:t>
                    </m:r>
                    <m:r>
                      <a:rPr lang="en-AU" b="0" i="1" smtClean="0">
                        <a:latin typeface="Cambria Math" panose="02040503050406030204" pitchFamily="18" charset="0"/>
                        <a:ea typeface="Cambria Math" panose="02040503050406030204" pitchFamily="18" charset="0"/>
                      </a:rPr>
                      <m:t>)</m:t>
                    </m:r>
                  </m:oMath>
                </a14:m>
                <a:r>
                  <a:rPr lang="en-AU" dirty="0">
                    <a:latin typeface="Cambria Math" panose="02040503050406030204" pitchFamily="18" charset="0"/>
                    <a:ea typeface="Cambria Math" panose="02040503050406030204" pitchFamily="18" charset="0"/>
                  </a:rPr>
                  <a:t>  </a:t>
                </a:r>
              </a:p>
              <a:p>
                <a:r>
                  <a:rPr lang="en-AU" i="1" dirty="0"/>
                  <a:t>Y=(</a:t>
                </a:r>
                <a:r>
                  <a:rPr lang="el-GR" dirty="0">
                    <a:latin typeface="Cambria Math" panose="02040503050406030204" pitchFamily="18" charset="0"/>
                    <a:ea typeface="Cambria Math" panose="02040503050406030204" pitchFamily="18" charset="0"/>
                  </a:rPr>
                  <a:t>α</a:t>
                </a:r>
                <a:r>
                  <a:rPr lang="en-US" dirty="0">
                    <a:latin typeface="Cambria Math" panose="02040503050406030204" pitchFamily="18" charset="0"/>
                    <a:ea typeface="Cambria Math" panose="02040503050406030204" pitchFamily="18" charset="0"/>
                  </a:rPr>
                  <a:t> </a:t>
                </a:r>
                <a:r>
                  <a:rPr lang="en-AU" dirty="0">
                    <a:latin typeface="Cambria Math" panose="02040503050406030204" pitchFamily="18" charset="0"/>
                    <a:ea typeface="Cambria Math" panose="02040503050406030204" pitchFamily="18" charset="0"/>
                  </a:rPr>
                  <a:t>-</a:t>
                </a:r>
                <a:r>
                  <a:rPr lang="en-AU" dirty="0">
                    <a:ea typeface="Cambria Math" panose="02040503050406030204" pitchFamily="18" charset="0"/>
                  </a:rPr>
                  <a:t> </a:t>
                </a:r>
                <a14:m>
                  <m:oMath xmlns:m="http://schemas.openxmlformats.org/officeDocument/2006/math">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𝑏</m:t>
                        </m:r>
                      </m:e>
                      <m:sub>
                        <m:r>
                          <a:rPr lang="en-AU" i="1">
                            <a:latin typeface="Cambria Math" panose="02040503050406030204" pitchFamily="18" charset="0"/>
                            <a:ea typeface="Cambria Math" panose="02040503050406030204" pitchFamily="18" charset="0"/>
                          </a:rPr>
                          <m:t>𝐺</m:t>
                        </m:r>
                      </m:sub>
                    </m:sSub>
                    <m:r>
                      <a:rPr lang="en-AU" i="1">
                        <a:latin typeface="Cambria Math" panose="02040503050406030204" pitchFamily="18" charset="0"/>
                        <a:ea typeface="Cambria Math" panose="02040503050406030204" pitchFamily="18" charset="0"/>
                      </a:rPr>
                      <m:t>𝑓</m:t>
                    </m:r>
                    <m:r>
                      <a:rPr lang="en-AU">
                        <a:latin typeface="Cambria Math" panose="02040503050406030204" pitchFamily="18" charset="0"/>
                        <a:ea typeface="Cambria Math" panose="02040503050406030204" pitchFamily="18" charset="0"/>
                      </a:rPr>
                      <m:t>−</m:t>
                    </m:r>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𝑏</m:t>
                        </m:r>
                      </m:e>
                      <m:sub>
                        <m:r>
                          <a:rPr lang="en-AU" b="0" i="1" smtClean="0">
                            <a:latin typeface="Cambria Math" panose="02040503050406030204" pitchFamily="18" charset="0"/>
                            <a:ea typeface="Cambria Math" panose="02040503050406030204" pitchFamily="18" charset="0"/>
                          </a:rPr>
                          <m:t>𝑀</m:t>
                        </m:r>
                      </m:sub>
                    </m:sSub>
                    <m:r>
                      <a:rPr lang="en-AU" i="1">
                        <a:latin typeface="Cambria Math" panose="02040503050406030204" pitchFamily="18" charset="0"/>
                        <a:ea typeface="Cambria Math" panose="02040503050406030204" pitchFamily="18" charset="0"/>
                      </a:rPr>
                      <m:t>𝑚</m:t>
                    </m:r>
                    <m:r>
                      <a:rPr lang="en-AU" b="0" i="1" smtClean="0">
                        <a:latin typeface="Cambria Math" panose="02040503050406030204" pitchFamily="18" charset="0"/>
                        <a:ea typeface="Cambria Math" panose="02040503050406030204" pitchFamily="18" charset="0"/>
                      </a:rPr>
                      <m:t>)</m:t>
                    </m:r>
                  </m:oMath>
                </a14:m>
                <a:endParaRPr lang="en-AU" b="0" dirty="0">
                  <a:ea typeface="Cambria Math" panose="02040503050406030204" pitchFamily="18" charset="0"/>
                </a:endParaRPr>
              </a:p>
              <a:p>
                <a:endParaRPr lang="en-AU" dirty="0">
                  <a:ea typeface="Cambria Math" panose="02040503050406030204" pitchFamily="18" charset="0"/>
                </a:endParaRPr>
              </a:p>
              <a:p>
                <a14:m>
                  <m:oMath xmlns:m="http://schemas.openxmlformats.org/officeDocument/2006/math">
                    <m:r>
                      <a:rPr lang="en-AU" i="1" smtClean="0">
                        <a:latin typeface="Cambria Math" panose="02040503050406030204" pitchFamily="18" charset="0"/>
                        <a:ea typeface="Cambria Math" panose="02040503050406030204" pitchFamily="18" charset="0"/>
                      </a:rPr>
                      <m:t>𝑓</m:t>
                    </m:r>
                  </m:oMath>
                </a14:m>
                <a:r>
                  <a:rPr lang="en-AU" b="0" dirty="0">
                    <a:ea typeface="Cambria Math" panose="02040503050406030204" pitchFamily="18" charset="0"/>
                  </a:rPr>
                  <a:t> is the </a:t>
                </a:r>
                <a:r>
                  <a:rPr lang="en-AU" b="1" dirty="0">
                    <a:ea typeface="Cambria Math" panose="02040503050406030204" pitchFamily="18" charset="0"/>
                  </a:rPr>
                  <a:t>choice</a:t>
                </a:r>
                <a:r>
                  <a:rPr lang="en-AU" b="0" dirty="0">
                    <a:ea typeface="Cambria Math" panose="02040503050406030204" pitchFamily="18" charset="0"/>
                  </a:rPr>
                  <a:t> of how </a:t>
                </a:r>
                <a:r>
                  <a:rPr lang="en-AU" b="0" i="1" dirty="0">
                    <a:ea typeface="Cambria Math" panose="02040503050406030204" pitchFamily="18" charset="0"/>
                  </a:rPr>
                  <a:t>tight</a:t>
                </a:r>
                <a:r>
                  <a:rPr lang="en-AU" b="0" dirty="0">
                    <a:ea typeface="Cambria Math" panose="02040503050406030204" pitchFamily="18" charset="0"/>
                  </a:rPr>
                  <a:t> fiscal policy should be.</a:t>
                </a:r>
              </a:p>
              <a:p>
                <a14:m>
                  <m:oMath xmlns:m="http://schemas.openxmlformats.org/officeDocument/2006/math">
                    <m:r>
                      <a:rPr lang="en-AU" i="1" smtClean="0">
                        <a:latin typeface="Cambria Math" panose="02040503050406030204" pitchFamily="18" charset="0"/>
                        <a:ea typeface="Cambria Math" panose="02040503050406030204" pitchFamily="18" charset="0"/>
                      </a:rPr>
                      <m:t>𝑚</m:t>
                    </m:r>
                  </m:oMath>
                </a14:m>
                <a:r>
                  <a:rPr lang="en-AU" b="0" dirty="0">
                    <a:ea typeface="Cambria Math" panose="02040503050406030204" pitchFamily="18" charset="0"/>
                  </a:rPr>
                  <a:t> is the </a:t>
                </a:r>
                <a:r>
                  <a:rPr lang="en-AU" b="1" dirty="0">
                    <a:ea typeface="Cambria Math" panose="02040503050406030204" pitchFamily="18" charset="0"/>
                  </a:rPr>
                  <a:t>choice</a:t>
                </a:r>
                <a:r>
                  <a:rPr lang="en-AU" b="0" dirty="0">
                    <a:ea typeface="Cambria Math" panose="02040503050406030204" pitchFamily="18" charset="0"/>
                  </a:rPr>
                  <a:t> of how </a:t>
                </a:r>
                <a:r>
                  <a:rPr lang="en-AU" b="0" i="1" dirty="0">
                    <a:ea typeface="Cambria Math" panose="02040503050406030204" pitchFamily="18" charset="0"/>
                  </a:rPr>
                  <a:t>tight</a:t>
                </a:r>
                <a:r>
                  <a:rPr lang="en-AU" b="0" dirty="0">
                    <a:ea typeface="Cambria Math" panose="02040503050406030204" pitchFamily="18" charset="0"/>
                  </a:rPr>
                  <a:t> monetary policy should be.</a:t>
                </a:r>
              </a:p>
              <a:p>
                <a:pPr marL="0" indent="0">
                  <a:buNone/>
                </a:pPr>
                <a:endParaRPr lang="en-AU" b="0" dirty="0">
                  <a:ea typeface="Cambria Math" panose="02040503050406030204" pitchFamily="18" charset="0"/>
                </a:endParaRPr>
              </a:p>
              <a:p>
                <a:endParaRPr lang="en-AU" dirty="0"/>
              </a:p>
              <a:p>
                <a:endParaRPr lang="en-AU" dirty="0"/>
              </a:p>
            </p:txBody>
          </p:sp>
        </mc:Choice>
        <mc:Fallback>
          <p:sp>
            <p:nvSpPr>
              <p:cNvPr id="3" name="Content Placeholder 2">
                <a:extLst>
                  <a:ext uri="{FF2B5EF4-FFF2-40B4-BE49-F238E27FC236}">
                    <a16:creationId xmlns:a16="http://schemas.microsoft.com/office/drawing/2014/main" id="{80121633-E592-E290-5EB5-9443EBF76733}"/>
                  </a:ext>
                </a:extLst>
              </p:cNvPr>
              <p:cNvSpPr>
                <a:spLocks noGrp="1" noRot="1" noChangeAspect="1" noMove="1" noResize="1" noEditPoints="1" noAdjustHandles="1" noChangeArrowheads="1" noChangeShapeType="1" noTextEdit="1"/>
              </p:cNvSpPr>
              <p:nvPr>
                <p:ph sz="half" idx="1"/>
              </p:nvPr>
            </p:nvSpPr>
            <p:spPr>
              <a:xfrm>
                <a:off x="313184" y="820589"/>
                <a:ext cx="8435280" cy="3671640"/>
              </a:xfrm>
              <a:blipFill>
                <a:blip r:embed="rId3"/>
                <a:stretch>
                  <a:fillRect l="-723" t="-997"/>
                </a:stretch>
              </a:blipFill>
            </p:spPr>
            <p:txBody>
              <a:bodyPr/>
              <a:lstStyle/>
              <a:p>
                <a:r>
                  <a:rPr lang="en-NZ">
                    <a:noFill/>
                  </a:rPr>
                  <a:t> </a:t>
                </a:r>
              </a:p>
            </p:txBody>
          </p:sp>
        </mc:Fallback>
      </mc:AlternateContent>
    </p:spTree>
    <p:extLst>
      <p:ext uri="{BB962C8B-B14F-4D97-AF65-F5344CB8AC3E}">
        <p14:creationId xmlns:p14="http://schemas.microsoft.com/office/powerpoint/2010/main" val="2889758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B1203-B290-76B3-5AC6-B81681F8B8A0}"/>
              </a:ext>
            </a:extLst>
          </p:cNvPr>
          <p:cNvSpPr>
            <a:spLocks noGrp="1"/>
          </p:cNvSpPr>
          <p:nvPr>
            <p:ph type="title"/>
          </p:nvPr>
        </p:nvSpPr>
        <p:spPr/>
        <p:txBody>
          <a:bodyPr/>
          <a:lstStyle/>
          <a:p>
            <a:r>
              <a:rPr lang="en-AU" dirty="0"/>
              <a:t>Model (static game)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0121633-E592-E290-5EB5-9443EBF76733}"/>
                  </a:ext>
                </a:extLst>
              </p:cNvPr>
              <p:cNvSpPr>
                <a:spLocks noGrp="1"/>
              </p:cNvSpPr>
              <p:nvPr>
                <p:ph sz="half" idx="1"/>
              </p:nvPr>
            </p:nvSpPr>
            <p:spPr>
              <a:xfrm>
                <a:off x="313184" y="820588"/>
                <a:ext cx="8510588" cy="4055417"/>
              </a:xfrm>
            </p:spPr>
            <p:txBody>
              <a:bodyPr>
                <a:normAutofit fontScale="85000" lnSpcReduction="20000"/>
              </a:bodyPr>
              <a:lstStyle/>
              <a:p>
                <a:pPr marL="0" indent="0">
                  <a:buNone/>
                </a:pPr>
                <a:r>
                  <a:rPr lang="en-AU" i="1" dirty="0"/>
                  <a:t>Simplified </a:t>
                </a:r>
                <a:r>
                  <a:rPr lang="en-AU" b="1" i="1" dirty="0"/>
                  <a:t>linear quadratic </a:t>
                </a:r>
                <a:r>
                  <a:rPr lang="en-AU" i="1" dirty="0"/>
                  <a:t>model to show result (will generalise).</a:t>
                </a:r>
              </a:p>
              <a:p>
                <a:r>
                  <a:rPr lang="en-AU" dirty="0"/>
                  <a:t>Both</a:t>
                </a:r>
                <a:r>
                  <a:rPr lang="en-AU" i="1" dirty="0"/>
                  <a:t> </a:t>
                </a:r>
                <a:r>
                  <a:rPr lang="en-AU" dirty="0"/>
                  <a:t>authorities are aiming to minimising a simple loss function:</a:t>
                </a:r>
              </a:p>
              <a:p>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𝐺</m:t>
                        </m:r>
                      </m:sub>
                    </m:sSub>
                    <m:r>
                      <a:rPr lang="en-AU" b="0" i="1" smtClean="0">
                        <a:latin typeface="Cambria Math" panose="02040503050406030204" pitchFamily="18" charset="0"/>
                      </a:rPr>
                      <m:t>=</m:t>
                    </m:r>
                    <m:sSub>
                      <m:sSubPr>
                        <m:ctrlPr>
                          <a:rPr lang="en-AU" b="0" i="1" smtClean="0">
                            <a:solidFill>
                              <a:srgbClr val="92D050"/>
                            </a:solidFill>
                            <a:latin typeface="Cambria Math" panose="02040503050406030204" pitchFamily="18" charset="0"/>
                          </a:rPr>
                        </m:ctrlPr>
                      </m:sSubPr>
                      <m:e>
                        <m:r>
                          <a:rPr lang="en-AU" b="0" i="1" smtClean="0">
                            <a:solidFill>
                              <a:srgbClr val="92D050"/>
                            </a:solidFill>
                            <a:latin typeface="Cambria Math" panose="02040503050406030204" pitchFamily="18" charset="0"/>
                            <a:ea typeface="Cambria Math" panose="02040503050406030204" pitchFamily="18" charset="0"/>
                          </a:rPr>
                          <m:t>𝜇</m:t>
                        </m:r>
                      </m:e>
                      <m:sub>
                        <m:r>
                          <a:rPr lang="en-AU" b="0" i="1" smtClean="0">
                            <a:solidFill>
                              <a:srgbClr val="92D050"/>
                            </a:solidFill>
                            <a:latin typeface="Cambria Math" panose="02040503050406030204" pitchFamily="18" charset="0"/>
                          </a:rPr>
                          <m:t>𝐺</m:t>
                        </m:r>
                      </m:sub>
                    </m:sSub>
                    <m:sSup>
                      <m:sSupPr>
                        <m:ctrlPr>
                          <a:rPr lang="en-AU" b="0" i="1" smtClean="0">
                            <a:solidFill>
                              <a:srgbClr val="92D050"/>
                            </a:solidFill>
                            <a:latin typeface="Cambria Math" panose="02040503050406030204" pitchFamily="18" charset="0"/>
                          </a:rPr>
                        </m:ctrlPr>
                      </m:sSupPr>
                      <m:e>
                        <m:r>
                          <a:rPr lang="en-AU" b="0" i="1" smtClean="0">
                            <a:solidFill>
                              <a:srgbClr val="92D050"/>
                            </a:solidFill>
                            <a:latin typeface="Cambria Math" panose="02040503050406030204" pitchFamily="18" charset="0"/>
                          </a:rPr>
                          <m:t>(</m:t>
                        </m:r>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r>
                          <a:rPr lang="en-AU" b="0" i="1" smtClean="0">
                            <a:solidFill>
                              <a:srgbClr val="92D050"/>
                            </a:solidFill>
                            <a:latin typeface="Cambria Math" panose="02040503050406030204" pitchFamily="18" charset="0"/>
                          </a:rPr>
                          <m:t>−</m:t>
                        </m:r>
                        <m:d>
                          <m:dPr>
                            <m:ctrlPr>
                              <a:rPr lang="en-AU" b="0" i="1" smtClean="0">
                                <a:solidFill>
                                  <a:srgbClr val="92D050"/>
                                </a:solidFill>
                                <a:latin typeface="Cambria Math" panose="02040503050406030204" pitchFamily="18" charset="0"/>
                              </a:rPr>
                            </m:ctrlPr>
                          </m:dPr>
                          <m:e>
                            <m:r>
                              <m:rPr>
                                <m:nor/>
                              </m:rPr>
                              <a:rPr lang="el-GR" dirty="0">
                                <a:solidFill>
                                  <a:srgbClr val="92D050"/>
                                </a:solidFill>
                                <a:latin typeface="Cambria Math" panose="02040503050406030204" pitchFamily="18" charset="0"/>
                                <a:ea typeface="Cambria Math" panose="02040503050406030204" pitchFamily="18" charset="0"/>
                              </a:rPr>
                              <m:t>γ</m:t>
                            </m:r>
                            <m:sSub>
                              <m:sSubPr>
                                <m:ctrlPr>
                                  <a:rPr lang="en-AU" i="1">
                                    <a:solidFill>
                                      <a:srgbClr val="92D050"/>
                                    </a:solidFill>
                                    <a:latin typeface="Cambria Math" panose="02040503050406030204" pitchFamily="18" charset="0"/>
                                    <a:ea typeface="Cambria Math" panose="02040503050406030204" pitchFamily="18" charset="0"/>
                                  </a:rPr>
                                </m:ctrlPr>
                              </m:sSubPr>
                              <m:e>
                                <m:r>
                                  <m:rPr>
                                    <m:nor/>
                                  </m:rPr>
                                  <a:rPr lang="en-AU" dirty="0">
                                    <a:solidFill>
                                      <a:srgbClr val="92D050"/>
                                    </a:solidFill>
                                    <a:latin typeface="Cambria Math" panose="02040503050406030204" pitchFamily="18" charset="0"/>
                                    <a:ea typeface="Cambria Math" panose="02040503050406030204" pitchFamily="18" charset="0"/>
                                  </a:rPr>
                                  <m:t>−</m:t>
                                </m:r>
                                <m:r>
                                  <a:rPr lang="en-AU" i="1">
                                    <a:solidFill>
                                      <a:srgbClr val="92D050"/>
                                    </a:solidFill>
                                    <a:latin typeface="Cambria Math" panose="02040503050406030204" pitchFamily="18" charset="0"/>
                                    <a:ea typeface="Cambria Math" panose="02040503050406030204" pitchFamily="18" charset="0"/>
                                  </a:rPr>
                                  <m:t>𝑑</m:t>
                                </m:r>
                              </m:e>
                              <m:sub>
                                <m:r>
                                  <a:rPr lang="en-AU" i="1">
                                    <a:solidFill>
                                      <a:srgbClr val="92D050"/>
                                    </a:solidFill>
                                    <a:latin typeface="Cambria Math" panose="02040503050406030204" pitchFamily="18" charset="0"/>
                                    <a:ea typeface="Cambria Math" panose="02040503050406030204" pitchFamily="18" charset="0"/>
                                  </a:rPr>
                                  <m:t>𝐺</m:t>
                                </m:r>
                              </m:sub>
                            </m:sSub>
                            <m:r>
                              <a:rPr lang="en-AU" i="1">
                                <a:solidFill>
                                  <a:srgbClr val="92D050"/>
                                </a:solidFill>
                                <a:latin typeface="Cambria Math" panose="02040503050406030204" pitchFamily="18" charset="0"/>
                                <a:ea typeface="Cambria Math" panose="02040503050406030204" pitchFamily="18" charset="0"/>
                              </a:rPr>
                              <m:t>𝑓</m:t>
                            </m:r>
                            <m:r>
                              <a:rPr lang="en-AU">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b="0" i="1" smtClean="0">
                                    <a:solidFill>
                                      <a:srgbClr val="92D050"/>
                                    </a:solidFill>
                                    <a:latin typeface="Cambria Math" panose="02040503050406030204" pitchFamily="18" charset="0"/>
                                    <a:ea typeface="Cambria Math" panose="02040503050406030204" pitchFamily="18" charset="0"/>
                                  </a:rPr>
                                  <m:t>𝑀</m:t>
                                </m:r>
                              </m:sub>
                            </m:sSub>
                            <m:r>
                              <a:rPr lang="en-AU" i="1">
                                <a:solidFill>
                                  <a:srgbClr val="92D050"/>
                                </a:solidFill>
                                <a:latin typeface="Cambria Math" panose="02040503050406030204" pitchFamily="18" charset="0"/>
                                <a:ea typeface="Cambria Math" panose="02040503050406030204" pitchFamily="18" charset="0"/>
                              </a:rPr>
                              <m:t>𝑚</m:t>
                            </m:r>
                          </m:e>
                        </m:d>
                        <m:r>
                          <a:rPr lang="en-AU" b="0" i="1" smtClean="0">
                            <a:solidFill>
                              <a:srgbClr val="92D050"/>
                            </a:solidFill>
                            <a:latin typeface="Cambria Math" panose="02040503050406030204" pitchFamily="18" charset="0"/>
                            <a:ea typeface="Cambria Math" panose="02040503050406030204" pitchFamily="18" charset="0"/>
                          </a:rPr>
                          <m:t>)</m:t>
                        </m:r>
                      </m:e>
                      <m:sup>
                        <m:r>
                          <a:rPr lang="en-AU" b="0" i="1" smtClean="0">
                            <a:solidFill>
                              <a:srgbClr val="92D050"/>
                            </a:solidFill>
                            <a:latin typeface="Cambria Math" panose="02040503050406030204" pitchFamily="18" charset="0"/>
                          </a:rPr>
                          <m:t>2</m:t>
                        </m:r>
                      </m:sup>
                    </m:sSup>
                    <m:r>
                      <a:rPr lang="en-AU" b="0" i="0" smtClean="0">
                        <a:latin typeface="Cambria Math" panose="02040503050406030204" pitchFamily="18" charset="0"/>
                      </a:rPr>
                      <m:t>+</m:t>
                    </m:r>
                    <m:r>
                      <a:rPr lang="en-AU" b="0" i="0" smtClean="0">
                        <a:solidFill>
                          <a:srgbClr val="0070C0"/>
                        </a:solidFill>
                        <a:latin typeface="Cambria Math" panose="02040503050406030204" pitchFamily="18" charset="0"/>
                      </a:rPr>
                      <m:t>(1−</m:t>
                    </m:r>
                    <m:sSub>
                      <m:sSubPr>
                        <m:ctrlPr>
                          <a:rPr lang="en-AU" i="1">
                            <a:solidFill>
                              <a:srgbClr val="0070C0"/>
                            </a:solidFill>
                            <a:latin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𝜇</m:t>
                        </m:r>
                      </m:e>
                      <m:sub>
                        <m:r>
                          <a:rPr lang="en-AU" i="1">
                            <a:solidFill>
                              <a:srgbClr val="0070C0"/>
                            </a:solidFill>
                            <a:latin typeface="Cambria Math" panose="02040503050406030204" pitchFamily="18" charset="0"/>
                          </a:rPr>
                          <m:t>𝐺</m:t>
                        </m:r>
                      </m:sub>
                    </m:sSub>
                  </m:oMath>
                </a14:m>
                <a:r>
                  <a:rPr lang="en-AU" dirty="0">
                    <a:solidFill>
                      <a:srgbClr val="0070C0"/>
                    </a:solidFill>
                  </a:rPr>
                  <a:t>)(</a:t>
                </a:r>
                <a14:m>
                  <m:oMath xmlns:m="http://schemas.openxmlformats.org/officeDocument/2006/math">
                    <m:sSup>
                      <m:sSupPr>
                        <m:ctrlPr>
                          <a:rPr lang="en-AU" i="1" dirty="0" smtClean="0">
                            <a:solidFill>
                              <a:srgbClr val="0070C0"/>
                            </a:solidFill>
                            <a:latin typeface="Cambria Math" panose="02040503050406030204" pitchFamily="18" charset="0"/>
                          </a:rPr>
                        </m:ctrlPr>
                      </m:sSupPr>
                      <m:e>
                        <m:sSubSup>
                          <m:sSubSupPr>
                            <m:ctrlPr>
                              <a:rPr lang="en-AU" i="1" dirty="0" smtClean="0">
                                <a:solidFill>
                                  <a:srgbClr val="0070C0"/>
                                </a:solidFill>
                                <a:latin typeface="Cambria Math" panose="02040503050406030204" pitchFamily="18" charset="0"/>
                              </a:rPr>
                            </m:ctrlPr>
                          </m:sSubSupPr>
                          <m:e>
                            <m:r>
                              <a:rPr lang="en-AU" b="0" i="1" dirty="0" smtClean="0">
                                <a:solidFill>
                                  <a:srgbClr val="0070C0"/>
                                </a:solidFill>
                                <a:latin typeface="Cambria Math" panose="02040503050406030204" pitchFamily="18" charset="0"/>
                              </a:rPr>
                              <m:t>𝑌</m:t>
                            </m:r>
                          </m:e>
                          <m:sub>
                            <m:r>
                              <a:rPr lang="en-AU" b="0" i="1" dirty="0" smtClean="0">
                                <a:solidFill>
                                  <a:srgbClr val="0070C0"/>
                                </a:solidFill>
                                <a:latin typeface="Cambria Math" panose="02040503050406030204" pitchFamily="18" charset="0"/>
                              </a:rPr>
                              <m:t>𝐺</m:t>
                            </m:r>
                          </m:sub>
                          <m:sup>
                            <m:r>
                              <a:rPr lang="en-AU" b="0" i="1" dirty="0" smtClean="0">
                                <a:solidFill>
                                  <a:srgbClr val="0070C0"/>
                                </a:solidFill>
                                <a:latin typeface="Cambria Math" panose="02040503050406030204" pitchFamily="18" charset="0"/>
                              </a:rPr>
                              <m:t>∗</m:t>
                            </m:r>
                          </m:sup>
                        </m:sSubSup>
                        <m:r>
                          <a:rPr lang="en-AU" b="0" i="1" dirty="0" smtClean="0">
                            <a:solidFill>
                              <a:srgbClr val="0070C0"/>
                            </a:solidFill>
                            <a:latin typeface="Cambria Math" panose="02040503050406030204" pitchFamily="18" charset="0"/>
                          </a:rPr>
                          <m:t>−(</m:t>
                        </m:r>
                        <m:r>
                          <m:rPr>
                            <m:nor/>
                          </m:rPr>
                          <a:rPr lang="el-GR" dirty="0">
                            <a:solidFill>
                              <a:srgbClr val="0070C0"/>
                            </a:solidFill>
                            <a:latin typeface="Cambria Math" panose="02040503050406030204" pitchFamily="18" charset="0"/>
                            <a:ea typeface="Cambria Math" panose="02040503050406030204" pitchFamily="18" charset="0"/>
                          </a:rPr>
                          <m:t>α</m:t>
                        </m:r>
                        <m:r>
                          <m:rPr>
                            <m:nor/>
                          </m:rPr>
                          <a:rPr lang="en-AU" dirty="0">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i="1">
                                <a:solidFill>
                                  <a:srgbClr val="0070C0"/>
                                </a:solidFill>
                                <a:latin typeface="Cambria Math" panose="02040503050406030204" pitchFamily="18" charset="0"/>
                                <a:ea typeface="Cambria Math" panose="02040503050406030204" pitchFamily="18" charset="0"/>
                              </a:rPr>
                              <m:t>𝐺</m:t>
                            </m:r>
                          </m:sub>
                        </m:sSub>
                        <m:r>
                          <a:rPr lang="en-AU" i="1">
                            <a:solidFill>
                              <a:srgbClr val="0070C0"/>
                            </a:solidFill>
                            <a:latin typeface="Cambria Math" panose="02040503050406030204" pitchFamily="18" charset="0"/>
                            <a:ea typeface="Cambria Math" panose="02040503050406030204" pitchFamily="18" charset="0"/>
                          </a:rPr>
                          <m:t>𝑓</m:t>
                        </m:r>
                        <m:r>
                          <a:rPr lang="en-AU">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b="0" i="1" smtClean="0">
                                <a:solidFill>
                                  <a:srgbClr val="0070C0"/>
                                </a:solidFill>
                                <a:latin typeface="Cambria Math" panose="02040503050406030204" pitchFamily="18" charset="0"/>
                                <a:ea typeface="Cambria Math" panose="02040503050406030204" pitchFamily="18" charset="0"/>
                              </a:rPr>
                              <m:t>𝑀</m:t>
                            </m:r>
                          </m:sub>
                        </m:sSub>
                        <m:r>
                          <a:rPr lang="en-AU" i="1">
                            <a:solidFill>
                              <a:srgbClr val="0070C0"/>
                            </a:solidFill>
                            <a:latin typeface="Cambria Math" panose="02040503050406030204" pitchFamily="18" charset="0"/>
                            <a:ea typeface="Cambria Math" panose="02040503050406030204" pitchFamily="18" charset="0"/>
                          </a:rPr>
                          <m:t>𝑚</m:t>
                        </m:r>
                        <m:r>
                          <a:rPr lang="en-AU" b="0" i="1" smtClean="0">
                            <a:solidFill>
                              <a:srgbClr val="0070C0"/>
                            </a:solidFill>
                            <a:latin typeface="Cambria Math" panose="02040503050406030204" pitchFamily="18" charset="0"/>
                            <a:ea typeface="Cambria Math" panose="02040503050406030204" pitchFamily="18" charset="0"/>
                          </a:rPr>
                          <m:t>))</m:t>
                        </m:r>
                      </m:e>
                      <m:sup>
                        <m:r>
                          <a:rPr lang="en-AU" b="0" i="1" dirty="0" smtClean="0">
                            <a:solidFill>
                              <a:srgbClr val="0070C0"/>
                            </a:solidFill>
                            <a:latin typeface="Cambria Math" panose="02040503050406030204" pitchFamily="18" charset="0"/>
                          </a:rPr>
                          <m:t>2</m:t>
                        </m:r>
                      </m:sup>
                    </m:sSup>
                    <m:r>
                      <a:rPr lang="en-AU" b="0" i="0" dirty="0" smtClean="0">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𝜃</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p>
                      <m:sSupPr>
                        <m:ctrlPr>
                          <a:rPr lang="en-AU" b="0" i="1" dirty="0" smtClean="0">
                            <a:solidFill>
                              <a:srgbClr val="C00000"/>
                            </a:solidFill>
                            <a:latin typeface="Cambria Math" panose="02040503050406030204" pitchFamily="18" charset="0"/>
                          </a:rPr>
                        </m:ctrlPr>
                      </m:sSupPr>
                      <m:e>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𝑒</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𝑓</m:t>
                        </m:r>
                        <m:r>
                          <a:rPr lang="en-AU" b="0" i="1" dirty="0" smtClean="0">
                            <a:solidFill>
                              <a:srgbClr val="C00000"/>
                            </a:solidFill>
                            <a:latin typeface="Cambria Math" panose="02040503050406030204" pitchFamily="18" charset="0"/>
                          </a:rPr>
                          <m:t>)</m:t>
                        </m:r>
                      </m:e>
                      <m:sup>
                        <m:r>
                          <a:rPr lang="en-AU" b="0" i="1" dirty="0" smtClean="0">
                            <a:solidFill>
                              <a:srgbClr val="C00000"/>
                            </a:solidFill>
                            <a:latin typeface="Cambria Math" panose="02040503050406030204" pitchFamily="18" charset="0"/>
                          </a:rPr>
                          <m:t>2</m:t>
                        </m:r>
                      </m:sup>
                    </m:sSup>
                  </m:oMath>
                </a14:m>
                <a:r>
                  <a:rPr lang="en-AU" dirty="0"/>
                  <a:t> and</a:t>
                </a:r>
              </a:p>
              <a:p>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𝑀</m:t>
                        </m:r>
                      </m:sub>
                    </m:sSub>
                    <m:r>
                      <a:rPr lang="en-AU" b="0" i="1" smtClean="0">
                        <a:latin typeface="Cambria Math" panose="02040503050406030204" pitchFamily="18" charset="0"/>
                      </a:rPr>
                      <m:t>=</m:t>
                    </m:r>
                    <m:sSub>
                      <m:sSubPr>
                        <m:ctrlPr>
                          <a:rPr lang="en-AU" b="0" i="1" smtClean="0">
                            <a:solidFill>
                              <a:srgbClr val="92D050"/>
                            </a:solidFill>
                            <a:latin typeface="Cambria Math" panose="02040503050406030204" pitchFamily="18" charset="0"/>
                          </a:rPr>
                        </m:ctrlPr>
                      </m:sSubPr>
                      <m:e>
                        <m:r>
                          <a:rPr lang="en-AU" b="0" i="1" smtClean="0">
                            <a:solidFill>
                              <a:srgbClr val="92D050"/>
                            </a:solidFill>
                            <a:latin typeface="Cambria Math" panose="02040503050406030204" pitchFamily="18" charset="0"/>
                            <a:ea typeface="Cambria Math" panose="02040503050406030204" pitchFamily="18" charset="0"/>
                          </a:rPr>
                          <m:t>𝜇</m:t>
                        </m:r>
                      </m:e>
                      <m:sub>
                        <m:r>
                          <a:rPr lang="en-AU" b="0" i="1" smtClean="0">
                            <a:solidFill>
                              <a:srgbClr val="92D050"/>
                            </a:solidFill>
                            <a:latin typeface="Cambria Math" panose="02040503050406030204" pitchFamily="18" charset="0"/>
                          </a:rPr>
                          <m:t>𝑀</m:t>
                        </m:r>
                      </m:sub>
                    </m:sSub>
                    <m:sSup>
                      <m:sSupPr>
                        <m:ctrlPr>
                          <a:rPr lang="en-AU" b="0" i="1" smtClean="0">
                            <a:solidFill>
                              <a:srgbClr val="92D050"/>
                            </a:solidFill>
                            <a:latin typeface="Cambria Math" panose="02040503050406030204" pitchFamily="18" charset="0"/>
                          </a:rPr>
                        </m:ctrlPr>
                      </m:sSupPr>
                      <m:e>
                        <m:r>
                          <a:rPr lang="en-AU" b="0" i="1" smtClean="0">
                            <a:solidFill>
                              <a:srgbClr val="92D050"/>
                            </a:solidFill>
                            <a:latin typeface="Cambria Math" panose="02040503050406030204" pitchFamily="18" charset="0"/>
                          </a:rPr>
                          <m:t>(</m:t>
                        </m:r>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𝑀</m:t>
                            </m:r>
                          </m:sub>
                          <m:sup>
                            <m:r>
                              <a:rPr lang="en-AU" b="0" i="1" smtClean="0">
                                <a:solidFill>
                                  <a:srgbClr val="92D050"/>
                                </a:solidFill>
                                <a:latin typeface="Cambria Math" panose="02040503050406030204" pitchFamily="18" charset="0"/>
                              </a:rPr>
                              <m:t>∗</m:t>
                            </m:r>
                          </m:sup>
                        </m:sSubSup>
                        <m:r>
                          <a:rPr lang="en-AU" b="0" i="1" smtClean="0">
                            <a:solidFill>
                              <a:srgbClr val="92D050"/>
                            </a:solidFill>
                            <a:latin typeface="Cambria Math" panose="02040503050406030204" pitchFamily="18" charset="0"/>
                          </a:rPr>
                          <m:t>−</m:t>
                        </m:r>
                        <m:d>
                          <m:dPr>
                            <m:ctrlPr>
                              <a:rPr lang="en-AU" b="0" i="1" smtClean="0">
                                <a:solidFill>
                                  <a:srgbClr val="92D050"/>
                                </a:solidFill>
                                <a:latin typeface="Cambria Math" panose="02040503050406030204" pitchFamily="18" charset="0"/>
                              </a:rPr>
                            </m:ctrlPr>
                          </m:dPr>
                          <m:e>
                            <m:r>
                              <m:rPr>
                                <m:nor/>
                              </m:rPr>
                              <a:rPr lang="el-GR" dirty="0">
                                <a:solidFill>
                                  <a:srgbClr val="92D050"/>
                                </a:solidFill>
                                <a:latin typeface="Cambria Math" panose="02040503050406030204" pitchFamily="18" charset="0"/>
                                <a:ea typeface="Cambria Math" panose="02040503050406030204" pitchFamily="18" charset="0"/>
                              </a:rPr>
                              <m:t>γ</m:t>
                            </m:r>
                            <m:r>
                              <m:rPr>
                                <m:nor/>
                              </m:rPr>
                              <a:rPr lang="en-AU" dirty="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i="1">
                                    <a:solidFill>
                                      <a:srgbClr val="92D050"/>
                                    </a:solidFill>
                                    <a:latin typeface="Cambria Math" panose="02040503050406030204" pitchFamily="18" charset="0"/>
                                    <a:ea typeface="Cambria Math" panose="02040503050406030204" pitchFamily="18" charset="0"/>
                                  </a:rPr>
                                  <m:t>𝐺</m:t>
                                </m:r>
                              </m:sub>
                            </m:sSub>
                            <m:r>
                              <a:rPr lang="en-AU" i="1">
                                <a:solidFill>
                                  <a:srgbClr val="92D050"/>
                                </a:solidFill>
                                <a:latin typeface="Cambria Math" panose="02040503050406030204" pitchFamily="18" charset="0"/>
                                <a:ea typeface="Cambria Math" panose="02040503050406030204" pitchFamily="18" charset="0"/>
                              </a:rPr>
                              <m:t>𝑓</m:t>
                            </m:r>
                            <m:r>
                              <a:rPr lang="en-AU">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b="0" i="1" smtClean="0">
                                    <a:solidFill>
                                      <a:srgbClr val="92D050"/>
                                    </a:solidFill>
                                    <a:latin typeface="Cambria Math" panose="02040503050406030204" pitchFamily="18" charset="0"/>
                                    <a:ea typeface="Cambria Math" panose="02040503050406030204" pitchFamily="18" charset="0"/>
                                  </a:rPr>
                                  <m:t>𝑀</m:t>
                                </m:r>
                              </m:sub>
                            </m:sSub>
                            <m:r>
                              <a:rPr lang="en-AU" i="1">
                                <a:solidFill>
                                  <a:srgbClr val="92D050"/>
                                </a:solidFill>
                                <a:latin typeface="Cambria Math" panose="02040503050406030204" pitchFamily="18" charset="0"/>
                                <a:ea typeface="Cambria Math" panose="02040503050406030204" pitchFamily="18" charset="0"/>
                              </a:rPr>
                              <m:t>𝑚</m:t>
                            </m:r>
                          </m:e>
                        </m:d>
                        <m:r>
                          <a:rPr lang="en-AU" b="0" i="1" smtClean="0">
                            <a:solidFill>
                              <a:srgbClr val="92D050"/>
                            </a:solidFill>
                            <a:latin typeface="Cambria Math" panose="02040503050406030204" pitchFamily="18" charset="0"/>
                            <a:ea typeface="Cambria Math" panose="02040503050406030204" pitchFamily="18" charset="0"/>
                          </a:rPr>
                          <m:t>)</m:t>
                        </m:r>
                      </m:e>
                      <m:sup>
                        <m:r>
                          <a:rPr lang="en-AU" b="0" i="1" smtClean="0">
                            <a:solidFill>
                              <a:srgbClr val="92D050"/>
                            </a:solidFill>
                            <a:latin typeface="Cambria Math" panose="02040503050406030204" pitchFamily="18" charset="0"/>
                          </a:rPr>
                          <m:t>2</m:t>
                        </m:r>
                      </m:sup>
                    </m:sSup>
                    <m:r>
                      <a:rPr lang="en-AU" b="0" i="0" smtClean="0">
                        <a:latin typeface="Cambria Math" panose="02040503050406030204" pitchFamily="18" charset="0"/>
                      </a:rPr>
                      <m:t>+</m:t>
                    </m:r>
                    <m:r>
                      <a:rPr lang="en-AU" b="0" i="0" smtClean="0">
                        <a:solidFill>
                          <a:srgbClr val="0070C0"/>
                        </a:solidFill>
                        <a:latin typeface="Cambria Math" panose="02040503050406030204" pitchFamily="18" charset="0"/>
                      </a:rPr>
                      <m:t>(1−</m:t>
                    </m:r>
                    <m:sSub>
                      <m:sSubPr>
                        <m:ctrlPr>
                          <a:rPr lang="en-AU" i="1">
                            <a:solidFill>
                              <a:srgbClr val="0070C0"/>
                            </a:solidFill>
                            <a:latin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𝜇</m:t>
                        </m:r>
                      </m:e>
                      <m:sub>
                        <m:r>
                          <a:rPr lang="en-AU" b="0" i="1" smtClean="0">
                            <a:solidFill>
                              <a:srgbClr val="0070C0"/>
                            </a:solidFill>
                            <a:latin typeface="Cambria Math" panose="02040503050406030204" pitchFamily="18" charset="0"/>
                          </a:rPr>
                          <m:t>𝑀</m:t>
                        </m:r>
                      </m:sub>
                    </m:sSub>
                  </m:oMath>
                </a14:m>
                <a:r>
                  <a:rPr lang="en-AU" dirty="0">
                    <a:solidFill>
                      <a:srgbClr val="0070C0"/>
                    </a:solidFill>
                  </a:rPr>
                  <a:t>)(</a:t>
                </a:r>
                <a14:m>
                  <m:oMath xmlns:m="http://schemas.openxmlformats.org/officeDocument/2006/math">
                    <m:sSup>
                      <m:sSupPr>
                        <m:ctrlPr>
                          <a:rPr lang="en-AU" i="1" dirty="0" smtClean="0">
                            <a:solidFill>
                              <a:srgbClr val="0070C0"/>
                            </a:solidFill>
                            <a:latin typeface="Cambria Math" panose="02040503050406030204" pitchFamily="18" charset="0"/>
                          </a:rPr>
                        </m:ctrlPr>
                      </m:sSupPr>
                      <m:e>
                        <m:sSubSup>
                          <m:sSubSupPr>
                            <m:ctrlPr>
                              <a:rPr lang="en-AU" i="1" dirty="0" smtClean="0">
                                <a:solidFill>
                                  <a:srgbClr val="0070C0"/>
                                </a:solidFill>
                                <a:latin typeface="Cambria Math" panose="02040503050406030204" pitchFamily="18" charset="0"/>
                              </a:rPr>
                            </m:ctrlPr>
                          </m:sSubSupPr>
                          <m:e>
                            <m:r>
                              <a:rPr lang="en-AU" b="0" i="1" dirty="0" smtClean="0">
                                <a:solidFill>
                                  <a:srgbClr val="0070C0"/>
                                </a:solidFill>
                                <a:latin typeface="Cambria Math" panose="02040503050406030204" pitchFamily="18" charset="0"/>
                              </a:rPr>
                              <m:t>𝑌</m:t>
                            </m:r>
                          </m:e>
                          <m:sub>
                            <m:r>
                              <a:rPr lang="en-AU" b="0" i="1" dirty="0" smtClean="0">
                                <a:solidFill>
                                  <a:srgbClr val="0070C0"/>
                                </a:solidFill>
                                <a:latin typeface="Cambria Math" panose="02040503050406030204" pitchFamily="18" charset="0"/>
                              </a:rPr>
                              <m:t>𝐺</m:t>
                            </m:r>
                          </m:sub>
                          <m:sup>
                            <m:r>
                              <a:rPr lang="en-AU" b="0" i="1" dirty="0" smtClean="0">
                                <a:solidFill>
                                  <a:srgbClr val="0070C0"/>
                                </a:solidFill>
                                <a:latin typeface="Cambria Math" panose="02040503050406030204" pitchFamily="18" charset="0"/>
                              </a:rPr>
                              <m:t>∗</m:t>
                            </m:r>
                          </m:sup>
                        </m:sSubSup>
                        <m:r>
                          <a:rPr lang="en-AU" b="0" i="1" dirty="0" smtClean="0">
                            <a:solidFill>
                              <a:srgbClr val="0070C0"/>
                            </a:solidFill>
                            <a:latin typeface="Cambria Math" panose="02040503050406030204" pitchFamily="18" charset="0"/>
                          </a:rPr>
                          <m:t>−(</m:t>
                        </m:r>
                        <m:r>
                          <m:rPr>
                            <m:nor/>
                          </m:rPr>
                          <a:rPr lang="el-GR" dirty="0">
                            <a:solidFill>
                              <a:srgbClr val="0070C0"/>
                            </a:solidFill>
                            <a:latin typeface="Cambria Math" panose="02040503050406030204" pitchFamily="18" charset="0"/>
                            <a:ea typeface="Cambria Math" panose="02040503050406030204" pitchFamily="18" charset="0"/>
                          </a:rPr>
                          <m:t>α</m:t>
                        </m:r>
                        <m:r>
                          <m:rPr>
                            <m:nor/>
                          </m:rPr>
                          <a:rPr lang="en-AU" dirty="0">
                            <a:solidFill>
                              <a:srgbClr val="0070C0"/>
                            </a:solidFill>
                            <a:latin typeface="Cambria Math" panose="02040503050406030204" pitchFamily="18" charset="0"/>
                            <a:ea typeface="Cambria Math" panose="02040503050406030204" pitchFamily="18" charset="0"/>
                          </a:rPr>
                          <m:t>−</m:t>
                        </m:r>
                        <m:r>
                          <m:rPr>
                            <m:nor/>
                          </m:rPr>
                          <a:rPr lang="en-AU" dirty="0">
                            <a:solidFill>
                              <a:srgbClr val="0070C0"/>
                            </a:solidFill>
                            <a:ea typeface="Cambria Math" panose="02040503050406030204" pitchFamily="18" charset="0"/>
                          </a:rPr>
                          <m:t> </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i="1">
                                <a:solidFill>
                                  <a:srgbClr val="0070C0"/>
                                </a:solidFill>
                                <a:latin typeface="Cambria Math" panose="02040503050406030204" pitchFamily="18" charset="0"/>
                                <a:ea typeface="Cambria Math" panose="02040503050406030204" pitchFamily="18" charset="0"/>
                              </a:rPr>
                              <m:t>𝐺</m:t>
                            </m:r>
                          </m:sub>
                        </m:sSub>
                        <m:r>
                          <a:rPr lang="en-AU" i="1">
                            <a:solidFill>
                              <a:srgbClr val="0070C0"/>
                            </a:solidFill>
                            <a:latin typeface="Cambria Math" panose="02040503050406030204" pitchFamily="18" charset="0"/>
                            <a:ea typeface="Cambria Math" panose="02040503050406030204" pitchFamily="18" charset="0"/>
                          </a:rPr>
                          <m:t>𝑓</m:t>
                        </m:r>
                        <m:r>
                          <a:rPr lang="en-AU">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b="0" i="1" smtClean="0">
                                <a:solidFill>
                                  <a:srgbClr val="0070C0"/>
                                </a:solidFill>
                                <a:latin typeface="Cambria Math" panose="02040503050406030204" pitchFamily="18" charset="0"/>
                                <a:ea typeface="Cambria Math" panose="02040503050406030204" pitchFamily="18" charset="0"/>
                              </a:rPr>
                              <m:t>𝑀</m:t>
                            </m:r>
                          </m:sub>
                        </m:sSub>
                        <m:r>
                          <a:rPr lang="en-AU" i="1">
                            <a:solidFill>
                              <a:srgbClr val="0070C0"/>
                            </a:solidFill>
                            <a:latin typeface="Cambria Math" panose="02040503050406030204" pitchFamily="18" charset="0"/>
                            <a:ea typeface="Cambria Math" panose="02040503050406030204" pitchFamily="18" charset="0"/>
                          </a:rPr>
                          <m:t>𝑚</m:t>
                        </m:r>
                        <m:r>
                          <a:rPr lang="en-AU" b="0" i="1" smtClean="0">
                            <a:solidFill>
                              <a:srgbClr val="0070C0"/>
                            </a:solidFill>
                            <a:latin typeface="Cambria Math" panose="02040503050406030204" pitchFamily="18" charset="0"/>
                            <a:ea typeface="Cambria Math" panose="02040503050406030204" pitchFamily="18" charset="0"/>
                          </a:rPr>
                          <m:t>))</m:t>
                        </m:r>
                      </m:e>
                      <m:sup>
                        <m:r>
                          <a:rPr lang="en-AU" b="0" i="1" dirty="0" smtClean="0">
                            <a:solidFill>
                              <a:srgbClr val="0070C0"/>
                            </a:solidFill>
                            <a:latin typeface="Cambria Math" panose="02040503050406030204" pitchFamily="18" charset="0"/>
                          </a:rPr>
                          <m:t>2</m:t>
                        </m:r>
                      </m:sup>
                    </m:sSup>
                    <m:r>
                      <a:rPr lang="en-AU" b="0" i="0" dirty="0" smtClean="0">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𝜃</m:t>
                        </m:r>
                      </m:e>
                      <m:sub>
                        <m:r>
                          <a:rPr lang="en-AU" b="0" i="1" dirty="0" smtClean="0">
                            <a:solidFill>
                              <a:srgbClr val="C00000"/>
                            </a:solidFill>
                            <a:latin typeface="Cambria Math" panose="02040503050406030204" pitchFamily="18" charset="0"/>
                          </a:rPr>
                          <m:t>𝑀</m:t>
                        </m:r>
                      </m:sub>
                    </m:sSub>
                    <m:r>
                      <a:rPr lang="en-AU" b="0" i="1" dirty="0" smtClean="0">
                        <a:solidFill>
                          <a:srgbClr val="C00000"/>
                        </a:solidFill>
                        <a:latin typeface="Cambria Math" panose="02040503050406030204" pitchFamily="18" charset="0"/>
                      </a:rPr>
                      <m:t>(</m:t>
                    </m:r>
                    <m:sSup>
                      <m:sSupPr>
                        <m:ctrlPr>
                          <a:rPr lang="en-AU" b="0" i="1" dirty="0" smtClean="0">
                            <a:solidFill>
                              <a:srgbClr val="C00000"/>
                            </a:solidFill>
                            <a:latin typeface="Cambria Math" panose="02040503050406030204" pitchFamily="18" charset="0"/>
                          </a:rPr>
                        </m:ctrlPr>
                      </m:sSupPr>
                      <m:e>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𝑀</m:t>
                            </m:r>
                          </m:sub>
                        </m:sSub>
                        <m:r>
                          <a:rPr lang="en-AU" b="0" i="1" dirty="0" smtClean="0">
                            <a:solidFill>
                              <a:srgbClr val="C00000"/>
                            </a:solidFill>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𝑒</m:t>
                            </m:r>
                          </m:e>
                          <m:sub>
                            <m:r>
                              <a:rPr lang="en-AU" b="0" i="1" dirty="0" smtClean="0">
                                <a:solidFill>
                                  <a:srgbClr val="C00000"/>
                                </a:solidFill>
                                <a:latin typeface="Cambria Math" panose="02040503050406030204" pitchFamily="18" charset="0"/>
                              </a:rPr>
                              <m:t>𝑀</m:t>
                            </m:r>
                          </m:sub>
                        </m:sSub>
                        <m:r>
                          <a:rPr lang="en-AU" b="0" i="1" dirty="0" smtClean="0">
                            <a:solidFill>
                              <a:srgbClr val="C00000"/>
                            </a:solidFill>
                            <a:latin typeface="Cambria Math" panose="02040503050406030204" pitchFamily="18" charset="0"/>
                          </a:rPr>
                          <m:t>𝑚</m:t>
                        </m:r>
                        <m:r>
                          <a:rPr lang="en-AU" b="0" i="1" dirty="0" smtClean="0">
                            <a:solidFill>
                              <a:srgbClr val="C00000"/>
                            </a:solidFill>
                            <a:latin typeface="Cambria Math" panose="02040503050406030204" pitchFamily="18" charset="0"/>
                          </a:rPr>
                          <m:t>)</m:t>
                        </m:r>
                      </m:e>
                      <m:sup>
                        <m:r>
                          <a:rPr lang="en-AU" b="0" i="1" dirty="0" smtClean="0">
                            <a:solidFill>
                              <a:srgbClr val="C00000"/>
                            </a:solidFill>
                            <a:latin typeface="Cambria Math" panose="02040503050406030204" pitchFamily="18" charset="0"/>
                          </a:rPr>
                          <m:t>2</m:t>
                        </m:r>
                      </m:sup>
                    </m:sSup>
                  </m:oMath>
                </a14:m>
                <a:endParaRPr lang="en-AU" dirty="0"/>
              </a:p>
              <a:p>
                <a:endParaRPr lang="en-AU" dirty="0"/>
              </a:p>
              <a:p>
                <a:r>
                  <a:rPr lang="en-AU" dirty="0"/>
                  <a:t>where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𝜇</m:t>
                        </m:r>
                      </m:e>
                      <m:sub>
                        <m:r>
                          <a:rPr lang="en-AU" b="0" i="1" smtClean="0">
                            <a:latin typeface="Cambria Math" panose="02040503050406030204" pitchFamily="18" charset="0"/>
                          </a:rPr>
                          <m:t>𝐺</m:t>
                        </m:r>
                      </m:sub>
                    </m:sSub>
                    <m:r>
                      <a:rPr lang="en-AU" b="0" i="0" smtClean="0">
                        <a:latin typeface="Cambria Math" panose="02040503050406030204" pitchFamily="18" charset="0"/>
                      </a:rPr>
                      <m:t> </m:t>
                    </m:r>
                    <m:r>
                      <m:rPr>
                        <m:sty m:val="p"/>
                      </m:rPr>
                      <a:rPr lang="en-AU" b="0" i="0" smtClean="0">
                        <a:latin typeface="Cambria Math" panose="02040503050406030204" pitchFamily="18" charset="0"/>
                      </a:rPr>
                      <m:t>or</m:t>
                    </m:r>
                    <m:r>
                      <a:rPr lang="en-AU" b="0" i="0" smtClean="0">
                        <a:latin typeface="Cambria Math" panose="02040503050406030204" pitchFamily="18" charset="0"/>
                      </a:rPr>
                      <m:t> </m:t>
                    </m:r>
                    <m:sSub>
                      <m:sSubPr>
                        <m:ctrlPr>
                          <a:rPr lang="en-AU" i="1">
                            <a:latin typeface="Cambria Math" panose="02040503050406030204" pitchFamily="18" charset="0"/>
                          </a:rPr>
                        </m:ctrlPr>
                      </m:sSubPr>
                      <m:e>
                        <m:r>
                          <a:rPr lang="en-AU" i="1">
                            <a:latin typeface="Cambria Math" panose="02040503050406030204" pitchFamily="18" charset="0"/>
                            <a:ea typeface="Cambria Math" panose="02040503050406030204" pitchFamily="18" charset="0"/>
                          </a:rPr>
                          <m:t>𝜇</m:t>
                        </m:r>
                      </m:e>
                      <m:sub>
                        <m:r>
                          <a:rPr lang="en-AU" b="0" i="1" smtClean="0">
                            <a:latin typeface="Cambria Math" panose="02040503050406030204" pitchFamily="18" charset="0"/>
                            <a:ea typeface="Cambria Math" panose="02040503050406030204" pitchFamily="18" charset="0"/>
                          </a:rPr>
                          <m:t>𝑀</m:t>
                        </m:r>
                        <m:r>
                          <a:rPr lang="en-AU" b="0" i="1" smtClean="0">
                            <a:latin typeface="Cambria Math" panose="02040503050406030204" pitchFamily="18" charset="0"/>
                            <a:ea typeface="Cambria Math" panose="02040503050406030204" pitchFamily="18" charset="0"/>
                          </a:rPr>
                          <m:t> </m:t>
                        </m:r>
                      </m:sub>
                    </m:sSub>
                  </m:oMath>
                </a14:m>
                <a:r>
                  <a:rPr lang="en-AU" dirty="0"/>
                  <a:t>is the authority’s weight on inflation,</a:t>
                </a:r>
              </a:p>
              <a:p>
                <a14:m>
                  <m:oMath xmlns:m="http://schemas.openxmlformats.org/officeDocument/2006/math">
                    <m:sSub>
                      <m:sSubPr>
                        <m:ctrlPr>
                          <a:rPr lang="en-AU" i="1" smtClean="0">
                            <a:latin typeface="Cambria Math" panose="02040503050406030204" pitchFamily="18" charset="0"/>
                            <a:ea typeface="Cambria Math" panose="02040503050406030204" pitchFamily="18" charset="0"/>
                          </a:rPr>
                        </m:ctrlPr>
                      </m:sSubPr>
                      <m:e>
                        <m:r>
                          <a:rPr lang="en-AU" i="1">
                            <a:latin typeface="Cambria Math" panose="02040503050406030204" pitchFamily="18" charset="0"/>
                            <a:ea typeface="Cambria Math" panose="02040503050406030204" pitchFamily="18" charset="0"/>
                          </a:rPr>
                          <m:t>𝑑</m:t>
                        </m:r>
                      </m:e>
                      <m:sub>
                        <m:r>
                          <a:rPr lang="en-AU" i="1">
                            <a:latin typeface="Cambria Math" panose="02040503050406030204" pitchFamily="18" charset="0"/>
                            <a:ea typeface="Cambria Math" panose="02040503050406030204" pitchFamily="18" charset="0"/>
                          </a:rPr>
                          <m:t>𝐺</m:t>
                        </m:r>
                      </m:sub>
                    </m:sSub>
                    <m:r>
                      <a:rPr lang="en-AU" b="0" i="1" smtClean="0">
                        <a:latin typeface="Cambria Math" panose="02040503050406030204" pitchFamily="18" charset="0"/>
                        <a:ea typeface="Cambria Math" panose="02040503050406030204" pitchFamily="18" charset="0"/>
                      </a:rPr>
                      <m:t> </m:t>
                    </m:r>
                    <m:r>
                      <m:rPr>
                        <m:sty m:val="p"/>
                      </m:rPr>
                      <a:rPr lang="en-AU" b="0" i="0" smtClean="0">
                        <a:latin typeface="Cambria Math" panose="02040503050406030204" pitchFamily="18" charset="0"/>
                        <a:ea typeface="Cambria Math" panose="02040503050406030204" pitchFamily="18" charset="0"/>
                      </a:rPr>
                      <m:t>or</m:t>
                    </m:r>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 </m:t>
                        </m:r>
                        <m:r>
                          <a:rPr lang="en-AU" i="1">
                            <a:latin typeface="Cambria Math" panose="02040503050406030204" pitchFamily="18" charset="0"/>
                            <a:ea typeface="Cambria Math" panose="02040503050406030204" pitchFamily="18" charset="0"/>
                          </a:rPr>
                          <m:t>𝑑</m:t>
                        </m:r>
                      </m:e>
                      <m:sub>
                        <m:r>
                          <a:rPr lang="en-AU" b="0" i="1" smtClean="0">
                            <a:latin typeface="Cambria Math" panose="02040503050406030204" pitchFamily="18" charset="0"/>
                            <a:ea typeface="Cambria Math" panose="02040503050406030204" pitchFamily="18" charset="0"/>
                          </a:rPr>
                          <m:t>𝑀</m:t>
                        </m:r>
                      </m:sub>
                    </m:sSub>
                  </m:oMath>
                </a14:m>
                <a:r>
                  <a:rPr lang="en-AU" dirty="0"/>
                  <a:t> is the sensitivity of inflation to the authority,</a:t>
                </a:r>
              </a:p>
              <a:p>
                <a14:m>
                  <m:oMath xmlns:m="http://schemas.openxmlformats.org/officeDocument/2006/math">
                    <m:sSub>
                      <m:sSubPr>
                        <m:ctrlPr>
                          <a:rPr lang="en-AU" i="1" smtClean="0">
                            <a:latin typeface="Cambria Math" panose="02040503050406030204" pitchFamily="18" charset="0"/>
                            <a:ea typeface="Cambria Math" panose="02040503050406030204" pitchFamily="18" charset="0"/>
                          </a:rPr>
                        </m:ctrlPr>
                      </m:sSubPr>
                      <m:e>
                        <m:r>
                          <a:rPr lang="en-AU" i="1">
                            <a:latin typeface="Cambria Math" panose="02040503050406030204" pitchFamily="18" charset="0"/>
                            <a:ea typeface="Cambria Math" panose="02040503050406030204" pitchFamily="18" charset="0"/>
                          </a:rPr>
                          <m:t>𝑏</m:t>
                        </m:r>
                      </m:e>
                      <m:sub>
                        <m:r>
                          <a:rPr lang="en-AU" i="1">
                            <a:latin typeface="Cambria Math" panose="02040503050406030204" pitchFamily="18" charset="0"/>
                            <a:ea typeface="Cambria Math" panose="02040503050406030204" pitchFamily="18" charset="0"/>
                          </a:rPr>
                          <m:t>𝐺</m:t>
                        </m:r>
                      </m:sub>
                    </m:sSub>
                  </m:oMath>
                </a14:m>
                <a:r>
                  <a:rPr lang="en-AU" dirty="0"/>
                  <a:t> </a:t>
                </a:r>
                <a:r>
                  <a:rPr lang="en-AU" dirty="0">
                    <a:latin typeface="Cambria Math" panose="02040503050406030204" pitchFamily="18" charset="0"/>
                    <a:ea typeface="Cambria Math" panose="02040503050406030204" pitchFamily="18" charset="0"/>
                  </a:rPr>
                  <a:t>or </a:t>
                </a:r>
                <a14:m>
                  <m:oMath xmlns:m="http://schemas.openxmlformats.org/officeDocument/2006/math">
                    <m:sSub>
                      <m:sSubPr>
                        <m:ctrlPr>
                          <a:rPr lang="en-AU" i="1">
                            <a:latin typeface="Cambria Math" panose="02040503050406030204" pitchFamily="18" charset="0"/>
                            <a:ea typeface="Cambria Math" panose="02040503050406030204" pitchFamily="18" charset="0"/>
                          </a:rPr>
                        </m:ctrlPr>
                      </m:sSubPr>
                      <m:e>
                        <m:r>
                          <a:rPr lang="en-AU" i="1">
                            <a:latin typeface="Cambria Math" panose="02040503050406030204" pitchFamily="18" charset="0"/>
                            <a:ea typeface="Cambria Math" panose="02040503050406030204" pitchFamily="18" charset="0"/>
                          </a:rPr>
                          <m:t>𝑏</m:t>
                        </m:r>
                      </m:e>
                      <m:sub>
                        <m:r>
                          <a:rPr lang="en-AU" b="0" i="1" smtClean="0">
                            <a:latin typeface="Cambria Math" panose="02040503050406030204" pitchFamily="18" charset="0"/>
                            <a:ea typeface="Cambria Math" panose="02040503050406030204" pitchFamily="18" charset="0"/>
                          </a:rPr>
                          <m:t>𝑀</m:t>
                        </m:r>
                      </m:sub>
                    </m:sSub>
                  </m:oMath>
                </a14:m>
                <a:r>
                  <a:rPr lang="en-AU" dirty="0"/>
                  <a:t> is the sensitivity of output to the authority,</a:t>
                </a:r>
              </a:p>
              <a:p>
                <a14:m>
                  <m:oMath xmlns:m="http://schemas.openxmlformats.org/officeDocument/2006/math">
                    <m:sSub>
                      <m:sSubPr>
                        <m:ctrlPr>
                          <a:rPr lang="en-AU" b="0" i="1" dirty="0" smtClean="0">
                            <a:latin typeface="Cambria Math" panose="02040503050406030204" pitchFamily="18" charset="0"/>
                          </a:rPr>
                        </m:ctrlPr>
                      </m:sSubPr>
                      <m:e>
                        <m:r>
                          <a:rPr lang="en-AU" b="0" i="1" dirty="0" smtClean="0">
                            <a:latin typeface="Cambria Math" panose="02040503050406030204" pitchFamily="18" charset="0"/>
                            <a:ea typeface="Cambria Math" panose="02040503050406030204" pitchFamily="18" charset="0"/>
                          </a:rPr>
                          <m:t>𝜃</m:t>
                        </m:r>
                      </m:e>
                      <m:sub>
                        <m:r>
                          <a:rPr lang="en-AU" b="0" i="1" dirty="0" smtClean="0">
                            <a:latin typeface="Cambria Math" panose="02040503050406030204" pitchFamily="18" charset="0"/>
                          </a:rPr>
                          <m:t>𝐺</m:t>
                        </m:r>
                      </m:sub>
                    </m:sSub>
                  </m:oMath>
                </a14:m>
                <a:r>
                  <a:rPr lang="en-AU" dirty="0"/>
                  <a:t> </a:t>
                </a:r>
                <a:r>
                  <a:rPr lang="en-AU" dirty="0">
                    <a:latin typeface="Cambria Math" panose="02040503050406030204" pitchFamily="18" charset="0"/>
                    <a:ea typeface="Cambria Math" panose="02040503050406030204" pitchFamily="18" charset="0"/>
                  </a:rPr>
                  <a:t>or </a:t>
                </a:r>
                <a14:m>
                  <m:oMath xmlns:m="http://schemas.openxmlformats.org/officeDocument/2006/math">
                    <m:sSub>
                      <m:sSubPr>
                        <m:ctrlPr>
                          <a:rPr lang="en-AU" i="1" dirty="0">
                            <a:latin typeface="Cambria Math" panose="02040503050406030204" pitchFamily="18" charset="0"/>
                          </a:rPr>
                        </m:ctrlPr>
                      </m:sSubPr>
                      <m:e>
                        <m:r>
                          <a:rPr lang="en-AU" i="1" dirty="0">
                            <a:latin typeface="Cambria Math" panose="02040503050406030204" pitchFamily="18" charset="0"/>
                            <a:ea typeface="Cambria Math" panose="02040503050406030204" pitchFamily="18" charset="0"/>
                          </a:rPr>
                          <m:t>𝜃</m:t>
                        </m:r>
                      </m:e>
                      <m:sub>
                        <m:r>
                          <a:rPr lang="en-AU" b="0" i="1" dirty="0" smtClean="0">
                            <a:latin typeface="Cambria Math" panose="02040503050406030204" pitchFamily="18" charset="0"/>
                          </a:rPr>
                          <m:t>𝑀</m:t>
                        </m:r>
                      </m:sub>
                    </m:sSub>
                  </m:oMath>
                </a14:m>
                <a:r>
                  <a:rPr lang="en-AU" dirty="0">
                    <a:latin typeface="Cambria Math" panose="02040503050406030204" pitchFamily="18" charset="0"/>
                    <a:ea typeface="Cambria Math" panose="02040503050406030204" pitchFamily="18" charset="0"/>
                  </a:rPr>
                  <a:t> </a:t>
                </a:r>
                <a:r>
                  <a:rPr lang="en-AU" dirty="0"/>
                  <a:t>is the authority’s weight on instrument,</a:t>
                </a:r>
              </a:p>
              <a:p>
                <a14:m>
                  <m:oMath xmlns:m="http://schemas.openxmlformats.org/officeDocument/2006/math">
                    <m:sSub>
                      <m:sSubPr>
                        <m:ctrlPr>
                          <a:rPr lang="en-AU" b="0" i="1" dirty="0" smtClean="0">
                            <a:latin typeface="Cambria Math" panose="02040503050406030204" pitchFamily="18" charset="0"/>
                          </a:rPr>
                        </m:ctrlPr>
                      </m:sSubPr>
                      <m:e>
                        <m:r>
                          <a:rPr lang="en-AU" b="0" i="1" dirty="0" smtClean="0">
                            <a:latin typeface="Cambria Math" panose="02040503050406030204" pitchFamily="18" charset="0"/>
                          </a:rPr>
                          <m:t>𝑒</m:t>
                        </m:r>
                      </m:e>
                      <m:sub>
                        <m:r>
                          <a:rPr lang="en-AU" b="0" i="1" dirty="0" smtClean="0">
                            <a:latin typeface="Cambria Math" panose="02040503050406030204" pitchFamily="18" charset="0"/>
                          </a:rPr>
                          <m:t>𝐺</m:t>
                        </m:r>
                      </m:sub>
                    </m:sSub>
                  </m:oMath>
                </a14:m>
                <a:r>
                  <a:rPr lang="en-AU" dirty="0">
                    <a:latin typeface="Cambria Math" panose="02040503050406030204" pitchFamily="18" charset="0"/>
                    <a:ea typeface="Cambria Math" panose="02040503050406030204" pitchFamily="18" charset="0"/>
                  </a:rPr>
                  <a:t> or </a:t>
                </a:r>
                <a14:m>
                  <m:oMath xmlns:m="http://schemas.openxmlformats.org/officeDocument/2006/math">
                    <m:sSub>
                      <m:sSubPr>
                        <m:ctrlPr>
                          <a:rPr lang="en-AU" i="1" dirty="0">
                            <a:latin typeface="Cambria Math" panose="02040503050406030204" pitchFamily="18" charset="0"/>
                          </a:rPr>
                        </m:ctrlPr>
                      </m:sSubPr>
                      <m:e>
                        <m:r>
                          <a:rPr lang="en-AU" i="1" dirty="0">
                            <a:latin typeface="Cambria Math" panose="02040503050406030204" pitchFamily="18" charset="0"/>
                          </a:rPr>
                          <m:t>𝑒</m:t>
                        </m:r>
                      </m:e>
                      <m:sub>
                        <m:r>
                          <a:rPr lang="en-AU" b="0" i="1" dirty="0" smtClean="0">
                            <a:latin typeface="Cambria Math" panose="02040503050406030204" pitchFamily="18" charset="0"/>
                          </a:rPr>
                          <m:t>𝑀</m:t>
                        </m:r>
                      </m:sub>
                    </m:sSub>
                  </m:oMath>
                </a14:m>
                <a:r>
                  <a:rPr lang="en-AU" dirty="0">
                    <a:latin typeface="Cambria Math" panose="02040503050406030204" pitchFamily="18" charset="0"/>
                    <a:ea typeface="Cambria Math" panose="02040503050406030204" pitchFamily="18" charset="0"/>
                  </a:rPr>
                  <a:t> </a:t>
                </a:r>
                <a:r>
                  <a:rPr lang="en-AU" dirty="0"/>
                  <a:t>is the penalty factor on change in fiscal or monetary policy (these are set to 1)</a:t>
                </a:r>
              </a:p>
              <a:p>
                <a:endParaRPr lang="en-AU" dirty="0"/>
              </a:p>
              <a:p>
                <a:pPr marL="0" indent="0">
                  <a:buNone/>
                </a:pPr>
                <a:r>
                  <a:rPr lang="en-AU" dirty="0"/>
                  <a:t>At this stage the rigidity terms reflect a </a:t>
                </a:r>
                <a:r>
                  <a:rPr lang="en-AU" dirty="0">
                    <a:solidFill>
                      <a:srgbClr val="C00000"/>
                    </a:solidFill>
                  </a:rPr>
                  <a:t>cost of adjustment, a conservative bias in policy settings,</a:t>
                </a:r>
                <a:r>
                  <a:rPr lang="en-AU" dirty="0"/>
                  <a:t> and non-linearities in the response of economic variables.</a:t>
                </a:r>
              </a:p>
            </p:txBody>
          </p:sp>
        </mc:Choice>
        <mc:Fallback>
          <p:sp>
            <p:nvSpPr>
              <p:cNvPr id="3" name="Content Placeholder 2">
                <a:extLst>
                  <a:ext uri="{FF2B5EF4-FFF2-40B4-BE49-F238E27FC236}">
                    <a16:creationId xmlns:a16="http://schemas.microsoft.com/office/drawing/2014/main" id="{80121633-E592-E290-5EB5-9443EBF76733}"/>
                  </a:ext>
                </a:extLst>
              </p:cNvPr>
              <p:cNvSpPr>
                <a:spLocks noGrp="1" noRot="1" noChangeAspect="1" noMove="1" noResize="1" noEditPoints="1" noAdjustHandles="1" noChangeArrowheads="1" noChangeShapeType="1" noTextEdit="1"/>
              </p:cNvSpPr>
              <p:nvPr>
                <p:ph sz="half" idx="1"/>
              </p:nvPr>
            </p:nvSpPr>
            <p:spPr>
              <a:xfrm>
                <a:off x="313184" y="820588"/>
                <a:ext cx="8510588" cy="4055417"/>
              </a:xfrm>
              <a:blipFill>
                <a:blip r:embed="rId3"/>
                <a:stretch>
                  <a:fillRect l="-430" t="-1805" r="-931" b="-301"/>
                </a:stretch>
              </a:blipFill>
            </p:spPr>
            <p:txBody>
              <a:bodyPr/>
              <a:lstStyle/>
              <a:p>
                <a:r>
                  <a:rPr lang="en-NZ">
                    <a:noFill/>
                  </a:rPr>
                  <a:t> </a:t>
                </a:r>
              </a:p>
            </p:txBody>
          </p:sp>
        </mc:Fallback>
      </mc:AlternateContent>
    </p:spTree>
    <p:extLst>
      <p:ext uri="{BB962C8B-B14F-4D97-AF65-F5344CB8AC3E}">
        <p14:creationId xmlns:p14="http://schemas.microsoft.com/office/powerpoint/2010/main" val="388823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03A6C7-E122-9D1E-C942-F24D852CE6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BAE85B-960D-047B-F634-04E7202E33A9}"/>
              </a:ext>
            </a:extLst>
          </p:cNvPr>
          <p:cNvSpPr>
            <a:spLocks noGrp="1"/>
          </p:cNvSpPr>
          <p:nvPr>
            <p:ph type="ctrTitle"/>
          </p:nvPr>
        </p:nvSpPr>
        <p:spPr>
          <a:xfrm>
            <a:off x="685800" y="2267966"/>
            <a:ext cx="7772400" cy="607568"/>
          </a:xfrm>
        </p:spPr>
        <p:txBody>
          <a:bodyPr/>
          <a:lstStyle/>
          <a:p>
            <a:r>
              <a:rPr lang="en-US" dirty="0"/>
              <a:t>Demand shock</a:t>
            </a:r>
          </a:p>
        </p:txBody>
      </p:sp>
      <p:sp>
        <p:nvSpPr>
          <p:cNvPr id="5" name="Footer Placeholder 4">
            <a:extLst>
              <a:ext uri="{FF2B5EF4-FFF2-40B4-BE49-F238E27FC236}">
                <a16:creationId xmlns:a16="http://schemas.microsoft.com/office/drawing/2014/main" id="{372ADBF5-B214-379E-7DA0-1FCB7AD19AF7}"/>
              </a:ext>
            </a:extLst>
          </p:cNvPr>
          <p:cNvSpPr>
            <a:spLocks noGrp="1"/>
          </p:cNvSpPr>
          <p:nvPr>
            <p:ph type="ftr" sz="quarter" idx="10"/>
          </p:nvPr>
        </p:nvSpPr>
        <p:spPr>
          <a:xfrm>
            <a:off x="3124200" y="4660900"/>
            <a:ext cx="2895600" cy="363220"/>
          </a:xfrm>
        </p:spPr>
        <p:txBody>
          <a:bodyPr anchor="b"/>
          <a:lstStyle/>
          <a:p>
            <a:r>
              <a:rPr lang="en-AU"/>
              <a:t>GENERAL</a:t>
            </a:r>
          </a:p>
        </p:txBody>
      </p:sp>
    </p:spTree>
    <p:extLst>
      <p:ext uri="{BB962C8B-B14F-4D97-AF65-F5344CB8AC3E}">
        <p14:creationId xmlns:p14="http://schemas.microsoft.com/office/powerpoint/2010/main" val="1156008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Static Demand shock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BCE688-9F6E-CA80-3ECE-608C33CCB50D}"/>
                  </a:ext>
                </a:extLst>
              </p:cNvPr>
              <p:cNvSpPr>
                <a:spLocks noGrp="1"/>
              </p:cNvSpPr>
              <p:nvPr>
                <p:ph sz="half" idx="1"/>
              </p:nvPr>
            </p:nvSpPr>
            <p:spPr>
              <a:xfrm>
                <a:off x="313184" y="699542"/>
                <a:ext cx="7427168" cy="4303463"/>
              </a:xfrm>
            </p:spPr>
            <p:txBody>
              <a:bodyPr>
                <a:normAutofit fontScale="55000" lnSpcReduction="20000"/>
              </a:bodyPr>
              <a:lstStyle/>
              <a:p>
                <a:pPr marL="0" indent="0">
                  <a:buNone/>
                </a:pPr>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𝐺</m:t>
                        </m:r>
                      </m:sub>
                    </m:sSub>
                    <m:r>
                      <a:rPr lang="en-AU" b="0" i="1" smtClean="0">
                        <a:latin typeface="Cambria Math" panose="02040503050406030204" pitchFamily="18" charset="0"/>
                      </a:rPr>
                      <m:t>=</m:t>
                    </m:r>
                    <m:sSub>
                      <m:sSubPr>
                        <m:ctrlPr>
                          <a:rPr lang="en-AU" b="0" i="1" smtClean="0">
                            <a:solidFill>
                              <a:srgbClr val="92D050"/>
                            </a:solidFill>
                            <a:latin typeface="Cambria Math" panose="02040503050406030204" pitchFamily="18" charset="0"/>
                          </a:rPr>
                        </m:ctrlPr>
                      </m:sSubPr>
                      <m:e>
                        <m:r>
                          <a:rPr lang="en-AU" b="0" i="1" smtClean="0">
                            <a:solidFill>
                              <a:srgbClr val="92D050"/>
                            </a:solidFill>
                            <a:latin typeface="Cambria Math" panose="02040503050406030204" pitchFamily="18" charset="0"/>
                            <a:ea typeface="Cambria Math" panose="02040503050406030204" pitchFamily="18" charset="0"/>
                          </a:rPr>
                          <m:t>𝜇</m:t>
                        </m:r>
                      </m:e>
                      <m:sub>
                        <m:r>
                          <a:rPr lang="en-AU" b="0" i="1" smtClean="0">
                            <a:solidFill>
                              <a:srgbClr val="92D050"/>
                            </a:solidFill>
                            <a:latin typeface="Cambria Math" panose="02040503050406030204" pitchFamily="18" charset="0"/>
                          </a:rPr>
                          <m:t>𝐺</m:t>
                        </m:r>
                      </m:sub>
                    </m:sSub>
                    <m:sSup>
                      <m:sSupPr>
                        <m:ctrlPr>
                          <a:rPr lang="en-AU" b="0" i="1" smtClean="0">
                            <a:solidFill>
                              <a:srgbClr val="92D050"/>
                            </a:solidFill>
                            <a:latin typeface="Cambria Math" panose="02040503050406030204" pitchFamily="18" charset="0"/>
                          </a:rPr>
                        </m:ctrlPr>
                      </m:sSupPr>
                      <m:e>
                        <m:r>
                          <a:rPr lang="en-AU" b="0" i="1" smtClean="0">
                            <a:solidFill>
                              <a:srgbClr val="92D050"/>
                            </a:solidFill>
                            <a:latin typeface="Cambria Math" panose="02040503050406030204" pitchFamily="18" charset="0"/>
                          </a:rPr>
                          <m:t>(</m:t>
                        </m:r>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r>
                          <a:rPr lang="en-AU" b="0" i="1" smtClean="0">
                            <a:solidFill>
                              <a:srgbClr val="92D050"/>
                            </a:solidFill>
                            <a:latin typeface="Cambria Math" panose="02040503050406030204" pitchFamily="18" charset="0"/>
                          </a:rPr>
                          <m:t>−</m:t>
                        </m:r>
                        <m:d>
                          <m:dPr>
                            <m:ctrlPr>
                              <a:rPr lang="en-AU" b="0" i="1" smtClean="0">
                                <a:solidFill>
                                  <a:srgbClr val="92D050"/>
                                </a:solidFill>
                                <a:latin typeface="Cambria Math" panose="02040503050406030204" pitchFamily="18" charset="0"/>
                              </a:rPr>
                            </m:ctrlPr>
                          </m:dPr>
                          <m:e>
                            <m:r>
                              <m:rPr>
                                <m:nor/>
                              </m:rPr>
                              <a:rPr lang="el-GR" dirty="0">
                                <a:solidFill>
                                  <a:srgbClr val="92D050"/>
                                </a:solidFill>
                                <a:latin typeface="Cambria Math" panose="02040503050406030204" pitchFamily="18" charset="0"/>
                                <a:ea typeface="Cambria Math" panose="02040503050406030204" pitchFamily="18" charset="0"/>
                              </a:rPr>
                              <m:t>γ</m:t>
                            </m:r>
                            <m:sSub>
                              <m:sSubPr>
                                <m:ctrlPr>
                                  <a:rPr lang="en-AU" i="1">
                                    <a:solidFill>
                                      <a:srgbClr val="92D050"/>
                                    </a:solidFill>
                                    <a:latin typeface="Cambria Math" panose="02040503050406030204" pitchFamily="18" charset="0"/>
                                    <a:ea typeface="Cambria Math" panose="02040503050406030204" pitchFamily="18" charset="0"/>
                                  </a:rPr>
                                </m:ctrlPr>
                              </m:sSubPr>
                              <m:e>
                                <m:r>
                                  <m:rPr>
                                    <m:nor/>
                                  </m:rPr>
                                  <a:rPr lang="en-AU" dirty="0">
                                    <a:solidFill>
                                      <a:srgbClr val="92D050"/>
                                    </a:solidFill>
                                    <a:latin typeface="Cambria Math" panose="02040503050406030204" pitchFamily="18" charset="0"/>
                                    <a:ea typeface="Cambria Math" panose="02040503050406030204" pitchFamily="18" charset="0"/>
                                  </a:rPr>
                                  <m:t>−</m:t>
                                </m:r>
                                <m:r>
                                  <a:rPr lang="en-AU" i="1">
                                    <a:solidFill>
                                      <a:srgbClr val="92D050"/>
                                    </a:solidFill>
                                    <a:latin typeface="Cambria Math" panose="02040503050406030204" pitchFamily="18" charset="0"/>
                                    <a:ea typeface="Cambria Math" panose="02040503050406030204" pitchFamily="18" charset="0"/>
                                  </a:rPr>
                                  <m:t>𝑑</m:t>
                                </m:r>
                              </m:e>
                              <m:sub>
                                <m:r>
                                  <a:rPr lang="en-AU" i="1">
                                    <a:solidFill>
                                      <a:srgbClr val="92D050"/>
                                    </a:solidFill>
                                    <a:latin typeface="Cambria Math" panose="02040503050406030204" pitchFamily="18" charset="0"/>
                                    <a:ea typeface="Cambria Math" panose="02040503050406030204" pitchFamily="18" charset="0"/>
                                  </a:rPr>
                                  <m:t>𝐺</m:t>
                                </m:r>
                              </m:sub>
                            </m:sSub>
                            <m:r>
                              <a:rPr lang="en-AU" i="1">
                                <a:solidFill>
                                  <a:srgbClr val="92D050"/>
                                </a:solidFill>
                                <a:latin typeface="Cambria Math" panose="02040503050406030204" pitchFamily="18" charset="0"/>
                                <a:ea typeface="Cambria Math" panose="02040503050406030204" pitchFamily="18" charset="0"/>
                              </a:rPr>
                              <m:t>𝑓</m:t>
                            </m:r>
                            <m:r>
                              <a:rPr lang="en-AU">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b="0" i="1" smtClean="0">
                                    <a:solidFill>
                                      <a:srgbClr val="92D050"/>
                                    </a:solidFill>
                                    <a:latin typeface="Cambria Math" panose="02040503050406030204" pitchFamily="18" charset="0"/>
                                    <a:ea typeface="Cambria Math" panose="02040503050406030204" pitchFamily="18" charset="0"/>
                                  </a:rPr>
                                  <m:t>𝑀</m:t>
                                </m:r>
                              </m:sub>
                            </m:sSub>
                            <m:r>
                              <a:rPr lang="en-AU" i="1">
                                <a:solidFill>
                                  <a:srgbClr val="92D050"/>
                                </a:solidFill>
                                <a:latin typeface="Cambria Math" panose="02040503050406030204" pitchFamily="18" charset="0"/>
                                <a:ea typeface="Cambria Math" panose="02040503050406030204" pitchFamily="18" charset="0"/>
                              </a:rPr>
                              <m:t>𝑚</m:t>
                            </m:r>
                          </m:e>
                        </m:d>
                        <m:r>
                          <a:rPr lang="en-AU" b="0" i="1" smtClean="0">
                            <a:solidFill>
                              <a:srgbClr val="92D050"/>
                            </a:solidFill>
                            <a:latin typeface="Cambria Math" panose="02040503050406030204" pitchFamily="18" charset="0"/>
                            <a:ea typeface="Cambria Math" panose="02040503050406030204" pitchFamily="18" charset="0"/>
                          </a:rPr>
                          <m:t>)</m:t>
                        </m:r>
                      </m:e>
                      <m:sup>
                        <m:r>
                          <a:rPr lang="en-AU" b="0" i="1" smtClean="0">
                            <a:solidFill>
                              <a:srgbClr val="92D050"/>
                            </a:solidFill>
                            <a:latin typeface="Cambria Math" panose="02040503050406030204" pitchFamily="18" charset="0"/>
                          </a:rPr>
                          <m:t>2</m:t>
                        </m:r>
                      </m:sup>
                    </m:sSup>
                    <m:r>
                      <a:rPr lang="en-AU" b="0" i="0" smtClean="0">
                        <a:latin typeface="Cambria Math" panose="02040503050406030204" pitchFamily="18" charset="0"/>
                      </a:rPr>
                      <m:t>+</m:t>
                    </m:r>
                    <m:r>
                      <a:rPr lang="en-AU" b="0" i="0" smtClean="0">
                        <a:solidFill>
                          <a:srgbClr val="0070C0"/>
                        </a:solidFill>
                        <a:latin typeface="Cambria Math" panose="02040503050406030204" pitchFamily="18" charset="0"/>
                      </a:rPr>
                      <m:t>(1−</m:t>
                    </m:r>
                    <m:sSub>
                      <m:sSubPr>
                        <m:ctrlPr>
                          <a:rPr lang="en-AU" i="1">
                            <a:solidFill>
                              <a:srgbClr val="0070C0"/>
                            </a:solidFill>
                            <a:latin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𝜇</m:t>
                        </m:r>
                      </m:e>
                      <m:sub>
                        <m:r>
                          <a:rPr lang="en-AU" i="1">
                            <a:solidFill>
                              <a:srgbClr val="0070C0"/>
                            </a:solidFill>
                            <a:latin typeface="Cambria Math" panose="02040503050406030204" pitchFamily="18" charset="0"/>
                          </a:rPr>
                          <m:t>𝐺</m:t>
                        </m:r>
                      </m:sub>
                    </m:sSub>
                  </m:oMath>
                </a14:m>
                <a:r>
                  <a:rPr lang="en-AU" dirty="0">
                    <a:solidFill>
                      <a:srgbClr val="0070C0"/>
                    </a:solidFill>
                  </a:rPr>
                  <a:t>)(</a:t>
                </a:r>
                <a14:m>
                  <m:oMath xmlns:m="http://schemas.openxmlformats.org/officeDocument/2006/math">
                    <m:sSup>
                      <m:sSupPr>
                        <m:ctrlPr>
                          <a:rPr lang="en-AU" i="1" dirty="0" smtClean="0">
                            <a:solidFill>
                              <a:srgbClr val="0070C0"/>
                            </a:solidFill>
                            <a:latin typeface="Cambria Math" panose="02040503050406030204" pitchFamily="18" charset="0"/>
                          </a:rPr>
                        </m:ctrlPr>
                      </m:sSupPr>
                      <m:e>
                        <m:sSubSup>
                          <m:sSubSupPr>
                            <m:ctrlPr>
                              <a:rPr lang="en-AU" i="1" dirty="0" smtClean="0">
                                <a:solidFill>
                                  <a:srgbClr val="0070C0"/>
                                </a:solidFill>
                                <a:latin typeface="Cambria Math" panose="02040503050406030204" pitchFamily="18" charset="0"/>
                              </a:rPr>
                            </m:ctrlPr>
                          </m:sSubSupPr>
                          <m:e>
                            <m:r>
                              <a:rPr lang="en-AU" b="0" i="1" dirty="0" smtClean="0">
                                <a:solidFill>
                                  <a:srgbClr val="0070C0"/>
                                </a:solidFill>
                                <a:latin typeface="Cambria Math" panose="02040503050406030204" pitchFamily="18" charset="0"/>
                              </a:rPr>
                              <m:t>𝑌</m:t>
                            </m:r>
                          </m:e>
                          <m:sub>
                            <m:r>
                              <a:rPr lang="en-AU" b="0" i="1" dirty="0" smtClean="0">
                                <a:solidFill>
                                  <a:srgbClr val="0070C0"/>
                                </a:solidFill>
                                <a:latin typeface="Cambria Math" panose="02040503050406030204" pitchFamily="18" charset="0"/>
                              </a:rPr>
                              <m:t>𝐺</m:t>
                            </m:r>
                          </m:sub>
                          <m:sup>
                            <m:r>
                              <a:rPr lang="en-AU" b="0" i="1" dirty="0" smtClean="0">
                                <a:solidFill>
                                  <a:srgbClr val="0070C0"/>
                                </a:solidFill>
                                <a:latin typeface="Cambria Math" panose="02040503050406030204" pitchFamily="18" charset="0"/>
                              </a:rPr>
                              <m:t>∗</m:t>
                            </m:r>
                          </m:sup>
                        </m:sSubSup>
                        <m:r>
                          <a:rPr lang="en-AU" b="0" i="1" dirty="0" smtClean="0">
                            <a:solidFill>
                              <a:srgbClr val="0070C0"/>
                            </a:solidFill>
                            <a:latin typeface="Cambria Math" panose="02040503050406030204" pitchFamily="18" charset="0"/>
                          </a:rPr>
                          <m:t>−(</m:t>
                        </m:r>
                        <m:r>
                          <m:rPr>
                            <m:nor/>
                          </m:rPr>
                          <a:rPr lang="el-GR" dirty="0">
                            <a:solidFill>
                              <a:srgbClr val="0070C0"/>
                            </a:solidFill>
                            <a:latin typeface="Cambria Math" panose="02040503050406030204" pitchFamily="18" charset="0"/>
                            <a:ea typeface="Cambria Math" panose="02040503050406030204" pitchFamily="18" charset="0"/>
                          </a:rPr>
                          <m:t>α</m:t>
                        </m:r>
                        <m:r>
                          <m:rPr>
                            <m:nor/>
                          </m:rPr>
                          <a:rPr lang="en-AU" dirty="0">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i="1">
                                <a:solidFill>
                                  <a:srgbClr val="0070C0"/>
                                </a:solidFill>
                                <a:latin typeface="Cambria Math" panose="02040503050406030204" pitchFamily="18" charset="0"/>
                                <a:ea typeface="Cambria Math" panose="02040503050406030204" pitchFamily="18" charset="0"/>
                              </a:rPr>
                              <m:t>𝐺</m:t>
                            </m:r>
                          </m:sub>
                        </m:sSub>
                        <m:r>
                          <a:rPr lang="en-AU" i="1">
                            <a:solidFill>
                              <a:srgbClr val="0070C0"/>
                            </a:solidFill>
                            <a:latin typeface="Cambria Math" panose="02040503050406030204" pitchFamily="18" charset="0"/>
                            <a:ea typeface="Cambria Math" panose="02040503050406030204" pitchFamily="18" charset="0"/>
                          </a:rPr>
                          <m:t>𝑓</m:t>
                        </m:r>
                        <m:r>
                          <a:rPr lang="en-AU">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b="0" i="1" smtClean="0">
                                <a:solidFill>
                                  <a:srgbClr val="0070C0"/>
                                </a:solidFill>
                                <a:latin typeface="Cambria Math" panose="02040503050406030204" pitchFamily="18" charset="0"/>
                                <a:ea typeface="Cambria Math" panose="02040503050406030204" pitchFamily="18" charset="0"/>
                              </a:rPr>
                              <m:t>𝑀</m:t>
                            </m:r>
                          </m:sub>
                        </m:sSub>
                        <m:r>
                          <a:rPr lang="en-AU" i="1">
                            <a:solidFill>
                              <a:srgbClr val="0070C0"/>
                            </a:solidFill>
                            <a:latin typeface="Cambria Math" panose="02040503050406030204" pitchFamily="18" charset="0"/>
                            <a:ea typeface="Cambria Math" panose="02040503050406030204" pitchFamily="18" charset="0"/>
                          </a:rPr>
                          <m:t>𝑚</m:t>
                        </m:r>
                        <m:r>
                          <a:rPr lang="en-AU" b="0" i="1" smtClean="0">
                            <a:solidFill>
                              <a:srgbClr val="0070C0"/>
                            </a:solidFill>
                            <a:latin typeface="Cambria Math" panose="02040503050406030204" pitchFamily="18" charset="0"/>
                            <a:ea typeface="Cambria Math" panose="02040503050406030204" pitchFamily="18" charset="0"/>
                          </a:rPr>
                          <m:t>))</m:t>
                        </m:r>
                      </m:e>
                      <m:sup>
                        <m:r>
                          <a:rPr lang="en-AU" b="0" i="1" dirty="0" smtClean="0">
                            <a:solidFill>
                              <a:srgbClr val="0070C0"/>
                            </a:solidFill>
                            <a:latin typeface="Cambria Math" panose="02040503050406030204" pitchFamily="18" charset="0"/>
                          </a:rPr>
                          <m:t>2</m:t>
                        </m:r>
                      </m:sup>
                    </m:sSup>
                    <m:r>
                      <a:rPr lang="en-AU" b="0" i="0" dirty="0" smtClean="0">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𝜃</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p>
                      <m:sSupPr>
                        <m:ctrlPr>
                          <a:rPr lang="en-AU" b="0" i="1" dirty="0" smtClean="0">
                            <a:solidFill>
                              <a:srgbClr val="C00000"/>
                            </a:solidFill>
                            <a:latin typeface="Cambria Math" panose="02040503050406030204" pitchFamily="18" charset="0"/>
                          </a:rPr>
                        </m:ctrlPr>
                      </m:sSupPr>
                      <m:e>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𝑒</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𝑓</m:t>
                        </m:r>
                        <m:r>
                          <a:rPr lang="en-AU" b="0" i="1" dirty="0" smtClean="0">
                            <a:solidFill>
                              <a:srgbClr val="C00000"/>
                            </a:solidFill>
                            <a:latin typeface="Cambria Math" panose="02040503050406030204" pitchFamily="18" charset="0"/>
                          </a:rPr>
                          <m:t>)</m:t>
                        </m:r>
                      </m:e>
                      <m:sup>
                        <m:r>
                          <a:rPr lang="en-AU" b="0" i="1" dirty="0" smtClean="0">
                            <a:solidFill>
                              <a:srgbClr val="C00000"/>
                            </a:solidFill>
                            <a:latin typeface="Cambria Math" panose="02040503050406030204" pitchFamily="18" charset="0"/>
                          </a:rPr>
                          <m:t>2</m:t>
                        </m:r>
                      </m:sup>
                    </m:sSup>
                  </m:oMath>
                </a14:m>
                <a:endParaRPr lang="en-AU" dirty="0"/>
              </a:p>
              <a:p>
                <a:pPr marL="0" indent="0">
                  <a:buNone/>
                </a:pPr>
                <a:endParaRPr lang="en-AU" dirty="0"/>
              </a:p>
              <a:p>
                <a14:m>
                  <m:oMath xmlns:m="http://schemas.openxmlformats.org/officeDocument/2006/math">
                    <m:r>
                      <m:rPr>
                        <m:nor/>
                      </m:rPr>
                      <a:rPr lang="el-GR" dirty="0" smtClean="0">
                        <a:solidFill>
                          <a:srgbClr val="92D050"/>
                        </a:solidFill>
                        <a:latin typeface="Cambria Math" panose="02040503050406030204" pitchFamily="18" charset="0"/>
                        <a:ea typeface="Cambria Math" panose="02040503050406030204" pitchFamily="18" charset="0"/>
                      </a:rPr>
                      <m:t>γ</m:t>
                    </m:r>
                  </m:oMath>
                </a14:m>
                <a:r>
                  <a:rPr lang="en-AU" dirty="0"/>
                  <a:t> = 1.5 (intercept for inflation)</a:t>
                </a:r>
              </a:p>
              <a:p>
                <a:pPr lvl="1"/>
                <a:r>
                  <a:rPr lang="en-AU" dirty="0"/>
                  <a:t>Setting this below </a:t>
                </a:r>
                <a14:m>
                  <m:oMath xmlns:m="http://schemas.openxmlformats.org/officeDocument/2006/math">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oMath>
                </a14:m>
                <a:r>
                  <a:rPr lang="en-AU" dirty="0"/>
                  <a:t> creates a situation where the fiscal authority wants higher inflation (if it weighs that objective)</a:t>
                </a:r>
              </a:p>
              <a:p>
                <a14:m>
                  <m:oMath xmlns:m="http://schemas.openxmlformats.org/officeDocument/2006/math">
                    <m:r>
                      <m:rPr>
                        <m:nor/>
                      </m:rPr>
                      <a:rPr lang="el-GR" dirty="0" smtClean="0">
                        <a:solidFill>
                          <a:srgbClr val="0070C0"/>
                        </a:solidFill>
                        <a:latin typeface="Cambria Math" panose="02040503050406030204" pitchFamily="18" charset="0"/>
                        <a:ea typeface="Cambria Math" panose="02040503050406030204" pitchFamily="18" charset="0"/>
                      </a:rPr>
                      <m:t>α</m:t>
                    </m:r>
                    <m:r>
                      <a:rPr lang="el-GR" i="1" dirty="0">
                        <a:solidFill>
                          <a:srgbClr val="0070C0"/>
                        </a:solidFill>
                        <a:latin typeface="Cambria Math" panose="02040503050406030204" pitchFamily="18" charset="0"/>
                        <a:ea typeface="Cambria Math" panose="02040503050406030204" pitchFamily="18" charset="0"/>
                      </a:rPr>
                      <m:t> </m:t>
                    </m:r>
                  </m:oMath>
                </a14:m>
                <a:r>
                  <a:rPr lang="en-AU" dirty="0"/>
                  <a:t>= 1.5 (intercept for output)</a:t>
                </a:r>
              </a:p>
              <a:p>
                <a:endParaRPr lang="en-AU" dirty="0"/>
              </a:p>
              <a:p>
                <a14:m>
                  <m:oMath xmlns:m="http://schemas.openxmlformats.org/officeDocument/2006/math">
                    <m:sSubSup>
                      <m:sSubSupPr>
                        <m:ctrlPr>
                          <a:rPr lang="en-AU" i="1">
                            <a:solidFill>
                              <a:srgbClr val="92D050"/>
                            </a:solidFill>
                            <a:latin typeface="Cambria Math" panose="02040503050406030204" pitchFamily="18" charset="0"/>
                          </a:rPr>
                        </m:ctrlPr>
                      </m:sSubSupPr>
                      <m:e>
                        <m:r>
                          <a:rPr lang="en-AU" i="1">
                            <a:solidFill>
                              <a:srgbClr val="92D050"/>
                            </a:solidFill>
                            <a:latin typeface="Cambria Math" panose="02040503050406030204" pitchFamily="18" charset="0"/>
                            <a:ea typeface="Cambria Math" panose="02040503050406030204" pitchFamily="18" charset="0"/>
                          </a:rPr>
                          <m:t>𝜋</m:t>
                        </m:r>
                      </m:e>
                      <m:sub>
                        <m:r>
                          <a:rPr lang="en-AU" i="1">
                            <a:solidFill>
                              <a:srgbClr val="92D050"/>
                            </a:solidFill>
                            <a:latin typeface="Cambria Math" panose="02040503050406030204" pitchFamily="18" charset="0"/>
                          </a:rPr>
                          <m:t>𝐺</m:t>
                        </m:r>
                      </m:sub>
                      <m:sup>
                        <m:r>
                          <a:rPr lang="en-AU" i="1">
                            <a:solidFill>
                              <a:srgbClr val="92D050"/>
                            </a:solidFill>
                            <a:latin typeface="Cambria Math" panose="02040503050406030204" pitchFamily="18" charset="0"/>
                          </a:rPr>
                          <m:t>∗</m:t>
                        </m:r>
                      </m:sup>
                    </m:sSubSup>
                  </m:oMath>
                </a14:m>
                <a:r>
                  <a:rPr lang="en-AU" dirty="0"/>
                  <a:t>= 2  (Government's target inflation)</a:t>
                </a:r>
              </a:p>
              <a:p>
                <a14:m>
                  <m:oMath xmlns:m="http://schemas.openxmlformats.org/officeDocument/2006/math">
                    <m:sSubSup>
                      <m:sSubSupPr>
                        <m:ctrlPr>
                          <a:rPr lang="en-AU" i="1">
                            <a:solidFill>
                              <a:srgbClr val="92D050"/>
                            </a:solidFill>
                            <a:latin typeface="Cambria Math" panose="02040503050406030204" pitchFamily="18" charset="0"/>
                          </a:rPr>
                        </m:ctrlPr>
                      </m:sSubSupPr>
                      <m:e>
                        <m:r>
                          <a:rPr lang="en-AU" i="1">
                            <a:solidFill>
                              <a:srgbClr val="92D050"/>
                            </a:solidFill>
                            <a:latin typeface="Cambria Math" panose="02040503050406030204" pitchFamily="18" charset="0"/>
                            <a:ea typeface="Cambria Math" panose="02040503050406030204" pitchFamily="18" charset="0"/>
                          </a:rPr>
                          <m:t>𝜋</m:t>
                        </m:r>
                      </m:e>
                      <m:sub>
                        <m:r>
                          <a:rPr lang="en-US" b="0" i="1" smtClean="0">
                            <a:solidFill>
                              <a:srgbClr val="92D050"/>
                            </a:solidFill>
                            <a:latin typeface="Cambria Math" panose="02040503050406030204" pitchFamily="18" charset="0"/>
                          </a:rPr>
                          <m:t>𝑀</m:t>
                        </m:r>
                      </m:sub>
                      <m:sup>
                        <m:r>
                          <a:rPr lang="en-AU" i="1">
                            <a:solidFill>
                              <a:srgbClr val="92D050"/>
                            </a:solidFill>
                            <a:latin typeface="Cambria Math" panose="02040503050406030204" pitchFamily="18" charset="0"/>
                          </a:rPr>
                          <m:t>∗</m:t>
                        </m:r>
                      </m:sup>
                    </m:sSubSup>
                  </m:oMath>
                </a14:m>
                <a:r>
                  <a:rPr lang="en-AU" dirty="0"/>
                  <a:t>= 2 (Central bank's target inflation)</a:t>
                </a:r>
              </a:p>
              <a:p>
                <a:endParaRPr lang="en-AU" dirty="0"/>
              </a:p>
              <a:p>
                <a:r>
                  <a:rPr lang="en-AU" dirty="0"/>
                  <a:t>Ideal instrument for </a:t>
                </a:r>
                <a:r>
                  <a:rPr lang="en-AU" b="1" dirty="0"/>
                  <a:t>f</a:t>
                </a:r>
                <a:r>
                  <a:rPr lang="en-AU" dirty="0"/>
                  <a:t> and </a:t>
                </a:r>
                <a:r>
                  <a:rPr lang="en-AU" b="1" dirty="0"/>
                  <a:t>m </a:t>
                </a:r>
                <a:r>
                  <a:rPr lang="en-AU" dirty="0"/>
                  <a:t>(</a:t>
                </a:r>
                <a14:m>
                  <m:oMath xmlns:m="http://schemas.openxmlformats.org/officeDocument/2006/math">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𝐺</m:t>
                        </m:r>
                      </m:sub>
                    </m:sSub>
                  </m:oMath>
                </a14:m>
                <a:r>
                  <a:rPr lang="en-AU" dirty="0"/>
                  <a:t>) at zero – therefore it is costly to set the instrument at a different level (responding to a shock is costly).</a:t>
                </a:r>
              </a:p>
              <a:p>
                <a:pPr marL="0" indent="0">
                  <a:buNone/>
                </a:pPr>
                <a:endParaRPr lang="en-AU" dirty="0"/>
              </a:p>
              <a:p>
                <a:pPr marL="0" indent="0">
                  <a:buNone/>
                </a:pPr>
                <a:endParaRPr lang="en-AU" dirty="0"/>
              </a:p>
              <a:p>
                <a:pPr marL="0" indent="0">
                  <a:buNone/>
                </a:pPr>
                <a:r>
                  <a:rPr lang="en-AU" b="1" dirty="0">
                    <a:solidFill>
                      <a:srgbClr val="0066AA"/>
                    </a:solidFill>
                  </a:rPr>
                  <a:t>Why is this a demand shock</a:t>
                </a:r>
              </a:p>
              <a:p>
                <a:endParaRPr lang="en-AU" dirty="0"/>
              </a:p>
              <a:p>
                <a:pPr marL="0" indent="0">
                  <a:buNone/>
                </a:pPr>
                <a:r>
                  <a:rPr lang="en-AU" b="1" dirty="0"/>
                  <a:t>An agent changing their instrument achieves the “goal” for both agents (free-rider problem)</a:t>
                </a:r>
                <a:r>
                  <a:rPr lang="en-AU" dirty="0"/>
                  <a:t>.</a:t>
                </a:r>
              </a:p>
              <a:p>
                <a:pPr marL="0" indent="0">
                  <a:buNone/>
                </a:pPr>
                <a:endParaRPr lang="en-AU" dirty="0"/>
              </a:p>
              <a:p>
                <a:pPr marL="0" indent="0">
                  <a:buNone/>
                </a:pPr>
                <a:r>
                  <a:rPr lang="en-AU" dirty="0"/>
                  <a:t>As adjusting the instrument is costly, each player would prefer that the other player did the heavy lifting for them – easing policy is </a:t>
                </a:r>
                <a:r>
                  <a:rPr lang="en-AU" b="1" dirty="0"/>
                  <a:t>complementary,</a:t>
                </a:r>
                <a:r>
                  <a:rPr lang="en-AU" dirty="0"/>
                  <a:t> but they do not fully internalise the benefit of easing policy </a:t>
                </a:r>
                <a:r>
                  <a:rPr lang="en-AU" b="1" dirty="0"/>
                  <a:t>(strategic substitutes).</a:t>
                </a:r>
              </a:p>
              <a:p>
                <a:pPr marL="0" indent="0">
                  <a:buNone/>
                </a:pPr>
                <a:endParaRPr lang="en-AU" dirty="0"/>
              </a:p>
              <a:p>
                <a:pPr marL="0" indent="0">
                  <a:buNone/>
                </a:pPr>
                <a:r>
                  <a:rPr lang="en-AU" i="1" dirty="0"/>
                  <a:t>If an agent could pre-commit, they may be able to reduce the cost to themselves of achieving the target</a:t>
                </a:r>
                <a:r>
                  <a:rPr lang="en-AU" dirty="0"/>
                  <a:t>.</a:t>
                </a:r>
              </a:p>
            </p:txBody>
          </p:sp>
        </mc:Choice>
        <mc:Fallback xmlns="">
          <p:sp>
            <p:nvSpPr>
              <p:cNvPr id="3" name="Content Placeholder 2">
                <a:extLst>
                  <a:ext uri="{FF2B5EF4-FFF2-40B4-BE49-F238E27FC236}">
                    <a16:creationId xmlns:a16="http://schemas.microsoft.com/office/drawing/2014/main" id="{76BCE688-9F6E-CA80-3ECE-608C33CCB50D}"/>
                  </a:ext>
                </a:extLst>
              </p:cNvPr>
              <p:cNvSpPr>
                <a:spLocks noGrp="1" noRot="1" noChangeAspect="1" noMove="1" noResize="1" noEditPoints="1" noAdjustHandles="1" noChangeArrowheads="1" noChangeShapeType="1" noTextEdit="1"/>
              </p:cNvSpPr>
              <p:nvPr>
                <p:ph sz="half" idx="1"/>
              </p:nvPr>
            </p:nvSpPr>
            <p:spPr>
              <a:xfrm>
                <a:off x="313184" y="699542"/>
                <a:ext cx="7427168" cy="4303463"/>
              </a:xfrm>
              <a:blipFill>
                <a:blip r:embed="rId3"/>
                <a:stretch>
                  <a:fillRect t="-850"/>
                </a:stretch>
              </a:blipFill>
            </p:spPr>
            <p:txBody>
              <a:bodyPr/>
              <a:lstStyle/>
              <a:p>
                <a:r>
                  <a:rPr lang="en-AU">
                    <a:noFill/>
                  </a:rPr>
                  <a:t> </a:t>
                </a:r>
              </a:p>
            </p:txBody>
          </p:sp>
        </mc:Fallback>
      </mc:AlternateContent>
    </p:spTree>
    <p:extLst>
      <p:ext uri="{BB962C8B-B14F-4D97-AF65-F5344CB8AC3E}">
        <p14:creationId xmlns:p14="http://schemas.microsoft.com/office/powerpoint/2010/main" val="3380380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Choices (demand)</a:t>
            </a:r>
          </a:p>
        </p:txBody>
      </p:sp>
      <p:pic>
        <p:nvPicPr>
          <p:cNvPr id="14" name="Content Placeholder 13" descr="A graph of different colored bars&#10;&#10;Description automatically generated with medium confidence">
            <a:extLst>
              <a:ext uri="{FF2B5EF4-FFF2-40B4-BE49-F238E27FC236}">
                <a16:creationId xmlns:a16="http://schemas.microsoft.com/office/drawing/2014/main" id="{01ABA985-BE4F-6589-4AE0-41C2B3284010}"/>
              </a:ext>
            </a:extLst>
          </p:cNvPr>
          <p:cNvPicPr>
            <a:picLocks noGrp="1" noChangeAspect="1"/>
          </p:cNvPicPr>
          <p:nvPr>
            <p:ph sz="half" idx="1"/>
          </p:nvPr>
        </p:nvPicPr>
        <p:blipFill>
          <a:blip r:embed="rId3"/>
          <a:stretch>
            <a:fillRect/>
          </a:stretch>
        </p:blipFill>
        <p:spPr>
          <a:xfrm>
            <a:off x="312738" y="963292"/>
            <a:ext cx="4175125" cy="3386778"/>
          </a:xfrm>
        </p:spPr>
      </p:pic>
      <p:pic>
        <p:nvPicPr>
          <p:cNvPr id="16" name="Content Placeholder 15" descr="A graph of different colored bars&#10;&#10;Description automatically generated with medium confidence">
            <a:extLst>
              <a:ext uri="{FF2B5EF4-FFF2-40B4-BE49-F238E27FC236}">
                <a16:creationId xmlns:a16="http://schemas.microsoft.com/office/drawing/2014/main" id="{BCF8B607-C02A-8113-CDD8-C8096AC75729}"/>
              </a:ext>
            </a:extLst>
          </p:cNvPr>
          <p:cNvPicPr>
            <a:picLocks noGrp="1" noChangeAspect="1"/>
          </p:cNvPicPr>
          <p:nvPr>
            <p:ph sz="half" idx="2"/>
          </p:nvPr>
        </p:nvPicPr>
        <p:blipFill>
          <a:blip r:embed="rId4"/>
          <a:stretch>
            <a:fillRect/>
          </a:stretch>
        </p:blipFill>
        <p:spPr>
          <a:xfrm>
            <a:off x="4657725" y="962648"/>
            <a:ext cx="4176713" cy="3388066"/>
          </a:xfrm>
        </p:spPr>
      </p:pic>
    </p:spTree>
    <p:extLst>
      <p:ext uri="{BB962C8B-B14F-4D97-AF65-F5344CB8AC3E}">
        <p14:creationId xmlns:p14="http://schemas.microsoft.com/office/powerpoint/2010/main" val="3242198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 (demand)</a:t>
            </a:r>
          </a:p>
        </p:txBody>
      </p:sp>
      <p:pic>
        <p:nvPicPr>
          <p:cNvPr id="6" name="Content Placeholder 5" descr="A graph of a financial loss&#10;&#10;Description automatically generated with medium confidence">
            <a:extLst>
              <a:ext uri="{FF2B5EF4-FFF2-40B4-BE49-F238E27FC236}">
                <a16:creationId xmlns:a16="http://schemas.microsoft.com/office/drawing/2014/main" id="{825410DA-E589-6D31-29E9-B552AC05D3DE}"/>
              </a:ext>
            </a:extLst>
          </p:cNvPr>
          <p:cNvPicPr>
            <a:picLocks noGrp="1" noChangeAspect="1"/>
          </p:cNvPicPr>
          <p:nvPr>
            <p:ph sz="half" idx="1"/>
          </p:nvPr>
        </p:nvPicPr>
        <p:blipFill>
          <a:blip r:embed="rId3"/>
          <a:stretch>
            <a:fillRect/>
          </a:stretch>
        </p:blipFill>
        <p:spPr>
          <a:xfrm>
            <a:off x="312738" y="963292"/>
            <a:ext cx="4175125" cy="3386778"/>
          </a:xfrm>
        </p:spPr>
      </p:pic>
      <p:sp>
        <p:nvSpPr>
          <p:cNvPr id="11" name="TextBox 10">
            <a:extLst>
              <a:ext uri="{FF2B5EF4-FFF2-40B4-BE49-F238E27FC236}">
                <a16:creationId xmlns:a16="http://schemas.microsoft.com/office/drawing/2014/main" id="{C21735FA-DEB9-8893-49AA-467D27BAE4F5}"/>
              </a:ext>
            </a:extLst>
          </p:cNvPr>
          <p:cNvSpPr txBox="1"/>
          <p:nvPr/>
        </p:nvSpPr>
        <p:spPr>
          <a:xfrm>
            <a:off x="5508104" y="627534"/>
            <a:ext cx="1088760" cy="369332"/>
          </a:xfrm>
          <a:prstGeom prst="rect">
            <a:avLst/>
          </a:prstGeom>
          <a:noFill/>
        </p:spPr>
        <p:txBody>
          <a:bodyPr wrap="none" rtlCol="0">
            <a:spAutoFit/>
          </a:bodyPr>
          <a:lstStyle/>
          <a:p>
            <a:pPr marL="285750" indent="-285750">
              <a:buFont typeface="Arial" panose="020B0604020202020204" pitchFamily="34" charset="0"/>
              <a:buChar char="•"/>
            </a:pPr>
            <a:r>
              <a:rPr lang="en-US" dirty="0"/>
              <a:t>XXXX</a:t>
            </a:r>
            <a:endParaRPr lang="en-NZ" dirty="0"/>
          </a:p>
        </p:txBody>
      </p:sp>
    </p:spTree>
    <p:extLst>
      <p:ext uri="{BB962C8B-B14F-4D97-AF65-F5344CB8AC3E}">
        <p14:creationId xmlns:p14="http://schemas.microsoft.com/office/powerpoint/2010/main" val="4192012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Dynamic game</a:t>
            </a:r>
          </a:p>
        </p:txBody>
      </p:sp>
      <p:sp>
        <p:nvSpPr>
          <p:cNvPr id="3" name="Content Placeholder 2"/>
          <p:cNvSpPr>
            <a:spLocks noGrp="1"/>
          </p:cNvSpPr>
          <p:nvPr>
            <p:ph sz="half" idx="1"/>
          </p:nvPr>
        </p:nvSpPr>
        <p:spPr>
          <a:xfrm>
            <a:off x="313184" y="820588"/>
            <a:ext cx="8521254" cy="3839393"/>
          </a:xfrm>
        </p:spPr>
        <p:txBody>
          <a:bodyPr>
            <a:normAutofit fontScale="70000" lnSpcReduction="20000"/>
          </a:bodyPr>
          <a:lstStyle/>
          <a:p>
            <a:pPr lvl="0">
              <a:buFont typeface="+mj-lt"/>
              <a:buChar char="•"/>
            </a:pPr>
            <a:r>
              <a:rPr lang="en-NZ" dirty="0"/>
              <a:t>Previously looked at a static model. </a:t>
            </a:r>
            <a:br>
              <a:rPr lang="en-NZ" dirty="0"/>
            </a:br>
            <a:endParaRPr lang="en-NZ" dirty="0"/>
          </a:p>
          <a:p>
            <a:pPr lvl="0">
              <a:buFont typeface="+mj-lt"/>
              <a:buChar char="•"/>
            </a:pPr>
            <a:r>
              <a:rPr lang="en-NZ" dirty="0"/>
              <a:t>“Leadership” was just given. But leadership can be defined endogenously by adding a link between current choices and future payoffs.</a:t>
            </a:r>
          </a:p>
          <a:p>
            <a:pPr lvl="0">
              <a:buFont typeface="+mj-lt"/>
              <a:buChar char="•"/>
            </a:pPr>
            <a:endParaRPr lang="en-NZ" dirty="0"/>
          </a:p>
          <a:p>
            <a:pPr lvl="0">
              <a:buFont typeface="+mj-lt"/>
              <a:buChar char="•"/>
            </a:pPr>
            <a:r>
              <a:rPr lang="en-NZ" dirty="0"/>
              <a:t>The idea of “costly change in a policy instrument” – and therefore the idea of “precommitment” – require dynamics. </a:t>
            </a:r>
            <a:br>
              <a:rPr lang="en-NZ" dirty="0"/>
            </a:br>
            <a:endParaRPr lang="en-NZ" dirty="0"/>
          </a:p>
          <a:p>
            <a:pPr lvl="0">
              <a:buFont typeface="+mj-lt"/>
              <a:buChar char="•"/>
            </a:pPr>
            <a:r>
              <a:rPr lang="en-NZ" dirty="0"/>
              <a:t>For this we will write a dynamic Stackelberg model of monetary policy.</a:t>
            </a:r>
          </a:p>
          <a:p>
            <a:pPr marL="0" lvl="0" indent="0">
              <a:buNone/>
            </a:pPr>
            <a:endParaRPr lang="en-NZ" dirty="0"/>
          </a:p>
          <a:p>
            <a:pPr marL="0" lvl="0" indent="0">
              <a:buNone/>
            </a:pPr>
            <a:r>
              <a:rPr lang="en-NZ" dirty="0">
                <a:solidFill>
                  <a:srgbClr val="FF0000"/>
                </a:solidFill>
              </a:rPr>
              <a:t>Stages of this approach</a:t>
            </a:r>
          </a:p>
          <a:p>
            <a:r>
              <a:rPr lang="en-AU" b="1" dirty="0"/>
              <a:t>Initial Dynamic game (</a:t>
            </a:r>
            <a:r>
              <a:rPr lang="en-AU" b="1" dirty="0">
                <a:solidFill>
                  <a:srgbClr val="00B0F0"/>
                </a:solidFill>
              </a:rPr>
              <a:t>today</a:t>
            </a:r>
            <a:r>
              <a:rPr lang="en-AU" b="1" dirty="0"/>
              <a:t>)</a:t>
            </a:r>
            <a:r>
              <a:rPr lang="en-AU" dirty="0"/>
              <a:t>: To show the value of the intertemporal link.</a:t>
            </a:r>
          </a:p>
          <a:p>
            <a:r>
              <a:rPr lang="en-AU" b="1" dirty="0"/>
              <a:t>Dynamic choice game with shocks</a:t>
            </a:r>
            <a:r>
              <a:rPr lang="en-AU" dirty="0"/>
              <a:t>: Infinite horizon model, with differing expectations about the nature of future “shocks” (i.e. demand or supply shocks).</a:t>
            </a:r>
          </a:p>
          <a:p>
            <a:r>
              <a:rPr lang="en-AU" b="1" dirty="0" err="1"/>
              <a:t>Endogenising</a:t>
            </a:r>
            <a:r>
              <a:rPr lang="en-AU" b="1" dirty="0"/>
              <a:t> “pre-commitment”</a:t>
            </a:r>
            <a:r>
              <a:rPr lang="en-AU" dirty="0"/>
              <a:t>: If monetary and fiscal authorities can undertake constrain themselves (independence) does this worsen outcomes.</a:t>
            </a:r>
          </a:p>
          <a:p>
            <a:r>
              <a:rPr lang="en-AU" b="1" dirty="0"/>
              <a:t>Macro-model and incorporating time inconsistency</a:t>
            </a:r>
            <a:r>
              <a:rPr lang="en-AU" dirty="0"/>
              <a:t>: Allows us to describe “optimal independence” of monetary and fiscal policy.</a:t>
            </a:r>
          </a:p>
          <a:p>
            <a:endParaRPr lang="en-US" dirty="0"/>
          </a:p>
        </p:txBody>
      </p:sp>
    </p:spTree>
    <p:extLst>
      <p:ext uri="{BB962C8B-B14F-4D97-AF65-F5344CB8AC3E}">
        <p14:creationId xmlns:p14="http://schemas.microsoft.com/office/powerpoint/2010/main" val="3259943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C10688-7535-BD6F-B7B6-5253703F15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82E62A-BDCB-5A3A-66A1-A0F1D6C8A16A}"/>
              </a:ext>
            </a:extLst>
          </p:cNvPr>
          <p:cNvSpPr>
            <a:spLocks noGrp="1"/>
          </p:cNvSpPr>
          <p:nvPr>
            <p:ph type="title"/>
          </p:nvPr>
        </p:nvSpPr>
        <p:spPr/>
        <p:txBody>
          <a:bodyPr/>
          <a:lstStyle/>
          <a:p>
            <a:r>
              <a:rPr lang="en-AU" dirty="0"/>
              <a:t>Initial dynamic game</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94BAD1D-2517-4BF6-7488-B7B78889A731}"/>
                  </a:ext>
                </a:extLst>
              </p:cNvPr>
              <p:cNvSpPr>
                <a:spLocks noGrp="1"/>
              </p:cNvSpPr>
              <p:nvPr>
                <p:ph sz="half" idx="1"/>
              </p:nvPr>
            </p:nvSpPr>
            <p:spPr>
              <a:xfrm>
                <a:off x="-175739" y="1356003"/>
                <a:ext cx="4344790" cy="887065"/>
              </a:xfrm>
            </p:spPr>
            <p:txBody>
              <a:bodyPr>
                <a:normAutofit fontScale="775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US" b="0" i="1" smtClean="0">
                              <a:latin typeface="Cambria Math" panose="02040503050406030204" pitchFamily="18" charset="0"/>
                            </a:rPr>
                            <m:t>𝑉</m:t>
                          </m:r>
                        </m:e>
                        <m:sub>
                          <m:r>
                            <a:rPr lang="en-AU"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𝑡</m:t>
                          </m:r>
                        </m:sub>
                      </m:sSub>
                      <m:d>
                        <m:dPr>
                          <m:ctrlPr>
                            <a:rPr lang="en-US" b="0" i="1" smtClean="0">
                              <a:latin typeface="Cambria Math" panose="02040503050406030204" pitchFamily="18" charset="0"/>
                            </a:rPr>
                          </m:ctrlPr>
                        </m:dPr>
                        <m:e>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r>
                            <a:rPr lang="en-US" b="0" i="1" smtClean="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e>
                      </m:d>
                      <m:r>
                        <a:rPr lang="en-AU" b="0" i="1" smtClean="0">
                          <a:latin typeface="Cambria Math" panose="02040503050406030204" pitchFamily="18" charset="0"/>
                        </a:rPr>
                        <m:t>=</m:t>
                      </m:r>
                      <m:sSub>
                        <m:sSubPr>
                          <m:ctrlPr>
                            <a:rPr lang="en-AU" i="1">
                              <a:latin typeface="Cambria Math" panose="02040503050406030204" pitchFamily="18" charset="0"/>
                            </a:rPr>
                          </m:ctrlPr>
                        </m:sSubPr>
                        <m:e>
                          <m:r>
                            <a:rPr lang="en-US" b="0" i="1" smtClean="0">
                              <a:latin typeface="Cambria Math" panose="02040503050406030204" pitchFamily="18" charset="0"/>
                            </a:rPr>
                            <m:t>𝑢</m:t>
                          </m:r>
                        </m:e>
                        <m:sub>
                          <m:r>
                            <a:rPr lang="en-AU" i="1">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𝑡</m:t>
                          </m:r>
                        </m:sub>
                      </m:sSub>
                      <m:d>
                        <m:dPr>
                          <m:ctrlPr>
                            <a:rPr lang="en-US" i="1">
                              <a:latin typeface="Cambria Math" panose="02040503050406030204" pitchFamily="18" charset="0"/>
                            </a:rPr>
                          </m:ctrlPr>
                        </m:dPr>
                        <m:e>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sub>
                          </m:sSub>
                          <m:r>
                            <a:rPr lang="en-US" i="1">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sub>
                          </m:sSub>
                          <m:r>
                            <a:rPr lang="en-US" b="0" i="1" smtClean="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e>
                      </m:d>
                      <m:r>
                        <m:rPr>
                          <m:nor/>
                        </m:rPr>
                        <a:rPr lang="en-US" b="0" i="0" smtClean="0">
                          <a:latin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δ</m:t>
                      </m:r>
                      <m:sSub>
                        <m:sSubPr>
                          <m:ctrlPr>
                            <a:rPr lang="en-AU" i="1">
                              <a:latin typeface="Cambria Math" panose="02040503050406030204" pitchFamily="18" charset="0"/>
                            </a:rPr>
                          </m:ctrlPr>
                        </m:sSubPr>
                        <m:e>
                          <m:r>
                            <a:rPr lang="en-US" i="1">
                              <a:latin typeface="Cambria Math" panose="02040503050406030204" pitchFamily="18" charset="0"/>
                            </a:rPr>
                            <m:t>𝑉</m:t>
                          </m:r>
                        </m:e>
                        <m:sub>
                          <m:r>
                            <a:rPr lang="en-AU" i="1">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sub>
                      </m:sSub>
                      <m:d>
                        <m:dPr>
                          <m:ctrlPr>
                            <a:rPr lang="en-US" i="1">
                              <a:latin typeface="Cambria Math" panose="02040503050406030204" pitchFamily="18" charset="0"/>
                            </a:rPr>
                          </m:ctrlPr>
                        </m:dPr>
                        <m:e>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sub>
                          </m:sSub>
                          <m:r>
                            <a:rPr lang="en-US" i="1">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sub>
                          </m:sSub>
                          <m:r>
                            <a:rPr lang="en-AU" i="1" smtClean="0">
                              <a:solidFill>
                                <a:srgbClr val="92D050"/>
                              </a:solidFill>
                              <a:latin typeface="Cambria Math" panose="02040503050406030204" pitchFamily="18" charset="0"/>
                              <a:ea typeface="Cambria Math" panose="02040503050406030204" pitchFamily="18" charset="0"/>
                            </a:rPr>
                            <m:t> </m:t>
                          </m:r>
                        </m:e>
                      </m:d>
                    </m:oMath>
                  </m:oMathPara>
                </a14:m>
                <a:endParaRPr lang="en-NZ" dirty="0"/>
              </a:p>
            </p:txBody>
          </p:sp>
        </mc:Choice>
        <mc:Fallback xmlns="">
          <p:sp>
            <p:nvSpPr>
              <p:cNvPr id="4" name="Content Placeholder 3">
                <a:extLst>
                  <a:ext uri="{FF2B5EF4-FFF2-40B4-BE49-F238E27FC236}">
                    <a16:creationId xmlns:a16="http://schemas.microsoft.com/office/drawing/2014/main" id="{A94BAD1D-2517-4BF6-7488-B7B78889A731}"/>
                  </a:ext>
                </a:extLst>
              </p:cNvPr>
              <p:cNvSpPr>
                <a:spLocks noGrp="1" noRot="1" noChangeAspect="1" noMove="1" noResize="1" noEditPoints="1" noAdjustHandles="1" noChangeArrowheads="1" noChangeShapeType="1" noTextEdit="1"/>
              </p:cNvSpPr>
              <p:nvPr>
                <p:ph sz="half" idx="1"/>
              </p:nvPr>
            </p:nvSpPr>
            <p:spPr>
              <a:xfrm>
                <a:off x="-175739" y="1356003"/>
                <a:ext cx="4344790" cy="887065"/>
              </a:xfrm>
              <a:blipFill>
                <a:blip r:embed="rId3"/>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7" name="Content Placeholder 6">
                <a:extLst>
                  <a:ext uri="{FF2B5EF4-FFF2-40B4-BE49-F238E27FC236}">
                    <a16:creationId xmlns:a16="http://schemas.microsoft.com/office/drawing/2014/main" id="{813D8499-F118-2E61-4E93-0203BACDC769}"/>
                  </a:ext>
                </a:extLst>
              </p:cNvPr>
              <p:cNvSpPr>
                <a:spLocks noGrp="1"/>
              </p:cNvSpPr>
              <p:nvPr>
                <p:ph sz="half" idx="2"/>
              </p:nvPr>
            </p:nvSpPr>
            <p:spPr>
              <a:xfrm>
                <a:off x="4657974" y="820342"/>
                <a:ext cx="4176464" cy="4055664"/>
              </a:xfrm>
            </p:spPr>
            <p:txBody>
              <a:bodyPr>
                <a:normAutofit fontScale="77500" lnSpcReduction="20000"/>
              </a:bodyPr>
              <a:lstStyle/>
              <a:p>
                <a:r>
                  <a:rPr lang="en-US" dirty="0"/>
                  <a:t>Goal is to select </a:t>
                </a:r>
                <a14:m>
                  <m:oMath xmlns:m="http://schemas.openxmlformats.org/officeDocument/2006/math">
                    <m:sSub>
                      <m:sSubPr>
                        <m:ctrlPr>
                          <a:rPr lang="en-AU" i="1" smtClean="0">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sub>
                    </m:sSub>
                  </m:oMath>
                </a14:m>
                <a:r>
                  <a:rPr lang="en-US" dirty="0"/>
                  <a:t> to minimise the value function representing the discounted losses (</a:t>
                </a:r>
                <a14:m>
                  <m:oMath xmlns:m="http://schemas.openxmlformats.org/officeDocument/2006/math">
                    <m:sSub>
                      <m:sSubPr>
                        <m:ctrlPr>
                          <a:rPr lang="en-AU" i="1" smtClean="0">
                            <a:solidFill>
                              <a:srgbClr val="FF0000"/>
                            </a:solidFill>
                            <a:latin typeface="Cambria Math" panose="02040503050406030204" pitchFamily="18" charset="0"/>
                            <a:ea typeface="Cambria Math" panose="02040503050406030204" pitchFamily="18" charset="0"/>
                          </a:rPr>
                        </m:ctrlPr>
                      </m:sSubPr>
                      <m:e>
                        <m:r>
                          <a:rPr lang="en-US" b="0" i="1" smtClean="0">
                            <a:solidFill>
                              <a:srgbClr val="FF0000"/>
                            </a:solidFill>
                            <a:latin typeface="Cambria Math" panose="02040503050406030204" pitchFamily="18" charset="0"/>
                            <a:ea typeface="Cambria Math" panose="02040503050406030204" pitchFamily="18" charset="0"/>
                          </a:rPr>
                          <m:t>𝑢</m:t>
                        </m:r>
                      </m:e>
                      <m:sub>
                        <m:r>
                          <a:rPr lang="en-US" b="0" i="1" smtClean="0">
                            <a:solidFill>
                              <a:srgbClr val="FF0000"/>
                            </a:solidFill>
                            <a:latin typeface="Cambria Math" panose="02040503050406030204" pitchFamily="18" charset="0"/>
                            <a:ea typeface="Cambria Math" panose="02040503050406030204" pitchFamily="18" charset="0"/>
                          </a:rPr>
                          <m:t>𝐺</m:t>
                        </m:r>
                      </m:sub>
                    </m:sSub>
                  </m:oMath>
                </a14:m>
                <a:r>
                  <a:rPr lang="en-US" dirty="0"/>
                  <a:t>) associated with chosen policies.</a:t>
                </a:r>
              </a:p>
              <a:p>
                <a:endParaRPr lang="en-US" dirty="0"/>
              </a:p>
              <a:p>
                <a14:m>
                  <m:oMath xmlns:m="http://schemas.openxmlformats.org/officeDocument/2006/math">
                    <m:sSub>
                      <m:sSubPr>
                        <m:ctrlPr>
                          <a:rPr lang="en-AU" i="1" smtClean="0">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sub>
                    </m:sSub>
                  </m:oMath>
                </a14:m>
                <a:r>
                  <a:rPr lang="en-US" dirty="0"/>
                  <a:t> is a state variable in the future through adjustment costs – thereby influences the choice of </a:t>
                </a:r>
                <a14:m>
                  <m:oMath xmlns:m="http://schemas.openxmlformats.org/officeDocument/2006/math">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i="1">
                            <a:solidFill>
                              <a:srgbClr val="92D050"/>
                            </a:solidFill>
                            <a:latin typeface="Cambria Math" panose="02040503050406030204" pitchFamily="18" charset="0"/>
                            <a:ea typeface="Cambria Math" panose="02040503050406030204" pitchFamily="18" charset="0"/>
                          </a:rPr>
                          <m:t>+1</m:t>
                        </m:r>
                      </m:sub>
                    </m:sSub>
                  </m:oMath>
                </a14:m>
                <a:r>
                  <a:rPr lang="en-US" dirty="0"/>
                  <a:t> and </a:t>
                </a:r>
                <a14:m>
                  <m:oMath xmlns:m="http://schemas.openxmlformats.org/officeDocument/2006/math">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r>
                          <a:rPr lang="en-US" i="1">
                            <a:solidFill>
                              <a:srgbClr val="92D050"/>
                            </a:solidFill>
                            <a:latin typeface="Cambria Math" panose="02040503050406030204" pitchFamily="18" charset="0"/>
                            <a:ea typeface="Cambria Math" panose="02040503050406030204" pitchFamily="18" charset="0"/>
                          </a:rPr>
                          <m:t>+1</m:t>
                        </m:r>
                      </m:sub>
                    </m:sSub>
                  </m:oMath>
                </a14:m>
                <a:r>
                  <a:rPr lang="en-US" dirty="0"/>
                  <a:t>.</a:t>
                </a:r>
              </a:p>
              <a:p>
                <a:pPr marL="0" indent="0">
                  <a:buNone/>
                </a:pPr>
                <a:endParaRPr lang="en-US" dirty="0"/>
              </a:p>
              <a:p>
                <a:r>
                  <a:rPr lang="en-US" dirty="0"/>
                  <a:t>Use consistent conjectures of (</a:t>
                </a:r>
                <a14:m>
                  <m:oMath xmlns:m="http://schemas.openxmlformats.org/officeDocument/2006/math">
                    <m:sSub>
                      <m:sSubPr>
                        <m:ctrlPr>
                          <a:rPr lang="en-AU" i="1" smtClean="0">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smtClean="0">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r>
                      <a:rPr lang="en-US" i="1">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oMath>
                </a14:m>
                <a:r>
                  <a:rPr lang="en-US" dirty="0"/>
                  <a:t>) to incorporate the strategic response to adjustment costs (Dixon 1985, and </a:t>
                </a:r>
                <a:r>
                  <a:rPr lang="en-US" dirty="0" err="1"/>
                  <a:t>Coury</a:t>
                </a:r>
                <a:r>
                  <a:rPr lang="en-US" dirty="0"/>
                  <a:t> and </a:t>
                </a:r>
                <a:r>
                  <a:rPr lang="en-US" dirty="0" err="1"/>
                  <a:t>Petkov</a:t>
                </a:r>
                <a:r>
                  <a:rPr lang="en-US" dirty="0"/>
                  <a:t>, 2010).</a:t>
                </a:r>
              </a:p>
              <a:p>
                <a:endParaRPr lang="en-NZ" dirty="0"/>
              </a:p>
              <a:p>
                <a:r>
                  <a:rPr lang="en-NZ" dirty="0"/>
                  <a:t>Linear-quadratic model can be solved with linear conjectures.</a:t>
                </a:r>
              </a:p>
            </p:txBody>
          </p:sp>
        </mc:Choice>
        <mc:Fallback>
          <p:sp>
            <p:nvSpPr>
              <p:cNvPr id="7" name="Content Placeholder 6">
                <a:extLst>
                  <a:ext uri="{FF2B5EF4-FFF2-40B4-BE49-F238E27FC236}">
                    <a16:creationId xmlns:a16="http://schemas.microsoft.com/office/drawing/2014/main" id="{813D8499-F118-2E61-4E93-0203BACDC769}"/>
                  </a:ext>
                </a:extLst>
              </p:cNvPr>
              <p:cNvSpPr>
                <a:spLocks noGrp="1" noRot="1" noChangeAspect="1" noMove="1" noResize="1" noEditPoints="1" noAdjustHandles="1" noChangeArrowheads="1" noChangeShapeType="1" noTextEdit="1"/>
              </p:cNvSpPr>
              <p:nvPr>
                <p:ph sz="half" idx="2"/>
              </p:nvPr>
            </p:nvSpPr>
            <p:spPr>
              <a:xfrm>
                <a:off x="4657974" y="820342"/>
                <a:ext cx="4176464" cy="4055664"/>
              </a:xfrm>
              <a:blipFill>
                <a:blip r:embed="rId4"/>
                <a:stretch>
                  <a:fillRect l="-584" t="-1654" r="-1606"/>
                </a:stretch>
              </a:blipFill>
            </p:spPr>
            <p:txBody>
              <a:bodyPr/>
              <a:lstStyle/>
              <a:p>
                <a:r>
                  <a:rPr lang="en-NZ">
                    <a:noFill/>
                  </a:rPr>
                  <a:t> </a:t>
                </a:r>
              </a:p>
            </p:txBody>
          </p:sp>
        </mc:Fallback>
      </mc:AlternateContent>
      <p:pic>
        <p:nvPicPr>
          <p:cNvPr id="6" name="Picture 5">
            <a:extLst>
              <a:ext uri="{FF2B5EF4-FFF2-40B4-BE49-F238E27FC236}">
                <a16:creationId xmlns:a16="http://schemas.microsoft.com/office/drawing/2014/main" id="{0ECFDD34-83DC-FF90-097D-7605C4EFD2BE}"/>
              </a:ext>
            </a:extLst>
          </p:cNvPr>
          <p:cNvPicPr>
            <a:picLocks noChangeAspect="1"/>
          </p:cNvPicPr>
          <p:nvPr/>
        </p:nvPicPr>
        <p:blipFill>
          <a:blip r:embed="rId5"/>
          <a:stretch>
            <a:fillRect/>
          </a:stretch>
        </p:blipFill>
        <p:spPr>
          <a:xfrm>
            <a:off x="149544" y="3708873"/>
            <a:ext cx="4536504" cy="596931"/>
          </a:xfrm>
          <a:prstGeom prst="rect">
            <a:avLst/>
          </a:prstGeom>
        </p:spPr>
      </p:pic>
      <p:sp>
        <p:nvSpPr>
          <p:cNvPr id="8" name="TextBox 7">
            <a:extLst>
              <a:ext uri="{FF2B5EF4-FFF2-40B4-BE49-F238E27FC236}">
                <a16:creationId xmlns:a16="http://schemas.microsoft.com/office/drawing/2014/main" id="{D4BECBBF-81EF-FA5A-A9BD-C49286246210}"/>
              </a:ext>
            </a:extLst>
          </p:cNvPr>
          <p:cNvSpPr txBox="1"/>
          <p:nvPr/>
        </p:nvSpPr>
        <p:spPr>
          <a:xfrm>
            <a:off x="300442" y="827506"/>
            <a:ext cx="4185761" cy="369332"/>
          </a:xfrm>
          <a:prstGeom prst="rect">
            <a:avLst/>
          </a:prstGeom>
          <a:noFill/>
        </p:spPr>
        <p:txBody>
          <a:bodyPr wrap="none" rtlCol="0">
            <a:spAutoFit/>
          </a:bodyPr>
          <a:lstStyle/>
          <a:p>
            <a:r>
              <a:rPr lang="en-US" b="1" dirty="0"/>
              <a:t>Bellman equation for fiscal authority</a:t>
            </a:r>
            <a:endParaRPr lang="en-AU" b="1" dirty="0"/>
          </a:p>
        </p:txBody>
      </p:sp>
      <p:sp>
        <p:nvSpPr>
          <p:cNvPr id="9" name="TextBox 8">
            <a:extLst>
              <a:ext uri="{FF2B5EF4-FFF2-40B4-BE49-F238E27FC236}">
                <a16:creationId xmlns:a16="http://schemas.microsoft.com/office/drawing/2014/main" id="{7BC9BD9C-C6EC-7726-119A-C577F623E83B}"/>
              </a:ext>
            </a:extLst>
          </p:cNvPr>
          <p:cNvSpPr txBox="1"/>
          <p:nvPr/>
        </p:nvSpPr>
        <p:spPr>
          <a:xfrm>
            <a:off x="300442" y="3147814"/>
            <a:ext cx="3865161" cy="369332"/>
          </a:xfrm>
          <a:prstGeom prst="rect">
            <a:avLst/>
          </a:prstGeom>
          <a:noFill/>
        </p:spPr>
        <p:txBody>
          <a:bodyPr wrap="none" rtlCol="0">
            <a:spAutoFit/>
          </a:bodyPr>
          <a:lstStyle/>
          <a:p>
            <a:r>
              <a:rPr lang="en-US" b="1" dirty="0"/>
              <a:t>Euler equation for fiscal authority</a:t>
            </a:r>
            <a:endParaRPr lang="en-AU" b="1" dirty="0"/>
          </a:p>
        </p:txBody>
      </p:sp>
      <p:pic>
        <p:nvPicPr>
          <p:cNvPr id="13" name="Picture 12">
            <a:extLst>
              <a:ext uri="{FF2B5EF4-FFF2-40B4-BE49-F238E27FC236}">
                <a16:creationId xmlns:a16="http://schemas.microsoft.com/office/drawing/2014/main" id="{DCF3F4F0-2EB2-2D5B-585D-B75035846429}"/>
              </a:ext>
            </a:extLst>
          </p:cNvPr>
          <p:cNvPicPr>
            <a:picLocks noChangeAspect="1"/>
          </p:cNvPicPr>
          <p:nvPr/>
        </p:nvPicPr>
        <p:blipFill>
          <a:blip r:embed="rId6"/>
          <a:stretch>
            <a:fillRect/>
          </a:stretch>
        </p:blipFill>
        <p:spPr>
          <a:xfrm>
            <a:off x="441748" y="2243068"/>
            <a:ext cx="1584668" cy="217637"/>
          </a:xfrm>
          <a:prstGeom prst="rect">
            <a:avLst/>
          </a:prstGeom>
        </p:spPr>
      </p:pic>
      <p:pic>
        <p:nvPicPr>
          <p:cNvPr id="15" name="Picture 14">
            <a:extLst>
              <a:ext uri="{FF2B5EF4-FFF2-40B4-BE49-F238E27FC236}">
                <a16:creationId xmlns:a16="http://schemas.microsoft.com/office/drawing/2014/main" id="{A3F3DF63-E013-0D66-EE14-483A42275A95}"/>
              </a:ext>
            </a:extLst>
          </p:cNvPr>
          <p:cNvPicPr>
            <a:picLocks noChangeAspect="1"/>
          </p:cNvPicPr>
          <p:nvPr/>
        </p:nvPicPr>
        <p:blipFill>
          <a:blip r:embed="rId7"/>
          <a:stretch>
            <a:fillRect/>
          </a:stretch>
        </p:blipFill>
        <p:spPr>
          <a:xfrm>
            <a:off x="427807" y="2610450"/>
            <a:ext cx="1652679" cy="217637"/>
          </a:xfrm>
          <a:prstGeom prst="rect">
            <a:avLst/>
          </a:prstGeom>
        </p:spPr>
      </p:pic>
    </p:spTree>
    <p:extLst>
      <p:ext uri="{BB962C8B-B14F-4D97-AF65-F5344CB8AC3E}">
        <p14:creationId xmlns:p14="http://schemas.microsoft.com/office/powerpoint/2010/main" val="680918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BA21E-40E0-C83B-B5B2-392226084C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DDA86D-53AF-B2DB-C0A2-22180B9363A6}"/>
              </a:ext>
            </a:extLst>
          </p:cNvPr>
          <p:cNvSpPr>
            <a:spLocks noGrp="1"/>
          </p:cNvSpPr>
          <p:nvPr>
            <p:ph type="title"/>
          </p:nvPr>
        </p:nvSpPr>
        <p:spPr/>
        <p:txBody>
          <a:bodyPr/>
          <a:lstStyle/>
          <a:p>
            <a:r>
              <a:rPr lang="en-AU" dirty="0"/>
              <a:t>Motivation</a:t>
            </a:r>
          </a:p>
        </p:txBody>
      </p:sp>
      <p:sp>
        <p:nvSpPr>
          <p:cNvPr id="3" name="Content Placeholder 2">
            <a:extLst>
              <a:ext uri="{FF2B5EF4-FFF2-40B4-BE49-F238E27FC236}">
                <a16:creationId xmlns:a16="http://schemas.microsoft.com/office/drawing/2014/main" id="{A945028C-DE28-5D34-A8A5-078B5529683E}"/>
              </a:ext>
            </a:extLst>
          </p:cNvPr>
          <p:cNvSpPr>
            <a:spLocks noGrp="1"/>
          </p:cNvSpPr>
          <p:nvPr>
            <p:ph sz="half" idx="1"/>
          </p:nvPr>
        </p:nvSpPr>
        <p:spPr>
          <a:xfrm>
            <a:off x="313184" y="820588"/>
            <a:ext cx="8521254" cy="4127425"/>
          </a:xfrm>
        </p:spPr>
        <p:txBody>
          <a:bodyPr>
            <a:normAutofit fontScale="92500" lnSpcReduction="20000"/>
          </a:bodyPr>
          <a:lstStyle/>
          <a:p>
            <a:r>
              <a:rPr lang="en-AU" dirty="0"/>
              <a:t>In </a:t>
            </a:r>
            <a:r>
              <a:rPr lang="en-AU" b="1" dirty="0"/>
              <a:t>Recommendation 3</a:t>
            </a:r>
            <a:r>
              <a:rPr lang="en-AU" dirty="0"/>
              <a:t> of the RBA review, the importance of </a:t>
            </a:r>
            <a:r>
              <a:rPr lang="en-AU" i="1" dirty="0"/>
              <a:t>fiscal-monetary coordination</a:t>
            </a:r>
            <a:r>
              <a:rPr lang="en-AU" dirty="0"/>
              <a:t> was highlighted.</a:t>
            </a:r>
          </a:p>
          <a:p>
            <a:endParaRPr lang="en-AU" dirty="0"/>
          </a:p>
          <a:p>
            <a:r>
              <a:rPr lang="en-AU" dirty="0"/>
              <a:t>This recommendation justifies further work on how the policies mechanically influence each other – but in this presentation we discuss the tension due to </a:t>
            </a:r>
            <a:r>
              <a:rPr lang="en-AU" i="1" dirty="0"/>
              <a:t>non-cooperative strategic motives</a:t>
            </a:r>
            <a:r>
              <a:rPr lang="en-AU" dirty="0"/>
              <a:t>.</a:t>
            </a:r>
            <a:br>
              <a:rPr lang="en-AU" dirty="0"/>
            </a:br>
            <a:endParaRPr lang="en-AU" dirty="0"/>
          </a:p>
          <a:p>
            <a:r>
              <a:rPr lang="en-AU" dirty="0"/>
              <a:t>Fiscal and monetary actions both post-GFC and post-COVID have involved what looks like “pre-commitment” actions by governments and central banks – costly Budget announcements, communication on interest rate paths, quantitative easing, debates about central bank independence.</a:t>
            </a:r>
          </a:p>
          <a:p>
            <a:endParaRPr lang="en-AU" dirty="0"/>
          </a:p>
          <a:p>
            <a:r>
              <a:rPr lang="en-AU" dirty="0"/>
              <a:t>These motives imply that modelling strategic behaviour matters.</a:t>
            </a:r>
          </a:p>
          <a:p>
            <a:endParaRPr lang="en-AU" dirty="0"/>
          </a:p>
          <a:p>
            <a:r>
              <a:rPr lang="en-AU" dirty="0"/>
              <a:t>Can game theory be used to understand and model this relationship?</a:t>
            </a:r>
          </a:p>
        </p:txBody>
      </p:sp>
    </p:spTree>
    <p:extLst>
      <p:ext uri="{BB962C8B-B14F-4D97-AF65-F5344CB8AC3E}">
        <p14:creationId xmlns:p14="http://schemas.microsoft.com/office/powerpoint/2010/main" val="3510103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17023-EFF5-18BA-46F2-8A5D24A90F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5FB6AF-F3D3-B11E-E63C-A55715B480BF}"/>
              </a:ext>
            </a:extLst>
          </p:cNvPr>
          <p:cNvSpPr>
            <a:spLocks noGrp="1"/>
          </p:cNvSpPr>
          <p:nvPr>
            <p:ph type="title"/>
          </p:nvPr>
        </p:nvSpPr>
        <p:spPr/>
        <p:txBody>
          <a:bodyPr/>
          <a:lstStyle/>
          <a:p>
            <a:r>
              <a:rPr lang="en-AU" dirty="0"/>
              <a:t>Logic of adjustment costs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8BAAD2E-78B9-8D34-3611-17B2F3C4A829}"/>
                  </a:ext>
                </a:extLst>
              </p:cNvPr>
              <p:cNvSpPr>
                <a:spLocks noGrp="1"/>
              </p:cNvSpPr>
              <p:nvPr>
                <p:ph sz="half" idx="1"/>
              </p:nvPr>
            </p:nvSpPr>
            <p:spPr>
              <a:xfrm>
                <a:off x="253522" y="1419622"/>
                <a:ext cx="4344790" cy="887065"/>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US" b="0" i="1" smtClean="0">
                              <a:latin typeface="Cambria Math" panose="02040503050406030204" pitchFamily="18" charset="0"/>
                            </a:rPr>
                            <m:t>𝑉</m:t>
                          </m:r>
                        </m:e>
                        <m:sub>
                          <m:r>
                            <a:rPr lang="en-AU" b="0" i="1" smtClean="0">
                              <a:latin typeface="Cambria Math" panose="02040503050406030204" pitchFamily="18" charset="0"/>
                            </a:rPr>
                            <m:t>𝐺</m:t>
                          </m:r>
                        </m:sub>
                      </m:sSub>
                      <m:d>
                        <m:dPr>
                          <m:ctrlPr>
                            <a:rPr lang="en-US" b="0" i="1" smtClean="0">
                              <a:latin typeface="Cambria Math" panose="02040503050406030204" pitchFamily="18" charset="0"/>
                            </a:rPr>
                          </m:ctrlPr>
                        </m:dPr>
                        <m:e>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b="0" i="1" smtClean="0">
                                  <a:solidFill>
                                    <a:srgbClr val="92D050"/>
                                  </a:solidFill>
                                  <a:latin typeface="Cambria Math" panose="02040503050406030204" pitchFamily="18" charset="0"/>
                                  <a:ea typeface="Cambria Math" panose="02040503050406030204" pitchFamily="18" charset="0"/>
                                </a:rPr>
                                <m:t>𝑡</m:t>
                              </m:r>
                            </m:sub>
                          </m:sSub>
                          <m:r>
                            <a:rPr lang="en-US" b="0" i="1" smtClean="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b="0" i="1" smtClean="0">
                                  <a:solidFill>
                                    <a:srgbClr val="92D050"/>
                                  </a:solidFill>
                                  <a:latin typeface="Cambria Math" panose="02040503050406030204" pitchFamily="18" charset="0"/>
                                  <a:ea typeface="Cambria Math" panose="02040503050406030204" pitchFamily="18" charset="0"/>
                                </a:rPr>
                                <m:t>𝑡</m:t>
                              </m:r>
                            </m:sub>
                          </m:sSub>
                          <m:r>
                            <a:rPr lang="en-US" b="0" i="1" smtClean="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e>
                      </m:d>
                      <m:r>
                        <a:rPr lang="en-AU" b="0" i="1" smtClean="0">
                          <a:latin typeface="Cambria Math" panose="02040503050406030204" pitchFamily="18" charset="0"/>
                        </a:rPr>
                        <m:t>=</m:t>
                      </m:r>
                      <m:sSub>
                        <m:sSubPr>
                          <m:ctrlPr>
                            <a:rPr lang="en-AU" i="1">
                              <a:latin typeface="Cambria Math" panose="02040503050406030204" pitchFamily="18" charset="0"/>
                            </a:rPr>
                          </m:ctrlPr>
                        </m:sSubPr>
                        <m:e>
                          <m:r>
                            <a:rPr lang="en-US" b="0" i="1" smtClean="0">
                              <a:latin typeface="Cambria Math" panose="02040503050406030204" pitchFamily="18" charset="0"/>
                            </a:rPr>
                            <m:t>𝑢</m:t>
                          </m:r>
                        </m:e>
                        <m:sub>
                          <m:r>
                            <a:rPr lang="en-AU" i="1">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𝑡</m:t>
                          </m:r>
                        </m:sub>
                      </m:sSub>
                      <m:d>
                        <m:dPr>
                          <m:ctrlPr>
                            <a:rPr lang="en-US" i="1">
                              <a:latin typeface="Cambria Math" panose="02040503050406030204" pitchFamily="18" charset="0"/>
                            </a:rPr>
                          </m:ctrlPr>
                        </m:dPr>
                        <m:e>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sub>
                          </m:sSub>
                          <m:r>
                            <a:rPr lang="en-US" i="1">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sub>
                          </m:sSub>
                          <m:r>
                            <a:rPr lang="en-US" b="0" i="1" smtClean="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e>
                      </m:d>
                      <m:r>
                        <m:rPr>
                          <m:nor/>
                        </m:rPr>
                        <a:rPr lang="en-US" b="0" i="0" smtClean="0">
                          <a:latin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δ</m:t>
                      </m:r>
                      <m:sSub>
                        <m:sSubPr>
                          <m:ctrlPr>
                            <a:rPr lang="en-AU" i="1">
                              <a:latin typeface="Cambria Math" panose="02040503050406030204" pitchFamily="18" charset="0"/>
                            </a:rPr>
                          </m:ctrlPr>
                        </m:sSubPr>
                        <m:e>
                          <m:r>
                            <a:rPr lang="en-US" i="1">
                              <a:latin typeface="Cambria Math" panose="02040503050406030204" pitchFamily="18" charset="0"/>
                            </a:rPr>
                            <m:t>𝑉</m:t>
                          </m:r>
                        </m:e>
                        <m:sub>
                          <m:r>
                            <a:rPr lang="en-AU" i="1">
                              <a:latin typeface="Cambria Math" panose="02040503050406030204" pitchFamily="18" charset="0"/>
                            </a:rPr>
                            <m:t>𝐺</m:t>
                          </m:r>
                        </m:sub>
                      </m:sSub>
                      <m:d>
                        <m:dPr>
                          <m:ctrlPr>
                            <a:rPr lang="en-US" i="1">
                              <a:latin typeface="Cambria Math" panose="02040503050406030204" pitchFamily="18" charset="0"/>
                            </a:rPr>
                          </m:ctrlPr>
                        </m:dPr>
                        <m:e>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r>
                            <a:rPr lang="en-US" i="1">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r>
                            <a:rPr lang="en-US" b="0" i="1" smtClean="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sub>
                          </m:sSub>
                        </m:e>
                      </m:d>
                    </m:oMath>
                  </m:oMathPara>
                </a14:m>
                <a:endParaRPr lang="en-NZ" dirty="0"/>
              </a:p>
            </p:txBody>
          </p:sp>
        </mc:Choice>
        <mc:Fallback xmlns="">
          <p:sp>
            <p:nvSpPr>
              <p:cNvPr id="4" name="Content Placeholder 3">
                <a:extLst>
                  <a:ext uri="{FF2B5EF4-FFF2-40B4-BE49-F238E27FC236}">
                    <a16:creationId xmlns:a16="http://schemas.microsoft.com/office/drawing/2014/main" id="{78BAAD2E-78B9-8D34-3611-17B2F3C4A829}"/>
                  </a:ext>
                </a:extLst>
              </p:cNvPr>
              <p:cNvSpPr>
                <a:spLocks noGrp="1" noRot="1" noChangeAspect="1" noMove="1" noResize="1" noEditPoints="1" noAdjustHandles="1" noChangeArrowheads="1" noChangeShapeType="1" noTextEdit="1"/>
              </p:cNvSpPr>
              <p:nvPr>
                <p:ph sz="half" idx="1"/>
              </p:nvPr>
            </p:nvSpPr>
            <p:spPr>
              <a:xfrm>
                <a:off x="253522" y="1419622"/>
                <a:ext cx="4344790" cy="887065"/>
              </a:xfrm>
              <a:blipFill>
                <a:blip r:embed="rId3"/>
                <a:stretch>
                  <a:fillRect/>
                </a:stretch>
              </a:blipFill>
            </p:spPr>
            <p:txBody>
              <a:bodyPr/>
              <a:lstStyle/>
              <a:p>
                <a:r>
                  <a:rPr lang="en-AU">
                    <a:noFill/>
                  </a:rPr>
                  <a:t> </a:t>
                </a:r>
              </a:p>
            </p:txBody>
          </p:sp>
        </mc:Fallback>
      </mc:AlternateContent>
      <p:sp>
        <p:nvSpPr>
          <p:cNvPr id="7" name="Content Placeholder 6">
            <a:extLst>
              <a:ext uri="{FF2B5EF4-FFF2-40B4-BE49-F238E27FC236}">
                <a16:creationId xmlns:a16="http://schemas.microsoft.com/office/drawing/2014/main" id="{248FDD56-20D2-719E-59CF-F7074F2479F5}"/>
              </a:ext>
            </a:extLst>
          </p:cNvPr>
          <p:cNvSpPr>
            <a:spLocks noGrp="1"/>
          </p:cNvSpPr>
          <p:nvPr>
            <p:ph sz="half" idx="2"/>
          </p:nvPr>
        </p:nvSpPr>
        <p:spPr/>
        <p:txBody>
          <a:bodyPr>
            <a:normAutofit lnSpcReduction="10000"/>
          </a:bodyPr>
          <a:lstStyle/>
          <a:p>
            <a:r>
              <a:rPr lang="en-US" dirty="0"/>
              <a:t>Why would you impose an adjustment cost on yourself?</a:t>
            </a:r>
          </a:p>
          <a:p>
            <a:endParaRPr lang="en-US" dirty="0"/>
          </a:p>
          <a:p>
            <a:r>
              <a:rPr lang="en-US" dirty="0"/>
              <a:t>Menu cost logic – a small cost can prevent an individual from moving to their optimum point.</a:t>
            </a:r>
          </a:p>
          <a:p>
            <a:endParaRPr lang="en-US" dirty="0"/>
          </a:p>
          <a:p>
            <a:r>
              <a:rPr lang="en-US" dirty="0"/>
              <a:t>Pre-commitment – by imposing this cost on their future selves, a policy maker can commit to a </a:t>
            </a:r>
            <a:r>
              <a:rPr lang="en-US" b="1" dirty="0"/>
              <a:t>known</a:t>
            </a:r>
            <a:r>
              <a:rPr lang="en-US" dirty="0"/>
              <a:t> point that differs from their static Nash Equilibrium.</a:t>
            </a:r>
            <a:endParaRPr lang="en-NZ" dirty="0"/>
          </a:p>
        </p:txBody>
      </p:sp>
      <p:sp>
        <p:nvSpPr>
          <p:cNvPr id="3" name="TextBox 2">
            <a:extLst>
              <a:ext uri="{FF2B5EF4-FFF2-40B4-BE49-F238E27FC236}">
                <a16:creationId xmlns:a16="http://schemas.microsoft.com/office/drawing/2014/main" id="{400AA33B-1AD9-67FF-442F-4ED24050274A}"/>
              </a:ext>
            </a:extLst>
          </p:cNvPr>
          <p:cNvSpPr txBox="1"/>
          <p:nvPr/>
        </p:nvSpPr>
        <p:spPr>
          <a:xfrm>
            <a:off x="300442" y="827506"/>
            <a:ext cx="4185761" cy="369332"/>
          </a:xfrm>
          <a:prstGeom prst="rect">
            <a:avLst/>
          </a:prstGeom>
          <a:noFill/>
        </p:spPr>
        <p:txBody>
          <a:bodyPr wrap="none" rtlCol="0">
            <a:spAutoFit/>
          </a:bodyPr>
          <a:lstStyle/>
          <a:p>
            <a:r>
              <a:rPr lang="en-US" b="1" dirty="0"/>
              <a:t>Bellman equation for fiscal authority</a:t>
            </a:r>
            <a:endParaRPr lang="en-AU" b="1" dirty="0"/>
          </a:p>
        </p:txBody>
      </p:sp>
      <p:pic>
        <p:nvPicPr>
          <p:cNvPr id="5" name="Picture 4">
            <a:extLst>
              <a:ext uri="{FF2B5EF4-FFF2-40B4-BE49-F238E27FC236}">
                <a16:creationId xmlns:a16="http://schemas.microsoft.com/office/drawing/2014/main" id="{6EF46C56-92B1-4F9A-6143-514CE559EBF2}"/>
              </a:ext>
            </a:extLst>
          </p:cNvPr>
          <p:cNvPicPr>
            <a:picLocks noChangeAspect="1"/>
          </p:cNvPicPr>
          <p:nvPr/>
        </p:nvPicPr>
        <p:blipFill>
          <a:blip r:embed="rId4"/>
          <a:stretch>
            <a:fillRect/>
          </a:stretch>
        </p:blipFill>
        <p:spPr>
          <a:xfrm>
            <a:off x="267810" y="3671548"/>
            <a:ext cx="4536504" cy="596931"/>
          </a:xfrm>
          <a:prstGeom prst="rect">
            <a:avLst/>
          </a:prstGeom>
        </p:spPr>
      </p:pic>
      <p:sp>
        <p:nvSpPr>
          <p:cNvPr id="6" name="TextBox 5">
            <a:extLst>
              <a:ext uri="{FF2B5EF4-FFF2-40B4-BE49-F238E27FC236}">
                <a16:creationId xmlns:a16="http://schemas.microsoft.com/office/drawing/2014/main" id="{CF089C66-9D06-F975-F844-A51EDC500669}"/>
              </a:ext>
            </a:extLst>
          </p:cNvPr>
          <p:cNvSpPr txBox="1"/>
          <p:nvPr/>
        </p:nvSpPr>
        <p:spPr>
          <a:xfrm>
            <a:off x="253522" y="3217103"/>
            <a:ext cx="3865161" cy="369332"/>
          </a:xfrm>
          <a:prstGeom prst="rect">
            <a:avLst/>
          </a:prstGeom>
          <a:noFill/>
        </p:spPr>
        <p:txBody>
          <a:bodyPr wrap="none" rtlCol="0">
            <a:spAutoFit/>
          </a:bodyPr>
          <a:lstStyle/>
          <a:p>
            <a:r>
              <a:rPr lang="en-US" b="1" dirty="0"/>
              <a:t>Euler equation for fiscal authority</a:t>
            </a:r>
            <a:endParaRPr lang="en-AU" b="1" dirty="0"/>
          </a:p>
        </p:txBody>
      </p:sp>
      <p:pic>
        <p:nvPicPr>
          <p:cNvPr id="8" name="Picture 7">
            <a:extLst>
              <a:ext uri="{FF2B5EF4-FFF2-40B4-BE49-F238E27FC236}">
                <a16:creationId xmlns:a16="http://schemas.microsoft.com/office/drawing/2014/main" id="{6DAE5210-0015-D958-DC80-81A7B6880370}"/>
              </a:ext>
            </a:extLst>
          </p:cNvPr>
          <p:cNvPicPr>
            <a:picLocks noChangeAspect="1"/>
          </p:cNvPicPr>
          <p:nvPr/>
        </p:nvPicPr>
        <p:blipFill>
          <a:blip r:embed="rId5"/>
          <a:stretch>
            <a:fillRect/>
          </a:stretch>
        </p:blipFill>
        <p:spPr>
          <a:xfrm>
            <a:off x="323850" y="2354113"/>
            <a:ext cx="1584668" cy="217637"/>
          </a:xfrm>
          <a:prstGeom prst="rect">
            <a:avLst/>
          </a:prstGeom>
        </p:spPr>
      </p:pic>
      <p:pic>
        <p:nvPicPr>
          <p:cNvPr id="9" name="Picture 8">
            <a:extLst>
              <a:ext uri="{FF2B5EF4-FFF2-40B4-BE49-F238E27FC236}">
                <a16:creationId xmlns:a16="http://schemas.microsoft.com/office/drawing/2014/main" id="{F06D8898-88A2-A439-938E-3138C362CE0E}"/>
              </a:ext>
            </a:extLst>
          </p:cNvPr>
          <p:cNvPicPr>
            <a:picLocks noChangeAspect="1"/>
          </p:cNvPicPr>
          <p:nvPr/>
        </p:nvPicPr>
        <p:blipFill>
          <a:blip r:embed="rId6"/>
          <a:stretch>
            <a:fillRect/>
          </a:stretch>
        </p:blipFill>
        <p:spPr>
          <a:xfrm>
            <a:off x="309909" y="2721495"/>
            <a:ext cx="1652679" cy="217637"/>
          </a:xfrm>
          <a:prstGeom prst="rect">
            <a:avLst/>
          </a:prstGeom>
        </p:spPr>
      </p:pic>
    </p:spTree>
    <p:extLst>
      <p:ext uri="{BB962C8B-B14F-4D97-AF65-F5344CB8AC3E}">
        <p14:creationId xmlns:p14="http://schemas.microsoft.com/office/powerpoint/2010/main" val="1502963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F22D82-63A5-7BCB-1BC6-BC540EA6E0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EFD4A6-EDA0-AF3B-F422-6968FFE9D702}"/>
              </a:ext>
            </a:extLst>
          </p:cNvPr>
          <p:cNvSpPr>
            <a:spLocks noGrp="1"/>
          </p:cNvSpPr>
          <p:nvPr>
            <p:ph type="title"/>
          </p:nvPr>
        </p:nvSpPr>
        <p:spPr>
          <a:xfrm>
            <a:off x="107504" y="123478"/>
            <a:ext cx="8784654" cy="540543"/>
          </a:xfrm>
        </p:spPr>
        <p:txBody>
          <a:bodyPr/>
          <a:lstStyle/>
          <a:p>
            <a:r>
              <a:rPr lang="en-AU" dirty="0"/>
              <a:t>Dynamic game: Incentive for leadership</a:t>
            </a:r>
          </a:p>
        </p:txBody>
      </p:sp>
      <p:pic>
        <p:nvPicPr>
          <p:cNvPr id="11" name="Picture 10">
            <a:extLst>
              <a:ext uri="{FF2B5EF4-FFF2-40B4-BE49-F238E27FC236}">
                <a16:creationId xmlns:a16="http://schemas.microsoft.com/office/drawing/2014/main" id="{7E3477A7-33A1-700C-7A8B-7689855D1B58}"/>
              </a:ext>
            </a:extLst>
          </p:cNvPr>
          <p:cNvPicPr>
            <a:picLocks noChangeAspect="1"/>
          </p:cNvPicPr>
          <p:nvPr/>
        </p:nvPicPr>
        <p:blipFill>
          <a:blip r:embed="rId3"/>
          <a:stretch>
            <a:fillRect/>
          </a:stretch>
        </p:blipFill>
        <p:spPr>
          <a:xfrm>
            <a:off x="683568" y="664021"/>
            <a:ext cx="3035899" cy="2039343"/>
          </a:xfrm>
          <a:prstGeom prst="rect">
            <a:avLst/>
          </a:prstGeom>
        </p:spPr>
      </p:pic>
      <p:sp>
        <p:nvSpPr>
          <p:cNvPr id="12" name="TextBox 11">
            <a:extLst>
              <a:ext uri="{FF2B5EF4-FFF2-40B4-BE49-F238E27FC236}">
                <a16:creationId xmlns:a16="http://schemas.microsoft.com/office/drawing/2014/main" id="{1B059558-6B8E-2193-2837-06B437D159D2}"/>
              </a:ext>
            </a:extLst>
          </p:cNvPr>
          <p:cNvSpPr txBox="1"/>
          <p:nvPr/>
        </p:nvSpPr>
        <p:spPr>
          <a:xfrm>
            <a:off x="4245917" y="551058"/>
            <a:ext cx="4646241" cy="369332"/>
          </a:xfrm>
          <a:prstGeom prst="rect">
            <a:avLst/>
          </a:prstGeom>
          <a:noFill/>
        </p:spPr>
        <p:txBody>
          <a:bodyPr wrap="square" rtlCol="0">
            <a:spAutoFit/>
          </a:bodyPr>
          <a:lstStyle/>
          <a:p>
            <a:r>
              <a:rPr lang="en-AU" i="1" dirty="0"/>
              <a:t>If it was costless to adjust fiscal policy </a:t>
            </a:r>
          </a:p>
        </p:txBody>
      </p:sp>
      <p:sp>
        <p:nvSpPr>
          <p:cNvPr id="13" name="TextBox 12">
            <a:extLst>
              <a:ext uri="{FF2B5EF4-FFF2-40B4-BE49-F238E27FC236}">
                <a16:creationId xmlns:a16="http://schemas.microsoft.com/office/drawing/2014/main" id="{DDF8584F-E13C-E1B4-1906-115B7ADF8BCE}"/>
              </a:ext>
            </a:extLst>
          </p:cNvPr>
          <p:cNvSpPr txBox="1"/>
          <p:nvPr/>
        </p:nvSpPr>
        <p:spPr>
          <a:xfrm>
            <a:off x="4139952" y="1275606"/>
            <a:ext cx="4919124" cy="3139321"/>
          </a:xfrm>
          <a:prstGeom prst="rect">
            <a:avLst/>
          </a:prstGeom>
          <a:noFill/>
        </p:spPr>
        <p:txBody>
          <a:bodyPr wrap="square" rtlCol="0">
            <a:spAutoFit/>
          </a:bodyPr>
          <a:lstStyle/>
          <a:p>
            <a:pPr marL="285750" indent="-285750">
              <a:buFont typeface="Arial" panose="020B0604020202020204" pitchFamily="34" charset="0"/>
              <a:buChar char="•"/>
            </a:pPr>
            <a:r>
              <a:rPr lang="en-AU" dirty="0"/>
              <a:t>As adjustment cost of m rises, m falls.</a:t>
            </a:r>
          </a:p>
          <a:p>
            <a:endParaRPr lang="en-AU" dirty="0"/>
          </a:p>
          <a:p>
            <a:pPr marL="285750" indent="-285750">
              <a:buFont typeface="Arial" panose="020B0604020202020204" pitchFamily="34" charset="0"/>
              <a:buChar char="•"/>
            </a:pPr>
            <a:r>
              <a:rPr lang="en-AU" dirty="0"/>
              <a:t>But also f rises.</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Adjustment cost used to commit to “doing less”</a:t>
            </a:r>
            <a:br>
              <a:rPr lang="en-AU" dirty="0"/>
            </a:br>
            <a:endParaRPr lang="en-AU" dirty="0"/>
          </a:p>
          <a:p>
            <a:pPr marL="285750" indent="-285750">
              <a:buFont typeface="Arial" panose="020B0604020202020204" pitchFamily="34" charset="0"/>
              <a:buChar char="•"/>
            </a:pPr>
            <a:r>
              <a:rPr lang="en-AU" dirty="0"/>
              <a:t>The “loss” to the monetary authority declines as the adjustment cost rises – incentive to make instrument </a:t>
            </a:r>
            <a:r>
              <a:rPr lang="en-AU" b="1" dirty="0"/>
              <a:t>too sticky </a:t>
            </a:r>
            <a:r>
              <a:rPr lang="en-AU" dirty="0"/>
              <a:t>(conservative bias).</a:t>
            </a:r>
          </a:p>
        </p:txBody>
      </p:sp>
      <p:pic>
        <p:nvPicPr>
          <p:cNvPr id="15" name="Picture 14">
            <a:extLst>
              <a:ext uri="{FF2B5EF4-FFF2-40B4-BE49-F238E27FC236}">
                <a16:creationId xmlns:a16="http://schemas.microsoft.com/office/drawing/2014/main" id="{B13DE704-F13E-9D6B-10B5-E891588C3FE2}"/>
              </a:ext>
            </a:extLst>
          </p:cNvPr>
          <p:cNvPicPr>
            <a:picLocks noChangeAspect="1"/>
          </p:cNvPicPr>
          <p:nvPr/>
        </p:nvPicPr>
        <p:blipFill>
          <a:blip r:embed="rId4"/>
          <a:stretch>
            <a:fillRect/>
          </a:stretch>
        </p:blipFill>
        <p:spPr>
          <a:xfrm>
            <a:off x="761358" y="2939630"/>
            <a:ext cx="3168352" cy="2080392"/>
          </a:xfrm>
          <a:prstGeom prst="rect">
            <a:avLst/>
          </a:prstGeom>
        </p:spPr>
      </p:pic>
    </p:spTree>
    <p:extLst>
      <p:ext uri="{BB962C8B-B14F-4D97-AF65-F5344CB8AC3E}">
        <p14:creationId xmlns:p14="http://schemas.microsoft.com/office/powerpoint/2010/main" val="2192702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21351-CCAB-7DBA-24FF-15352F5013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671A26-84F7-EF09-04E1-6FC01453961B}"/>
              </a:ext>
            </a:extLst>
          </p:cNvPr>
          <p:cNvSpPr>
            <a:spLocks noGrp="1"/>
          </p:cNvSpPr>
          <p:nvPr>
            <p:ph type="title"/>
          </p:nvPr>
        </p:nvSpPr>
        <p:spPr/>
        <p:txBody>
          <a:bodyPr/>
          <a:lstStyle/>
          <a:p>
            <a:r>
              <a:rPr lang="en-AU" dirty="0"/>
              <a:t>Dynamic game losses of leadership</a:t>
            </a:r>
          </a:p>
        </p:txBody>
      </p:sp>
      <p:pic>
        <p:nvPicPr>
          <p:cNvPr id="9" name="Picture 8">
            <a:extLst>
              <a:ext uri="{FF2B5EF4-FFF2-40B4-BE49-F238E27FC236}">
                <a16:creationId xmlns:a16="http://schemas.microsoft.com/office/drawing/2014/main" id="{D96BDC8E-6A02-1A63-E448-DEB21CBD3B53}"/>
              </a:ext>
            </a:extLst>
          </p:cNvPr>
          <p:cNvPicPr>
            <a:picLocks noChangeAspect="1"/>
          </p:cNvPicPr>
          <p:nvPr/>
        </p:nvPicPr>
        <p:blipFill>
          <a:blip r:embed="rId3"/>
          <a:stretch>
            <a:fillRect/>
          </a:stretch>
        </p:blipFill>
        <p:spPr>
          <a:xfrm>
            <a:off x="179512" y="2931790"/>
            <a:ext cx="3110634" cy="2059931"/>
          </a:xfrm>
          <a:prstGeom prst="rect">
            <a:avLst/>
          </a:prstGeom>
        </p:spPr>
      </p:pic>
      <p:pic>
        <p:nvPicPr>
          <p:cNvPr id="11" name="Picture 10">
            <a:extLst>
              <a:ext uri="{FF2B5EF4-FFF2-40B4-BE49-F238E27FC236}">
                <a16:creationId xmlns:a16="http://schemas.microsoft.com/office/drawing/2014/main" id="{0B21FC61-B1B7-4A08-3AD9-868750B428E1}"/>
              </a:ext>
            </a:extLst>
          </p:cNvPr>
          <p:cNvPicPr>
            <a:picLocks noChangeAspect="1"/>
          </p:cNvPicPr>
          <p:nvPr/>
        </p:nvPicPr>
        <p:blipFill>
          <a:blip r:embed="rId4"/>
          <a:stretch>
            <a:fillRect/>
          </a:stretch>
        </p:blipFill>
        <p:spPr>
          <a:xfrm>
            <a:off x="179512" y="699542"/>
            <a:ext cx="3076164" cy="2059931"/>
          </a:xfrm>
          <a:prstGeom prst="rect">
            <a:avLst/>
          </a:prstGeom>
        </p:spPr>
      </p:pic>
      <p:sp>
        <p:nvSpPr>
          <p:cNvPr id="12" name="TextBox 11">
            <a:extLst>
              <a:ext uri="{FF2B5EF4-FFF2-40B4-BE49-F238E27FC236}">
                <a16:creationId xmlns:a16="http://schemas.microsoft.com/office/drawing/2014/main" id="{5CA8BCA6-B46A-81B5-36A9-688F84564906}"/>
              </a:ext>
            </a:extLst>
          </p:cNvPr>
          <p:cNvSpPr txBox="1"/>
          <p:nvPr/>
        </p:nvSpPr>
        <p:spPr>
          <a:xfrm>
            <a:off x="4245917" y="551058"/>
            <a:ext cx="4646241" cy="369332"/>
          </a:xfrm>
          <a:prstGeom prst="rect">
            <a:avLst/>
          </a:prstGeom>
          <a:noFill/>
        </p:spPr>
        <p:txBody>
          <a:bodyPr wrap="square" rtlCol="0">
            <a:spAutoFit/>
          </a:bodyPr>
          <a:lstStyle/>
          <a:p>
            <a:r>
              <a:rPr lang="en-AU" i="1" dirty="0"/>
              <a:t>If it was costless to adjust fiscal policy </a:t>
            </a:r>
          </a:p>
        </p:txBody>
      </p:sp>
      <p:sp>
        <p:nvSpPr>
          <p:cNvPr id="13" name="TextBox 12">
            <a:extLst>
              <a:ext uri="{FF2B5EF4-FFF2-40B4-BE49-F238E27FC236}">
                <a16:creationId xmlns:a16="http://schemas.microsoft.com/office/drawing/2014/main" id="{A71FA45F-44FA-082D-AD0C-F72DD9EB7764}"/>
              </a:ext>
            </a:extLst>
          </p:cNvPr>
          <p:cNvSpPr txBox="1"/>
          <p:nvPr/>
        </p:nvSpPr>
        <p:spPr>
          <a:xfrm>
            <a:off x="4045364" y="1491630"/>
            <a:ext cx="4919124" cy="1754326"/>
          </a:xfrm>
          <a:prstGeom prst="rect">
            <a:avLst/>
          </a:prstGeom>
          <a:noFill/>
        </p:spPr>
        <p:txBody>
          <a:bodyPr wrap="square" rtlCol="0">
            <a:spAutoFit/>
          </a:bodyPr>
          <a:lstStyle/>
          <a:p>
            <a:pPr marL="285750" indent="-285750">
              <a:buFont typeface="Arial" panose="020B0604020202020204" pitchFamily="34" charset="0"/>
              <a:buChar char="•"/>
            </a:pPr>
            <a:r>
              <a:rPr lang="en-AU" dirty="0"/>
              <a:t>The increase in instrument stickiness leads to lower equilibrium output and inflation.</a:t>
            </a:r>
          </a:p>
          <a:p>
            <a:endParaRPr lang="en-AU" dirty="0"/>
          </a:p>
          <a:p>
            <a:pPr marL="285750" indent="-285750">
              <a:buFont typeface="Arial" panose="020B0604020202020204" pitchFamily="34" charset="0"/>
              <a:buChar char="•"/>
            </a:pPr>
            <a:r>
              <a:rPr lang="en-AU" dirty="0"/>
              <a:t>The “total loss” between the two authorities also rises relative to the Nash Equilibrium outcome.</a:t>
            </a:r>
          </a:p>
        </p:txBody>
      </p:sp>
    </p:spTree>
    <p:extLst>
      <p:ext uri="{BB962C8B-B14F-4D97-AF65-F5344CB8AC3E}">
        <p14:creationId xmlns:p14="http://schemas.microsoft.com/office/powerpoint/2010/main" val="2407331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6DE15-18B2-771F-78AF-3CBE13A026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CA7DEA-E3FB-839B-A2A1-7A77DA25171F}"/>
              </a:ext>
            </a:extLst>
          </p:cNvPr>
          <p:cNvSpPr>
            <a:spLocks noGrp="1"/>
          </p:cNvSpPr>
          <p:nvPr>
            <p:ph type="title"/>
          </p:nvPr>
        </p:nvSpPr>
        <p:spPr>
          <a:xfrm>
            <a:off x="107504" y="123478"/>
            <a:ext cx="8784654" cy="540543"/>
          </a:xfrm>
        </p:spPr>
        <p:txBody>
          <a:bodyPr/>
          <a:lstStyle/>
          <a:p>
            <a:r>
              <a:rPr lang="en-AU" dirty="0"/>
              <a:t>Dynamic equilibrium with varying adjustment costs</a:t>
            </a:r>
          </a:p>
        </p:txBody>
      </p:sp>
      <p:pic>
        <p:nvPicPr>
          <p:cNvPr id="5" name="Picture 4">
            <a:extLst>
              <a:ext uri="{FF2B5EF4-FFF2-40B4-BE49-F238E27FC236}">
                <a16:creationId xmlns:a16="http://schemas.microsoft.com/office/drawing/2014/main" id="{94C415EF-2BEC-74AC-D815-B5CD26D05FF6}"/>
              </a:ext>
            </a:extLst>
          </p:cNvPr>
          <p:cNvPicPr>
            <a:picLocks noChangeAspect="1"/>
          </p:cNvPicPr>
          <p:nvPr/>
        </p:nvPicPr>
        <p:blipFill>
          <a:blip r:embed="rId3"/>
          <a:stretch>
            <a:fillRect/>
          </a:stretch>
        </p:blipFill>
        <p:spPr>
          <a:xfrm>
            <a:off x="4716016" y="3075805"/>
            <a:ext cx="2990466" cy="1999207"/>
          </a:xfrm>
          <a:prstGeom prst="rect">
            <a:avLst/>
          </a:prstGeom>
        </p:spPr>
      </p:pic>
      <p:pic>
        <p:nvPicPr>
          <p:cNvPr id="7" name="Picture 6">
            <a:extLst>
              <a:ext uri="{FF2B5EF4-FFF2-40B4-BE49-F238E27FC236}">
                <a16:creationId xmlns:a16="http://schemas.microsoft.com/office/drawing/2014/main" id="{325E9C27-0252-2ADE-8260-C53A52EC7401}"/>
              </a:ext>
            </a:extLst>
          </p:cNvPr>
          <p:cNvPicPr>
            <a:picLocks noChangeAspect="1"/>
          </p:cNvPicPr>
          <p:nvPr/>
        </p:nvPicPr>
        <p:blipFill>
          <a:blip r:embed="rId4"/>
          <a:stretch>
            <a:fillRect/>
          </a:stretch>
        </p:blipFill>
        <p:spPr>
          <a:xfrm>
            <a:off x="4716016" y="971589"/>
            <a:ext cx="3053678" cy="2041465"/>
          </a:xfrm>
          <a:prstGeom prst="rect">
            <a:avLst/>
          </a:prstGeom>
        </p:spPr>
      </p:pic>
      <p:sp>
        <p:nvSpPr>
          <p:cNvPr id="3" name="TextBox 2">
            <a:extLst>
              <a:ext uri="{FF2B5EF4-FFF2-40B4-BE49-F238E27FC236}">
                <a16:creationId xmlns:a16="http://schemas.microsoft.com/office/drawing/2014/main" id="{2EC73F2A-53B9-DB8F-F207-E1885397ED01}"/>
              </a:ext>
            </a:extLst>
          </p:cNvPr>
          <p:cNvSpPr txBox="1"/>
          <p:nvPr/>
        </p:nvSpPr>
        <p:spPr>
          <a:xfrm>
            <a:off x="107504" y="539506"/>
            <a:ext cx="5760640" cy="369332"/>
          </a:xfrm>
          <a:prstGeom prst="rect">
            <a:avLst/>
          </a:prstGeom>
          <a:noFill/>
        </p:spPr>
        <p:txBody>
          <a:bodyPr wrap="square" rtlCol="0">
            <a:spAutoFit/>
          </a:bodyPr>
          <a:lstStyle/>
          <a:p>
            <a:r>
              <a:rPr lang="en-AU" i="1" dirty="0"/>
              <a:t>Same adjustment cost for fiscal and monetary policy </a:t>
            </a:r>
          </a:p>
        </p:txBody>
      </p:sp>
      <p:pic>
        <p:nvPicPr>
          <p:cNvPr id="6" name="Picture 5">
            <a:extLst>
              <a:ext uri="{FF2B5EF4-FFF2-40B4-BE49-F238E27FC236}">
                <a16:creationId xmlns:a16="http://schemas.microsoft.com/office/drawing/2014/main" id="{2AA4876A-83CE-3465-A28A-82EB80670E39}"/>
              </a:ext>
            </a:extLst>
          </p:cNvPr>
          <p:cNvPicPr>
            <a:picLocks noChangeAspect="1"/>
          </p:cNvPicPr>
          <p:nvPr/>
        </p:nvPicPr>
        <p:blipFill>
          <a:blip r:embed="rId5"/>
          <a:stretch>
            <a:fillRect/>
          </a:stretch>
        </p:blipFill>
        <p:spPr>
          <a:xfrm>
            <a:off x="467544" y="1133297"/>
            <a:ext cx="2880320" cy="1929847"/>
          </a:xfrm>
          <a:prstGeom prst="rect">
            <a:avLst/>
          </a:prstGeom>
        </p:spPr>
      </p:pic>
      <p:pic>
        <p:nvPicPr>
          <p:cNvPr id="9" name="Picture 8">
            <a:extLst>
              <a:ext uri="{FF2B5EF4-FFF2-40B4-BE49-F238E27FC236}">
                <a16:creationId xmlns:a16="http://schemas.microsoft.com/office/drawing/2014/main" id="{CF3FDE9F-3FAD-67F4-5DA9-484690AB2966}"/>
              </a:ext>
            </a:extLst>
          </p:cNvPr>
          <p:cNvPicPr>
            <a:picLocks noChangeAspect="1"/>
          </p:cNvPicPr>
          <p:nvPr/>
        </p:nvPicPr>
        <p:blipFill>
          <a:blip r:embed="rId6"/>
          <a:stretch>
            <a:fillRect/>
          </a:stretch>
        </p:blipFill>
        <p:spPr>
          <a:xfrm>
            <a:off x="451174" y="3147814"/>
            <a:ext cx="3059054" cy="2042803"/>
          </a:xfrm>
          <a:prstGeom prst="rect">
            <a:avLst/>
          </a:prstGeom>
        </p:spPr>
      </p:pic>
    </p:spTree>
    <p:extLst>
      <p:ext uri="{BB962C8B-B14F-4D97-AF65-F5344CB8AC3E}">
        <p14:creationId xmlns:p14="http://schemas.microsoft.com/office/powerpoint/2010/main" val="3260504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0A4CFD-7CD7-8A12-58B2-56FEA137C4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295ABB-F4EB-9968-5BD4-3F4F7B374C20}"/>
              </a:ext>
            </a:extLst>
          </p:cNvPr>
          <p:cNvSpPr>
            <a:spLocks noGrp="1"/>
          </p:cNvSpPr>
          <p:nvPr>
            <p:ph type="ctrTitle"/>
          </p:nvPr>
        </p:nvSpPr>
        <p:spPr>
          <a:xfrm>
            <a:off x="685800" y="2267966"/>
            <a:ext cx="7772400" cy="607568"/>
          </a:xfrm>
        </p:spPr>
        <p:txBody>
          <a:bodyPr/>
          <a:lstStyle/>
          <a:p>
            <a:r>
              <a:rPr lang="en-US" dirty="0"/>
              <a:t>Supply shocks and the benefits of commitment</a:t>
            </a:r>
          </a:p>
        </p:txBody>
      </p:sp>
      <p:sp>
        <p:nvSpPr>
          <p:cNvPr id="5" name="Footer Placeholder 4">
            <a:extLst>
              <a:ext uri="{FF2B5EF4-FFF2-40B4-BE49-F238E27FC236}">
                <a16:creationId xmlns:a16="http://schemas.microsoft.com/office/drawing/2014/main" id="{E952973D-71DB-3845-3A99-3FC7B50C4880}"/>
              </a:ext>
            </a:extLst>
          </p:cNvPr>
          <p:cNvSpPr>
            <a:spLocks noGrp="1"/>
          </p:cNvSpPr>
          <p:nvPr>
            <p:ph type="ftr" sz="quarter" idx="10"/>
          </p:nvPr>
        </p:nvSpPr>
        <p:spPr>
          <a:xfrm>
            <a:off x="3124200" y="4660900"/>
            <a:ext cx="2895600" cy="363220"/>
          </a:xfrm>
        </p:spPr>
        <p:txBody>
          <a:bodyPr anchor="b"/>
          <a:lstStyle/>
          <a:p>
            <a:r>
              <a:rPr lang="en-AU"/>
              <a:t>GENERAL</a:t>
            </a:r>
          </a:p>
        </p:txBody>
      </p:sp>
    </p:spTree>
    <p:extLst>
      <p:ext uri="{BB962C8B-B14F-4D97-AF65-F5344CB8AC3E}">
        <p14:creationId xmlns:p14="http://schemas.microsoft.com/office/powerpoint/2010/main" val="4123090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Static Supply shock (positive)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BCE688-9F6E-CA80-3ECE-608C33CCB50D}"/>
                  </a:ext>
                </a:extLst>
              </p:cNvPr>
              <p:cNvSpPr>
                <a:spLocks noGrp="1"/>
              </p:cNvSpPr>
              <p:nvPr>
                <p:ph sz="half" idx="1"/>
              </p:nvPr>
            </p:nvSpPr>
            <p:spPr>
              <a:xfrm>
                <a:off x="313184" y="820588"/>
                <a:ext cx="8075240" cy="3983409"/>
              </a:xfrm>
            </p:spPr>
            <p:txBody>
              <a:bodyPr>
                <a:normAutofit fontScale="62500" lnSpcReduction="20000"/>
              </a:bodyPr>
              <a:lstStyle/>
              <a:p>
                <a:pPr marL="0" indent="0">
                  <a:buNone/>
                </a:pPr>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𝐺</m:t>
                        </m:r>
                      </m:sub>
                    </m:sSub>
                    <m:r>
                      <a:rPr lang="en-AU" b="0" i="1" smtClean="0">
                        <a:latin typeface="Cambria Math" panose="02040503050406030204" pitchFamily="18" charset="0"/>
                      </a:rPr>
                      <m:t>=</m:t>
                    </m:r>
                    <m:sSub>
                      <m:sSubPr>
                        <m:ctrlPr>
                          <a:rPr lang="en-AU" b="0" i="1" smtClean="0">
                            <a:solidFill>
                              <a:srgbClr val="92D050"/>
                            </a:solidFill>
                            <a:latin typeface="Cambria Math" panose="02040503050406030204" pitchFamily="18" charset="0"/>
                          </a:rPr>
                        </m:ctrlPr>
                      </m:sSubPr>
                      <m:e>
                        <m:r>
                          <a:rPr lang="en-AU" b="0" i="1" smtClean="0">
                            <a:solidFill>
                              <a:srgbClr val="92D050"/>
                            </a:solidFill>
                            <a:latin typeface="Cambria Math" panose="02040503050406030204" pitchFamily="18" charset="0"/>
                            <a:ea typeface="Cambria Math" panose="02040503050406030204" pitchFamily="18" charset="0"/>
                          </a:rPr>
                          <m:t>𝜇</m:t>
                        </m:r>
                      </m:e>
                      <m:sub>
                        <m:r>
                          <a:rPr lang="en-AU" b="0" i="1" smtClean="0">
                            <a:solidFill>
                              <a:srgbClr val="92D050"/>
                            </a:solidFill>
                            <a:latin typeface="Cambria Math" panose="02040503050406030204" pitchFamily="18" charset="0"/>
                          </a:rPr>
                          <m:t>𝐺</m:t>
                        </m:r>
                      </m:sub>
                    </m:sSub>
                    <m:sSup>
                      <m:sSupPr>
                        <m:ctrlPr>
                          <a:rPr lang="en-AU" b="0" i="1" smtClean="0">
                            <a:solidFill>
                              <a:srgbClr val="92D050"/>
                            </a:solidFill>
                            <a:latin typeface="Cambria Math" panose="02040503050406030204" pitchFamily="18" charset="0"/>
                          </a:rPr>
                        </m:ctrlPr>
                      </m:sSupPr>
                      <m:e>
                        <m:r>
                          <a:rPr lang="en-AU" b="0" i="1" smtClean="0">
                            <a:solidFill>
                              <a:srgbClr val="92D050"/>
                            </a:solidFill>
                            <a:latin typeface="Cambria Math" panose="02040503050406030204" pitchFamily="18" charset="0"/>
                          </a:rPr>
                          <m:t>(</m:t>
                        </m:r>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r>
                          <a:rPr lang="en-AU" b="0" i="1" smtClean="0">
                            <a:solidFill>
                              <a:srgbClr val="92D050"/>
                            </a:solidFill>
                            <a:latin typeface="Cambria Math" panose="02040503050406030204" pitchFamily="18" charset="0"/>
                          </a:rPr>
                          <m:t>−</m:t>
                        </m:r>
                        <m:d>
                          <m:dPr>
                            <m:ctrlPr>
                              <a:rPr lang="en-AU" b="0" i="1" smtClean="0">
                                <a:solidFill>
                                  <a:srgbClr val="92D050"/>
                                </a:solidFill>
                                <a:latin typeface="Cambria Math" panose="02040503050406030204" pitchFamily="18" charset="0"/>
                              </a:rPr>
                            </m:ctrlPr>
                          </m:dPr>
                          <m:e>
                            <m:r>
                              <m:rPr>
                                <m:nor/>
                              </m:rPr>
                              <a:rPr lang="el-GR" dirty="0">
                                <a:solidFill>
                                  <a:srgbClr val="92D050"/>
                                </a:solidFill>
                                <a:latin typeface="Cambria Math" panose="02040503050406030204" pitchFamily="18" charset="0"/>
                                <a:ea typeface="Cambria Math" panose="02040503050406030204" pitchFamily="18" charset="0"/>
                              </a:rPr>
                              <m:t>γ</m:t>
                            </m:r>
                            <m:sSub>
                              <m:sSubPr>
                                <m:ctrlPr>
                                  <a:rPr lang="en-AU" i="1">
                                    <a:solidFill>
                                      <a:srgbClr val="92D050"/>
                                    </a:solidFill>
                                    <a:latin typeface="Cambria Math" panose="02040503050406030204" pitchFamily="18" charset="0"/>
                                    <a:ea typeface="Cambria Math" panose="02040503050406030204" pitchFamily="18" charset="0"/>
                                  </a:rPr>
                                </m:ctrlPr>
                              </m:sSubPr>
                              <m:e>
                                <m:r>
                                  <m:rPr>
                                    <m:nor/>
                                  </m:rPr>
                                  <a:rPr lang="en-AU" dirty="0">
                                    <a:solidFill>
                                      <a:srgbClr val="92D050"/>
                                    </a:solidFill>
                                    <a:latin typeface="Cambria Math" panose="02040503050406030204" pitchFamily="18" charset="0"/>
                                    <a:ea typeface="Cambria Math" panose="02040503050406030204" pitchFamily="18" charset="0"/>
                                  </a:rPr>
                                  <m:t>−</m:t>
                                </m:r>
                                <m:r>
                                  <a:rPr lang="en-AU" i="1">
                                    <a:solidFill>
                                      <a:srgbClr val="92D050"/>
                                    </a:solidFill>
                                    <a:latin typeface="Cambria Math" panose="02040503050406030204" pitchFamily="18" charset="0"/>
                                    <a:ea typeface="Cambria Math" panose="02040503050406030204" pitchFamily="18" charset="0"/>
                                  </a:rPr>
                                  <m:t>𝑑</m:t>
                                </m:r>
                              </m:e>
                              <m:sub>
                                <m:r>
                                  <a:rPr lang="en-AU" i="1">
                                    <a:solidFill>
                                      <a:srgbClr val="92D050"/>
                                    </a:solidFill>
                                    <a:latin typeface="Cambria Math" panose="02040503050406030204" pitchFamily="18" charset="0"/>
                                    <a:ea typeface="Cambria Math" panose="02040503050406030204" pitchFamily="18" charset="0"/>
                                  </a:rPr>
                                  <m:t>𝐺</m:t>
                                </m:r>
                              </m:sub>
                            </m:sSub>
                            <m:r>
                              <a:rPr lang="en-AU" i="1">
                                <a:solidFill>
                                  <a:srgbClr val="92D050"/>
                                </a:solidFill>
                                <a:latin typeface="Cambria Math" panose="02040503050406030204" pitchFamily="18" charset="0"/>
                                <a:ea typeface="Cambria Math" panose="02040503050406030204" pitchFamily="18" charset="0"/>
                              </a:rPr>
                              <m:t>𝑓</m:t>
                            </m:r>
                            <m:r>
                              <a:rPr lang="en-AU">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b="0" i="1" smtClean="0">
                                    <a:solidFill>
                                      <a:srgbClr val="92D050"/>
                                    </a:solidFill>
                                    <a:latin typeface="Cambria Math" panose="02040503050406030204" pitchFamily="18" charset="0"/>
                                    <a:ea typeface="Cambria Math" panose="02040503050406030204" pitchFamily="18" charset="0"/>
                                  </a:rPr>
                                  <m:t>𝑀</m:t>
                                </m:r>
                              </m:sub>
                            </m:sSub>
                            <m:r>
                              <a:rPr lang="en-AU" i="1">
                                <a:solidFill>
                                  <a:srgbClr val="92D050"/>
                                </a:solidFill>
                                <a:latin typeface="Cambria Math" panose="02040503050406030204" pitchFamily="18" charset="0"/>
                                <a:ea typeface="Cambria Math" panose="02040503050406030204" pitchFamily="18" charset="0"/>
                              </a:rPr>
                              <m:t>𝑚</m:t>
                            </m:r>
                          </m:e>
                        </m:d>
                        <m:r>
                          <a:rPr lang="en-AU" b="0" i="1" smtClean="0">
                            <a:solidFill>
                              <a:srgbClr val="92D050"/>
                            </a:solidFill>
                            <a:latin typeface="Cambria Math" panose="02040503050406030204" pitchFamily="18" charset="0"/>
                            <a:ea typeface="Cambria Math" panose="02040503050406030204" pitchFamily="18" charset="0"/>
                          </a:rPr>
                          <m:t>)</m:t>
                        </m:r>
                      </m:e>
                      <m:sup>
                        <m:r>
                          <a:rPr lang="en-AU" b="0" i="1" smtClean="0">
                            <a:solidFill>
                              <a:srgbClr val="92D050"/>
                            </a:solidFill>
                            <a:latin typeface="Cambria Math" panose="02040503050406030204" pitchFamily="18" charset="0"/>
                          </a:rPr>
                          <m:t>2</m:t>
                        </m:r>
                      </m:sup>
                    </m:sSup>
                    <m:r>
                      <a:rPr lang="en-AU" b="0" i="0" smtClean="0">
                        <a:latin typeface="Cambria Math" panose="02040503050406030204" pitchFamily="18" charset="0"/>
                      </a:rPr>
                      <m:t>+</m:t>
                    </m:r>
                    <m:r>
                      <a:rPr lang="en-AU" b="0" i="0" smtClean="0">
                        <a:solidFill>
                          <a:srgbClr val="0070C0"/>
                        </a:solidFill>
                        <a:latin typeface="Cambria Math" panose="02040503050406030204" pitchFamily="18" charset="0"/>
                      </a:rPr>
                      <m:t>(1−</m:t>
                    </m:r>
                    <m:sSub>
                      <m:sSubPr>
                        <m:ctrlPr>
                          <a:rPr lang="en-AU" i="1">
                            <a:solidFill>
                              <a:srgbClr val="0070C0"/>
                            </a:solidFill>
                            <a:latin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𝜇</m:t>
                        </m:r>
                      </m:e>
                      <m:sub>
                        <m:r>
                          <a:rPr lang="en-AU" i="1">
                            <a:solidFill>
                              <a:srgbClr val="0070C0"/>
                            </a:solidFill>
                            <a:latin typeface="Cambria Math" panose="02040503050406030204" pitchFamily="18" charset="0"/>
                          </a:rPr>
                          <m:t>𝐺</m:t>
                        </m:r>
                      </m:sub>
                    </m:sSub>
                  </m:oMath>
                </a14:m>
                <a:r>
                  <a:rPr lang="en-AU" dirty="0">
                    <a:solidFill>
                      <a:srgbClr val="0070C0"/>
                    </a:solidFill>
                  </a:rPr>
                  <a:t>)(</a:t>
                </a:r>
                <a14:m>
                  <m:oMath xmlns:m="http://schemas.openxmlformats.org/officeDocument/2006/math">
                    <m:sSup>
                      <m:sSupPr>
                        <m:ctrlPr>
                          <a:rPr lang="en-AU" i="1" dirty="0" smtClean="0">
                            <a:solidFill>
                              <a:srgbClr val="0070C0"/>
                            </a:solidFill>
                            <a:latin typeface="Cambria Math" panose="02040503050406030204" pitchFamily="18" charset="0"/>
                          </a:rPr>
                        </m:ctrlPr>
                      </m:sSupPr>
                      <m:e>
                        <m:sSubSup>
                          <m:sSubSupPr>
                            <m:ctrlPr>
                              <a:rPr lang="en-AU" i="1" dirty="0" smtClean="0">
                                <a:solidFill>
                                  <a:srgbClr val="0070C0"/>
                                </a:solidFill>
                                <a:latin typeface="Cambria Math" panose="02040503050406030204" pitchFamily="18" charset="0"/>
                              </a:rPr>
                            </m:ctrlPr>
                          </m:sSubSupPr>
                          <m:e>
                            <m:r>
                              <a:rPr lang="en-AU" b="0" i="1" dirty="0" smtClean="0">
                                <a:solidFill>
                                  <a:srgbClr val="0070C0"/>
                                </a:solidFill>
                                <a:latin typeface="Cambria Math" panose="02040503050406030204" pitchFamily="18" charset="0"/>
                              </a:rPr>
                              <m:t>𝑌</m:t>
                            </m:r>
                          </m:e>
                          <m:sub>
                            <m:r>
                              <a:rPr lang="en-AU" b="0" i="1" dirty="0" smtClean="0">
                                <a:solidFill>
                                  <a:srgbClr val="0070C0"/>
                                </a:solidFill>
                                <a:latin typeface="Cambria Math" panose="02040503050406030204" pitchFamily="18" charset="0"/>
                              </a:rPr>
                              <m:t>𝐺</m:t>
                            </m:r>
                          </m:sub>
                          <m:sup>
                            <m:r>
                              <a:rPr lang="en-AU" b="0" i="1" dirty="0" smtClean="0">
                                <a:solidFill>
                                  <a:srgbClr val="0070C0"/>
                                </a:solidFill>
                                <a:latin typeface="Cambria Math" panose="02040503050406030204" pitchFamily="18" charset="0"/>
                              </a:rPr>
                              <m:t>∗</m:t>
                            </m:r>
                          </m:sup>
                        </m:sSubSup>
                        <m:r>
                          <a:rPr lang="en-AU" b="0" i="1" dirty="0" smtClean="0">
                            <a:solidFill>
                              <a:srgbClr val="0070C0"/>
                            </a:solidFill>
                            <a:latin typeface="Cambria Math" panose="02040503050406030204" pitchFamily="18" charset="0"/>
                          </a:rPr>
                          <m:t>−(</m:t>
                        </m:r>
                        <m:r>
                          <m:rPr>
                            <m:nor/>
                          </m:rPr>
                          <a:rPr lang="el-GR" dirty="0">
                            <a:solidFill>
                              <a:srgbClr val="0070C0"/>
                            </a:solidFill>
                            <a:latin typeface="Cambria Math" panose="02040503050406030204" pitchFamily="18" charset="0"/>
                            <a:ea typeface="Cambria Math" panose="02040503050406030204" pitchFamily="18" charset="0"/>
                          </a:rPr>
                          <m:t>α</m:t>
                        </m:r>
                        <m:r>
                          <m:rPr>
                            <m:nor/>
                          </m:rPr>
                          <a:rPr lang="en-AU" dirty="0">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i="1">
                                <a:solidFill>
                                  <a:srgbClr val="0070C0"/>
                                </a:solidFill>
                                <a:latin typeface="Cambria Math" panose="02040503050406030204" pitchFamily="18" charset="0"/>
                                <a:ea typeface="Cambria Math" panose="02040503050406030204" pitchFamily="18" charset="0"/>
                              </a:rPr>
                              <m:t>𝐺</m:t>
                            </m:r>
                          </m:sub>
                        </m:sSub>
                        <m:r>
                          <a:rPr lang="en-AU" i="1">
                            <a:solidFill>
                              <a:srgbClr val="0070C0"/>
                            </a:solidFill>
                            <a:latin typeface="Cambria Math" panose="02040503050406030204" pitchFamily="18" charset="0"/>
                            <a:ea typeface="Cambria Math" panose="02040503050406030204" pitchFamily="18" charset="0"/>
                          </a:rPr>
                          <m:t>𝑓</m:t>
                        </m:r>
                        <m:r>
                          <a:rPr lang="en-AU">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b="0" i="1" smtClean="0">
                                <a:solidFill>
                                  <a:srgbClr val="0070C0"/>
                                </a:solidFill>
                                <a:latin typeface="Cambria Math" panose="02040503050406030204" pitchFamily="18" charset="0"/>
                                <a:ea typeface="Cambria Math" panose="02040503050406030204" pitchFamily="18" charset="0"/>
                              </a:rPr>
                              <m:t>𝑀</m:t>
                            </m:r>
                          </m:sub>
                        </m:sSub>
                        <m:r>
                          <a:rPr lang="en-AU" i="1">
                            <a:solidFill>
                              <a:srgbClr val="0070C0"/>
                            </a:solidFill>
                            <a:latin typeface="Cambria Math" panose="02040503050406030204" pitchFamily="18" charset="0"/>
                            <a:ea typeface="Cambria Math" panose="02040503050406030204" pitchFamily="18" charset="0"/>
                          </a:rPr>
                          <m:t>𝑚</m:t>
                        </m:r>
                        <m:r>
                          <a:rPr lang="en-AU" b="0" i="1" smtClean="0">
                            <a:solidFill>
                              <a:srgbClr val="0070C0"/>
                            </a:solidFill>
                            <a:latin typeface="Cambria Math" panose="02040503050406030204" pitchFamily="18" charset="0"/>
                            <a:ea typeface="Cambria Math" panose="02040503050406030204" pitchFamily="18" charset="0"/>
                          </a:rPr>
                          <m:t>))</m:t>
                        </m:r>
                      </m:e>
                      <m:sup>
                        <m:r>
                          <a:rPr lang="en-AU" b="0" i="1" dirty="0" smtClean="0">
                            <a:solidFill>
                              <a:srgbClr val="0070C0"/>
                            </a:solidFill>
                            <a:latin typeface="Cambria Math" panose="02040503050406030204" pitchFamily="18" charset="0"/>
                          </a:rPr>
                          <m:t>2</m:t>
                        </m:r>
                      </m:sup>
                    </m:sSup>
                    <m:r>
                      <a:rPr lang="en-AU" b="0" i="0" dirty="0" smtClean="0">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𝜃</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p>
                      <m:sSupPr>
                        <m:ctrlPr>
                          <a:rPr lang="en-AU" b="0" i="1" dirty="0" smtClean="0">
                            <a:solidFill>
                              <a:srgbClr val="C00000"/>
                            </a:solidFill>
                            <a:latin typeface="Cambria Math" panose="02040503050406030204" pitchFamily="18" charset="0"/>
                          </a:rPr>
                        </m:ctrlPr>
                      </m:sSupPr>
                      <m:e>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𝑒</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𝑓</m:t>
                        </m:r>
                        <m:r>
                          <a:rPr lang="en-AU" b="0" i="1" dirty="0" smtClean="0">
                            <a:solidFill>
                              <a:srgbClr val="C00000"/>
                            </a:solidFill>
                            <a:latin typeface="Cambria Math" panose="02040503050406030204" pitchFamily="18" charset="0"/>
                          </a:rPr>
                          <m:t>)</m:t>
                        </m:r>
                      </m:e>
                      <m:sup>
                        <m:r>
                          <a:rPr lang="en-AU" b="0" i="1" dirty="0" smtClean="0">
                            <a:solidFill>
                              <a:srgbClr val="C00000"/>
                            </a:solidFill>
                            <a:latin typeface="Cambria Math" panose="02040503050406030204" pitchFamily="18" charset="0"/>
                          </a:rPr>
                          <m:t>2</m:t>
                        </m:r>
                      </m:sup>
                    </m:sSup>
                  </m:oMath>
                </a14:m>
                <a:endParaRPr lang="en-AU" dirty="0"/>
              </a:p>
              <a:p>
                <a:pPr marL="0" indent="0">
                  <a:buNone/>
                </a:pPr>
                <a:endParaRPr lang="en-US" dirty="0">
                  <a:solidFill>
                    <a:schemeClr val="tx1"/>
                  </a:solidFill>
                  <a:latin typeface="Cambria Math" panose="02040503050406030204" pitchFamily="18" charset="0"/>
                  <a:ea typeface="Cambria Math" panose="02040503050406030204" pitchFamily="18" charset="0"/>
                </a:endParaRPr>
              </a:p>
              <a:p>
                <a14:m>
                  <m:oMath xmlns:m="http://schemas.openxmlformats.org/officeDocument/2006/math">
                    <m:r>
                      <m:rPr>
                        <m:nor/>
                      </m:rPr>
                      <a:rPr lang="el-GR" dirty="0" smtClean="0">
                        <a:solidFill>
                          <a:schemeClr val="tx1"/>
                        </a:solidFill>
                        <a:latin typeface="Cambria Math" panose="02040503050406030204" pitchFamily="18" charset="0"/>
                        <a:ea typeface="Cambria Math" panose="02040503050406030204" pitchFamily="18" charset="0"/>
                      </a:rPr>
                      <m:t>γ</m:t>
                    </m:r>
                  </m:oMath>
                </a14:m>
                <a:r>
                  <a:rPr lang="en-AU" dirty="0"/>
                  <a:t> = 1.5 (intercept for inflation)</a:t>
                </a:r>
              </a:p>
              <a:p>
                <a:pPr lvl="1"/>
                <a:r>
                  <a:rPr lang="en-AU" dirty="0"/>
                  <a:t>Setting this below </a:t>
                </a:r>
                <a14:m>
                  <m:oMath xmlns:m="http://schemas.openxmlformats.org/officeDocument/2006/math">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oMath>
                </a14:m>
                <a:r>
                  <a:rPr lang="en-AU" dirty="0"/>
                  <a:t> creates a situation where the fiscal authority wants higher inflation (if it values that)</a:t>
                </a:r>
              </a:p>
              <a:p>
                <a14:m>
                  <m:oMath xmlns:m="http://schemas.openxmlformats.org/officeDocument/2006/math">
                    <m:r>
                      <m:rPr>
                        <m:nor/>
                      </m:rPr>
                      <a:rPr lang="el-GR" dirty="0" smtClean="0">
                        <a:solidFill>
                          <a:schemeClr val="tx1"/>
                        </a:solidFill>
                        <a:latin typeface="Cambria Math" panose="02040503050406030204" pitchFamily="18" charset="0"/>
                        <a:ea typeface="Cambria Math" panose="02040503050406030204" pitchFamily="18" charset="0"/>
                      </a:rPr>
                      <m:t>α</m:t>
                    </m:r>
                  </m:oMath>
                </a14:m>
                <a:r>
                  <a:rPr lang="en-US" dirty="0">
                    <a:solidFill>
                      <a:schemeClr val="tx1"/>
                    </a:solidFill>
                  </a:rPr>
                  <a:t> </a:t>
                </a:r>
                <a:r>
                  <a:rPr lang="en-AU" dirty="0"/>
                  <a:t>= 2.5 (intercept for output)</a:t>
                </a:r>
              </a:p>
              <a:p>
                <a:endParaRPr lang="en-AU" dirty="0"/>
              </a:p>
              <a:p>
                <a14:m>
                  <m:oMath xmlns:m="http://schemas.openxmlformats.org/officeDocument/2006/math">
                    <m:sSubSup>
                      <m:sSubSupPr>
                        <m:ctrlPr>
                          <a:rPr lang="en-AU" i="1" smtClean="0">
                            <a:latin typeface="Cambria Math" panose="02040503050406030204" pitchFamily="18" charset="0"/>
                          </a:rPr>
                        </m:ctrlPr>
                      </m:sSubSupPr>
                      <m:e>
                        <m:r>
                          <m:rPr>
                            <m:sty m:val="p"/>
                          </m:rPr>
                          <a:rPr lang="el-GR" i="1" smtClean="0">
                            <a:latin typeface="Cambria Math" panose="02040503050406030204" pitchFamily="18" charset="0"/>
                            <a:ea typeface="Cambria Math" panose="02040503050406030204" pitchFamily="18" charset="0"/>
                          </a:rPr>
                          <m:t>π</m:t>
                        </m:r>
                      </m:e>
                      <m:sub>
                        <m:r>
                          <a:rPr lang="en-AU" b="0" i="1" smtClean="0">
                            <a:latin typeface="Cambria Math" panose="02040503050406030204" pitchFamily="18" charset="0"/>
                          </a:rPr>
                          <m:t>𝐺</m:t>
                        </m:r>
                      </m:sub>
                      <m:sup>
                        <m:r>
                          <a:rPr lang="en-AU" b="0" i="1" smtClean="0">
                            <a:latin typeface="Cambria Math" panose="02040503050406030204" pitchFamily="18" charset="0"/>
                          </a:rPr>
                          <m:t>∗</m:t>
                        </m:r>
                      </m:sup>
                    </m:sSubSup>
                    <m:r>
                      <a:rPr lang="en-AU" b="0" i="1" smtClean="0">
                        <a:latin typeface="Cambria Math" panose="02040503050406030204" pitchFamily="18" charset="0"/>
                      </a:rPr>
                      <m:t> </m:t>
                    </m:r>
                  </m:oMath>
                </a14:m>
                <a:r>
                  <a:rPr lang="en-AU" dirty="0"/>
                  <a:t>= 2  (Government's target inflation)</a:t>
                </a:r>
              </a:p>
              <a:p>
                <a14:m>
                  <m:oMath xmlns:m="http://schemas.openxmlformats.org/officeDocument/2006/math">
                    <m:sSubSup>
                      <m:sSubSupPr>
                        <m:ctrlPr>
                          <a:rPr lang="en-AU" i="1" smtClean="0">
                            <a:latin typeface="Cambria Math" panose="02040503050406030204" pitchFamily="18" charset="0"/>
                          </a:rPr>
                        </m:ctrlPr>
                      </m:sSubSupPr>
                      <m:e>
                        <m:r>
                          <m:rPr>
                            <m:sty m:val="p"/>
                          </m:rPr>
                          <a:rPr lang="el-GR" i="1" smtClean="0">
                            <a:latin typeface="Cambria Math" panose="02040503050406030204" pitchFamily="18" charset="0"/>
                            <a:ea typeface="Cambria Math" panose="02040503050406030204" pitchFamily="18" charset="0"/>
                          </a:rPr>
                          <m:t>π</m:t>
                        </m:r>
                      </m:e>
                      <m:sub>
                        <m:r>
                          <a:rPr lang="en-AU" b="0" i="1" smtClean="0">
                            <a:latin typeface="Cambria Math" panose="02040503050406030204" pitchFamily="18" charset="0"/>
                          </a:rPr>
                          <m:t>𝐵</m:t>
                        </m:r>
                      </m:sub>
                      <m:sup>
                        <m:r>
                          <a:rPr lang="en-AU" b="0" i="1" smtClean="0">
                            <a:latin typeface="Cambria Math" panose="02040503050406030204" pitchFamily="18" charset="0"/>
                          </a:rPr>
                          <m:t>∗</m:t>
                        </m:r>
                      </m:sup>
                    </m:sSubSup>
                    <m:r>
                      <a:rPr lang="en-AU" b="0" i="1" smtClean="0">
                        <a:latin typeface="Cambria Math" panose="02040503050406030204" pitchFamily="18" charset="0"/>
                      </a:rPr>
                      <m:t> </m:t>
                    </m:r>
                  </m:oMath>
                </a14:m>
                <a:r>
                  <a:rPr lang="en-AU" dirty="0"/>
                  <a:t>= 2 (Central bank's target inflation)</a:t>
                </a:r>
              </a:p>
              <a:p>
                <a:endParaRPr lang="en-AU" dirty="0"/>
              </a:p>
              <a:p>
                <a:r>
                  <a:rPr lang="en-AU" dirty="0"/>
                  <a:t>Ideal instrument (f and m) at zero – therefore it is costly to set the instrument at a different level.</a:t>
                </a:r>
              </a:p>
              <a:p>
                <a:endParaRPr lang="en-AU" dirty="0"/>
              </a:p>
              <a:p>
                <a:pPr marL="0" indent="0">
                  <a:buNone/>
                </a:pPr>
                <a:r>
                  <a:rPr lang="en-AU" b="1" dirty="0">
                    <a:solidFill>
                      <a:srgbClr val="0066AA"/>
                    </a:solidFill>
                  </a:rPr>
                  <a:t>Why is this a supply shock</a:t>
                </a:r>
              </a:p>
              <a:p>
                <a:endParaRPr lang="en-AU" dirty="0"/>
              </a:p>
              <a:p>
                <a:pPr marL="0" indent="0">
                  <a:buNone/>
                </a:pPr>
                <a:r>
                  <a:rPr lang="en-AU" b="1" dirty="0"/>
                  <a:t>An agent changing their instrument pushes against the “goal” for the other agent</a:t>
                </a:r>
                <a:r>
                  <a:rPr lang="en-AU" dirty="0"/>
                  <a:t>.</a:t>
                </a:r>
              </a:p>
              <a:p>
                <a:pPr marL="0" indent="0">
                  <a:buNone/>
                </a:pPr>
                <a:endParaRPr lang="en-AU" dirty="0"/>
              </a:p>
              <a:p>
                <a:pPr marL="0" indent="0">
                  <a:buNone/>
                </a:pPr>
                <a:r>
                  <a:rPr lang="en-AU" dirty="0"/>
                  <a:t>The other agents choice increases the marginal benefit of doing more by imposing a negative spillover </a:t>
                </a:r>
                <a:r>
                  <a:rPr lang="en-AU" b="1" dirty="0"/>
                  <a:t>(policies are substitutes, but strategic complements).</a:t>
                </a:r>
              </a:p>
              <a:p>
                <a:pPr marL="0" indent="0">
                  <a:buNone/>
                </a:pPr>
                <a:endParaRPr lang="en-AU" dirty="0"/>
              </a:p>
              <a:p>
                <a:pPr marL="0" indent="0">
                  <a:buNone/>
                </a:pPr>
                <a:r>
                  <a:rPr lang="en-AU" dirty="0"/>
                  <a:t>This “</a:t>
                </a:r>
                <a:r>
                  <a:rPr lang="en-AU" b="1" dirty="0"/>
                  <a:t>offset</a:t>
                </a:r>
                <a:r>
                  <a:rPr lang="en-AU" dirty="0"/>
                  <a:t>” incentive is traded off against the cost of moving away from the initial/target instrument value </a:t>
                </a:r>
                <a:r>
                  <a:rPr lang="en-AU" b="1" dirty="0"/>
                  <a:t>(Equilibrium requires adjustment costs and objective asymmetry).</a:t>
                </a:r>
              </a:p>
              <a:p>
                <a:pPr marL="0" indent="0">
                  <a:buNone/>
                </a:pPr>
                <a:endParaRPr lang="en-AU" dirty="0"/>
              </a:p>
              <a:p>
                <a:endParaRPr lang="en-AU" dirty="0"/>
              </a:p>
            </p:txBody>
          </p:sp>
        </mc:Choice>
        <mc:Fallback xmlns="">
          <p:sp>
            <p:nvSpPr>
              <p:cNvPr id="3" name="Content Placeholder 2">
                <a:extLst>
                  <a:ext uri="{FF2B5EF4-FFF2-40B4-BE49-F238E27FC236}">
                    <a16:creationId xmlns:a16="http://schemas.microsoft.com/office/drawing/2014/main" id="{76BCE688-9F6E-CA80-3ECE-608C33CCB50D}"/>
                  </a:ext>
                </a:extLst>
              </p:cNvPr>
              <p:cNvSpPr>
                <a:spLocks noGrp="1" noRot="1" noChangeAspect="1" noMove="1" noResize="1" noEditPoints="1" noAdjustHandles="1" noChangeArrowheads="1" noChangeShapeType="1" noTextEdit="1"/>
              </p:cNvSpPr>
              <p:nvPr>
                <p:ph sz="half" idx="1"/>
              </p:nvPr>
            </p:nvSpPr>
            <p:spPr>
              <a:xfrm>
                <a:off x="313184" y="820588"/>
                <a:ext cx="8075240" cy="3983409"/>
              </a:xfrm>
              <a:blipFill>
                <a:blip r:embed="rId3"/>
                <a:stretch>
                  <a:fillRect l="-75" t="-1072"/>
                </a:stretch>
              </a:blipFill>
            </p:spPr>
            <p:txBody>
              <a:bodyPr/>
              <a:lstStyle/>
              <a:p>
                <a:r>
                  <a:rPr lang="en-AU">
                    <a:noFill/>
                  </a:rPr>
                  <a:t> </a:t>
                </a:r>
              </a:p>
            </p:txBody>
          </p:sp>
        </mc:Fallback>
      </mc:AlternateContent>
    </p:spTree>
    <p:extLst>
      <p:ext uri="{BB962C8B-B14F-4D97-AF65-F5344CB8AC3E}">
        <p14:creationId xmlns:p14="http://schemas.microsoft.com/office/powerpoint/2010/main" val="601116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Choices (supply)</a:t>
            </a:r>
          </a:p>
        </p:txBody>
      </p:sp>
      <p:pic>
        <p:nvPicPr>
          <p:cNvPr id="6" name="Content Placeholder 5" descr="A graph of blue and pink bars&#10;&#10;Description automatically generated">
            <a:extLst>
              <a:ext uri="{FF2B5EF4-FFF2-40B4-BE49-F238E27FC236}">
                <a16:creationId xmlns:a16="http://schemas.microsoft.com/office/drawing/2014/main" id="{33B0F9B0-A701-D2F2-DB3D-131939559C79}"/>
              </a:ext>
            </a:extLst>
          </p:cNvPr>
          <p:cNvPicPr>
            <a:picLocks noGrp="1" noChangeAspect="1"/>
          </p:cNvPicPr>
          <p:nvPr>
            <p:ph sz="half" idx="1"/>
          </p:nvPr>
        </p:nvPicPr>
        <p:blipFill>
          <a:blip r:embed="rId3"/>
          <a:stretch>
            <a:fillRect/>
          </a:stretch>
        </p:blipFill>
        <p:spPr>
          <a:xfrm>
            <a:off x="312738" y="963292"/>
            <a:ext cx="4175125" cy="3386778"/>
          </a:xfrm>
        </p:spPr>
      </p:pic>
      <p:pic>
        <p:nvPicPr>
          <p:cNvPr id="12" name="Content Placeholder 11" descr="A graph of a chart&#10;&#10;Description automatically generated with medium confidence">
            <a:extLst>
              <a:ext uri="{FF2B5EF4-FFF2-40B4-BE49-F238E27FC236}">
                <a16:creationId xmlns:a16="http://schemas.microsoft.com/office/drawing/2014/main" id="{620D6155-A897-BE47-DAC6-BFBAEE199F21}"/>
              </a:ext>
            </a:extLst>
          </p:cNvPr>
          <p:cNvPicPr>
            <a:picLocks noGrp="1" noChangeAspect="1"/>
          </p:cNvPicPr>
          <p:nvPr>
            <p:ph sz="half" idx="2"/>
          </p:nvPr>
        </p:nvPicPr>
        <p:blipFill>
          <a:blip r:embed="rId4"/>
          <a:stretch>
            <a:fillRect/>
          </a:stretch>
        </p:blipFill>
        <p:spPr>
          <a:xfrm>
            <a:off x="4657725" y="962648"/>
            <a:ext cx="4176713" cy="3388066"/>
          </a:xfrm>
        </p:spPr>
      </p:pic>
    </p:spTree>
    <p:extLst>
      <p:ext uri="{BB962C8B-B14F-4D97-AF65-F5344CB8AC3E}">
        <p14:creationId xmlns:p14="http://schemas.microsoft.com/office/powerpoint/2010/main" val="1120770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 </a:t>
            </a:r>
            <a:r>
              <a:rPr lang="en-AU"/>
              <a:t>(supply)</a:t>
            </a:r>
            <a:endParaRPr lang="en-AU" dirty="0"/>
          </a:p>
        </p:txBody>
      </p:sp>
      <p:pic>
        <p:nvPicPr>
          <p:cNvPr id="9" name="Content Placeholder 8" descr="A graph of a graph showing the amount of loss of the government&#10;&#10;Description automatically generated with medium confidence">
            <a:extLst>
              <a:ext uri="{FF2B5EF4-FFF2-40B4-BE49-F238E27FC236}">
                <a16:creationId xmlns:a16="http://schemas.microsoft.com/office/drawing/2014/main" id="{D2D05EF0-69D6-F451-CD9A-5EA7D2685A45}"/>
              </a:ext>
            </a:extLst>
          </p:cNvPr>
          <p:cNvPicPr>
            <a:picLocks noGrp="1" noChangeAspect="1"/>
          </p:cNvPicPr>
          <p:nvPr>
            <p:ph sz="half" idx="1"/>
          </p:nvPr>
        </p:nvPicPr>
        <p:blipFill>
          <a:blip r:embed="rId3"/>
          <a:stretch>
            <a:fillRect/>
          </a:stretch>
        </p:blipFill>
        <p:spPr>
          <a:xfrm>
            <a:off x="312738" y="963292"/>
            <a:ext cx="4175125" cy="3386778"/>
          </a:xfrm>
        </p:spPr>
      </p:pic>
    </p:spTree>
    <p:extLst>
      <p:ext uri="{BB962C8B-B14F-4D97-AF65-F5344CB8AC3E}">
        <p14:creationId xmlns:p14="http://schemas.microsoft.com/office/powerpoint/2010/main" val="1951146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CD0A5C-8571-40B1-F4A9-C72CECD890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9D7389-57B0-4FD7-8BE8-07D1C9FBA030}"/>
              </a:ext>
            </a:extLst>
          </p:cNvPr>
          <p:cNvSpPr>
            <a:spLocks noGrp="1"/>
          </p:cNvSpPr>
          <p:nvPr>
            <p:ph type="title"/>
          </p:nvPr>
        </p:nvSpPr>
        <p:spPr>
          <a:xfrm>
            <a:off x="107504" y="123478"/>
            <a:ext cx="8784654" cy="540543"/>
          </a:xfrm>
        </p:spPr>
        <p:txBody>
          <a:bodyPr/>
          <a:lstStyle/>
          <a:p>
            <a:r>
              <a:rPr lang="en-AU" dirty="0"/>
              <a:t>Leadership by one decision maker reduces offset</a:t>
            </a:r>
          </a:p>
        </p:txBody>
      </p:sp>
      <p:sp>
        <p:nvSpPr>
          <p:cNvPr id="12" name="TextBox 11">
            <a:extLst>
              <a:ext uri="{FF2B5EF4-FFF2-40B4-BE49-F238E27FC236}">
                <a16:creationId xmlns:a16="http://schemas.microsoft.com/office/drawing/2014/main" id="{6B4422C2-07E5-7F51-66E5-F1272FDD457D}"/>
              </a:ext>
            </a:extLst>
          </p:cNvPr>
          <p:cNvSpPr txBox="1"/>
          <p:nvPr/>
        </p:nvSpPr>
        <p:spPr>
          <a:xfrm>
            <a:off x="4160243" y="749143"/>
            <a:ext cx="4646241" cy="369332"/>
          </a:xfrm>
          <a:prstGeom prst="rect">
            <a:avLst/>
          </a:prstGeom>
          <a:noFill/>
        </p:spPr>
        <p:txBody>
          <a:bodyPr wrap="square" rtlCol="0">
            <a:spAutoFit/>
          </a:bodyPr>
          <a:lstStyle/>
          <a:p>
            <a:r>
              <a:rPr lang="en-AU" i="1" dirty="0"/>
              <a:t>If it was costless to adjust fiscal policy </a:t>
            </a:r>
          </a:p>
        </p:txBody>
      </p:sp>
      <p:sp>
        <p:nvSpPr>
          <p:cNvPr id="13" name="TextBox 12">
            <a:extLst>
              <a:ext uri="{FF2B5EF4-FFF2-40B4-BE49-F238E27FC236}">
                <a16:creationId xmlns:a16="http://schemas.microsoft.com/office/drawing/2014/main" id="{8D12237A-7DC1-0DB2-EAC2-31CBA14109CF}"/>
              </a:ext>
            </a:extLst>
          </p:cNvPr>
          <p:cNvSpPr txBox="1"/>
          <p:nvPr/>
        </p:nvSpPr>
        <p:spPr>
          <a:xfrm>
            <a:off x="4139952" y="1203598"/>
            <a:ext cx="4919124" cy="1477328"/>
          </a:xfrm>
          <a:prstGeom prst="rect">
            <a:avLst/>
          </a:prstGeom>
          <a:noFill/>
        </p:spPr>
        <p:txBody>
          <a:bodyPr wrap="square" rtlCol="0">
            <a:spAutoFit/>
          </a:bodyPr>
          <a:lstStyle/>
          <a:p>
            <a:pPr marL="285750" indent="-285750">
              <a:buFont typeface="Arial" panose="020B0604020202020204" pitchFamily="34" charset="0"/>
              <a:buChar char="•"/>
            </a:pPr>
            <a:r>
              <a:rPr lang="en-AU" dirty="0"/>
              <a:t>Here monetary authority is committing to “offsetting” by less due to costs of adjustment.</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Second mover advantage.</a:t>
            </a:r>
          </a:p>
        </p:txBody>
      </p:sp>
      <p:pic>
        <p:nvPicPr>
          <p:cNvPr id="4" name="Picture 3">
            <a:extLst>
              <a:ext uri="{FF2B5EF4-FFF2-40B4-BE49-F238E27FC236}">
                <a16:creationId xmlns:a16="http://schemas.microsoft.com/office/drawing/2014/main" id="{3E4BC57C-BF03-BD6F-3533-659F06FAFA69}"/>
              </a:ext>
            </a:extLst>
          </p:cNvPr>
          <p:cNvPicPr>
            <a:picLocks noChangeAspect="1"/>
          </p:cNvPicPr>
          <p:nvPr/>
        </p:nvPicPr>
        <p:blipFill>
          <a:blip r:embed="rId3"/>
          <a:stretch>
            <a:fillRect/>
          </a:stretch>
        </p:blipFill>
        <p:spPr>
          <a:xfrm>
            <a:off x="4644008" y="2931790"/>
            <a:ext cx="3181024" cy="2139702"/>
          </a:xfrm>
          <a:prstGeom prst="rect">
            <a:avLst/>
          </a:prstGeom>
        </p:spPr>
      </p:pic>
      <p:pic>
        <p:nvPicPr>
          <p:cNvPr id="6" name="Picture 5">
            <a:extLst>
              <a:ext uri="{FF2B5EF4-FFF2-40B4-BE49-F238E27FC236}">
                <a16:creationId xmlns:a16="http://schemas.microsoft.com/office/drawing/2014/main" id="{FBCD1D72-92AD-0A90-AAD6-9E676F9139C1}"/>
              </a:ext>
            </a:extLst>
          </p:cNvPr>
          <p:cNvPicPr>
            <a:picLocks noChangeAspect="1"/>
          </p:cNvPicPr>
          <p:nvPr/>
        </p:nvPicPr>
        <p:blipFill>
          <a:blip r:embed="rId4"/>
          <a:stretch>
            <a:fillRect/>
          </a:stretch>
        </p:blipFill>
        <p:spPr>
          <a:xfrm>
            <a:off x="323528" y="715762"/>
            <a:ext cx="3299134" cy="2211710"/>
          </a:xfrm>
          <a:prstGeom prst="rect">
            <a:avLst/>
          </a:prstGeom>
        </p:spPr>
      </p:pic>
      <p:pic>
        <p:nvPicPr>
          <p:cNvPr id="10" name="Picture 9">
            <a:extLst>
              <a:ext uri="{FF2B5EF4-FFF2-40B4-BE49-F238E27FC236}">
                <a16:creationId xmlns:a16="http://schemas.microsoft.com/office/drawing/2014/main" id="{A68489E3-2A3B-16D8-C015-10C5091A89DA}"/>
              </a:ext>
            </a:extLst>
          </p:cNvPr>
          <p:cNvPicPr>
            <a:picLocks noChangeAspect="1"/>
          </p:cNvPicPr>
          <p:nvPr/>
        </p:nvPicPr>
        <p:blipFill>
          <a:blip r:embed="rId5"/>
          <a:stretch>
            <a:fillRect/>
          </a:stretch>
        </p:blipFill>
        <p:spPr>
          <a:xfrm>
            <a:off x="395536" y="2908164"/>
            <a:ext cx="3349254" cy="2235336"/>
          </a:xfrm>
          <a:prstGeom prst="rect">
            <a:avLst/>
          </a:prstGeom>
        </p:spPr>
      </p:pic>
    </p:spTree>
    <p:extLst>
      <p:ext uri="{BB962C8B-B14F-4D97-AF65-F5344CB8AC3E}">
        <p14:creationId xmlns:p14="http://schemas.microsoft.com/office/powerpoint/2010/main" val="16646638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C7ECB1-DAF3-CBD3-3180-DB80890BAF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03C676-B860-E907-4D49-16EC2F37953B}"/>
              </a:ext>
            </a:extLst>
          </p:cNvPr>
          <p:cNvSpPr>
            <a:spLocks noGrp="1"/>
          </p:cNvSpPr>
          <p:nvPr>
            <p:ph type="title"/>
          </p:nvPr>
        </p:nvSpPr>
        <p:spPr/>
        <p:txBody>
          <a:bodyPr/>
          <a:lstStyle/>
          <a:p>
            <a:r>
              <a:rPr lang="en-AU" dirty="0"/>
              <a:t>Both trying to lead</a:t>
            </a:r>
          </a:p>
        </p:txBody>
      </p:sp>
      <p:pic>
        <p:nvPicPr>
          <p:cNvPr id="4" name="Picture 3">
            <a:extLst>
              <a:ext uri="{FF2B5EF4-FFF2-40B4-BE49-F238E27FC236}">
                <a16:creationId xmlns:a16="http://schemas.microsoft.com/office/drawing/2014/main" id="{61BE3593-C8A1-123D-B38C-ECD4613F3109}"/>
              </a:ext>
            </a:extLst>
          </p:cNvPr>
          <p:cNvPicPr>
            <a:picLocks noChangeAspect="1"/>
          </p:cNvPicPr>
          <p:nvPr/>
        </p:nvPicPr>
        <p:blipFill>
          <a:blip r:embed="rId3"/>
          <a:stretch>
            <a:fillRect/>
          </a:stretch>
        </p:blipFill>
        <p:spPr>
          <a:xfrm>
            <a:off x="5394626" y="505174"/>
            <a:ext cx="3024336" cy="2017342"/>
          </a:xfrm>
          <a:prstGeom prst="rect">
            <a:avLst/>
          </a:prstGeom>
        </p:spPr>
      </p:pic>
      <p:pic>
        <p:nvPicPr>
          <p:cNvPr id="6" name="Picture 5">
            <a:extLst>
              <a:ext uri="{FF2B5EF4-FFF2-40B4-BE49-F238E27FC236}">
                <a16:creationId xmlns:a16="http://schemas.microsoft.com/office/drawing/2014/main" id="{0F52FE58-8346-7B0D-9865-FD13C421B0DC}"/>
              </a:ext>
            </a:extLst>
          </p:cNvPr>
          <p:cNvPicPr>
            <a:picLocks noChangeAspect="1"/>
          </p:cNvPicPr>
          <p:nvPr/>
        </p:nvPicPr>
        <p:blipFill>
          <a:blip r:embed="rId4"/>
          <a:stretch>
            <a:fillRect/>
          </a:stretch>
        </p:blipFill>
        <p:spPr>
          <a:xfrm>
            <a:off x="5220072" y="2827989"/>
            <a:ext cx="3198890" cy="2139702"/>
          </a:xfrm>
          <a:prstGeom prst="rect">
            <a:avLst/>
          </a:prstGeom>
        </p:spPr>
      </p:pic>
      <p:pic>
        <p:nvPicPr>
          <p:cNvPr id="8" name="Picture 7">
            <a:extLst>
              <a:ext uri="{FF2B5EF4-FFF2-40B4-BE49-F238E27FC236}">
                <a16:creationId xmlns:a16="http://schemas.microsoft.com/office/drawing/2014/main" id="{06B8302A-758E-2435-2386-33388E63ED13}"/>
              </a:ext>
            </a:extLst>
          </p:cNvPr>
          <p:cNvPicPr>
            <a:picLocks noChangeAspect="1"/>
          </p:cNvPicPr>
          <p:nvPr/>
        </p:nvPicPr>
        <p:blipFill>
          <a:blip r:embed="rId5"/>
          <a:stretch>
            <a:fillRect/>
          </a:stretch>
        </p:blipFill>
        <p:spPr>
          <a:xfrm>
            <a:off x="323850" y="1995686"/>
            <a:ext cx="3888110" cy="2600713"/>
          </a:xfrm>
          <a:prstGeom prst="rect">
            <a:avLst/>
          </a:prstGeom>
        </p:spPr>
      </p:pic>
      <p:sp>
        <p:nvSpPr>
          <p:cNvPr id="10" name="TextBox 9">
            <a:extLst>
              <a:ext uri="{FF2B5EF4-FFF2-40B4-BE49-F238E27FC236}">
                <a16:creationId xmlns:a16="http://schemas.microsoft.com/office/drawing/2014/main" id="{FAFE31D3-59E3-AF55-BBAE-FCBD99D1D401}"/>
              </a:ext>
            </a:extLst>
          </p:cNvPr>
          <p:cNvSpPr txBox="1"/>
          <p:nvPr/>
        </p:nvSpPr>
        <p:spPr>
          <a:xfrm>
            <a:off x="251520" y="843558"/>
            <a:ext cx="4168080" cy="646331"/>
          </a:xfrm>
          <a:prstGeom prst="rect">
            <a:avLst/>
          </a:prstGeom>
          <a:noFill/>
        </p:spPr>
        <p:txBody>
          <a:bodyPr wrap="square" rtlCol="0">
            <a:spAutoFit/>
          </a:bodyPr>
          <a:lstStyle/>
          <a:p>
            <a:r>
              <a:rPr lang="en-AU" i="1" dirty="0"/>
              <a:t>Adjustment costs push us towards the cooperative outcome</a:t>
            </a:r>
          </a:p>
        </p:txBody>
      </p:sp>
    </p:spTree>
    <p:extLst>
      <p:ext uri="{BB962C8B-B14F-4D97-AF65-F5344CB8AC3E}">
        <p14:creationId xmlns:p14="http://schemas.microsoft.com/office/powerpoint/2010/main" val="2011670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FCB0A-0301-7B7A-68D5-BDB843D036B4}"/>
              </a:ext>
            </a:extLst>
          </p:cNvPr>
          <p:cNvSpPr>
            <a:spLocks noGrp="1"/>
          </p:cNvSpPr>
          <p:nvPr>
            <p:ph type="title"/>
          </p:nvPr>
        </p:nvSpPr>
        <p:spPr/>
        <p:txBody>
          <a:bodyPr/>
          <a:lstStyle/>
          <a:p>
            <a:r>
              <a:rPr lang="en-AU" dirty="0"/>
              <a:t>Motivation</a:t>
            </a:r>
          </a:p>
        </p:txBody>
      </p:sp>
      <p:sp>
        <p:nvSpPr>
          <p:cNvPr id="3" name="Content Placeholder 2">
            <a:extLst>
              <a:ext uri="{FF2B5EF4-FFF2-40B4-BE49-F238E27FC236}">
                <a16:creationId xmlns:a16="http://schemas.microsoft.com/office/drawing/2014/main" id="{0D706D99-1B55-678B-2650-4DD501BD2EE1}"/>
              </a:ext>
            </a:extLst>
          </p:cNvPr>
          <p:cNvSpPr>
            <a:spLocks noGrp="1"/>
          </p:cNvSpPr>
          <p:nvPr>
            <p:ph sz="half" idx="1"/>
          </p:nvPr>
        </p:nvSpPr>
        <p:spPr>
          <a:xfrm>
            <a:off x="313184" y="820588"/>
            <a:ext cx="8521254" cy="4127425"/>
          </a:xfrm>
        </p:spPr>
        <p:txBody>
          <a:bodyPr>
            <a:normAutofit fontScale="85000" lnSpcReduction="20000"/>
          </a:bodyPr>
          <a:lstStyle/>
          <a:p>
            <a:r>
              <a:rPr lang="en-AU" dirty="0"/>
              <a:t>Why does this matter?</a:t>
            </a:r>
          </a:p>
          <a:p>
            <a:endParaRPr lang="en-AU" dirty="0"/>
          </a:p>
          <a:p>
            <a:r>
              <a:rPr lang="en-AU" dirty="0"/>
              <a:t>Insufficient stimulus post-GFC.</a:t>
            </a:r>
          </a:p>
          <a:p>
            <a:endParaRPr lang="en-AU" dirty="0"/>
          </a:p>
          <a:p>
            <a:r>
              <a:rPr lang="en-AU" dirty="0"/>
              <a:t>Excessive stimulus post-COVID.</a:t>
            </a:r>
          </a:p>
          <a:p>
            <a:endParaRPr lang="en-AU" dirty="0"/>
          </a:p>
          <a:p>
            <a:pPr marL="0" indent="0">
              <a:buNone/>
            </a:pPr>
            <a:r>
              <a:rPr lang="en-AU" sz="1800" i="1" dirty="0">
                <a:effectLst/>
                <a:latin typeface="Calibri" panose="020F0502020204030204" pitchFamily="34" charset="0"/>
                <a:ea typeface="Calibri" panose="020F0502020204030204" pitchFamily="34" charset="0"/>
              </a:rPr>
              <a:t>“[I]t is important to recognize that </a:t>
            </a:r>
            <a:r>
              <a:rPr lang="en-AU" sz="1800" b="1" i="1" dirty="0">
                <a:effectLst/>
                <a:latin typeface="Calibri" panose="020F0502020204030204" pitchFamily="34" charset="0"/>
                <a:ea typeface="Calibri" panose="020F0502020204030204" pitchFamily="34" charset="0"/>
              </a:rPr>
              <a:t>the role of an independent central bank is different in inflationary and deflationary environments</a:t>
            </a:r>
            <a:r>
              <a:rPr lang="en-AU" sz="1800" i="1" dirty="0">
                <a:effectLst/>
                <a:latin typeface="Calibri" panose="020F0502020204030204" pitchFamily="34" charset="0"/>
                <a:ea typeface="Calibri" panose="020F0502020204030204" pitchFamily="34" charset="0"/>
              </a:rPr>
              <a:t>. In the face of inflation, which is often associated with excessive monetization of government debt, the virtue of an independent central bank is its ability to say ‘no’ to the government. With protracted deflation, however, excessive money creation is unlikely to be the problem, and a more cooperative stance on the part of the central bank may be called for. Under [these] circumstances, greater cooperation for a time between [central banks] and fiscal authorities is in no way inconsistent with the independence of the central banks, any more than cooperation between two independent nations in pursuit of a common objective is inconsistent with the principle of national sovereignty.”</a:t>
            </a:r>
            <a:endParaRPr lang="en-NZ" sz="1800" dirty="0">
              <a:effectLst/>
              <a:latin typeface="Calibri" panose="020F0502020204030204" pitchFamily="34" charset="0"/>
              <a:ea typeface="Calibri" panose="020F0502020204030204" pitchFamily="34" charset="0"/>
            </a:endParaRPr>
          </a:p>
          <a:p>
            <a:pPr marL="0" indent="0">
              <a:buNone/>
            </a:pPr>
            <a:r>
              <a:rPr lang="en-AU" sz="1800" i="1" dirty="0">
                <a:effectLst/>
                <a:latin typeface="Calibri" panose="020F0502020204030204" pitchFamily="34" charset="0"/>
                <a:ea typeface="Calibri" panose="020F0502020204030204" pitchFamily="34" charset="0"/>
              </a:rPr>
              <a:t> </a:t>
            </a:r>
            <a:endParaRPr lang="en-NZ" sz="1800" dirty="0">
              <a:effectLst/>
              <a:latin typeface="Calibri" panose="020F0502020204030204" pitchFamily="34" charset="0"/>
              <a:ea typeface="Calibri" panose="020F0502020204030204" pitchFamily="34" charset="0"/>
            </a:endParaRPr>
          </a:p>
          <a:p>
            <a:pPr marL="0" indent="0">
              <a:buNone/>
            </a:pPr>
            <a:r>
              <a:rPr lang="en-AU" sz="1800" dirty="0">
                <a:effectLst/>
                <a:latin typeface="Calibri" panose="020F0502020204030204" pitchFamily="34" charset="0"/>
                <a:ea typeface="Calibri" panose="020F0502020204030204" pitchFamily="34" charset="0"/>
              </a:rPr>
              <a:t>Ben Bernanke, Chairman of the Board of Governors of the Federal reserve, before the Japan Society of Monetary Economics, Tokyo, Japan, May 31, 2003.</a:t>
            </a:r>
            <a:endParaRPr lang="en-NZ" sz="1800" dirty="0">
              <a:effectLst/>
              <a:latin typeface="Calibri" panose="020F0502020204030204" pitchFamily="34" charset="0"/>
              <a:ea typeface="Calibri" panose="020F0502020204030204" pitchFamily="34" charset="0"/>
            </a:endParaRPr>
          </a:p>
          <a:p>
            <a:pPr marL="0" indent="0">
              <a:buNone/>
            </a:pPr>
            <a:endParaRPr lang="en-AU" dirty="0"/>
          </a:p>
          <a:p>
            <a:endParaRPr lang="en-AU" dirty="0"/>
          </a:p>
          <a:p>
            <a:endParaRPr lang="en-AU" dirty="0"/>
          </a:p>
        </p:txBody>
      </p:sp>
    </p:spTree>
    <p:extLst>
      <p:ext uri="{BB962C8B-B14F-4D97-AF65-F5344CB8AC3E}">
        <p14:creationId xmlns:p14="http://schemas.microsoft.com/office/powerpoint/2010/main" val="5173545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Next steps</a:t>
            </a:r>
          </a:p>
        </p:txBody>
      </p:sp>
      <p:sp>
        <p:nvSpPr>
          <p:cNvPr id="3" name="Content Placeholder 2"/>
          <p:cNvSpPr>
            <a:spLocks noGrp="1"/>
          </p:cNvSpPr>
          <p:nvPr>
            <p:ph sz="half" idx="1"/>
          </p:nvPr>
        </p:nvSpPr>
        <p:spPr>
          <a:xfrm>
            <a:off x="313184" y="820589"/>
            <a:ext cx="8521254" cy="3671640"/>
          </a:xfrm>
        </p:spPr>
        <p:txBody>
          <a:bodyPr/>
          <a:lstStyle/>
          <a:p>
            <a:r>
              <a:rPr lang="en-US" dirty="0"/>
              <a:t>Complete dynamic model and simulate for varying shocks.</a:t>
            </a:r>
          </a:p>
          <a:p>
            <a:r>
              <a:rPr lang="en-US" dirty="0" err="1"/>
              <a:t>Endogenise</a:t>
            </a:r>
            <a:r>
              <a:rPr lang="en-US" dirty="0"/>
              <a:t> the choice of adjustment costs.</a:t>
            </a:r>
          </a:p>
          <a:p>
            <a:r>
              <a:rPr lang="en-US" dirty="0"/>
              <a:t>Incorporate into a macro-model to more formally model the economy. Use this to describe </a:t>
            </a:r>
            <a:r>
              <a:rPr lang="en-US" b="1" dirty="0"/>
              <a:t>conflict in optimal policy rules</a:t>
            </a:r>
            <a:r>
              <a:rPr lang="en-US" dirty="0"/>
              <a:t>, and how this varies based on the nature of shocks.</a:t>
            </a:r>
          </a:p>
          <a:p>
            <a:endParaRPr lang="en-US" dirty="0"/>
          </a:p>
          <a:p>
            <a:r>
              <a:rPr lang="en-US" dirty="0"/>
              <a:t>A separate piece of work trying to understand how </a:t>
            </a:r>
            <a:r>
              <a:rPr lang="en-US" i="1" dirty="0"/>
              <a:t>broadening</a:t>
            </a:r>
            <a:r>
              <a:rPr lang="en-US" dirty="0"/>
              <a:t> policy rules may work – use a HANK model to include a target for income/wealth inequality in the loss function.</a:t>
            </a:r>
          </a:p>
        </p:txBody>
      </p:sp>
    </p:spTree>
    <p:extLst>
      <p:ext uri="{BB962C8B-B14F-4D97-AF65-F5344CB8AC3E}">
        <p14:creationId xmlns:p14="http://schemas.microsoft.com/office/powerpoint/2010/main" val="4149717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8E0823-4426-3063-6AA2-1FD7E03846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AEBE27-60C8-1DE9-DC25-385DA99513F1}"/>
              </a:ext>
            </a:extLst>
          </p:cNvPr>
          <p:cNvSpPr>
            <a:spLocks noGrp="1"/>
          </p:cNvSpPr>
          <p:nvPr>
            <p:ph type="title"/>
          </p:nvPr>
        </p:nvSpPr>
        <p:spPr>
          <a:xfrm>
            <a:off x="323850" y="140495"/>
            <a:ext cx="8510588" cy="540543"/>
          </a:xfrm>
        </p:spPr>
        <p:txBody>
          <a:bodyPr anchor="b">
            <a:normAutofit/>
          </a:bodyPr>
          <a:lstStyle/>
          <a:p>
            <a:pPr>
              <a:lnSpc>
                <a:spcPct val="90000"/>
              </a:lnSpc>
            </a:pPr>
            <a:r>
              <a:rPr lang="en-AU" dirty="0"/>
              <a:t>Motivation – post-mining boom</a:t>
            </a:r>
            <a:endParaRPr lang="en-AU"/>
          </a:p>
        </p:txBody>
      </p:sp>
      <p:pic>
        <p:nvPicPr>
          <p:cNvPr id="6" name="Content Placeholder 5">
            <a:extLst>
              <a:ext uri="{FF2B5EF4-FFF2-40B4-BE49-F238E27FC236}">
                <a16:creationId xmlns:a16="http://schemas.microsoft.com/office/drawing/2014/main" id="{2A85E3FC-40EA-E9B2-AF43-4D0CF6885D2F}"/>
              </a:ext>
            </a:extLst>
          </p:cNvPr>
          <p:cNvPicPr>
            <a:picLocks noGrp="1" noChangeAspect="1"/>
          </p:cNvPicPr>
          <p:nvPr>
            <p:ph sz="half" idx="1"/>
          </p:nvPr>
        </p:nvPicPr>
        <p:blipFill>
          <a:blip r:embed="rId3"/>
          <a:stretch>
            <a:fillRect/>
          </a:stretch>
        </p:blipFill>
        <p:spPr>
          <a:xfrm>
            <a:off x="313184" y="960661"/>
            <a:ext cx="4174149" cy="3391495"/>
          </a:xfrm>
          <a:prstGeom prst="rect">
            <a:avLst/>
          </a:prstGeom>
          <a:noFill/>
        </p:spPr>
      </p:pic>
      <p:pic>
        <p:nvPicPr>
          <p:cNvPr id="10" name="Content Placeholder 9">
            <a:extLst>
              <a:ext uri="{FF2B5EF4-FFF2-40B4-BE49-F238E27FC236}">
                <a16:creationId xmlns:a16="http://schemas.microsoft.com/office/drawing/2014/main" id="{1C4F5D9B-6349-82A4-BD5D-1C3E039B4124}"/>
              </a:ext>
            </a:extLst>
          </p:cNvPr>
          <p:cNvPicPr>
            <a:picLocks noGrp="1" noChangeAspect="1"/>
          </p:cNvPicPr>
          <p:nvPr>
            <p:ph sz="half" idx="2"/>
          </p:nvPr>
        </p:nvPicPr>
        <p:blipFill>
          <a:blip r:embed="rId4"/>
          <a:stretch>
            <a:fillRect/>
          </a:stretch>
        </p:blipFill>
        <p:spPr>
          <a:xfrm>
            <a:off x="4657725" y="960918"/>
            <a:ext cx="4176713" cy="3391526"/>
          </a:xfrm>
          <a:prstGeom prst="rect">
            <a:avLst/>
          </a:prstGeom>
        </p:spPr>
      </p:pic>
    </p:spTree>
    <p:extLst>
      <p:ext uri="{BB962C8B-B14F-4D97-AF65-F5344CB8AC3E}">
        <p14:creationId xmlns:p14="http://schemas.microsoft.com/office/powerpoint/2010/main" val="230693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563489-F3B1-3D27-3713-B166F5C230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62531C-9CD5-F85B-1E42-EDC152077D00}"/>
              </a:ext>
            </a:extLst>
          </p:cNvPr>
          <p:cNvSpPr>
            <a:spLocks noGrp="1"/>
          </p:cNvSpPr>
          <p:nvPr>
            <p:ph type="title"/>
          </p:nvPr>
        </p:nvSpPr>
        <p:spPr>
          <a:xfrm>
            <a:off x="323850" y="140495"/>
            <a:ext cx="8510588" cy="540543"/>
          </a:xfrm>
        </p:spPr>
        <p:txBody>
          <a:bodyPr anchor="b">
            <a:normAutofit/>
          </a:bodyPr>
          <a:lstStyle/>
          <a:p>
            <a:pPr>
              <a:lnSpc>
                <a:spcPct val="90000"/>
              </a:lnSpc>
            </a:pPr>
            <a:r>
              <a:rPr lang="en-AU" dirty="0"/>
              <a:t>Motivation – post-mining boom</a:t>
            </a:r>
            <a:endParaRPr lang="en-AU"/>
          </a:p>
        </p:txBody>
      </p:sp>
      <p:pic>
        <p:nvPicPr>
          <p:cNvPr id="13" name="Content Placeholder 12">
            <a:extLst>
              <a:ext uri="{FF2B5EF4-FFF2-40B4-BE49-F238E27FC236}">
                <a16:creationId xmlns:a16="http://schemas.microsoft.com/office/drawing/2014/main" id="{B88725A1-3113-3817-760B-43AC99035FEB}"/>
              </a:ext>
            </a:extLst>
          </p:cNvPr>
          <p:cNvPicPr>
            <a:picLocks noGrp="1" noChangeAspect="1"/>
          </p:cNvPicPr>
          <p:nvPr>
            <p:ph sz="half" idx="1"/>
          </p:nvPr>
        </p:nvPicPr>
        <p:blipFill>
          <a:blip r:embed="rId3"/>
          <a:stretch>
            <a:fillRect/>
          </a:stretch>
        </p:blipFill>
        <p:spPr>
          <a:xfrm>
            <a:off x="312738" y="961563"/>
            <a:ext cx="4175125" cy="3390237"/>
          </a:xfrm>
          <a:prstGeom prst="rect">
            <a:avLst/>
          </a:prstGeom>
        </p:spPr>
      </p:pic>
      <p:pic>
        <p:nvPicPr>
          <p:cNvPr id="16" name="Content Placeholder 15">
            <a:extLst>
              <a:ext uri="{FF2B5EF4-FFF2-40B4-BE49-F238E27FC236}">
                <a16:creationId xmlns:a16="http://schemas.microsoft.com/office/drawing/2014/main" id="{E2B3A7AD-0D9E-1F1A-3B1C-EC618E8BFA0C}"/>
              </a:ext>
            </a:extLst>
          </p:cNvPr>
          <p:cNvPicPr>
            <a:picLocks noGrp="1" noChangeAspect="1"/>
          </p:cNvPicPr>
          <p:nvPr>
            <p:ph sz="half" idx="2"/>
          </p:nvPr>
        </p:nvPicPr>
        <p:blipFill>
          <a:blip r:embed="rId4"/>
          <a:stretch>
            <a:fillRect/>
          </a:stretch>
        </p:blipFill>
        <p:spPr>
          <a:xfrm>
            <a:off x="4657725" y="960918"/>
            <a:ext cx="4176713" cy="3391526"/>
          </a:xfrm>
          <a:prstGeom prst="rect">
            <a:avLst/>
          </a:prstGeom>
        </p:spPr>
      </p:pic>
    </p:spTree>
    <p:extLst>
      <p:ext uri="{BB962C8B-B14F-4D97-AF65-F5344CB8AC3E}">
        <p14:creationId xmlns:p14="http://schemas.microsoft.com/office/powerpoint/2010/main" val="1183141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08F8BA-F6AE-01FC-76D3-5A22490DEC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DF7799-8D63-8F54-E768-C6A16CCBB2BF}"/>
              </a:ext>
            </a:extLst>
          </p:cNvPr>
          <p:cNvSpPr>
            <a:spLocks noGrp="1"/>
          </p:cNvSpPr>
          <p:nvPr>
            <p:ph type="title"/>
          </p:nvPr>
        </p:nvSpPr>
        <p:spPr/>
        <p:txBody>
          <a:bodyPr/>
          <a:lstStyle/>
          <a:p>
            <a:r>
              <a:rPr lang="en-AU"/>
              <a:t>Motivation</a:t>
            </a:r>
            <a:endParaRPr lang="en-AU" dirty="0"/>
          </a:p>
        </p:txBody>
      </p:sp>
      <p:sp>
        <p:nvSpPr>
          <p:cNvPr id="3" name="Content Placeholder 2">
            <a:extLst>
              <a:ext uri="{FF2B5EF4-FFF2-40B4-BE49-F238E27FC236}">
                <a16:creationId xmlns:a16="http://schemas.microsoft.com/office/drawing/2014/main" id="{0230EFD6-D29D-83CA-6DDD-2B8AB8DFB73C}"/>
              </a:ext>
            </a:extLst>
          </p:cNvPr>
          <p:cNvSpPr>
            <a:spLocks noGrp="1"/>
          </p:cNvSpPr>
          <p:nvPr>
            <p:ph sz="half" idx="1"/>
          </p:nvPr>
        </p:nvSpPr>
        <p:spPr>
          <a:xfrm>
            <a:off x="313184" y="820588"/>
            <a:ext cx="8521254" cy="4127425"/>
          </a:xfrm>
        </p:spPr>
        <p:txBody>
          <a:bodyPr>
            <a:normAutofit/>
          </a:bodyPr>
          <a:lstStyle/>
          <a:p>
            <a:r>
              <a:rPr lang="en-AU" dirty="0">
                <a:solidFill>
                  <a:srgbClr val="C2C2C2"/>
                </a:solidFill>
              </a:rPr>
              <a:t>Why does this matter?</a:t>
            </a:r>
          </a:p>
          <a:p>
            <a:endParaRPr lang="en-AU" dirty="0">
              <a:solidFill>
                <a:srgbClr val="C2C2C2"/>
              </a:solidFill>
            </a:endParaRPr>
          </a:p>
          <a:p>
            <a:r>
              <a:rPr lang="en-AU" dirty="0">
                <a:solidFill>
                  <a:srgbClr val="C2C2C2"/>
                </a:solidFill>
              </a:rPr>
              <a:t>Insufficient stimulus post-GFC.</a:t>
            </a:r>
          </a:p>
          <a:p>
            <a:endParaRPr lang="en-AU" dirty="0">
              <a:solidFill>
                <a:srgbClr val="C2C2C2"/>
              </a:solidFill>
            </a:endParaRPr>
          </a:p>
          <a:p>
            <a:r>
              <a:rPr lang="en-AU" dirty="0">
                <a:solidFill>
                  <a:srgbClr val="C2C2C2"/>
                </a:solidFill>
              </a:rPr>
              <a:t>Excessive stimulus post-COVID.</a:t>
            </a:r>
          </a:p>
          <a:p>
            <a:endParaRPr lang="en-AU" dirty="0"/>
          </a:p>
          <a:p>
            <a:r>
              <a:rPr lang="en-AU" sz="1800" dirty="0"/>
              <a:t>Both scenarios suggest that fiscal and monetary authorities may have been engaged in a non-cooperative game – and the differences in these games give important clues about how to cooperate with different shocks.</a:t>
            </a:r>
          </a:p>
          <a:p>
            <a:endParaRPr lang="en-AU" sz="1800" dirty="0"/>
          </a:p>
          <a:p>
            <a:r>
              <a:rPr lang="en-AU" sz="1800" b="1" dirty="0"/>
              <a:t>Policy stickiness/commitment is key</a:t>
            </a:r>
            <a:r>
              <a:rPr lang="en-AU" sz="1800" dirty="0"/>
              <a:t>:  Has growing policy stickiness (pre-commitment) exacerbated this game? Does the type of shock matter?</a:t>
            </a:r>
          </a:p>
          <a:p>
            <a:pPr marL="0" indent="0">
              <a:buNone/>
            </a:pPr>
            <a:endParaRPr lang="en-AU" dirty="0"/>
          </a:p>
          <a:p>
            <a:endParaRPr lang="en-AU" dirty="0"/>
          </a:p>
          <a:p>
            <a:endParaRPr lang="en-AU" dirty="0"/>
          </a:p>
        </p:txBody>
      </p:sp>
    </p:spTree>
    <p:extLst>
      <p:ext uri="{BB962C8B-B14F-4D97-AF65-F5344CB8AC3E}">
        <p14:creationId xmlns:p14="http://schemas.microsoft.com/office/powerpoint/2010/main" val="4146578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E4F5B-BC68-A8DF-C49A-AF6F8F66DAC8}"/>
              </a:ext>
            </a:extLst>
          </p:cNvPr>
          <p:cNvSpPr>
            <a:spLocks noGrp="1"/>
          </p:cNvSpPr>
          <p:nvPr>
            <p:ph type="title"/>
          </p:nvPr>
        </p:nvSpPr>
        <p:spPr/>
        <p:txBody>
          <a:bodyPr/>
          <a:lstStyle/>
          <a:p>
            <a:r>
              <a:rPr lang="en-AU" dirty="0"/>
              <a:t>What we do</a:t>
            </a:r>
          </a:p>
        </p:txBody>
      </p:sp>
      <p:sp>
        <p:nvSpPr>
          <p:cNvPr id="3" name="Content Placeholder 2">
            <a:extLst>
              <a:ext uri="{FF2B5EF4-FFF2-40B4-BE49-F238E27FC236}">
                <a16:creationId xmlns:a16="http://schemas.microsoft.com/office/drawing/2014/main" id="{01762757-13E3-FEFE-AAD3-319A4256809D}"/>
              </a:ext>
            </a:extLst>
          </p:cNvPr>
          <p:cNvSpPr>
            <a:spLocks noGrp="1"/>
          </p:cNvSpPr>
          <p:nvPr>
            <p:ph sz="half" idx="1"/>
          </p:nvPr>
        </p:nvSpPr>
        <p:spPr>
          <a:xfrm>
            <a:off x="313184" y="820589"/>
            <a:ext cx="8521254" cy="3671640"/>
          </a:xfrm>
        </p:spPr>
        <p:txBody>
          <a:bodyPr>
            <a:normAutofit fontScale="77500" lnSpcReduction="20000"/>
          </a:bodyPr>
          <a:lstStyle/>
          <a:p>
            <a:r>
              <a:rPr lang="en-AU" dirty="0"/>
              <a:t>We outline theoretical relationships between monetary and fiscal policies that may occur in the face of uncoordinated action using concepts from non-cooperative game theory.</a:t>
            </a:r>
            <a:br>
              <a:rPr lang="en-AU" dirty="0"/>
            </a:br>
            <a:endParaRPr lang="en-AU" dirty="0"/>
          </a:p>
          <a:p>
            <a:r>
              <a:rPr lang="en-AU" dirty="0"/>
              <a:t>We extend the current literature to include </a:t>
            </a:r>
          </a:p>
          <a:p>
            <a:pPr lvl="1"/>
            <a:r>
              <a:rPr lang="en-AU" dirty="0"/>
              <a:t>dynamic strategic motives</a:t>
            </a:r>
          </a:p>
          <a:p>
            <a:pPr lvl="1"/>
            <a:r>
              <a:rPr lang="en-AU" dirty="0"/>
              <a:t>The ability for policy makers to </a:t>
            </a:r>
            <a:r>
              <a:rPr lang="en-AU" b="1" dirty="0"/>
              <a:t>pre-commit</a:t>
            </a:r>
            <a:r>
              <a:rPr lang="en-AU" dirty="0"/>
              <a:t> in opposition to each other</a:t>
            </a:r>
          </a:p>
          <a:p>
            <a:pPr lvl="1"/>
            <a:r>
              <a:rPr lang="en-AU" dirty="0"/>
              <a:t>The importance of </a:t>
            </a:r>
            <a:r>
              <a:rPr lang="en-AU" b="1" dirty="0"/>
              <a:t>adjustment costs</a:t>
            </a:r>
            <a:r>
              <a:rPr lang="en-AU" dirty="0"/>
              <a:t> and the choice of stickiness for generating these outcomes</a:t>
            </a:r>
          </a:p>
          <a:p>
            <a:pPr lvl="1"/>
            <a:endParaRPr lang="en-AU" dirty="0"/>
          </a:p>
          <a:p>
            <a:r>
              <a:rPr lang="en-AU" dirty="0"/>
              <a:t>We find that individual rationality by policy makers to independently pre-commit to courses of action may generate worse outcomes for both monetary and fiscal decision makers (</a:t>
            </a:r>
            <a:r>
              <a:rPr lang="en-AU" u="sng" dirty="0"/>
              <a:t>depending on the shock</a:t>
            </a:r>
            <a:r>
              <a:rPr lang="en-AU" dirty="0"/>
              <a:t>)</a:t>
            </a:r>
          </a:p>
          <a:p>
            <a:endParaRPr lang="en-AU" dirty="0"/>
          </a:p>
          <a:p>
            <a:r>
              <a:rPr lang="en-AU" dirty="0"/>
              <a:t>While we possess an understanding of how these policies affect output and inflation, their effects on </a:t>
            </a:r>
            <a:r>
              <a:rPr lang="en-AU" b="1" i="1" dirty="0"/>
              <a:t>inequality</a:t>
            </a:r>
            <a:r>
              <a:rPr lang="en-AU" dirty="0"/>
              <a:t> remain less clear. Additionally, it is essential to investigate whether the government and the central bank prioritise</a:t>
            </a:r>
            <a:r>
              <a:rPr lang="en-AU" b="1" i="1" dirty="0"/>
              <a:t> inequality </a:t>
            </a:r>
            <a:r>
              <a:rPr lang="en-AU" dirty="0"/>
              <a:t>in their decision-making.</a:t>
            </a:r>
          </a:p>
          <a:p>
            <a:endParaRPr lang="en-AU" dirty="0"/>
          </a:p>
          <a:p>
            <a:pPr marL="0" indent="0">
              <a:buNone/>
            </a:pPr>
            <a:endParaRPr lang="en-AU" dirty="0"/>
          </a:p>
          <a:p>
            <a:pPr marL="0" indent="0">
              <a:buNone/>
            </a:pPr>
            <a:endParaRPr lang="en-AU" dirty="0"/>
          </a:p>
          <a:p>
            <a:endParaRPr lang="en-AU" dirty="0"/>
          </a:p>
        </p:txBody>
      </p:sp>
    </p:spTree>
    <p:extLst>
      <p:ext uri="{BB962C8B-B14F-4D97-AF65-F5344CB8AC3E}">
        <p14:creationId xmlns:p14="http://schemas.microsoft.com/office/powerpoint/2010/main" val="1406332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58E1-EF5B-8FFB-1066-6D154DC9BDE5}"/>
              </a:ext>
            </a:extLst>
          </p:cNvPr>
          <p:cNvSpPr>
            <a:spLocks noGrp="1"/>
          </p:cNvSpPr>
          <p:nvPr>
            <p:ph type="title"/>
          </p:nvPr>
        </p:nvSpPr>
        <p:spPr/>
        <p:txBody>
          <a:bodyPr/>
          <a:lstStyle/>
          <a:p>
            <a:r>
              <a:rPr lang="en-AU" dirty="0"/>
              <a:t>Results</a:t>
            </a:r>
          </a:p>
        </p:txBody>
      </p:sp>
      <p:sp>
        <p:nvSpPr>
          <p:cNvPr id="3" name="Content Placeholder 2">
            <a:extLst>
              <a:ext uri="{FF2B5EF4-FFF2-40B4-BE49-F238E27FC236}">
                <a16:creationId xmlns:a16="http://schemas.microsoft.com/office/drawing/2014/main" id="{88FC3330-3B02-CDCA-7248-62D1BA07817A}"/>
              </a:ext>
            </a:extLst>
          </p:cNvPr>
          <p:cNvSpPr>
            <a:spLocks noGrp="1"/>
          </p:cNvSpPr>
          <p:nvPr>
            <p:ph sz="half" idx="1"/>
          </p:nvPr>
        </p:nvSpPr>
        <p:spPr>
          <a:xfrm>
            <a:off x="390364" y="771550"/>
            <a:ext cx="8363272" cy="4248472"/>
          </a:xfrm>
        </p:spPr>
        <p:txBody>
          <a:bodyPr>
            <a:normAutofit fontScale="77500" lnSpcReduction="20000"/>
          </a:bodyPr>
          <a:lstStyle/>
          <a:p>
            <a:pPr marL="0" indent="0">
              <a:buNone/>
            </a:pPr>
            <a:r>
              <a:rPr lang="en-AU" dirty="0"/>
              <a:t>We will provide a </a:t>
            </a:r>
            <a:r>
              <a:rPr lang="en-AU" b="1" i="1" dirty="0"/>
              <a:t>dynamic strategic game</a:t>
            </a:r>
            <a:r>
              <a:rPr lang="en-AU" dirty="0"/>
              <a:t> of monetary and fiscal policy setting, allowing for “strategic pre-commitment”.</a:t>
            </a:r>
            <a:br>
              <a:rPr lang="en-AU" dirty="0"/>
            </a:br>
            <a:endParaRPr lang="en-AU" dirty="0"/>
          </a:p>
          <a:p>
            <a:r>
              <a:rPr lang="en-AU" dirty="0"/>
              <a:t>To our knowledge, the first dynamic strategic game of monetary and fiscal policy shocks.</a:t>
            </a:r>
          </a:p>
          <a:p>
            <a:pPr lvl="1"/>
            <a:r>
              <a:rPr lang="en-AU" dirty="0"/>
              <a:t>Linking past policy to the current state generates a dynamic strategic component to monetary-fiscal coordination that is understudied.</a:t>
            </a:r>
          </a:p>
          <a:p>
            <a:pPr lvl="1"/>
            <a:r>
              <a:rPr lang="en-AU" dirty="0"/>
              <a:t>Provides a fuller understanding of “commitment” and leadership.</a:t>
            </a:r>
            <a:br>
              <a:rPr lang="en-AU" dirty="0"/>
            </a:br>
            <a:endParaRPr lang="en-AU" dirty="0"/>
          </a:p>
          <a:p>
            <a:r>
              <a:rPr lang="en-AU" dirty="0"/>
              <a:t>A first approach that recognises the different game played given different shocks (supply and demand shocks differ in the </a:t>
            </a:r>
            <a:r>
              <a:rPr lang="en-AU" b="1" dirty="0"/>
              <a:t>substitutability and complementarity of choices</a:t>
            </a:r>
            <a:r>
              <a:rPr lang="en-AU" dirty="0"/>
              <a:t>).</a:t>
            </a:r>
            <a:br>
              <a:rPr lang="en-AU" dirty="0"/>
            </a:br>
            <a:endParaRPr lang="en-AU" dirty="0"/>
          </a:p>
          <a:p>
            <a:r>
              <a:rPr lang="en-AU" dirty="0"/>
              <a:t>Will also dynamically model the “choice” of commitment regime by fiscal and monetary authorities</a:t>
            </a:r>
          </a:p>
          <a:p>
            <a:pPr lvl="1"/>
            <a:r>
              <a:rPr lang="en-AU" dirty="0"/>
              <a:t>Highlights a possible policy failure if both fiscal and monetary authorities compete over commitment.</a:t>
            </a:r>
          </a:p>
          <a:p>
            <a:pPr marL="0" indent="0">
              <a:buNone/>
            </a:pPr>
            <a:endParaRPr lang="en-AU" dirty="0"/>
          </a:p>
          <a:p>
            <a:pPr marL="0" indent="0">
              <a:buNone/>
            </a:pPr>
            <a:r>
              <a:rPr lang="en-AU" dirty="0"/>
              <a:t>Today’s model is a simple linear-quadratic framework to highlight what we intend to model more fully over the coming months.</a:t>
            </a:r>
          </a:p>
        </p:txBody>
      </p:sp>
    </p:spTree>
    <p:extLst>
      <p:ext uri="{BB962C8B-B14F-4D97-AF65-F5344CB8AC3E}">
        <p14:creationId xmlns:p14="http://schemas.microsoft.com/office/powerpoint/2010/main" val="1159517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38589E-82FE-C80F-22C9-4E8470881A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98B92E-A83E-8976-1699-CCD5BF445013}"/>
              </a:ext>
            </a:extLst>
          </p:cNvPr>
          <p:cNvSpPr>
            <a:spLocks noGrp="1"/>
          </p:cNvSpPr>
          <p:nvPr>
            <p:ph type="ctrTitle"/>
          </p:nvPr>
        </p:nvSpPr>
        <p:spPr>
          <a:xfrm>
            <a:off x="685800" y="2267966"/>
            <a:ext cx="7772400" cy="607568"/>
          </a:xfrm>
        </p:spPr>
        <p:txBody>
          <a:bodyPr/>
          <a:lstStyle/>
          <a:p>
            <a:r>
              <a:rPr lang="en-US" dirty="0"/>
              <a:t>Modelling approach</a:t>
            </a:r>
          </a:p>
        </p:txBody>
      </p:sp>
      <p:sp>
        <p:nvSpPr>
          <p:cNvPr id="5" name="Footer Placeholder 4">
            <a:extLst>
              <a:ext uri="{FF2B5EF4-FFF2-40B4-BE49-F238E27FC236}">
                <a16:creationId xmlns:a16="http://schemas.microsoft.com/office/drawing/2014/main" id="{4028DBB7-1811-B4EA-BE05-6C37C9813353}"/>
              </a:ext>
            </a:extLst>
          </p:cNvPr>
          <p:cNvSpPr>
            <a:spLocks noGrp="1"/>
          </p:cNvSpPr>
          <p:nvPr>
            <p:ph type="ftr" sz="quarter" idx="10"/>
          </p:nvPr>
        </p:nvSpPr>
        <p:spPr>
          <a:xfrm>
            <a:off x="3124200" y="4660900"/>
            <a:ext cx="2895600" cy="363220"/>
          </a:xfrm>
        </p:spPr>
        <p:txBody>
          <a:bodyPr anchor="b"/>
          <a:lstStyle/>
          <a:p>
            <a:r>
              <a:rPr lang="en-AU"/>
              <a:t>GENERAL</a:t>
            </a:r>
          </a:p>
        </p:txBody>
      </p:sp>
    </p:spTree>
    <p:extLst>
      <p:ext uri="{BB962C8B-B14F-4D97-AF65-F5344CB8AC3E}">
        <p14:creationId xmlns:p14="http://schemas.microsoft.com/office/powerpoint/2010/main" val="662407667"/>
      </p:ext>
    </p:extLst>
  </p:cSld>
  <p:clrMapOvr>
    <a:masterClrMapping/>
  </p:clrMapOvr>
</p:sld>
</file>

<file path=ppt/theme/theme1.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BA Basic 16x9.potx" id="{32501539-E30A-4C9A-BB21-A50A8C4782FF}" vid="{124C491D-F25F-4D40-99CF-A7B46B27C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RBA Basic 16x9</Template>
  <TotalTime>8643</TotalTime>
  <Words>8554</Words>
  <Application>Microsoft Office PowerPoint</Application>
  <PresentationFormat>On-screen Show (16:9)</PresentationFormat>
  <Paragraphs>528</Paragraphs>
  <Slides>30</Slides>
  <Notes>30</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Cambria Math</vt:lpstr>
      <vt:lpstr>1_Custom Design</vt:lpstr>
      <vt:lpstr>Monetary and Fiscal Policy coordination: game theory perspective</vt:lpstr>
      <vt:lpstr>Motivation</vt:lpstr>
      <vt:lpstr>Motivation</vt:lpstr>
      <vt:lpstr>Motivation – post-mining boom</vt:lpstr>
      <vt:lpstr>Motivation – post-mining boom</vt:lpstr>
      <vt:lpstr>Motivation</vt:lpstr>
      <vt:lpstr>What we do</vt:lpstr>
      <vt:lpstr>Results</vt:lpstr>
      <vt:lpstr>Modelling approach</vt:lpstr>
      <vt:lpstr>Key pieces</vt:lpstr>
      <vt:lpstr>Key pieces</vt:lpstr>
      <vt:lpstr>Simple Static Model </vt:lpstr>
      <vt:lpstr>Model (static game) </vt:lpstr>
      <vt:lpstr>Demand shock</vt:lpstr>
      <vt:lpstr>Static Demand shock</vt:lpstr>
      <vt:lpstr>Choices (demand)</vt:lpstr>
      <vt:lpstr>Payoffs (demand)</vt:lpstr>
      <vt:lpstr>Dynamic game</vt:lpstr>
      <vt:lpstr>Initial dynamic game</vt:lpstr>
      <vt:lpstr>Logic of adjustment costs</vt:lpstr>
      <vt:lpstr>Dynamic game: Incentive for leadership</vt:lpstr>
      <vt:lpstr>Dynamic game losses of leadership</vt:lpstr>
      <vt:lpstr>Dynamic equilibrium with varying adjustment costs</vt:lpstr>
      <vt:lpstr>Supply shocks and the benefits of commitment</vt:lpstr>
      <vt:lpstr>Static Supply shock (positive)</vt:lpstr>
      <vt:lpstr>Choices (supply)</vt:lpstr>
      <vt:lpstr>Payoffs (supply)</vt:lpstr>
      <vt:lpstr>Leadership by one decision maker reduces offset</vt:lpstr>
      <vt:lpstr>Both trying to lead</vt:lpstr>
      <vt:lpstr>Next steps</vt:lpstr>
    </vt:vector>
  </TitlesOfParts>
  <Company>Reserve Bank of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Monetary and Fiscal Policy Coordination: game theory perspective</dc:title>
  <dc:subject>Monetary Policy</dc:subject>
  <dc:creator>NOLAN, Gulnara</dc:creator>
  <cp:keywords>monetary policy</cp:keywords>
  <cp:lastModifiedBy>Matt</cp:lastModifiedBy>
  <cp:revision>261</cp:revision>
  <dcterms:created xsi:type="dcterms:W3CDTF">2024-10-02T22:24:42Z</dcterms:created>
  <dcterms:modified xsi:type="dcterms:W3CDTF">2024-12-08T04:43:51Z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05e7ac9-f95c-49db-a725-ff35ba3d5bac_Enabled">
    <vt:lpwstr>true</vt:lpwstr>
  </property>
  <property fmtid="{D5CDD505-2E9C-101B-9397-08002B2CF9AE}" pid="3" name="MSIP_Label_505e7ac9-f95c-49db-a725-ff35ba3d5bac_SetDate">
    <vt:lpwstr>2024-10-02T22:26:50Z</vt:lpwstr>
  </property>
  <property fmtid="{D5CDD505-2E9C-101B-9397-08002B2CF9AE}" pid="4" name="MSIP_Label_505e7ac9-f95c-49db-a725-ff35ba3d5bac_Method">
    <vt:lpwstr>Privileged</vt:lpwstr>
  </property>
  <property fmtid="{D5CDD505-2E9C-101B-9397-08002B2CF9AE}" pid="5" name="MSIP_Label_505e7ac9-f95c-49db-a725-ff35ba3d5bac_Name">
    <vt:lpwstr>(Prototype) General</vt:lpwstr>
  </property>
  <property fmtid="{D5CDD505-2E9C-101B-9397-08002B2CF9AE}" pid="6" name="MSIP_Label_505e7ac9-f95c-49db-a725-ff35ba3d5bac_SiteId">
    <vt:lpwstr>af0d88c1-6605-44c2-999e-e6b2f8790d86</vt:lpwstr>
  </property>
  <property fmtid="{D5CDD505-2E9C-101B-9397-08002B2CF9AE}" pid="7" name="MSIP_Label_505e7ac9-f95c-49db-a725-ff35ba3d5bac_ActionId">
    <vt:lpwstr>7638c0c5-01c5-4bb2-82c8-b4f6bd05dbe7</vt:lpwstr>
  </property>
  <property fmtid="{D5CDD505-2E9C-101B-9397-08002B2CF9AE}" pid="8" name="MSIP_Label_505e7ac9-f95c-49db-a725-ff35ba3d5bac_ContentBits">
    <vt:lpwstr>0</vt:lpwstr>
  </property>
</Properties>
</file>