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0"/>
  </p:notesMasterIdLst>
  <p:handoutMasterIdLst>
    <p:handoutMasterId r:id="rId31"/>
  </p:handoutMasterIdLst>
  <p:sldIdLst>
    <p:sldId id="256" r:id="rId2"/>
    <p:sldId id="282" r:id="rId3"/>
    <p:sldId id="283" r:id="rId4"/>
    <p:sldId id="284" r:id="rId5"/>
    <p:sldId id="289" r:id="rId6"/>
    <p:sldId id="293" r:id="rId7"/>
    <p:sldId id="290" r:id="rId8"/>
    <p:sldId id="285" r:id="rId9"/>
    <p:sldId id="287" r:id="rId10"/>
    <p:sldId id="288" r:id="rId11"/>
    <p:sldId id="286" r:id="rId12"/>
    <p:sldId id="269" r:id="rId13"/>
    <p:sldId id="294" r:id="rId14"/>
    <p:sldId id="291" r:id="rId15"/>
    <p:sldId id="273" r:id="rId16"/>
    <p:sldId id="276" r:id="rId17"/>
    <p:sldId id="270" r:id="rId18"/>
    <p:sldId id="274" r:id="rId19"/>
    <p:sldId id="275" r:id="rId20"/>
    <p:sldId id="271" r:id="rId21"/>
    <p:sldId id="277" r:id="rId22"/>
    <p:sldId id="278" r:id="rId23"/>
    <p:sldId id="260" r:id="rId24"/>
    <p:sldId id="292" r:id="rId25"/>
    <p:sldId id="295" r:id="rId26"/>
    <p:sldId id="296" r:id="rId27"/>
    <p:sldId id="261" r:id="rId28"/>
    <p:sldId id="262" r:id="rId29"/>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3" autoAdjust="0"/>
  </p:normalViewPr>
  <p:slideViewPr>
    <p:cSldViewPr>
      <p:cViewPr varScale="1">
        <p:scale>
          <a:sx n="66" d="100"/>
          <a:sy n="66" d="100"/>
        </p:scale>
        <p:origin x="424" y="4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8/10/2024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8/10/2024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15619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br>
              <a:rPr lang="en-US" dirty="0"/>
            </a:br>
            <a:r>
              <a:rPr lang="en-US" dirty="0"/>
              <a:t>2) “Pre-commitment”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a:t>
            </a:r>
            <a:r>
              <a:rPr lang="en-US"/>
              <a:t>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p:txBody>
      </p:sp>
      <p:sp>
        <p:nvSpPr>
          <p:cNvPr id="4" name="Slide Number Placeholder 3"/>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a:t>
            </a:r>
          </a:p>
          <a:p>
            <a:endParaRPr lang="en-US" dirty="0"/>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539954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8/10/2024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p:txBody>
      </p:sp>
      <p:sp>
        <p:nvSpPr>
          <p:cNvPr id="4" name="Content Placeholder 3">
            <a:extLst>
              <a:ext uri="{FF2B5EF4-FFF2-40B4-BE49-F238E27FC236}">
                <a16:creationId xmlns:a16="http://schemas.microsoft.com/office/drawing/2014/main" id="{ED24E4EC-6E28-A2D0-085C-6D5D94E5BFF4}"/>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113993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716" t="-1661"/>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Parameters set</a:t>
            </a:r>
          </a:p>
          <a:p>
            <a:endParaRPr lang="en-AU" dirty="0"/>
          </a:p>
          <a:p>
            <a:pPr marL="0" indent="0">
              <a:buNone/>
            </a:pPr>
            <a:r>
              <a:rPr lang="en-AU" b="1" dirty="0"/>
              <a:t>Asymmetry in objectives</a:t>
            </a:r>
            <a:r>
              <a:rPr lang="en-AU" dirty="0"/>
              <a:t>: X</a:t>
            </a:r>
          </a:p>
          <a:p>
            <a:pPr marL="0" indent="0">
              <a:buNone/>
            </a:pPr>
            <a:endParaRPr lang="en-AU" dirty="0"/>
          </a:p>
          <a:p>
            <a:pPr marL="0" indent="0">
              <a:buNone/>
            </a:pPr>
            <a:r>
              <a:rPr lang="en-AU" b="1" dirty="0"/>
              <a:t>Adjustment cost of instrument</a:t>
            </a:r>
            <a:r>
              <a:rPr lang="en-AU" dirty="0"/>
              <a:t>: X</a:t>
            </a:r>
          </a:p>
          <a:p>
            <a:pPr marL="0" indent="0">
              <a:buNone/>
            </a:pPr>
            <a:endParaRPr lang="en-AU" dirty="0"/>
          </a:p>
          <a:p>
            <a:pPr marL="0" indent="0">
              <a:buNone/>
            </a:pPr>
            <a:r>
              <a:rPr lang="en-AU" b="1" dirty="0"/>
              <a:t>Rational expectations</a:t>
            </a:r>
            <a:r>
              <a:rPr lang="en-AU" dirty="0"/>
              <a:t>: X</a:t>
            </a:r>
          </a:p>
        </p:txBody>
      </p:sp>
    </p:spTree>
    <p:extLst>
      <p:ext uri="{BB962C8B-B14F-4D97-AF65-F5344CB8AC3E}">
        <p14:creationId xmlns:p14="http://schemas.microsoft.com/office/powerpoint/2010/main" val="23575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Demand shock</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4182416"/>
          </a:xfrm>
        </p:spPr>
        <p:txBody>
          <a:bodyPr>
            <a:normAutofit fontScale="625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1.5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p:spTree>
    <p:extLst>
      <p:ext uri="{BB962C8B-B14F-4D97-AF65-F5344CB8AC3E}">
        <p14:creationId xmlns:p14="http://schemas.microsoft.com/office/powerpoint/2010/main" val="338038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Supply shock (positive)</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700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2.5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 the marginal benefit of doing more by imposing a negative spillover.</a:t>
            </a:r>
          </a:p>
          <a:p>
            <a:pPr marL="0" indent="0">
              <a:buNone/>
            </a:pPr>
            <a:endParaRPr lang="en-AU" dirty="0"/>
          </a:p>
          <a:p>
            <a:pPr marL="0" indent="0">
              <a:buNone/>
            </a:pPr>
            <a:r>
              <a:rPr lang="en-AU" dirty="0"/>
              <a:t>This “offset” incentive is traded off against the cost of moving away from the initial/target instrument value (in its absence no NE).</a:t>
            </a:r>
          </a:p>
          <a:p>
            <a:pPr marL="0" indent="0">
              <a:buNone/>
            </a:pPr>
            <a:endParaRPr lang="en-AU" dirty="0"/>
          </a:p>
          <a:p>
            <a:endParaRPr lang="en-AU" dirty="0"/>
          </a:p>
        </p:txBody>
      </p:sp>
    </p:spTree>
    <p:extLst>
      <p:ext uri="{BB962C8B-B14F-4D97-AF65-F5344CB8AC3E}">
        <p14:creationId xmlns:p14="http://schemas.microsoft.com/office/powerpoint/2010/main" val="60111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85000" lnSpcReduction="20000"/>
          </a:bodyPr>
          <a:lstStyle/>
          <a:p>
            <a:r>
              <a:rPr lang="en-AU" dirty="0"/>
              <a:t>We outline theoretical relationships between monetary and fiscal policies that may occur in the face of uncoordinated action using concepts from non-cooperative game theory.</a:t>
            </a:r>
          </a:p>
          <a:p>
            <a:r>
              <a:rPr lang="en-AU" dirty="0"/>
              <a:t>We extend the standard concept to include </a:t>
            </a:r>
          </a:p>
          <a:p>
            <a:pPr lvl="1"/>
            <a:r>
              <a:rPr lang="en-AU" dirty="0"/>
              <a:t>dynamic strategic motives</a:t>
            </a:r>
          </a:p>
          <a:p>
            <a:pPr lvl="1"/>
            <a:r>
              <a:rPr lang="en-AU" dirty="0"/>
              <a:t>The ability for policy makers to pre-commit in opposition to each other</a:t>
            </a:r>
          </a:p>
          <a:p>
            <a:pPr lvl="1"/>
            <a:endParaRPr lang="en-AU" dirty="0"/>
          </a:p>
          <a:p>
            <a:r>
              <a:rPr lang="en-AU" dirty="0"/>
              <a:t>We find that individual rationality by policy makers to independently </a:t>
            </a:r>
            <a:r>
              <a:rPr lang="en-AU" dirty="0" err="1"/>
              <a:t>precommit</a:t>
            </a:r>
            <a:r>
              <a:rPr lang="en-AU" dirty="0"/>
              <a:t> to courses of action may generate worse outcomes for both monetary and fiscal decision makers</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2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p:spTree>
    <p:extLst>
      <p:ext uri="{BB962C8B-B14F-4D97-AF65-F5344CB8AC3E}">
        <p14:creationId xmlns:p14="http://schemas.microsoft.com/office/powerpoint/2010/main" val="96203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92500" lnSpcReduction="20000"/>
          </a:bodyPr>
          <a:lstStyle/>
          <a:p>
            <a:pPr lvl="0">
              <a:buFont typeface="+mj-lt"/>
              <a:buChar char="•"/>
            </a:pPr>
            <a:r>
              <a:rPr lang="en-NZ" dirty="0"/>
              <a:t>Previous was a static model. The idea of “costly change in a policy instrument” – and therefore the idea of “precommitment” – require dynamics. </a:t>
            </a:r>
          </a:p>
          <a:p>
            <a:pPr lvl="0">
              <a:buFont typeface="+mj-lt"/>
              <a:buChar char="•"/>
            </a:pPr>
            <a:r>
              <a:rPr lang="en-NZ" dirty="0"/>
              <a:t>For this we will rewrite a dynamic Stackelberg model of monetary policy.</a:t>
            </a:r>
          </a:p>
          <a:p>
            <a:pPr marL="0" lvl="0" indent="0">
              <a:buNone/>
            </a:pPr>
            <a:endParaRPr lang="en-NZ" dirty="0"/>
          </a:p>
          <a:p>
            <a:pPr marL="0" lvl="0" indent="0">
              <a:buNone/>
            </a:pPr>
            <a:r>
              <a:rPr lang="en-NZ" dirty="0"/>
              <a:t>Stages</a:t>
            </a:r>
          </a:p>
          <a:p>
            <a:r>
              <a:rPr lang="en-AU" b="1" dirty="0"/>
              <a:t>Two-choice game</a:t>
            </a:r>
            <a:r>
              <a:rPr lang="en-AU" dirty="0"/>
              <a:t>: To show the value of the intertemporal link.</a:t>
            </a:r>
          </a:p>
          <a:p>
            <a:r>
              <a:rPr lang="en-AU" b="1" dirty="0"/>
              <a:t>Dynamic choice game with shocks</a:t>
            </a:r>
            <a:r>
              <a:rPr lang="en-AU" dirty="0"/>
              <a:t>: XXX</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p:spTree>
    <p:extLst>
      <p:ext uri="{BB962C8B-B14F-4D97-AF65-F5344CB8AC3E}">
        <p14:creationId xmlns:p14="http://schemas.microsoft.com/office/powerpoint/2010/main" val="174376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 (demand shock)</a:t>
            </a:r>
          </a:p>
        </p:txBody>
      </p:sp>
      <p:sp>
        <p:nvSpPr>
          <p:cNvPr id="5" name="Content Placeholder 4">
            <a:extLst>
              <a:ext uri="{FF2B5EF4-FFF2-40B4-BE49-F238E27FC236}">
                <a16:creationId xmlns:a16="http://schemas.microsoft.com/office/drawing/2014/main" id="{43FFA041-A3F6-61CA-E81E-B11188F62A09}"/>
              </a:ext>
            </a:extLst>
          </p:cNvPr>
          <p:cNvSpPr>
            <a:spLocks noGrp="1"/>
          </p:cNvSpPr>
          <p:nvPr>
            <p:ph sz="half" idx="1"/>
          </p:nvPr>
        </p:nvSpPr>
        <p:spPr/>
        <p:txBody>
          <a:bodyPr/>
          <a:lstStyle/>
          <a:p>
            <a:endParaRPr lang="en-AU"/>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154572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Initial dynamic game (same simple model)</a:t>
            </a:r>
          </a:p>
        </p:txBody>
      </p:sp>
      <p:pic>
        <p:nvPicPr>
          <p:cNvPr id="4" name="Content Placeholder 3">
            <a:extLst>
              <a:ext uri="{FF2B5EF4-FFF2-40B4-BE49-F238E27FC236}">
                <a16:creationId xmlns:a16="http://schemas.microsoft.com/office/drawing/2014/main" id="{4B9A8279-A20B-1EC3-7D31-CDF63F08E5CF}"/>
              </a:ext>
            </a:extLst>
          </p:cNvPr>
          <p:cNvPicPr>
            <a:picLocks noGrp="1" noChangeAspect="1"/>
          </p:cNvPicPr>
          <p:nvPr>
            <p:ph sz="half" idx="1"/>
          </p:nvPr>
        </p:nvPicPr>
        <p:blipFill>
          <a:blip r:embed="rId3"/>
          <a:stretch>
            <a:fillRect/>
          </a:stretch>
        </p:blipFill>
        <p:spPr>
          <a:xfrm>
            <a:off x="312738" y="1247082"/>
            <a:ext cx="4175125" cy="2819198"/>
          </a:xfrm>
        </p:spPr>
      </p:pic>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lstStyle/>
          <a:p>
            <a:r>
              <a:rPr lang="en-US" dirty="0"/>
              <a:t>Demand persistently “too low”, such that inflation is below target but output at target.</a:t>
            </a:r>
          </a:p>
          <a:p>
            <a:r>
              <a:rPr lang="en-US" dirty="0"/>
              <a:t>Policy makers “offset” each other – with adjustment cost constraining how far they move each period.</a:t>
            </a:r>
          </a:p>
          <a:p>
            <a:r>
              <a:rPr lang="en-US" b="1" dirty="0"/>
              <a:t>Fiscal dominance?</a:t>
            </a:r>
            <a:endParaRPr lang="en-AU" b="1" dirty="0"/>
          </a:p>
        </p:txBody>
      </p:sp>
    </p:spTree>
    <p:extLst>
      <p:ext uri="{BB962C8B-B14F-4D97-AF65-F5344CB8AC3E}">
        <p14:creationId xmlns:p14="http://schemas.microsoft.com/office/powerpoint/2010/main" val="400803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endParaRPr lang="en-US" dirty="0"/>
          </a:p>
        </p:txBody>
      </p:sp>
    </p:spTree>
    <p:extLst>
      <p:ext uri="{BB962C8B-B14F-4D97-AF65-F5344CB8AC3E}">
        <p14:creationId xmlns:p14="http://schemas.microsoft.com/office/powerpoint/2010/main" val="414971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10000"/>
          </a:bodyPr>
          <a:lstStyle/>
          <a:p>
            <a:r>
              <a:rPr lang="en-AU" dirty="0"/>
              <a:t>GFC and COVID illustrated the importance of central banks and governments </a:t>
            </a:r>
            <a:r>
              <a:rPr lang="en-AU" i="1" dirty="0"/>
              <a:t>coordinating</a:t>
            </a:r>
            <a:r>
              <a:rPr lang="en-AU" dirty="0"/>
              <a:t> responses.</a:t>
            </a:r>
            <a:br>
              <a:rPr lang="en-AU" dirty="0"/>
            </a:br>
            <a:endParaRPr lang="en-AU" dirty="0"/>
          </a:p>
          <a:p>
            <a:r>
              <a:rPr lang="en-AU" dirty="0"/>
              <a:t>Post-COVID inflation has highlighted tensions between central bank decisions to lower inflation, and fiscal authorities concerns about cost of living and inequality.</a:t>
            </a:r>
            <a:br>
              <a:rPr lang="en-AU" dirty="0"/>
            </a:br>
            <a:endParaRPr lang="en-AU" dirty="0"/>
          </a:p>
          <a:p>
            <a:r>
              <a:rPr lang="en-AU" dirty="0"/>
              <a:t>This tension has led to what looks like “pre-commitment” actions by governments and central banks – costly Budget announcements, communication on interest rate paths, debates about central bank independence.</a:t>
            </a:r>
          </a:p>
          <a:p>
            <a:endParaRPr lang="en-AU" dirty="0"/>
          </a:p>
          <a:p>
            <a:r>
              <a:rPr lang="en-AU" dirty="0"/>
              <a:t>Can game theory be used to understand this relationship more?</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p:txBody>
      </p:sp>
    </p:spTree>
    <p:extLst>
      <p:ext uri="{BB962C8B-B14F-4D97-AF65-F5344CB8AC3E}">
        <p14:creationId xmlns:p14="http://schemas.microsoft.com/office/powerpoint/2010/main" val="51735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850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a:t>
            </a:r>
          </a:p>
          <a:p>
            <a:r>
              <a:rPr lang="en-NZ" dirty="0">
                <a:solidFill>
                  <a:srgbClr val="272727"/>
                </a:solidFill>
              </a:rPr>
              <a:t>XXX</a:t>
            </a: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850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endParaRPr lang="en-AU" dirty="0"/>
          </a:p>
          <a:p>
            <a:pPr marL="0" indent="0">
              <a:buNone/>
            </a:pPr>
            <a:r>
              <a:rPr lang="en-AU" b="1" dirty="0"/>
              <a:t>Instrument rigidities</a:t>
            </a:r>
          </a:p>
          <a:p>
            <a:r>
              <a:rPr lang="en-AU" dirty="0"/>
              <a:t>Woodford (1999) XXX</a:t>
            </a:r>
          </a:p>
        </p:txBody>
      </p:sp>
    </p:spTree>
    <p:extLst>
      <p:ext uri="{BB962C8B-B14F-4D97-AF65-F5344CB8AC3E}">
        <p14:creationId xmlns:p14="http://schemas.microsoft.com/office/powerpoint/2010/main" val="162374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775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model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2"/>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NZ">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2635</TotalTime>
  <Words>2764</Words>
  <Application>Microsoft Office PowerPoint</Application>
  <PresentationFormat>On-screen Show (16:9)</PresentationFormat>
  <Paragraphs>256</Paragraphs>
  <Slides>28</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Cambria Math</vt:lpstr>
      <vt:lpstr>1_Custom Design</vt:lpstr>
      <vt:lpstr>Monetary and Fiscal Policy coordination: game theory perspective</vt:lpstr>
      <vt:lpstr>What we do</vt:lpstr>
      <vt:lpstr>Motivation</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Modelling assumptions</vt:lpstr>
      <vt:lpstr>Demand shock</vt:lpstr>
      <vt:lpstr>Payoffs (demand)</vt:lpstr>
      <vt:lpstr>Choices (demand)</vt:lpstr>
      <vt:lpstr>Supply shock (positive)</vt:lpstr>
      <vt:lpstr>Payoffs (supply)</vt:lpstr>
      <vt:lpstr>Payoffs</vt:lpstr>
      <vt:lpstr>Inflation only shock</vt:lpstr>
      <vt:lpstr>Payoffs</vt:lpstr>
      <vt:lpstr>Payoffs</vt:lpstr>
      <vt:lpstr>Dynamic game</vt:lpstr>
      <vt:lpstr>Early two-choice results</vt:lpstr>
      <vt:lpstr>Early two-choice results (demand shock)</vt:lpstr>
      <vt:lpstr>Initial dynamic game (same simple model)</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 Nolan</cp:lastModifiedBy>
  <cp:revision>83</cp:revision>
  <dcterms:created xsi:type="dcterms:W3CDTF">2024-10-02T22:24:42Z</dcterms:created>
  <dcterms:modified xsi:type="dcterms:W3CDTF">2024-10-08T06:04:36Z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