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3"/>
  </p:notesMasterIdLst>
  <p:handoutMasterIdLst>
    <p:handoutMasterId r:id="rId34"/>
  </p:handoutMasterIdLst>
  <p:sldIdLst>
    <p:sldId id="256" r:id="rId2"/>
    <p:sldId id="282" r:id="rId3"/>
    <p:sldId id="283" r:id="rId4"/>
    <p:sldId id="284" r:id="rId5"/>
    <p:sldId id="289" r:id="rId6"/>
    <p:sldId id="293" r:id="rId7"/>
    <p:sldId id="290" r:id="rId8"/>
    <p:sldId id="285" r:id="rId9"/>
    <p:sldId id="287" r:id="rId10"/>
    <p:sldId id="288" r:id="rId11"/>
    <p:sldId id="286" r:id="rId12"/>
    <p:sldId id="269" r:id="rId13"/>
    <p:sldId id="291" r:id="rId14"/>
    <p:sldId id="273" r:id="rId15"/>
    <p:sldId id="276" r:id="rId16"/>
    <p:sldId id="270" r:id="rId17"/>
    <p:sldId id="274" r:id="rId18"/>
    <p:sldId id="275" r:id="rId19"/>
    <p:sldId id="271" r:id="rId20"/>
    <p:sldId id="277" r:id="rId21"/>
    <p:sldId id="278" r:id="rId22"/>
    <p:sldId id="260" r:id="rId23"/>
    <p:sldId id="292" r:id="rId24"/>
    <p:sldId id="295" r:id="rId25"/>
    <p:sldId id="296" r:id="rId26"/>
    <p:sldId id="297" r:id="rId27"/>
    <p:sldId id="300" r:id="rId28"/>
    <p:sldId id="299" r:id="rId29"/>
    <p:sldId id="301" r:id="rId30"/>
    <p:sldId id="261" r:id="rId31"/>
    <p:sldId id="262" r:id="rId32"/>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83" autoAdjust="0"/>
  </p:normalViewPr>
  <p:slideViewPr>
    <p:cSldViewPr>
      <p:cViewPr varScale="1">
        <p:scale>
          <a:sx n="70" d="100"/>
          <a:sy n="70" d="100"/>
        </p:scale>
        <p:origin x="1044" y="56"/>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11/11/2024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11/11/2024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guidance, communication of information, and clear focal point dates for policy settings are all methods for “pre-committing”. As a result, the tools we use for independence of policy objectives to deal with time inconsistency concerns ALSO have a strategic element when it comes to policy setting between parts of government.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2539954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27609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821265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Necessary to make responding to a shock costly, otherwise there is no Nash Equilibrium in this game.  We can view this as a form of “conservativeness” in behaviour, and in a more general macro-model this term won’t be necessary.</a:t>
            </a:r>
          </a:p>
          <a:p>
            <a:endParaRPr lang="en-AU" dirty="0"/>
          </a:p>
          <a:p>
            <a:r>
              <a:rPr lang="en-AU" dirty="0"/>
              <a:t>When both instruments are set to zero, both inflation and output are below their target levels, which is why this is a “demand shock”.  We can imagine the game “started” with gamma and alpha at 2, and optimal policy at f = m = 0.</a:t>
            </a:r>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p>
          <a:p>
            <a:pPr marL="228600" indent="-228600">
              <a:buAutoNum type="arabicParenR"/>
            </a:pPr>
            <a:endParaRPr lang="en-US" dirty="0"/>
          </a:p>
          <a:p>
            <a:pPr marL="228600" indent="-228600">
              <a:buAutoNum type="arabicParenR"/>
            </a:pPr>
            <a:r>
              <a:rPr lang="en-US" dirty="0"/>
              <a:t>“Pre-commitment”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game “full offset” between monetary and fiscal authorities would lead to both instruments going in opposite directions to infinity, unless there is a constraint on their actions. This is the purpose of the “adjustment cost from target” in this loss function. In a macro-model equilibrium could be generated by relative economic responses to the instruments.</a:t>
            </a:r>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51181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17</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Inflation only shock plays out similarly to the supply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20</a:t>
            </a:fld>
            <a:endParaRPr lang="en-AU"/>
          </a:p>
        </p:txBody>
      </p:sp>
    </p:spTree>
    <p:extLst>
      <p:ext uri="{BB962C8B-B14F-4D97-AF65-F5344CB8AC3E}">
        <p14:creationId xmlns:p14="http://schemas.microsoft.com/office/powerpoint/2010/main" val="48760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AU" dirty="0"/>
              <a:t>Introduction:</a:t>
            </a:r>
          </a:p>
          <a:p>
            <a:endParaRPr lang="en-AU" dirty="0"/>
          </a:p>
          <a:p>
            <a:r>
              <a:rPr lang="en-AU" dirty="0"/>
              <a:t>Monetary policy independence matters for anchoring inflation expectations and mitigating the “time inconsistency” problem that exists between government and the public with regards to monetary policy. However, the crises of the last 20 years have shown that there are limits to this independence – and a blurry line between what constitutes fiscal and monetary policy. Quantitative easing, forward guidance, and fiscal dominance are all active policy areas of research where the relationship between fiscal and monetary policy rules becomes complex.  In this piece we hope to inform these debates.</a:t>
            </a:r>
          </a:p>
          <a:p>
            <a:endParaRPr lang="en-AU" dirty="0"/>
          </a:p>
          <a:p>
            <a:r>
              <a:rPr lang="en-AU" dirty="0"/>
              <a:t>Monetary-fiscal coordination can reflect two separate concerns:</a:t>
            </a:r>
          </a:p>
          <a:p>
            <a:endParaRPr lang="en-AU" dirty="0"/>
          </a:p>
          <a:p>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p>
          <a:p>
            <a:endParaRPr lang="en-AU" dirty="0"/>
          </a:p>
          <a:p>
            <a:endParaRPr lang="en-AU" dirty="0"/>
          </a:p>
          <a:p>
            <a:endParaRPr lang="en-AU" dirty="0"/>
          </a:p>
          <a:p>
            <a:endParaRPr lang="en-AU" dirty="0"/>
          </a:p>
          <a:p>
            <a:endParaRPr lang="en-AU" dirty="0"/>
          </a:p>
          <a:p>
            <a:r>
              <a:rPr lang="en-AU" dirty="0"/>
              <a:t>########################</a:t>
            </a:r>
          </a:p>
          <a:p>
            <a:endParaRPr lang="en-AU" dirty="0"/>
          </a:p>
          <a:p>
            <a:r>
              <a:rPr lang="en-AU" dirty="0"/>
              <a:t>It is common to look at fiscal and monetary policy decision making separately when analysing optimal policy – with the </a:t>
            </a:r>
            <a:r>
              <a:rPr lang="en-AU" dirty="0" err="1"/>
              <a:t>Kyland</a:t>
            </a:r>
            <a:r>
              <a:rPr lang="en-AU" dirty="0"/>
              <a:t> Prescott (1977) motivation for independence due to time inconsistency being used as a justification for an independent central bank, which weighs inflation more heavily than a “social planner” would. Since the Global Financial Crisis, it has become clearer that monetary and fiscal authorities' roles can be intertwined, and that there are benefits from coordination. Furthermore, forward guidance and debate about fiscal dominance and monetary policy offset have become major areas of investigation. There are two ways that coordination/cooperation matter:</a:t>
            </a:r>
            <a:br>
              <a:rPr lang="en-AU" dirty="0"/>
            </a:br>
            <a:br>
              <a:rPr lang="en-AU" dirty="0"/>
            </a:br>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br>
              <a:rPr lang="en-AU" dirty="0"/>
            </a:br>
            <a:br>
              <a:rPr lang="en-AU" dirty="0"/>
            </a:br>
            <a:br>
              <a:rPr lang="en-AU" dirty="0"/>
            </a:br>
            <a:r>
              <a:rPr lang="en-AU" dirty="0"/>
              <a:t>####################################</a:t>
            </a:r>
            <a:br>
              <a:rPr lang="en-AU" dirty="0"/>
            </a:br>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1270918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the logic – a Stackelberg model does not mean that one player moves first.  It means that the other player KNOWS what that players choice will be.  There is an infinite cost for the player from changing from the choice the other player anticipates.  </a:t>
            </a:r>
            <a:br>
              <a:rPr lang="en-AU" dirty="0"/>
            </a:br>
            <a:br>
              <a:rPr lang="en-AU" dirty="0"/>
            </a:br>
            <a:r>
              <a:rPr lang="en-AU" dirty="0"/>
              <a:t>We can generate similar dynamics by reducing the size of the cost for changing behaviour. If there is an “adjustment cost” then a decision maker will be unwilling to adjust their behaviour if the benefit of moving to the true “optimum” is less than the cost of moving (i.e. menu cost models of the costs of inflation).  As a result, by setting such a cost an individual is able to credibly commit to a different course of action than the static </a:t>
            </a:r>
            <a:r>
              <a:rPr lang="en-AU" dirty="0" err="1"/>
              <a:t>nash</a:t>
            </a:r>
            <a:r>
              <a:rPr lang="en-AU" dirty="0"/>
              <a:t> equilibrium.</a:t>
            </a:r>
          </a:p>
          <a:p>
            <a:endParaRPr lang="en-AU" dirty="0"/>
          </a:p>
          <a:p>
            <a:r>
              <a:rPr lang="en-AU" dirty="0"/>
              <a:t>Two-choice game shows how this works. Dynamic game allows us to describe the process, and to consider the endogenous choice of adjustment costs.</a:t>
            </a:r>
          </a:p>
          <a:p>
            <a:endParaRPr lang="en-AU" dirty="0"/>
          </a:p>
          <a:p>
            <a:r>
              <a:rPr lang="en-AU" dirty="0"/>
              <a:t>Then incorporating it into a macro-model will allow us to more richly describe outcomes, why this matters, and how government and monetary authorities respond to shocks.</a:t>
            </a:r>
          </a:p>
        </p:txBody>
      </p:sp>
      <p:sp>
        <p:nvSpPr>
          <p:cNvPr id="4" name="Slide Number Placeholder 3"/>
          <p:cNvSpPr>
            <a:spLocks noGrp="1"/>
          </p:cNvSpPr>
          <p:nvPr>
            <p:ph type="sldNum" sz="quarter" idx="10"/>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we start with a simple model where the choice is made twice.</a:t>
            </a:r>
          </a:p>
          <a:p>
            <a:endParaRPr lang="en-US" dirty="0"/>
          </a:p>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While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1377406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368655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the dynamic game, it is the transition dynamics from the initial equilibrium where inflation and output are at target and both policies are zero, to the Nash Equilibrium when gamma has fallen to 1.5.  In other words, this is the same Nash Equilibrium as before, but it is costly for agents to adjust their policy from the prior level and so it takes time to adjust.</a:t>
            </a:r>
          </a:p>
          <a:p>
            <a:endParaRPr lang="en-US" dirty="0"/>
          </a:p>
          <a:p>
            <a:r>
              <a:rPr lang="en-US" dirty="0"/>
              <a:t>The purpose of this is to show how adjustment costs influence the choice of the agents – and even in games without intertemporal strategic </a:t>
            </a:r>
            <a:r>
              <a:rPr lang="en-US" dirty="0" err="1"/>
              <a:t>behaviour</a:t>
            </a:r>
            <a:r>
              <a:rPr lang="en-US" dirty="0"/>
              <a:t>, we see interesting responses to shocks.</a:t>
            </a:r>
          </a:p>
          <a:p>
            <a:endParaRPr lang="en-US" dirty="0"/>
          </a:p>
          <a:p>
            <a:r>
              <a:rPr lang="en-US" dirty="0"/>
              <a:t>This does not consider how an agent sets their policy in order to influence the future policy of the other agent. As a result, there is no intertemporal strategic element (i.e. this isn’t the dynamic game yet). However, the addition of adjustment costs already provides interesting dynamics in the transition to the steady state (which is the NE).  This is what we are solving with the dynamic game at present.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391078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822FB-10A1-AF08-4892-702E2AC89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0B5B7-A6B5-4744-4FAD-3B5142971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893FD6-166C-6F73-606A-738F812F2395}"/>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A7AF5855-D558-EE1E-FEFC-325AD97A4ACE}"/>
              </a:ext>
            </a:extLst>
          </p:cNvPr>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310136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D3A5-B823-C425-2F8D-B8BF0559D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96813-7121-7530-474E-CBC1D7FB3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B5619-2F3B-3A98-2619-00A6CB2D95D3}"/>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p>
          <a:p>
            <a:endParaRPr lang="en-US" dirty="0"/>
          </a:p>
          <a:p>
            <a:r>
              <a:rPr lang="en-US" dirty="0"/>
              <a:t>Can read the three terms of the Euler equation as:</a:t>
            </a:r>
            <a:br>
              <a:rPr lang="en-US" dirty="0"/>
            </a:br>
            <a:r>
              <a:rPr lang="en-US" dirty="0"/>
              <a:t>1) The static optimization term (FOC, marginal loss set to zero in static game).</a:t>
            </a:r>
          </a:p>
          <a:p>
            <a:r>
              <a:rPr lang="en-NZ" dirty="0"/>
              <a:t>2) The optimal response of the fiscal authority through the optimal choice of f and m in the following period.</a:t>
            </a:r>
          </a:p>
          <a:p>
            <a:r>
              <a:rPr lang="en-NZ" dirty="0"/>
              <a:t>3) The optimal readjustment of f to the strategic response of m.</a:t>
            </a:r>
          </a:p>
        </p:txBody>
      </p:sp>
      <p:sp>
        <p:nvSpPr>
          <p:cNvPr id="4" name="Slide Number Placeholder 3">
            <a:extLst>
              <a:ext uri="{FF2B5EF4-FFF2-40B4-BE49-F238E27FC236}">
                <a16:creationId xmlns:a16="http://schemas.microsoft.com/office/drawing/2014/main" id="{FC081CE5-BAE2-D0E9-4AD3-66051BFA68E0}"/>
              </a:ext>
            </a:extLst>
          </p:cNvPr>
          <p:cNvSpPr>
            <a:spLocks noGrp="1"/>
          </p:cNvSpPr>
          <p:nvPr>
            <p:ph type="sldNum" sz="quarter" idx="5"/>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3955947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CF5D-E59B-E131-C8A1-D3729EEB1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89912-3B20-2850-3513-3B9383AB30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4A069-CE95-1754-57C6-0475D9ED0479}"/>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endParaRPr lang="en-NZ" dirty="0"/>
          </a:p>
        </p:txBody>
      </p:sp>
      <p:sp>
        <p:nvSpPr>
          <p:cNvPr id="4" name="Slide Number Placeholder 3">
            <a:extLst>
              <a:ext uri="{FF2B5EF4-FFF2-40B4-BE49-F238E27FC236}">
                <a16:creationId xmlns:a16="http://schemas.microsoft.com/office/drawing/2014/main" id="{F9986977-849A-35BD-638B-E89056AB12BB}"/>
              </a:ext>
            </a:extLst>
          </p:cNvPr>
          <p:cNvSpPr>
            <a:spLocks noGrp="1"/>
          </p:cNvSpPr>
          <p:nvPr>
            <p:ph type="sldNum" sz="quarter" idx="5"/>
          </p:nvPr>
        </p:nvSpPr>
        <p:spPr/>
        <p:txBody>
          <a:bodyPr/>
          <a:lstStyle/>
          <a:p>
            <a:fld id="{22FC436C-5653-4517-9B94-0BB68ACE2454}" type="slidenum">
              <a:rPr lang="en-AU" smtClean="0"/>
              <a:pPr/>
              <a:t>28</a:t>
            </a:fld>
            <a:endParaRPr lang="en-AU"/>
          </a:p>
        </p:txBody>
      </p:sp>
    </p:spTree>
    <p:extLst>
      <p:ext uri="{BB962C8B-B14F-4D97-AF65-F5344CB8AC3E}">
        <p14:creationId xmlns:p14="http://schemas.microsoft.com/office/powerpoint/2010/main" val="4179515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B5306-AA10-69EB-948A-F66D55364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73E23-7942-F7FE-A5B8-19906469C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063E8-6505-268B-A18F-CF76325B97A1}"/>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22BB2D68-4417-E2FF-6872-B04B454C59C1}"/>
              </a:ext>
            </a:extLst>
          </p:cNvPr>
          <p:cNvSpPr>
            <a:spLocks noGrp="1"/>
          </p:cNvSpPr>
          <p:nvPr>
            <p:ph type="sldNum" sz="quarter" idx="5"/>
          </p:nvPr>
        </p:nvSpPr>
        <p:spPr/>
        <p:txBody>
          <a:bodyPr/>
          <a:lstStyle/>
          <a:p>
            <a:fld id="{22FC436C-5653-4517-9B94-0BB68ACE2454}" type="slidenum">
              <a:rPr lang="en-AU" smtClean="0"/>
              <a:pPr/>
              <a:t>29</a:t>
            </a:fld>
            <a:endParaRPr lang="en-AU"/>
          </a:p>
        </p:txBody>
      </p:sp>
    </p:spTree>
    <p:extLst>
      <p:ext uri="{BB962C8B-B14F-4D97-AF65-F5344CB8AC3E}">
        <p14:creationId xmlns:p14="http://schemas.microsoft.com/office/powerpoint/2010/main" val="1508711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“prisoners dilemma” , where both monetary and fiscal authorities would have been better off if they had not tried to counteract each others policy.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First solve the RANK model with output and inflation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Then look to extend into a HANK approach, allows us to include inequality as </a:t>
            </a:r>
            <a:r>
              <a:rPr lang="en-US"/>
              <a:t>a target.</a:t>
            </a:r>
            <a:endParaRPr lang="en-US" dirty="0"/>
          </a:p>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30</a:t>
            </a:fld>
            <a:endParaRPr lang="en-AU"/>
          </a:p>
        </p:txBody>
      </p:sp>
    </p:spTree>
    <p:extLst>
      <p:ext uri="{BB962C8B-B14F-4D97-AF65-F5344CB8AC3E}">
        <p14:creationId xmlns:p14="http://schemas.microsoft.com/office/powerpoint/2010/main" val="268762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31</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423548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a:p>
            <a:endParaRPr lang="en-AU" dirty="0"/>
          </a:p>
          <a:p>
            <a:r>
              <a:rPr lang="en-AU" dirty="0"/>
              <a:t>Dynamic game is important, because “precommitment” and potential failures/successes from that require a dynamic game.</a:t>
            </a:r>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261291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356157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started this 2 weeks ago, so we have stuck with a very simple model to show the “tendencies” we believe a more complex macro-game theory model will involve.</a:t>
            </a:r>
          </a:p>
          <a:p>
            <a:endParaRPr lang="en-US" dirty="0"/>
          </a:p>
          <a:p>
            <a:r>
              <a:rPr lang="en-US" dirty="0"/>
              <a:t>Example: dg is the sensitivity of inflation to tightness in fiscal policy.</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8</a:t>
            </a:fld>
            <a:endParaRPr lang="en-AU"/>
          </a:p>
        </p:txBody>
      </p:sp>
    </p:spTree>
    <p:extLst>
      <p:ext uri="{BB962C8B-B14F-4D97-AF65-F5344CB8AC3E}">
        <p14:creationId xmlns:p14="http://schemas.microsoft.com/office/powerpoint/2010/main" val="1589114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 </a:t>
            </a:r>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2330336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11/11/2024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6D2-816B-0975-EAEC-71C3B06CC83A}"/>
              </a:ext>
            </a:extLst>
          </p:cNvPr>
          <p:cNvSpPr>
            <a:spLocks noGrp="1"/>
          </p:cNvSpPr>
          <p:nvPr>
            <p:ph type="title"/>
          </p:nvPr>
        </p:nvSpPr>
        <p:spPr/>
        <p:txBody>
          <a:bodyPr/>
          <a:lstStyle/>
          <a:p>
            <a:r>
              <a:rPr lang="en-AU" dirty="0"/>
              <a:t>Precommitment</a:t>
            </a:r>
          </a:p>
        </p:txBody>
      </p:sp>
      <p:sp>
        <p:nvSpPr>
          <p:cNvPr id="3" name="Content Placeholder 2">
            <a:extLst>
              <a:ext uri="{FF2B5EF4-FFF2-40B4-BE49-F238E27FC236}">
                <a16:creationId xmlns:a16="http://schemas.microsoft.com/office/drawing/2014/main" id="{9593B369-6459-DAB7-95A5-CFFAA7606CAD}"/>
              </a:ext>
            </a:extLst>
          </p:cNvPr>
          <p:cNvSpPr>
            <a:spLocks noGrp="1"/>
          </p:cNvSpPr>
          <p:nvPr>
            <p:ph sz="half" idx="1"/>
          </p:nvPr>
        </p:nvSpPr>
        <p:spPr>
          <a:xfrm>
            <a:off x="313184" y="820589"/>
            <a:ext cx="8521254" cy="3671640"/>
          </a:xfrm>
        </p:spPr>
        <p:txBody>
          <a:bodyPr/>
          <a:lstStyle/>
          <a:p>
            <a:pPr marL="0" indent="0">
              <a:buNone/>
            </a:pPr>
            <a:r>
              <a:rPr lang="en-AU" b="1" dirty="0">
                <a:solidFill>
                  <a:srgbClr val="0070C0"/>
                </a:solidFill>
              </a:rPr>
              <a:t>What is pre-commitment?</a:t>
            </a:r>
          </a:p>
          <a:p>
            <a:r>
              <a:rPr lang="en-AU" dirty="0"/>
              <a:t>A government budget.</a:t>
            </a:r>
          </a:p>
          <a:p>
            <a:r>
              <a:rPr lang="en-AU" dirty="0"/>
              <a:t>A published path for interest rates.</a:t>
            </a:r>
          </a:p>
          <a:p>
            <a:r>
              <a:rPr lang="en-AU" i="1" dirty="0"/>
              <a:t>The sequencing of announcements/choices</a:t>
            </a:r>
            <a:r>
              <a:rPr lang="en-AU" dirty="0"/>
              <a:t>.</a:t>
            </a:r>
          </a:p>
          <a:p>
            <a:r>
              <a:rPr lang="en-AU" i="1" dirty="0"/>
              <a:t>A friction in changing policy</a:t>
            </a:r>
            <a:r>
              <a:rPr lang="en-AU" dirty="0"/>
              <a:t>.</a:t>
            </a:r>
          </a:p>
          <a:p>
            <a:r>
              <a:rPr lang="en-AU" i="1" dirty="0"/>
              <a:t>Costly commitment to a rule</a:t>
            </a:r>
            <a:r>
              <a:rPr lang="en-AU" dirty="0"/>
              <a:t>.</a:t>
            </a:r>
          </a:p>
          <a:p>
            <a:endParaRPr lang="en-AU" dirty="0"/>
          </a:p>
          <a:p>
            <a:pPr marL="0" indent="0">
              <a:buNone/>
            </a:pPr>
            <a:r>
              <a:rPr lang="en-AU" dirty="0"/>
              <a:t>In our static game we simply assume that a player “moves first” (Stackelberg game).  In a dynamic game this will be about “costs of adjustment”.</a:t>
            </a:r>
          </a:p>
        </p:txBody>
      </p:sp>
    </p:spTree>
    <p:extLst>
      <p:ext uri="{BB962C8B-B14F-4D97-AF65-F5344CB8AC3E}">
        <p14:creationId xmlns:p14="http://schemas.microsoft.com/office/powerpoint/2010/main" val="113993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7E3-61A2-3E21-7B14-87B464EA13F1}"/>
              </a:ext>
            </a:extLst>
          </p:cNvPr>
          <p:cNvSpPr>
            <a:spLocks noGrp="1"/>
          </p:cNvSpPr>
          <p:nvPr>
            <p:ph type="title"/>
          </p:nvPr>
        </p:nvSpPr>
        <p:spPr/>
        <p:txBody>
          <a:bodyPr/>
          <a:lstStyle/>
          <a:p>
            <a:r>
              <a:rPr lang="en-AU" dirty="0"/>
              <a:t>Summary of analytical solutions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FA9E69-76CC-A4EA-3F31-C849BD53D228}"/>
                  </a:ext>
                </a:extLst>
              </p:cNvPr>
              <p:cNvSpPr>
                <a:spLocks noGrp="1"/>
              </p:cNvSpPr>
              <p:nvPr>
                <p:ph sz="half" idx="2"/>
              </p:nvPr>
            </p:nvSpPr>
            <p:spPr>
              <a:xfrm>
                <a:off x="323850" y="820342"/>
                <a:ext cx="8510588" cy="3671888"/>
              </a:xfrm>
            </p:spPr>
            <p:txBody>
              <a:bodyPr>
                <a:normAutofit fontScale="92500" lnSpcReduction="10000"/>
              </a:bodyPr>
              <a:lstStyle/>
              <a:p>
                <a:r>
                  <a:rPr lang="en-AU" b="1" dirty="0"/>
                  <a:t>Nash equilibrium: </a:t>
                </a:r>
                <a:r>
                  <a:rPr lang="en-AU" dirty="0"/>
                  <a:t>solve the best response functions for both the government and the central bank simultaneously to obtain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m:t>
                        </m:r>
                      </m:sup>
                    </m:sSup>
                  </m:oMath>
                </a14:m>
                <a:r>
                  <a:rPr lang="en-AU" b="1" dirty="0"/>
                  <a:t> </a:t>
                </a:r>
                <a:r>
                  <a:rPr lang="en-AU" dirty="0"/>
                  <a:t>and</a:t>
                </a:r>
                <a:r>
                  <a:rPr lang="en-AU" b="1" dirty="0"/>
                  <a:t>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m:t>
                        </m:r>
                      </m:sup>
                    </m:sSup>
                  </m:oMath>
                </a14:m>
                <a:br>
                  <a:rPr lang="en-US" dirty="0"/>
                </a:br>
                <a:endParaRPr lang="en-AU" dirty="0"/>
              </a:p>
              <a:p>
                <a:r>
                  <a:rPr lang="en-AU" b="1" dirty="0"/>
                  <a:t>Precommitment: </a:t>
                </a:r>
                <a:r>
                  <a:rPr lang="en-AU" dirty="0"/>
                  <a:t>In the first stage, each player can choose to </a:t>
                </a:r>
                <a:r>
                  <a:rPr lang="en-AU" dirty="0" err="1"/>
                  <a:t>precommit</a:t>
                </a:r>
                <a:r>
                  <a:rPr lang="en-AU" dirty="0"/>
                  <a:t> to policies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𝑚</m:t>
                        </m:r>
                      </m:e>
                      <m:sub>
                        <m:r>
                          <a:rPr lang="en-AU" b="0" i="1" smtClean="0">
                            <a:latin typeface="Cambria Math" panose="02040503050406030204" pitchFamily="18" charset="0"/>
                          </a:rPr>
                          <m:t>1</m:t>
                        </m:r>
                      </m:sub>
                    </m:sSub>
                  </m:oMath>
                </a14:m>
                <a:r>
                  <a:rPr lang="en-AU" dirty="0"/>
                  <a:t>, knowing the second stage best response functions.</a:t>
                </a:r>
                <a:br>
                  <a:rPr lang="en-AU" dirty="0"/>
                </a:br>
                <a:endParaRPr lang="en-AU" dirty="0"/>
              </a:p>
              <a:p>
                <a:r>
                  <a:rPr lang="en-AU" b="1" dirty="0"/>
                  <a:t>Cooperative outcome: </a:t>
                </a:r>
                <a:r>
                  <a:rPr lang="en-AU" dirty="0"/>
                  <a:t>Minimise the joint loss function to obtain the socially optimal fiscal and monetary policies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0</m:t>
                        </m:r>
                      </m:sup>
                    </m:sSup>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0</m:t>
                        </m:r>
                      </m:sup>
                    </m:sSup>
                  </m:oMath>
                </a14:m>
                <a:r>
                  <a:rPr lang="en-AU" dirty="0"/>
                  <a:t>.</a:t>
                </a:r>
              </a:p>
              <a:p>
                <a:endParaRPr lang="en-AU" dirty="0"/>
              </a:p>
              <a:p>
                <a:pPr marL="0" indent="0">
                  <a:buNone/>
                </a:pPr>
                <a:r>
                  <a:rPr lang="en-AU" dirty="0"/>
                  <a:t>As it is fundamentally a “static” game, if both players </a:t>
                </a:r>
                <a:r>
                  <a:rPr lang="en-AU" dirty="0" err="1"/>
                  <a:t>precommit</a:t>
                </a:r>
                <a:r>
                  <a:rPr lang="en-AU" dirty="0"/>
                  <a:t> we end up at the Nash Equilibrium again (i.e. precommitment reflects information about the current choice).</a:t>
                </a:r>
              </a:p>
              <a:p>
                <a:endParaRPr lang="en-AU" b="1" dirty="0"/>
              </a:p>
            </p:txBody>
          </p:sp>
        </mc:Choice>
        <mc:Fallback xmlns="">
          <p:sp>
            <p:nvSpPr>
              <p:cNvPr id="4" name="Content Placeholder 3">
                <a:extLst>
                  <a:ext uri="{FF2B5EF4-FFF2-40B4-BE49-F238E27FC236}">
                    <a16:creationId xmlns:a16="http://schemas.microsoft.com/office/drawing/2014/main" id="{C9FA9E69-76CC-A4EA-3F31-C849BD53D228}"/>
                  </a:ext>
                </a:extLst>
              </p:cNvPr>
              <p:cNvSpPr>
                <a:spLocks noGrp="1" noRot="1" noChangeAspect="1" noMove="1" noResize="1" noEditPoints="1" noAdjustHandles="1" noChangeArrowheads="1" noChangeShapeType="1" noTextEdit="1"/>
              </p:cNvSpPr>
              <p:nvPr>
                <p:ph sz="half" idx="2"/>
              </p:nvPr>
            </p:nvSpPr>
            <p:spPr>
              <a:xfrm>
                <a:off x="323850" y="820342"/>
                <a:ext cx="8510588" cy="3671888"/>
              </a:xfrm>
              <a:blipFill>
                <a:blip r:embed="rId3"/>
                <a:stretch>
                  <a:fillRect l="-645" t="-1661" r="-1003"/>
                </a:stretch>
              </a:blipFill>
            </p:spPr>
            <p:txBody>
              <a:bodyPr/>
              <a:lstStyle/>
              <a:p>
                <a:r>
                  <a:rPr lang="en-NZ">
                    <a:noFill/>
                  </a:rPr>
                  <a:t> </a:t>
                </a:r>
              </a:p>
            </p:txBody>
          </p:sp>
        </mc:Fallback>
      </mc:AlternateContent>
    </p:spTree>
    <p:extLst>
      <p:ext uri="{BB962C8B-B14F-4D97-AF65-F5344CB8AC3E}">
        <p14:creationId xmlns:p14="http://schemas.microsoft.com/office/powerpoint/2010/main" val="39294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Modelling Assumptions</a:t>
            </a:r>
          </a:p>
          <a:p>
            <a:endParaRPr lang="en-AU" dirty="0"/>
          </a:p>
          <a:p>
            <a:pPr marL="0" indent="0">
              <a:buNone/>
            </a:pPr>
            <a:r>
              <a:rPr lang="en-AU" b="1" dirty="0"/>
              <a:t>Asymmetry in objectives</a:t>
            </a:r>
            <a:r>
              <a:rPr lang="en-AU" dirty="0"/>
              <a:t>: Monetary authority only weights inflation, government only growth (one target, one instrument)</a:t>
            </a:r>
          </a:p>
          <a:p>
            <a:pPr marL="0" indent="0">
              <a:buNone/>
            </a:pPr>
            <a:endParaRPr lang="en-AU" dirty="0"/>
          </a:p>
          <a:p>
            <a:pPr marL="0" indent="0">
              <a:buNone/>
            </a:pPr>
            <a:r>
              <a:rPr lang="en-AU" b="1" dirty="0"/>
              <a:t>Adjustment cost of instrument</a:t>
            </a:r>
            <a:r>
              <a:rPr lang="en-AU" dirty="0"/>
              <a:t>: Necessary to prevent “total offset” – otherwise Nash Equilibrium is indeterminant.</a:t>
            </a:r>
          </a:p>
          <a:p>
            <a:pPr marL="0" indent="0">
              <a:buNone/>
            </a:pPr>
            <a:endParaRPr lang="en-AU" dirty="0"/>
          </a:p>
          <a:p>
            <a:pPr marL="0" indent="0">
              <a:buNone/>
            </a:pPr>
            <a:r>
              <a:rPr lang="en-AU" b="1" dirty="0"/>
              <a:t>Rational expectations</a:t>
            </a:r>
            <a:r>
              <a:rPr lang="en-AU" dirty="0"/>
              <a:t>: Agents know and respond to the best response of other agents.</a:t>
            </a:r>
          </a:p>
        </p:txBody>
      </p:sp>
    </p:spTree>
    <p:extLst>
      <p:ext uri="{BB962C8B-B14F-4D97-AF65-F5344CB8AC3E}">
        <p14:creationId xmlns:p14="http://schemas.microsoft.com/office/powerpoint/2010/main" val="41958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Demand shock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699542"/>
                <a:ext cx="7427168" cy="4303463"/>
              </a:xfrm>
            </p:spPr>
            <p:txBody>
              <a:bodyPr>
                <a:normAutofit fontScale="550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AU" dirty="0"/>
              </a:p>
              <a:p>
                <a14:m>
                  <m:oMath xmlns:m="http://schemas.openxmlformats.org/officeDocument/2006/math">
                    <m:r>
                      <m:rPr>
                        <m:nor/>
                      </m:rPr>
                      <a:rPr lang="el-GR" dirty="0" smtClean="0">
                        <a:solidFill>
                          <a:srgbClr val="92D050"/>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rgbClr val="0070C0"/>
                        </a:solidFill>
                        <a:latin typeface="Cambria Math" panose="02040503050406030204" pitchFamily="18" charset="0"/>
                        <a:ea typeface="Cambria Math" panose="02040503050406030204" pitchFamily="18" charset="0"/>
                      </a:rPr>
                      <m:t>α</m:t>
                    </m:r>
                    <m:r>
                      <a:rPr lang="el-GR" i="1" dirty="0">
                        <a:solidFill>
                          <a:srgbClr val="0070C0"/>
                        </a:solidFill>
                        <a:latin typeface="Cambria Math" panose="02040503050406030204" pitchFamily="18" charset="0"/>
                        <a:ea typeface="Cambria Math" panose="02040503050406030204" pitchFamily="18" charset="0"/>
                      </a:rPr>
                      <m:t> </m:t>
                    </m:r>
                  </m:oMath>
                </a14:m>
                <a:r>
                  <a:rPr lang="en-AU" dirty="0"/>
                  <a:t>= 1.5 (intercept for output)</a:t>
                </a:r>
              </a:p>
              <a:p>
                <a:endParaRPr lang="en-AU" dirty="0"/>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AU" i="1">
                            <a:solidFill>
                              <a:srgbClr val="92D050"/>
                            </a:solidFill>
                            <a:latin typeface="Cambria Math" panose="02040503050406030204" pitchFamily="18" charset="0"/>
                          </a:rPr>
                          <m:t>𝐺</m:t>
                        </m:r>
                      </m:sub>
                      <m:sup>
                        <m:r>
                          <a:rPr lang="en-AU" i="1">
                            <a:solidFill>
                              <a:srgbClr val="92D050"/>
                            </a:solidFill>
                            <a:latin typeface="Cambria Math" panose="02040503050406030204" pitchFamily="18" charset="0"/>
                          </a:rPr>
                          <m:t>∗</m:t>
                        </m:r>
                      </m:sup>
                    </m:sSubSup>
                  </m:oMath>
                </a14:m>
                <a:r>
                  <a:rPr lang="en-AU" dirty="0"/>
                  <a:t>= 2  (Government's target inflation)</a:t>
                </a:r>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US" b="0" i="1" smtClean="0">
                            <a:solidFill>
                              <a:srgbClr val="92D050"/>
                            </a:solidFill>
                            <a:latin typeface="Cambria Math" panose="02040503050406030204" pitchFamily="18" charset="0"/>
                          </a:rPr>
                          <m:t>𝑀</m:t>
                        </m:r>
                      </m:sub>
                      <m:sup>
                        <m:r>
                          <a:rPr lang="en-AU" i="1">
                            <a:solidFill>
                              <a:srgbClr val="92D050"/>
                            </a:solidFill>
                            <a:latin typeface="Cambria Math" panose="02040503050406030204" pitchFamily="18" charset="0"/>
                          </a:rPr>
                          <m:t>∗</m:t>
                        </m:r>
                      </m:sup>
                    </m:sSubSup>
                  </m:oMath>
                </a14:m>
                <a:r>
                  <a:rPr lang="en-AU" dirty="0"/>
                  <a:t>= 2 (Central bank's target inflation)</a:t>
                </a:r>
              </a:p>
              <a:p>
                <a:endParaRPr lang="en-AU" dirty="0"/>
              </a:p>
              <a:p>
                <a:r>
                  <a:rPr lang="en-AU" dirty="0"/>
                  <a:t>Ideal instrument for </a:t>
                </a:r>
                <a:r>
                  <a:rPr lang="en-AU" b="1" dirty="0"/>
                  <a:t>f</a:t>
                </a:r>
                <a:r>
                  <a:rPr lang="en-AU" dirty="0"/>
                  <a:t> and </a:t>
                </a:r>
                <a:r>
                  <a:rPr lang="en-AU" b="1" dirty="0"/>
                  <a:t>m </a:t>
                </a:r>
                <a:r>
                  <a:rPr lang="en-AU" dirty="0"/>
                  <a:t>(</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oMath>
                </a14:m>
                <a:r>
                  <a:rPr lang="en-AU" dirty="0"/>
                  <a:t>) at zero – therefore it is costly to set the instrument at a different level (responding to a shock is costly).</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actions are </a:t>
                </a:r>
                <a:r>
                  <a:rPr lang="en-AU" b="1" dirty="0"/>
                  <a:t>complementary,</a:t>
                </a:r>
                <a:r>
                  <a:rPr lang="en-AU" dirty="0"/>
                  <a:t> but they do not fully internalise the benefit of easing policy </a:t>
                </a:r>
                <a:r>
                  <a:rPr lang="en-AU" b="1" dirty="0"/>
                  <a:t>(strategic substitutes).</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mc:Choice>
        <mc:Fallback>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699542"/>
                <a:ext cx="7427168" cy="4303463"/>
              </a:xfrm>
              <a:blipFill>
                <a:blip r:embed="rId3"/>
                <a:stretch>
                  <a:fillRect t="-850"/>
                </a:stretch>
              </a:blipFill>
            </p:spPr>
            <p:txBody>
              <a:bodyPr/>
              <a:lstStyle/>
              <a:p>
                <a:r>
                  <a:rPr lang="en-AU">
                    <a:noFill/>
                  </a:rPr>
                  <a:t> </a:t>
                </a:r>
              </a:p>
            </p:txBody>
          </p:sp>
        </mc:Fallback>
      </mc:AlternateContent>
    </p:spTree>
    <p:extLst>
      <p:ext uri="{BB962C8B-B14F-4D97-AF65-F5344CB8AC3E}">
        <p14:creationId xmlns:p14="http://schemas.microsoft.com/office/powerpoint/2010/main" val="338038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Supply shock (positive)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625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US"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oMath>
                </a14:m>
                <a:r>
                  <a:rPr lang="en-US" dirty="0">
                    <a:solidFill>
                      <a:schemeClr val="tx1"/>
                    </a:solidFill>
                  </a:rPr>
                  <a:t> </a:t>
                </a:r>
                <a:r>
                  <a:rPr lang="en-AU" dirty="0"/>
                  <a:t>= 2.5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increases the marginal benefit of doing more by imposing a negative spillover </a:t>
                </a:r>
                <a:r>
                  <a:rPr lang="en-AU" b="1" dirty="0"/>
                  <a:t>(strategic complements).</a:t>
                </a:r>
              </a:p>
              <a:p>
                <a:pPr marL="0" indent="0">
                  <a:buNone/>
                </a:pPr>
                <a:endParaRPr lang="en-AU" dirty="0"/>
              </a:p>
              <a:p>
                <a:pPr marL="0" indent="0">
                  <a:buNone/>
                </a:pPr>
                <a:r>
                  <a:rPr lang="en-AU" dirty="0"/>
                  <a:t>This “</a:t>
                </a:r>
                <a:r>
                  <a:rPr lang="en-AU" b="1" dirty="0"/>
                  <a:t>offset</a:t>
                </a:r>
                <a:r>
                  <a:rPr lang="en-AU" dirty="0"/>
                  <a:t>” incentive is traded off against the cost of moving away from the initial/target instrument value </a:t>
                </a:r>
                <a:r>
                  <a:rPr lang="en-AU" b="1" dirty="0"/>
                  <a:t>(Equilibrium requires adjustment costs).</a:t>
                </a:r>
              </a:p>
              <a:p>
                <a:pPr marL="0" indent="0">
                  <a:buNone/>
                </a:pPr>
                <a:endParaRPr lang="en-AU" dirty="0"/>
              </a:p>
              <a:p>
                <a:endParaRPr lang="en-AU" dirty="0"/>
              </a:p>
            </p:txBody>
          </p:sp>
        </mc:Choice>
        <mc:Fallback>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8"/>
                <a:ext cx="8075240" cy="3983409"/>
              </a:xfrm>
              <a:blipFill>
                <a:blip r:embed="rId3"/>
                <a:stretch>
                  <a:fillRect l="-75" t="-1072"/>
                </a:stretch>
              </a:blipFill>
            </p:spPr>
            <p:txBody>
              <a:bodyPr/>
              <a:lstStyle/>
              <a:p>
                <a:r>
                  <a:rPr lang="en-AU">
                    <a:noFill/>
                  </a:rPr>
                  <a:t> </a:t>
                </a:r>
              </a:p>
            </p:txBody>
          </p:sp>
        </mc:Fallback>
      </mc:AlternateContent>
    </p:spTree>
    <p:extLst>
      <p:ext uri="{BB962C8B-B14F-4D97-AF65-F5344CB8AC3E}">
        <p14:creationId xmlns:p14="http://schemas.microsoft.com/office/powerpoint/2010/main" val="601116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a:t>
            </a:r>
            <a:r>
              <a:rPr lang="en-AU"/>
              <a:t>(supply)</a:t>
            </a:r>
            <a:endParaRPr lang="en-AU" dirty="0"/>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Inflation only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8510588" cy="3671640"/>
              </a:xfrm>
            </p:spPr>
            <p:txBody>
              <a:bodyPr>
                <a:normAutofit fontScale="92500" lnSpcReduction="20000"/>
              </a:bodyPr>
              <a:lstStyle/>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r>
                  <a:rPr lang="en-AU" dirty="0" err="1"/>
                  <a:t>pi_B_star</a:t>
                </a:r>
                <a:r>
                  <a:rPr lang="en-AU" dirty="0"/>
                  <a:t> creates a situation where people want higher inflation </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r>
                      <a:rPr lang="el-GR" i="1" dirty="0" smtClean="0">
                        <a:solidFill>
                          <a:schemeClr val="tx1"/>
                        </a:solidFill>
                        <a:latin typeface="Cambria Math" panose="02040503050406030204" pitchFamily="18" charset="0"/>
                        <a:ea typeface="Cambria Math" panose="02040503050406030204" pitchFamily="18" charset="0"/>
                      </a:rPr>
                      <m:t> </m:t>
                    </m:r>
                  </m:oMath>
                </a14:m>
                <a:r>
                  <a:rPr lang="en-AU" dirty="0"/>
                  <a:t>= 2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r>
                  <a:rPr lang="en-AU" dirty="0"/>
                  <a:t>For government the situation is ideal – only response is due to the expectation of a response by monetary authorities.</a:t>
                </a:r>
              </a:p>
              <a:p>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9"/>
                <a:ext cx="8510588" cy="3671640"/>
              </a:xfrm>
              <a:blipFill>
                <a:blip r:embed="rId2"/>
                <a:stretch>
                  <a:fillRect l="-645" t="-2492"/>
                </a:stretch>
              </a:blipFill>
            </p:spPr>
            <p:txBody>
              <a:bodyPr/>
              <a:lstStyle/>
              <a:p>
                <a:r>
                  <a:rPr lang="en-AU">
                    <a:noFill/>
                  </a:rPr>
                  <a:t> </a:t>
                </a:r>
              </a:p>
            </p:txBody>
          </p:sp>
        </mc:Fallback>
      </mc:AlternateContent>
    </p:spTree>
    <p:extLst>
      <p:ext uri="{BB962C8B-B14F-4D97-AF65-F5344CB8AC3E}">
        <p14:creationId xmlns:p14="http://schemas.microsoft.com/office/powerpoint/2010/main" val="96203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77500" lnSpcReduction="20000"/>
          </a:bodyPr>
          <a:lstStyle/>
          <a:p>
            <a:r>
              <a:rPr lang="en-AU" dirty="0"/>
              <a:t>We outline theoretical relationships between monetary and fiscal policies that may occur in the face of uncoordinated action using concepts from non-cooperative game theory.</a:t>
            </a:r>
            <a:br>
              <a:rPr lang="en-AU" dirty="0"/>
            </a:br>
            <a:endParaRPr lang="en-AU" dirty="0"/>
          </a:p>
          <a:p>
            <a:r>
              <a:rPr lang="en-AU" dirty="0"/>
              <a:t>We extend the current literature to include </a:t>
            </a:r>
          </a:p>
          <a:p>
            <a:pPr lvl="1"/>
            <a:r>
              <a:rPr lang="en-AU" dirty="0"/>
              <a:t>dynamic strategic motives</a:t>
            </a:r>
          </a:p>
          <a:p>
            <a:pPr lvl="1"/>
            <a:r>
              <a:rPr lang="en-AU" dirty="0"/>
              <a:t>The ability for policy makers to </a:t>
            </a:r>
            <a:r>
              <a:rPr lang="en-AU" b="1" dirty="0"/>
              <a:t>pre-commit</a:t>
            </a:r>
            <a:r>
              <a:rPr lang="en-AU" dirty="0"/>
              <a:t> in opposition to each other</a:t>
            </a:r>
          </a:p>
          <a:p>
            <a:pPr lvl="1"/>
            <a:r>
              <a:rPr lang="en-AU" dirty="0"/>
              <a:t>The importance of </a:t>
            </a:r>
            <a:r>
              <a:rPr lang="en-AU" b="1" dirty="0"/>
              <a:t>adjustment costs</a:t>
            </a:r>
            <a:r>
              <a:rPr lang="en-AU" dirty="0"/>
              <a:t> and the choice of stickiness for generating these outcomes</a:t>
            </a:r>
          </a:p>
          <a:p>
            <a:pPr lvl="1"/>
            <a:endParaRPr lang="en-AU" dirty="0"/>
          </a:p>
          <a:p>
            <a:r>
              <a:rPr lang="en-AU" dirty="0"/>
              <a:t>We find that individual rationality by policy makers to independently pre-commit to courses of action may generate worse outcomes for both monetary and fiscal decision makers (</a:t>
            </a:r>
            <a:r>
              <a:rPr lang="en-AU" u="sng" dirty="0"/>
              <a:t>depending on the shock</a:t>
            </a:r>
            <a:r>
              <a:rPr lang="en-AU" dirty="0"/>
              <a:t>)</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8" name="Content Placeholder 7" descr="A graph of blue and pink bars&#10;&#10;Description automatically generated">
            <a:extLst>
              <a:ext uri="{FF2B5EF4-FFF2-40B4-BE49-F238E27FC236}">
                <a16:creationId xmlns:a16="http://schemas.microsoft.com/office/drawing/2014/main" id="{27260B4C-0FCC-D173-1941-26DADE0E4BC4}"/>
              </a:ext>
            </a:extLst>
          </p:cNvPr>
          <p:cNvPicPr>
            <a:picLocks noGrp="1" noChangeAspect="1"/>
          </p:cNvPicPr>
          <p:nvPr>
            <p:ph sz="half" idx="1"/>
          </p:nvPr>
        </p:nvPicPr>
        <p:blipFill>
          <a:blip r:embed="rId3"/>
          <a:stretch>
            <a:fillRect/>
          </a:stretch>
        </p:blipFill>
        <p:spPr>
          <a:xfrm>
            <a:off x="312738" y="949976"/>
            <a:ext cx="4175125" cy="3413411"/>
          </a:xfrm>
        </p:spPr>
      </p:pic>
      <p:pic>
        <p:nvPicPr>
          <p:cNvPr id="10" name="Content Placeholder 9" descr="A graph of a chart&#10;&#10;Description automatically generated with medium confidence">
            <a:extLst>
              <a:ext uri="{FF2B5EF4-FFF2-40B4-BE49-F238E27FC236}">
                <a16:creationId xmlns:a16="http://schemas.microsoft.com/office/drawing/2014/main" id="{91B8B492-A3AA-0157-2EEF-1E02C7C76D7A}"/>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618949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1" name="Content Placeholder 10" descr="A graph of a line&#10;&#10;Description automatically generated">
            <a:extLst>
              <a:ext uri="{FF2B5EF4-FFF2-40B4-BE49-F238E27FC236}">
                <a16:creationId xmlns:a16="http://schemas.microsoft.com/office/drawing/2014/main" id="{5AF2F5AC-DC0F-5C3C-8687-9E78809F13E8}"/>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showing the amount of financial loss&#10;&#10;Description automatically generated with medium confidence">
            <a:extLst>
              <a:ext uri="{FF2B5EF4-FFF2-40B4-BE49-F238E27FC236}">
                <a16:creationId xmlns:a16="http://schemas.microsoft.com/office/drawing/2014/main" id="{203445C9-4FD7-29AE-7269-4CC0C1F1BAD7}"/>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313646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70000" lnSpcReduction="20000"/>
          </a:bodyPr>
          <a:lstStyle/>
          <a:p>
            <a:pPr lvl="0">
              <a:buFont typeface="+mj-lt"/>
              <a:buChar char="•"/>
            </a:pPr>
            <a:r>
              <a:rPr lang="en-NZ" dirty="0"/>
              <a:t>Previously looked at a static model. </a:t>
            </a:r>
            <a:br>
              <a:rPr lang="en-NZ" dirty="0"/>
            </a:br>
            <a:endParaRPr lang="en-NZ" dirty="0"/>
          </a:p>
          <a:p>
            <a:pPr lvl="0">
              <a:buFont typeface="+mj-lt"/>
              <a:buChar char="•"/>
            </a:pPr>
            <a:r>
              <a:rPr lang="en-NZ" dirty="0"/>
              <a:t>“Leadership” was just given. But leadership can be defined endogenously by adding a link between current choices and future payoffs.</a:t>
            </a:r>
          </a:p>
          <a:p>
            <a:pPr lvl="0">
              <a:buFont typeface="+mj-lt"/>
              <a:buChar char="•"/>
            </a:pPr>
            <a:endParaRPr lang="en-NZ" dirty="0"/>
          </a:p>
          <a:p>
            <a:pPr lvl="0">
              <a:buFont typeface="+mj-lt"/>
              <a:buChar char="•"/>
            </a:pPr>
            <a:r>
              <a:rPr lang="en-NZ" dirty="0"/>
              <a:t>The idea of “costly change in a policy instrument” – and therefore the idea of “precommitment” – require dynamics. </a:t>
            </a:r>
            <a:br>
              <a:rPr lang="en-NZ" dirty="0"/>
            </a:br>
            <a:endParaRPr lang="en-NZ" dirty="0"/>
          </a:p>
          <a:p>
            <a:pPr lvl="0">
              <a:buFont typeface="+mj-lt"/>
              <a:buChar char="•"/>
            </a:pPr>
            <a:r>
              <a:rPr lang="en-NZ" dirty="0"/>
              <a:t>For this we will write a dynamic Stackelberg model of monetary policy.</a:t>
            </a:r>
          </a:p>
          <a:p>
            <a:pPr marL="0" lvl="0" indent="0">
              <a:buNone/>
            </a:pPr>
            <a:endParaRPr lang="en-NZ" dirty="0"/>
          </a:p>
          <a:p>
            <a:pPr marL="0" lvl="0" indent="0">
              <a:buNone/>
            </a:pPr>
            <a:r>
              <a:rPr lang="en-NZ" dirty="0">
                <a:solidFill>
                  <a:srgbClr val="FF0000"/>
                </a:solidFill>
              </a:rPr>
              <a:t>Stages of this approach</a:t>
            </a:r>
          </a:p>
          <a:p>
            <a:r>
              <a:rPr lang="en-AU" b="1" dirty="0"/>
              <a:t>Two-choice game</a:t>
            </a:r>
            <a:r>
              <a:rPr lang="en-AU" dirty="0"/>
              <a:t>: To show the value of the intertemporal link.</a:t>
            </a:r>
          </a:p>
          <a:p>
            <a:r>
              <a:rPr lang="en-AU" b="1" dirty="0"/>
              <a:t>Dynamic choice game with shocks</a:t>
            </a:r>
            <a:r>
              <a:rPr lang="en-AU" dirty="0"/>
              <a:t>: Infinite horizon model, with differing expectations about the nature of future “shocks” (i.e. demand or supply shocks).</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Macro-model and 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a:t>
            </a:r>
          </a:p>
        </p:txBody>
      </p:sp>
      <p:sp>
        <p:nvSpPr>
          <p:cNvPr id="4" name="Content Placeholder 3">
            <a:extLst>
              <a:ext uri="{FF2B5EF4-FFF2-40B4-BE49-F238E27FC236}">
                <a16:creationId xmlns:a16="http://schemas.microsoft.com/office/drawing/2014/main" id="{2BCB4934-5A0E-3FD0-6589-21045BD24282}"/>
              </a:ext>
            </a:extLst>
          </p:cNvPr>
          <p:cNvSpPr>
            <a:spLocks noGrp="1"/>
          </p:cNvSpPr>
          <p:nvPr>
            <p:ph sz="half" idx="1"/>
          </p:nvPr>
        </p:nvSpPr>
        <p:spPr/>
        <p:txBody>
          <a:bodyPr>
            <a:normAutofit fontScale="85000" lnSpcReduction="20000"/>
          </a:bodyPr>
          <a:lstStyle/>
          <a:p>
            <a:pPr marL="0" indent="0">
              <a:buNone/>
            </a:pPr>
            <a:r>
              <a:rPr lang="en-NZ" b="1" dirty="0"/>
              <a:t>Approach</a:t>
            </a:r>
          </a:p>
          <a:p>
            <a:r>
              <a:rPr lang="en-NZ" dirty="0"/>
              <a:t>Shock lasts for two periods, and fiscal and monetary choices are made over both.</a:t>
            </a:r>
          </a:p>
          <a:p>
            <a:r>
              <a:rPr lang="en-NZ" dirty="0"/>
              <a:t>The </a:t>
            </a:r>
            <a:r>
              <a:rPr lang="en-NZ" i="1" dirty="0"/>
              <a:t>intertemporal link</a:t>
            </a:r>
            <a:r>
              <a:rPr lang="en-NZ" dirty="0"/>
              <a:t> between choices is the cost of adjusting for the policy chosen in the first period.</a:t>
            </a:r>
          </a:p>
          <a:p>
            <a:r>
              <a:rPr lang="en-NZ" dirty="0"/>
              <a:t>Can solve via backward induction.</a:t>
            </a:r>
          </a:p>
          <a:p>
            <a:r>
              <a:rPr lang="en-NZ" b="1" dirty="0"/>
              <a:t>Note</a:t>
            </a:r>
            <a:r>
              <a:rPr lang="en-NZ" dirty="0"/>
              <a:t>: The purpose of this example is to show the link, we are now solving the infinite horizon game to understand this more fully.</a:t>
            </a:r>
            <a:endParaRPr lang="en-NZ" b="1" dirty="0"/>
          </a:p>
        </p:txBody>
      </p:sp>
      <p:sp>
        <p:nvSpPr>
          <p:cNvPr id="6" name="Content Placeholder 5">
            <a:extLst>
              <a:ext uri="{FF2B5EF4-FFF2-40B4-BE49-F238E27FC236}">
                <a16:creationId xmlns:a16="http://schemas.microsoft.com/office/drawing/2014/main" id="{EAED003C-B8BC-FEEC-BBFA-8282F6CDC842}"/>
              </a:ext>
            </a:extLst>
          </p:cNvPr>
          <p:cNvSpPr>
            <a:spLocks noGrp="1"/>
          </p:cNvSpPr>
          <p:nvPr>
            <p:ph sz="half" idx="2"/>
          </p:nvPr>
        </p:nvSpPr>
        <p:spPr/>
        <p:txBody>
          <a:bodyPr>
            <a:normAutofit fontScale="85000" lnSpcReduction="20000"/>
          </a:bodyPr>
          <a:lstStyle/>
          <a:p>
            <a:pPr marL="0" indent="0">
              <a:buNone/>
            </a:pPr>
            <a:r>
              <a:rPr lang="en-NZ" b="1" dirty="0"/>
              <a:t>Findings</a:t>
            </a:r>
          </a:p>
          <a:p>
            <a:r>
              <a:rPr lang="en-NZ" dirty="0"/>
              <a:t>Demand shock:</a:t>
            </a:r>
          </a:p>
          <a:p>
            <a:pPr lvl="1"/>
            <a:r>
              <a:rPr lang="en-NZ" dirty="0"/>
              <a:t>Leads to lower output and inflation than NE.</a:t>
            </a:r>
          </a:p>
          <a:p>
            <a:pPr lvl="1"/>
            <a:r>
              <a:rPr lang="en-NZ" dirty="0"/>
              <a:t>Both agents use “cost of adjustment” to pre-commit to lower policy easing.</a:t>
            </a:r>
          </a:p>
          <a:p>
            <a:r>
              <a:rPr lang="en-NZ" dirty="0"/>
              <a:t>Supply shock:</a:t>
            </a:r>
          </a:p>
          <a:p>
            <a:pPr lvl="1"/>
            <a:r>
              <a:rPr lang="en-NZ" dirty="0"/>
              <a:t>Coordination, NE, and pre-commitment generate same inflation and output (given symmetric impact on objectives).</a:t>
            </a:r>
          </a:p>
          <a:p>
            <a:pPr lvl="1"/>
            <a:r>
              <a:rPr lang="en-NZ" dirty="0"/>
              <a:t>However, precommitment limits the size of the policy adjustment by both agents.</a:t>
            </a:r>
          </a:p>
          <a:p>
            <a:pPr lvl="1"/>
            <a:r>
              <a:rPr lang="en-NZ" dirty="0"/>
              <a:t>Improves welfare, but still has more policy change than cooperative outcome.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DA161EC-8338-97BE-DE4A-F8F99DDFA1AA}"/>
                  </a:ext>
                </a:extLst>
              </p:cNvPr>
              <p:cNvSpPr txBox="1"/>
              <p:nvPr/>
            </p:nvSpPr>
            <p:spPr>
              <a:xfrm>
                <a:off x="395536" y="3795886"/>
                <a:ext cx="4090491" cy="955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r>
                            <a:rPr lang="en-US"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2</m:t>
                                  </m:r>
                                </m:sub>
                              </m:sSub>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sSub>
                                <m:sSubPr>
                                  <m:ctrlPr>
                                    <a:rPr lang="en-AU" b="0"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2</m:t>
                                  </m:r>
                                </m:sub>
                              </m:sSub>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oMath>
                  </m:oMathPara>
                </a14:m>
                <a:endParaRPr lang="en-US" b="0" i="1" dirty="0">
                  <a:solidFill>
                    <a:srgbClr val="92D050"/>
                  </a:solidFill>
                  <a:latin typeface="Cambria Math" panose="02040503050406030204" pitchFamily="18" charset="0"/>
                </a:endParaRPr>
              </a:p>
              <a:p>
                <a14:m>
                  <m:oMath xmlns:m="http://schemas.openxmlformats.org/officeDocument/2006/math">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sSub>
                          <m:sSubPr>
                            <m:ctrlPr>
                              <a:rPr lang="en-AU"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𝑓</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sSub>
                          <m:sSubPr>
                            <m:ctrlPr>
                              <a:rPr lang="en-AU"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𝑚</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sSubSup>
                          <m:sSubSupPr>
                            <m:ctrlPr>
                              <a:rPr lang="en-AU" b="0" i="1" dirty="0" smtClean="0">
                                <a:solidFill>
                                  <a:srgbClr val="C00000"/>
                                </a:solidFill>
                                <a:latin typeface="Cambria Math" panose="02040503050406030204" pitchFamily="18" charset="0"/>
                              </a:rPr>
                            </m:ctrlPr>
                          </m:sSubSupPr>
                          <m:e>
                            <m:r>
                              <a:rPr lang="en-US" b="0" i="1" dirty="0" smtClean="0">
                                <a:solidFill>
                                  <a:srgbClr val="C00000"/>
                                </a:solidFill>
                                <a:latin typeface="Cambria Math" panose="02040503050406030204" pitchFamily="18" charset="0"/>
                              </a:rPr>
                              <m:t>𝑓</m:t>
                            </m:r>
                          </m:e>
                          <m:sub>
                            <m:r>
                              <a:rPr lang="en-US" b="0" i="1" dirty="0" smtClean="0">
                                <a:solidFill>
                                  <a:srgbClr val="C00000"/>
                                </a:solidFill>
                                <a:latin typeface="Cambria Math" panose="02040503050406030204" pitchFamily="18" charset="0"/>
                              </a:rPr>
                              <m:t>2</m:t>
                            </m:r>
                          </m:sub>
                          <m:sup/>
                        </m:sSubSup>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r>
                      <a:rPr lang="en-US" b="0" i="1" dirty="0" smtClean="0">
                        <a:solidFill>
                          <a:schemeClr val="tx1"/>
                        </a:solidFill>
                        <a:latin typeface="Cambria Math" panose="02040503050406030204" pitchFamily="18" charset="0"/>
                      </a:rPr>
                      <m:t>+</m:t>
                    </m:r>
                    <m:r>
                      <a:rPr lang="en-US" b="0" i="1" dirty="0" smtClean="0">
                        <a:solidFill>
                          <a:srgbClr val="C00000"/>
                        </a:solidFill>
                        <a:latin typeface="Cambria Math" panose="02040503050406030204" pitchFamily="18" charset="0"/>
                      </a:rPr>
                      <m:t> </m:t>
                    </m:r>
                    <m:r>
                      <a:rPr lang="en-US" b="0" i="1" dirty="0" smtClean="0">
                        <a:solidFill>
                          <a:srgbClr val="7030A0"/>
                        </a:solidFill>
                        <a:latin typeface="Cambria Math" panose="02040503050406030204" pitchFamily="18" charset="0"/>
                        <a:ea typeface="Cambria Math" panose="02040503050406030204" pitchFamily="18" charset="0"/>
                      </a:rPr>
                      <m:t>𝜆</m:t>
                    </m:r>
                    <m:r>
                      <a:rPr lang="en-US" b="0" i="1" dirty="0" smtClean="0">
                        <a:solidFill>
                          <a:srgbClr val="7030A0"/>
                        </a:solidFill>
                        <a:latin typeface="Cambria Math" panose="02040503050406030204" pitchFamily="18" charset="0"/>
                        <a:ea typeface="Cambria Math" panose="02040503050406030204" pitchFamily="18" charset="0"/>
                      </a:rPr>
                      <m:t>(</m:t>
                    </m:r>
                    <m:sSub>
                      <m:sSubPr>
                        <m:ctrlPr>
                          <a:rPr lang="en-US" b="0" i="1" dirty="0" smtClean="0">
                            <a:solidFill>
                              <a:srgbClr val="7030A0"/>
                            </a:solidFill>
                            <a:latin typeface="Cambria Math" panose="02040503050406030204" pitchFamily="18" charset="0"/>
                            <a:ea typeface="Cambria Math" panose="02040503050406030204" pitchFamily="18" charset="0"/>
                          </a:rPr>
                        </m:ctrlPr>
                      </m:sSubPr>
                      <m:e>
                        <m:r>
                          <a:rPr lang="en-US" b="0" i="1" dirty="0" smtClean="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1</m:t>
                        </m:r>
                      </m:sub>
                    </m:sSub>
                    <m:r>
                      <a:rPr lang="en-US" b="0" i="1" dirty="0" smtClean="0">
                        <a:solidFill>
                          <a:srgbClr val="7030A0"/>
                        </a:solidFill>
                        <a:latin typeface="Cambria Math" panose="02040503050406030204" pitchFamily="18" charset="0"/>
                        <a:ea typeface="Cambria Math" panose="02040503050406030204" pitchFamily="18" charset="0"/>
                      </a:rPr>
                      <m:t> −</m:t>
                    </m:r>
                    <m:sSub>
                      <m:sSubPr>
                        <m:ctrlPr>
                          <a:rPr lang="en-US" i="1" dirty="0">
                            <a:solidFill>
                              <a:srgbClr val="7030A0"/>
                            </a:solidFill>
                            <a:latin typeface="Cambria Math" panose="02040503050406030204" pitchFamily="18" charset="0"/>
                            <a:ea typeface="Cambria Math" panose="02040503050406030204" pitchFamily="18" charset="0"/>
                          </a:rPr>
                        </m:ctrlPr>
                      </m:sSubPr>
                      <m:e>
                        <m:r>
                          <a:rPr lang="en-US" i="1" dirty="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2</m:t>
                        </m:r>
                      </m:sub>
                    </m:sSub>
                    <m:sSup>
                      <m:sSupPr>
                        <m:ctrlPr>
                          <a:rPr lang="en-US" i="1" dirty="0" smtClean="0">
                            <a:solidFill>
                              <a:srgbClr val="7030A0"/>
                            </a:solidFill>
                            <a:latin typeface="Cambria Math" panose="02040503050406030204" pitchFamily="18" charset="0"/>
                            <a:ea typeface="Cambria Math" panose="02040503050406030204" pitchFamily="18" charset="0"/>
                          </a:rPr>
                        </m:ctrlPr>
                      </m:sSupPr>
                      <m:e>
                        <m:r>
                          <a:rPr lang="en-US" b="0" i="1" dirty="0" smtClean="0">
                            <a:solidFill>
                              <a:srgbClr val="7030A0"/>
                            </a:solidFill>
                            <a:latin typeface="Cambria Math" panose="02040503050406030204" pitchFamily="18" charset="0"/>
                            <a:ea typeface="Cambria Math" panose="02040503050406030204" pitchFamily="18" charset="0"/>
                          </a:rPr>
                          <m:t>)</m:t>
                        </m:r>
                      </m:e>
                      <m:sup>
                        <m:r>
                          <a:rPr lang="en-US" b="0" i="1" dirty="0" smtClean="0">
                            <a:solidFill>
                              <a:srgbClr val="7030A0"/>
                            </a:solidFill>
                            <a:latin typeface="Cambria Math" panose="02040503050406030204" pitchFamily="18" charset="0"/>
                            <a:ea typeface="Cambria Math" panose="02040503050406030204" pitchFamily="18" charset="0"/>
                          </a:rPr>
                          <m:t>2</m:t>
                        </m:r>
                      </m:sup>
                    </m:sSup>
                  </m:oMath>
                </a14:m>
                <a:endParaRPr lang="en-NZ" dirty="0"/>
              </a:p>
            </p:txBody>
          </p:sp>
        </mc:Choice>
        <mc:Fallback xmlns="">
          <p:sp>
            <p:nvSpPr>
              <p:cNvPr id="5" name="TextBox 4">
                <a:extLst>
                  <a:ext uri="{FF2B5EF4-FFF2-40B4-BE49-F238E27FC236}">
                    <a16:creationId xmlns:a16="http://schemas.microsoft.com/office/drawing/2014/main" id="{7DA161EC-8338-97BE-DE4A-F8F99DDFA1AA}"/>
                  </a:ext>
                </a:extLst>
              </p:cNvPr>
              <p:cNvSpPr txBox="1">
                <a:spLocks noRot="1" noChangeAspect="1" noMove="1" noResize="1" noEditPoints="1" noAdjustHandles="1" noChangeArrowheads="1" noChangeShapeType="1" noTextEdit="1"/>
              </p:cNvSpPr>
              <p:nvPr/>
            </p:nvSpPr>
            <p:spPr>
              <a:xfrm>
                <a:off x="395536" y="3795886"/>
                <a:ext cx="4090491" cy="955646"/>
              </a:xfrm>
              <a:prstGeom prst="rect">
                <a:avLst/>
              </a:prstGeom>
              <a:blipFill>
                <a:blip r:embed="rId3"/>
                <a:stretch>
                  <a:fillRect b="-5769"/>
                </a:stretch>
              </a:blipFill>
            </p:spPr>
            <p:txBody>
              <a:bodyPr/>
              <a:lstStyle/>
              <a:p>
                <a:r>
                  <a:rPr lang="en-NZ">
                    <a:noFill/>
                  </a:rPr>
                  <a:t> </a:t>
                </a:r>
              </a:p>
            </p:txBody>
          </p:sp>
        </mc:Fallback>
      </mc:AlternateContent>
    </p:spTree>
    <p:extLst>
      <p:ext uri="{BB962C8B-B14F-4D97-AF65-F5344CB8AC3E}">
        <p14:creationId xmlns:p14="http://schemas.microsoft.com/office/powerpoint/2010/main" val="1743769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114AB4-FA5D-3DF1-05ED-6C8C8BE00FC5}"/>
              </a:ext>
            </a:extLst>
          </p:cNvPr>
          <p:cNvPicPr>
            <a:picLocks noGrp="1" noChangeAspect="1"/>
          </p:cNvPicPr>
          <p:nvPr>
            <p:ph sz="half" idx="2"/>
          </p:nvPr>
        </p:nvPicPr>
        <p:blipFill>
          <a:blip r:embed="rId3"/>
          <a:stretch>
            <a:fillRect/>
          </a:stretch>
        </p:blipFill>
        <p:spPr>
          <a:xfrm>
            <a:off x="323850" y="2090133"/>
            <a:ext cx="2700000" cy="2025000"/>
          </a:xfrm>
          <a:noFill/>
        </p:spPr>
      </p:pic>
      <p:pic>
        <p:nvPicPr>
          <p:cNvPr id="9" name="Content Placeholder 8">
            <a:extLst>
              <a:ext uri="{FF2B5EF4-FFF2-40B4-BE49-F238E27FC236}">
                <a16:creationId xmlns:a16="http://schemas.microsoft.com/office/drawing/2014/main" id="{BCCC260E-5F49-F909-4AC6-5F97FE16E0F3}"/>
              </a:ext>
            </a:extLst>
          </p:cNvPr>
          <p:cNvPicPr>
            <a:picLocks noGrp="1" noChangeAspect="1"/>
          </p:cNvPicPr>
          <p:nvPr>
            <p:ph sz="quarter" idx="4"/>
          </p:nvPr>
        </p:nvPicPr>
        <p:blipFill>
          <a:blip r:embed="rId4"/>
          <a:stretch>
            <a:fillRect/>
          </a:stretch>
        </p:blipFill>
        <p:spPr>
          <a:xfrm>
            <a:off x="3227388" y="2607178"/>
            <a:ext cx="2700337" cy="991182"/>
          </a:xfrm>
        </p:spPr>
      </p:pic>
      <p:sp>
        <p:nvSpPr>
          <p:cNvPr id="21" name="Content Placeholder 6">
            <a:extLst>
              <a:ext uri="{FF2B5EF4-FFF2-40B4-BE49-F238E27FC236}">
                <a16:creationId xmlns:a16="http://schemas.microsoft.com/office/drawing/2014/main" id="{92D9AF95-3349-89C0-4B74-A08189501E36}"/>
              </a:ext>
            </a:extLst>
          </p:cNvPr>
          <p:cNvSpPr>
            <a:spLocks noGrp="1"/>
          </p:cNvSpPr>
          <p:nvPr>
            <p:ph sz="quarter" idx="14"/>
          </p:nvPr>
        </p:nvSpPr>
        <p:spPr>
          <a:xfrm>
            <a:off x="6156176" y="1419622"/>
            <a:ext cx="2700000" cy="3206131"/>
          </a:xfrm>
        </p:spPr>
        <p:txBody>
          <a:bodyPr>
            <a:normAutofit fontScale="85000" lnSpcReduction="10000"/>
          </a:bodyPr>
          <a:lstStyle/>
          <a:p>
            <a:r>
              <a:rPr lang="en-US" dirty="0"/>
              <a:t>Output and inflation very slightly lower than in NE (1.9) and cooperative outcome (1.95).</a:t>
            </a:r>
            <a:br>
              <a:rPr lang="en-US" dirty="0"/>
            </a:br>
            <a:endParaRPr lang="en-US" dirty="0"/>
          </a:p>
          <a:p>
            <a:r>
              <a:rPr lang="en-US" dirty="0"/>
              <a:t>However, it is closer to optimal than when only one authority pre-commits (1.85).</a:t>
            </a:r>
            <a:br>
              <a:rPr lang="en-US" dirty="0"/>
            </a:br>
            <a:endParaRPr lang="en-US" dirty="0"/>
          </a:p>
          <a:p>
            <a:r>
              <a:rPr lang="en-US" dirty="0"/>
              <a:t>Effects are small – but will grow significantly in a full infinite-horizon game.</a:t>
            </a:r>
          </a:p>
          <a:p>
            <a:endParaRPr lang="en-US" dirty="0"/>
          </a:p>
        </p:txBody>
      </p:sp>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a:xfrm>
            <a:off x="323850" y="141480"/>
            <a:ext cx="8510588" cy="539558"/>
          </a:xfrm>
        </p:spPr>
        <p:txBody>
          <a:bodyPr anchor="b">
            <a:normAutofit/>
          </a:bodyPr>
          <a:lstStyle/>
          <a:p>
            <a:pPr>
              <a:lnSpc>
                <a:spcPct val="90000"/>
              </a:lnSpc>
            </a:pPr>
            <a:r>
              <a:rPr lang="en-AU" dirty="0"/>
              <a:t>Early two-choice results (demand shock)</a:t>
            </a:r>
            <a:endParaRPr lang="en-AU"/>
          </a:p>
        </p:txBody>
      </p:sp>
    </p:spTree>
    <p:extLst>
      <p:ext uri="{BB962C8B-B14F-4D97-AF65-F5344CB8AC3E}">
        <p14:creationId xmlns:p14="http://schemas.microsoft.com/office/powerpoint/2010/main" val="154572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Transition dynamics (same simple model)</a:t>
            </a:r>
          </a:p>
        </p:txBody>
      </p:sp>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normAutofit fontScale="92500" lnSpcReduction="20000"/>
          </a:bodyPr>
          <a:lstStyle/>
          <a:p>
            <a:r>
              <a:rPr lang="en-US" dirty="0"/>
              <a:t>Inflation only shock. No intertemporal strategic </a:t>
            </a:r>
            <a:r>
              <a:rPr lang="en-US" dirty="0" err="1"/>
              <a:t>behaviour</a:t>
            </a:r>
            <a:r>
              <a:rPr lang="en-US" dirty="0"/>
              <a:t>.</a:t>
            </a:r>
            <a:br>
              <a:rPr lang="en-US" dirty="0"/>
            </a:br>
            <a:endParaRPr lang="en-US" dirty="0"/>
          </a:p>
          <a:p>
            <a:r>
              <a:rPr lang="en-US" dirty="0"/>
              <a:t>Demand persistently “too low”, such that inflation is below target but output at target.</a:t>
            </a:r>
            <a:br>
              <a:rPr lang="en-US" dirty="0"/>
            </a:br>
            <a:endParaRPr lang="en-US" dirty="0"/>
          </a:p>
          <a:p>
            <a:r>
              <a:rPr lang="en-US" dirty="0"/>
              <a:t>Policy makers “offset” each other – with adjustment cost constraining how far they move each period.</a:t>
            </a:r>
            <a:br>
              <a:rPr lang="en-US" dirty="0"/>
            </a:br>
            <a:endParaRPr lang="en-US" dirty="0"/>
          </a:p>
          <a:p>
            <a:r>
              <a:rPr lang="en-US" dirty="0"/>
              <a:t>Convergence relies on a </a:t>
            </a:r>
            <a:r>
              <a:rPr lang="en-US" i="1" dirty="0"/>
              <a:t>penalty from neutral</a:t>
            </a:r>
            <a:r>
              <a:rPr lang="en-US" dirty="0"/>
              <a:t>.</a:t>
            </a:r>
          </a:p>
        </p:txBody>
      </p:sp>
      <p:pic>
        <p:nvPicPr>
          <p:cNvPr id="7" name="Content Placeholder 6" descr="A graph of a government and central bank policy&#10;&#10;Description automatically generated">
            <a:extLst>
              <a:ext uri="{FF2B5EF4-FFF2-40B4-BE49-F238E27FC236}">
                <a16:creationId xmlns:a16="http://schemas.microsoft.com/office/drawing/2014/main" id="{C0424A18-9626-C45D-8B33-77DB459E35C2}"/>
              </a:ext>
            </a:extLst>
          </p:cNvPr>
          <p:cNvPicPr>
            <a:picLocks noGrp="1" noChangeAspect="1"/>
          </p:cNvPicPr>
          <p:nvPr>
            <p:ph sz="half" idx="1"/>
          </p:nvPr>
        </p:nvPicPr>
        <p:blipFill>
          <a:blip r:embed="rId3"/>
          <a:stretch>
            <a:fillRect/>
          </a:stretch>
        </p:blipFill>
        <p:spPr>
          <a:xfrm>
            <a:off x="312738" y="1264973"/>
            <a:ext cx="4175125" cy="2783416"/>
          </a:xfrm>
        </p:spPr>
      </p:pic>
    </p:spTree>
    <p:extLst>
      <p:ext uri="{BB962C8B-B14F-4D97-AF65-F5344CB8AC3E}">
        <p14:creationId xmlns:p14="http://schemas.microsoft.com/office/powerpoint/2010/main" val="400803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AF5E232-F129-D290-1916-D2F2DA681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A37E3-0A52-33A3-3A65-5285D84FD6F1}"/>
              </a:ext>
            </a:extLst>
          </p:cNvPr>
          <p:cNvSpPr>
            <a:spLocks noGrp="1"/>
          </p:cNvSpPr>
          <p:nvPr>
            <p:ph type="title"/>
          </p:nvPr>
        </p:nvSpPr>
        <p:spPr/>
        <p:txBody>
          <a:bodyPr/>
          <a:lstStyle/>
          <a:p>
            <a:r>
              <a:rPr lang="en-AU" dirty="0"/>
              <a:t>Transition dynamics (same simple model)</a:t>
            </a:r>
          </a:p>
        </p:txBody>
      </p:sp>
      <p:pic>
        <p:nvPicPr>
          <p:cNvPr id="10" name="Content Placeholder 9" descr="A graph with a line&#10;&#10;Description automatically generated">
            <a:extLst>
              <a:ext uri="{FF2B5EF4-FFF2-40B4-BE49-F238E27FC236}">
                <a16:creationId xmlns:a16="http://schemas.microsoft.com/office/drawing/2014/main" id="{A0B4DBE6-5D9E-B9E4-5C57-6F83484C694B}"/>
              </a:ext>
            </a:extLst>
          </p:cNvPr>
          <p:cNvPicPr>
            <a:picLocks noGrp="1" noChangeAspect="1"/>
          </p:cNvPicPr>
          <p:nvPr>
            <p:ph sz="half" idx="2"/>
          </p:nvPr>
        </p:nvPicPr>
        <p:blipFill>
          <a:blip r:embed="rId3"/>
          <a:stretch>
            <a:fillRect/>
          </a:stretch>
        </p:blipFill>
        <p:spPr>
          <a:xfrm>
            <a:off x="4657725" y="1264444"/>
            <a:ext cx="4176713" cy="2784475"/>
          </a:xfrm>
        </p:spPr>
      </p:pic>
      <p:pic>
        <p:nvPicPr>
          <p:cNvPr id="6" name="Content Placeholder 5" descr="A graph of a line graph&#10;&#10;Description automatically generated with medium confidence">
            <a:extLst>
              <a:ext uri="{FF2B5EF4-FFF2-40B4-BE49-F238E27FC236}">
                <a16:creationId xmlns:a16="http://schemas.microsoft.com/office/drawing/2014/main" id="{969EFF35-893E-2B71-FC51-9151E1347A78}"/>
              </a:ext>
            </a:extLst>
          </p:cNvPr>
          <p:cNvPicPr>
            <a:picLocks noGrp="1" noChangeAspect="1"/>
          </p:cNvPicPr>
          <p:nvPr>
            <p:ph sz="half" idx="1"/>
          </p:nvPr>
        </p:nvPicPr>
        <p:blipFill>
          <a:blip r:embed="rId4"/>
          <a:stretch>
            <a:fillRect/>
          </a:stretch>
        </p:blipFill>
        <p:spPr>
          <a:xfrm>
            <a:off x="312738" y="1264973"/>
            <a:ext cx="4175125" cy="2783416"/>
          </a:xfrm>
        </p:spPr>
      </p:pic>
    </p:spTree>
    <p:extLst>
      <p:ext uri="{BB962C8B-B14F-4D97-AF65-F5344CB8AC3E}">
        <p14:creationId xmlns:p14="http://schemas.microsoft.com/office/powerpoint/2010/main" val="1312562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10688-7535-BD6F-B7B6-5253703F1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2E62A-BDCB-5A3A-66A1-A0F1D6C8A16A}"/>
              </a:ext>
            </a:extLst>
          </p:cNvPr>
          <p:cNvSpPr>
            <a:spLocks noGrp="1"/>
          </p:cNvSpPr>
          <p:nvPr>
            <p:ph type="title"/>
          </p:nvPr>
        </p:nvSpPr>
        <p:spPr/>
        <p:txBody>
          <a:bodyPr/>
          <a:lstStyle/>
          <a:p>
            <a:r>
              <a:rPr lang="en-AU" dirty="0"/>
              <a:t>Initial dynamic game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4BAD1D-2517-4BF6-7488-B7B78889A731}"/>
                  </a:ext>
                </a:extLst>
              </p:cNvPr>
              <p:cNvSpPr>
                <a:spLocks noGrp="1"/>
              </p:cNvSpPr>
              <p:nvPr>
                <p:ph sz="half" idx="1"/>
              </p:nvPr>
            </p:nvSpPr>
            <p:spPr>
              <a:xfrm>
                <a:off x="-175739" y="1356003"/>
                <a:ext cx="4344790" cy="887065"/>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AU" i="1" smtClean="0">
                              <a:solidFill>
                                <a:srgbClr val="92D050"/>
                              </a:solidFill>
                              <a:latin typeface="Cambria Math" panose="02040503050406030204" pitchFamily="18" charset="0"/>
                              <a:ea typeface="Cambria Math" panose="02040503050406030204" pitchFamily="18" charset="0"/>
                            </a:rPr>
                            <m:t> </m:t>
                          </m:r>
                        </m:e>
                      </m:d>
                    </m:oMath>
                  </m:oMathPara>
                </a14:m>
                <a:endParaRPr lang="en-NZ" dirty="0"/>
              </a:p>
            </p:txBody>
          </p:sp>
        </mc:Choice>
        <mc:Fallback>
          <p:sp>
            <p:nvSpPr>
              <p:cNvPr id="4" name="Content Placeholder 3">
                <a:extLst>
                  <a:ext uri="{FF2B5EF4-FFF2-40B4-BE49-F238E27FC236}">
                    <a16:creationId xmlns:a16="http://schemas.microsoft.com/office/drawing/2014/main" id="{A94BAD1D-2517-4BF6-7488-B7B78889A731}"/>
                  </a:ext>
                </a:extLst>
              </p:cNvPr>
              <p:cNvSpPr>
                <a:spLocks noGrp="1" noRot="1" noChangeAspect="1" noMove="1" noResize="1" noEditPoints="1" noAdjustHandles="1" noChangeArrowheads="1" noChangeShapeType="1" noTextEdit="1"/>
              </p:cNvSpPr>
              <p:nvPr>
                <p:ph sz="half" idx="1"/>
              </p:nvPr>
            </p:nvSpPr>
            <p:spPr>
              <a:xfrm>
                <a:off x="-175739" y="1356003"/>
                <a:ext cx="4344790" cy="887065"/>
              </a:xfr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813D8499-F118-2E61-4E93-0203BACDC769}"/>
                  </a:ext>
                </a:extLst>
              </p:cNvPr>
              <p:cNvSpPr>
                <a:spLocks noGrp="1"/>
              </p:cNvSpPr>
              <p:nvPr>
                <p:ph sz="half" idx="2"/>
              </p:nvPr>
            </p:nvSpPr>
            <p:spPr>
              <a:xfrm>
                <a:off x="4657974" y="820342"/>
                <a:ext cx="4176464" cy="4055664"/>
              </a:xfrm>
            </p:spPr>
            <p:txBody>
              <a:bodyPr>
                <a:normAutofit fontScale="77500" lnSpcReduction="20000"/>
              </a:bodyPr>
              <a:lstStyle/>
              <a:p>
                <a:r>
                  <a:rPr lang="en-US" dirty="0"/>
                  <a:t>Goal is to select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to minimise the value function representing the discounted losses (</a:t>
                </a:r>
                <a14:m>
                  <m:oMath xmlns:m="http://schemas.openxmlformats.org/officeDocument/2006/math">
                    <m:sSub>
                      <m:sSubPr>
                        <m:ctrlPr>
                          <a:rPr lang="en-AU"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𝑢</m:t>
                        </m:r>
                      </m:e>
                      <m:sub>
                        <m:r>
                          <a:rPr lang="en-US" b="0" i="1" smtClean="0">
                            <a:solidFill>
                              <a:srgbClr val="FF0000"/>
                            </a:solidFill>
                            <a:latin typeface="Cambria Math" panose="02040503050406030204" pitchFamily="18" charset="0"/>
                            <a:ea typeface="Cambria Math" panose="02040503050406030204" pitchFamily="18" charset="0"/>
                          </a:rPr>
                          <m:t>𝐺</m:t>
                        </m:r>
                      </m:sub>
                    </m:sSub>
                  </m:oMath>
                </a14:m>
                <a:r>
                  <a:rPr lang="en-US" dirty="0"/>
                  <a:t>) associated with chosen policies.</a:t>
                </a:r>
              </a:p>
              <a:p>
                <a:endParaRPr lang="en-US" dirty="0"/>
              </a:p>
              <a:p>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is a state variable in the future through adjustment costs – thereby influences the choice of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a:t>
                </a:r>
              </a:p>
              <a:p>
                <a:pPr marL="0" indent="0">
                  <a:buNone/>
                </a:pPr>
                <a:endParaRPr lang="en-US" dirty="0"/>
              </a:p>
              <a:p>
                <a:r>
                  <a:rPr lang="en-US" dirty="0"/>
                  <a:t>Use consistent conjectures of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smtClean="0">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oMath>
                </a14:m>
                <a:r>
                  <a:rPr lang="en-US" dirty="0"/>
                  <a:t>) to incorporate the strategic response to adjustment costs (Dixon 1985, and </a:t>
                </a:r>
                <a:r>
                  <a:rPr lang="en-US" dirty="0" err="1"/>
                  <a:t>Coury</a:t>
                </a:r>
                <a:r>
                  <a:rPr lang="en-US" dirty="0"/>
                  <a:t> and </a:t>
                </a:r>
                <a:r>
                  <a:rPr lang="en-US" dirty="0" err="1"/>
                  <a:t>Petkov</a:t>
                </a:r>
                <a:r>
                  <a:rPr lang="en-US" dirty="0"/>
                  <a:t>, 2010).</a:t>
                </a:r>
              </a:p>
              <a:p>
                <a:endParaRPr lang="en-NZ" dirty="0"/>
              </a:p>
              <a:p>
                <a:r>
                  <a:rPr lang="en-NZ" dirty="0"/>
                  <a:t>Linear-quadratic model can be solved with linear conjectures.</a:t>
                </a:r>
              </a:p>
              <a:p>
                <a:endParaRPr lang="en-NZ" dirty="0"/>
              </a:p>
              <a:p>
                <a:r>
                  <a:rPr lang="en-NZ" dirty="0"/>
                  <a:t>Model estimation underway.</a:t>
                </a:r>
              </a:p>
            </p:txBody>
          </p:sp>
        </mc:Choice>
        <mc:Fallback>
          <p:sp>
            <p:nvSpPr>
              <p:cNvPr id="7" name="Content Placeholder 6">
                <a:extLst>
                  <a:ext uri="{FF2B5EF4-FFF2-40B4-BE49-F238E27FC236}">
                    <a16:creationId xmlns:a16="http://schemas.microsoft.com/office/drawing/2014/main" id="{813D8499-F118-2E61-4E93-0203BACDC769}"/>
                  </a:ext>
                </a:extLst>
              </p:cNvPr>
              <p:cNvSpPr>
                <a:spLocks noGrp="1" noRot="1" noChangeAspect="1" noMove="1" noResize="1" noEditPoints="1" noAdjustHandles="1" noChangeArrowheads="1" noChangeShapeType="1" noTextEdit="1"/>
              </p:cNvSpPr>
              <p:nvPr>
                <p:ph sz="half" idx="2"/>
              </p:nvPr>
            </p:nvSpPr>
            <p:spPr>
              <a:xfrm>
                <a:off x="4657974" y="820342"/>
                <a:ext cx="4176464" cy="4055664"/>
              </a:xfrm>
              <a:blipFill>
                <a:blip r:embed="rId4"/>
                <a:stretch>
                  <a:fillRect l="-584" t="-1654" r="-1606" b="-451"/>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0ECFDD34-83DC-FF90-097D-7605C4EFD2BE}"/>
              </a:ext>
            </a:extLst>
          </p:cNvPr>
          <p:cNvPicPr>
            <a:picLocks noChangeAspect="1"/>
          </p:cNvPicPr>
          <p:nvPr/>
        </p:nvPicPr>
        <p:blipFill>
          <a:blip r:embed="rId5"/>
          <a:stretch>
            <a:fillRect/>
          </a:stretch>
        </p:blipFill>
        <p:spPr>
          <a:xfrm>
            <a:off x="309562" y="3651870"/>
            <a:ext cx="4536504" cy="596931"/>
          </a:xfrm>
          <a:prstGeom prst="rect">
            <a:avLst/>
          </a:prstGeom>
        </p:spPr>
      </p:pic>
      <p:sp>
        <p:nvSpPr>
          <p:cNvPr id="8" name="TextBox 7">
            <a:extLst>
              <a:ext uri="{FF2B5EF4-FFF2-40B4-BE49-F238E27FC236}">
                <a16:creationId xmlns:a16="http://schemas.microsoft.com/office/drawing/2014/main" id="{D4BECBBF-81EF-FA5A-A9BD-C49286246210}"/>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sp>
        <p:nvSpPr>
          <p:cNvPr id="9" name="TextBox 8">
            <a:extLst>
              <a:ext uri="{FF2B5EF4-FFF2-40B4-BE49-F238E27FC236}">
                <a16:creationId xmlns:a16="http://schemas.microsoft.com/office/drawing/2014/main" id="{7BC9BD9C-C6EC-7726-119A-C577F623E83B}"/>
              </a:ext>
            </a:extLst>
          </p:cNvPr>
          <p:cNvSpPr txBox="1"/>
          <p:nvPr/>
        </p:nvSpPr>
        <p:spPr>
          <a:xfrm>
            <a:off x="300442" y="3147814"/>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13" name="Picture 12">
            <a:extLst>
              <a:ext uri="{FF2B5EF4-FFF2-40B4-BE49-F238E27FC236}">
                <a16:creationId xmlns:a16="http://schemas.microsoft.com/office/drawing/2014/main" id="{DCF3F4F0-2EB2-2D5B-585D-B75035846429}"/>
              </a:ext>
            </a:extLst>
          </p:cNvPr>
          <p:cNvPicPr>
            <a:picLocks noChangeAspect="1"/>
          </p:cNvPicPr>
          <p:nvPr/>
        </p:nvPicPr>
        <p:blipFill>
          <a:blip r:embed="rId6"/>
          <a:stretch>
            <a:fillRect/>
          </a:stretch>
        </p:blipFill>
        <p:spPr>
          <a:xfrm>
            <a:off x="441748" y="2243068"/>
            <a:ext cx="1584668" cy="217637"/>
          </a:xfrm>
          <a:prstGeom prst="rect">
            <a:avLst/>
          </a:prstGeom>
        </p:spPr>
      </p:pic>
      <p:pic>
        <p:nvPicPr>
          <p:cNvPr id="15" name="Picture 14">
            <a:extLst>
              <a:ext uri="{FF2B5EF4-FFF2-40B4-BE49-F238E27FC236}">
                <a16:creationId xmlns:a16="http://schemas.microsoft.com/office/drawing/2014/main" id="{A3F3DF63-E013-0D66-EE14-483A42275A95}"/>
              </a:ext>
            </a:extLst>
          </p:cNvPr>
          <p:cNvPicPr>
            <a:picLocks noChangeAspect="1"/>
          </p:cNvPicPr>
          <p:nvPr/>
        </p:nvPicPr>
        <p:blipFill>
          <a:blip r:embed="rId7"/>
          <a:stretch>
            <a:fillRect/>
          </a:stretch>
        </p:blipFill>
        <p:spPr>
          <a:xfrm>
            <a:off x="427807" y="2610450"/>
            <a:ext cx="1652679" cy="217637"/>
          </a:xfrm>
          <a:prstGeom prst="rect">
            <a:avLst/>
          </a:prstGeom>
        </p:spPr>
      </p:pic>
    </p:spTree>
    <p:extLst>
      <p:ext uri="{BB962C8B-B14F-4D97-AF65-F5344CB8AC3E}">
        <p14:creationId xmlns:p14="http://schemas.microsoft.com/office/powerpoint/2010/main" val="680918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7023-EFF5-18BA-46F2-8A5D24A90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FB6AF-F3D3-B11E-E63C-A55715B480BF}"/>
              </a:ext>
            </a:extLst>
          </p:cNvPr>
          <p:cNvSpPr>
            <a:spLocks noGrp="1"/>
          </p:cNvSpPr>
          <p:nvPr>
            <p:ph type="title"/>
          </p:nvPr>
        </p:nvSpPr>
        <p:spPr/>
        <p:txBody>
          <a:bodyPr/>
          <a:lstStyle/>
          <a:p>
            <a:r>
              <a:rPr lang="en-AU" dirty="0"/>
              <a:t>Logic of adjustment costs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8BAAD2E-78B9-8D34-3611-17B2F3C4A829}"/>
                  </a:ext>
                </a:extLst>
              </p:cNvPr>
              <p:cNvSpPr>
                <a:spLocks noGrp="1"/>
              </p:cNvSpPr>
              <p:nvPr>
                <p:ph sz="half" idx="1"/>
              </p:nvPr>
            </p:nvSpPr>
            <p:spPr>
              <a:xfrm>
                <a:off x="253522" y="1419622"/>
                <a:ext cx="4344790" cy="88706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e>
                      </m:d>
                    </m:oMath>
                  </m:oMathPara>
                </a14:m>
                <a:endParaRPr lang="en-NZ" dirty="0"/>
              </a:p>
            </p:txBody>
          </p:sp>
        </mc:Choice>
        <mc:Fallback>
          <p:sp>
            <p:nvSpPr>
              <p:cNvPr id="4" name="Content Placeholder 3">
                <a:extLst>
                  <a:ext uri="{FF2B5EF4-FFF2-40B4-BE49-F238E27FC236}">
                    <a16:creationId xmlns:a16="http://schemas.microsoft.com/office/drawing/2014/main" id="{78BAAD2E-78B9-8D34-3611-17B2F3C4A829}"/>
                  </a:ext>
                </a:extLst>
              </p:cNvPr>
              <p:cNvSpPr>
                <a:spLocks noGrp="1" noRot="1" noChangeAspect="1" noMove="1" noResize="1" noEditPoints="1" noAdjustHandles="1" noChangeArrowheads="1" noChangeShapeType="1" noTextEdit="1"/>
              </p:cNvSpPr>
              <p:nvPr>
                <p:ph sz="half" idx="1"/>
              </p:nvPr>
            </p:nvSpPr>
            <p:spPr>
              <a:xfrm>
                <a:off x="253522" y="1419622"/>
                <a:ext cx="4344790" cy="887065"/>
              </a:xfrm>
              <a:blipFill>
                <a:blip r:embed="rId3"/>
                <a:stretch>
                  <a:fillRect/>
                </a:stretch>
              </a:blipFill>
            </p:spPr>
            <p:txBody>
              <a:bodyPr/>
              <a:lstStyle/>
              <a:p>
                <a:r>
                  <a:rPr lang="en-AU">
                    <a:noFill/>
                  </a:rPr>
                  <a:t> </a:t>
                </a:r>
              </a:p>
            </p:txBody>
          </p:sp>
        </mc:Fallback>
      </mc:AlternateContent>
      <p:sp>
        <p:nvSpPr>
          <p:cNvPr id="7" name="Content Placeholder 6">
            <a:extLst>
              <a:ext uri="{FF2B5EF4-FFF2-40B4-BE49-F238E27FC236}">
                <a16:creationId xmlns:a16="http://schemas.microsoft.com/office/drawing/2014/main" id="{248FDD56-20D2-719E-59CF-F7074F2479F5}"/>
              </a:ext>
            </a:extLst>
          </p:cNvPr>
          <p:cNvSpPr>
            <a:spLocks noGrp="1"/>
          </p:cNvSpPr>
          <p:nvPr>
            <p:ph sz="half" idx="2"/>
          </p:nvPr>
        </p:nvSpPr>
        <p:spPr/>
        <p:txBody>
          <a:bodyPr>
            <a:normAutofit lnSpcReduction="10000"/>
          </a:bodyPr>
          <a:lstStyle/>
          <a:p>
            <a:r>
              <a:rPr lang="en-US" dirty="0"/>
              <a:t>Why would you impose an adjustment cost on yourself?</a:t>
            </a:r>
          </a:p>
          <a:p>
            <a:endParaRPr lang="en-US" dirty="0"/>
          </a:p>
          <a:p>
            <a:r>
              <a:rPr lang="en-US" dirty="0"/>
              <a:t>Menu cost logic – a small cost can prevent an individual from moving to their optimum point.</a:t>
            </a:r>
          </a:p>
          <a:p>
            <a:endParaRPr lang="en-US" dirty="0"/>
          </a:p>
          <a:p>
            <a:r>
              <a:rPr lang="en-US" dirty="0"/>
              <a:t>Pre-commitment – by imposing this cost on their future selves, a policy maker can commit to a </a:t>
            </a:r>
            <a:r>
              <a:rPr lang="en-US" b="1" dirty="0"/>
              <a:t>known</a:t>
            </a:r>
            <a:r>
              <a:rPr lang="en-US" dirty="0"/>
              <a:t> point that differs from their static Nash Equilibrium.</a:t>
            </a:r>
            <a:endParaRPr lang="en-NZ" dirty="0"/>
          </a:p>
        </p:txBody>
      </p:sp>
      <p:sp>
        <p:nvSpPr>
          <p:cNvPr id="3" name="TextBox 2">
            <a:extLst>
              <a:ext uri="{FF2B5EF4-FFF2-40B4-BE49-F238E27FC236}">
                <a16:creationId xmlns:a16="http://schemas.microsoft.com/office/drawing/2014/main" id="{400AA33B-1AD9-67FF-442F-4ED24050274A}"/>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pic>
        <p:nvPicPr>
          <p:cNvPr id="5" name="Picture 4">
            <a:extLst>
              <a:ext uri="{FF2B5EF4-FFF2-40B4-BE49-F238E27FC236}">
                <a16:creationId xmlns:a16="http://schemas.microsoft.com/office/drawing/2014/main" id="{6EF46C56-92B1-4F9A-6143-514CE559EBF2}"/>
              </a:ext>
            </a:extLst>
          </p:cNvPr>
          <p:cNvPicPr>
            <a:picLocks noChangeAspect="1"/>
          </p:cNvPicPr>
          <p:nvPr/>
        </p:nvPicPr>
        <p:blipFill>
          <a:blip r:embed="rId4"/>
          <a:stretch>
            <a:fillRect/>
          </a:stretch>
        </p:blipFill>
        <p:spPr>
          <a:xfrm>
            <a:off x="267810" y="3671548"/>
            <a:ext cx="4536504" cy="596931"/>
          </a:xfrm>
          <a:prstGeom prst="rect">
            <a:avLst/>
          </a:prstGeom>
        </p:spPr>
      </p:pic>
      <p:sp>
        <p:nvSpPr>
          <p:cNvPr id="6" name="TextBox 5">
            <a:extLst>
              <a:ext uri="{FF2B5EF4-FFF2-40B4-BE49-F238E27FC236}">
                <a16:creationId xmlns:a16="http://schemas.microsoft.com/office/drawing/2014/main" id="{CF089C66-9D06-F975-F844-A51EDC500669}"/>
              </a:ext>
            </a:extLst>
          </p:cNvPr>
          <p:cNvSpPr txBox="1"/>
          <p:nvPr/>
        </p:nvSpPr>
        <p:spPr>
          <a:xfrm>
            <a:off x="253522" y="3217103"/>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8" name="Picture 7">
            <a:extLst>
              <a:ext uri="{FF2B5EF4-FFF2-40B4-BE49-F238E27FC236}">
                <a16:creationId xmlns:a16="http://schemas.microsoft.com/office/drawing/2014/main" id="{6DAE5210-0015-D958-DC80-81A7B6880370}"/>
              </a:ext>
            </a:extLst>
          </p:cNvPr>
          <p:cNvPicPr>
            <a:picLocks noChangeAspect="1"/>
          </p:cNvPicPr>
          <p:nvPr/>
        </p:nvPicPr>
        <p:blipFill>
          <a:blip r:embed="rId5"/>
          <a:stretch>
            <a:fillRect/>
          </a:stretch>
        </p:blipFill>
        <p:spPr>
          <a:xfrm>
            <a:off x="323850" y="2354113"/>
            <a:ext cx="1584668" cy="217637"/>
          </a:xfrm>
          <a:prstGeom prst="rect">
            <a:avLst/>
          </a:prstGeom>
        </p:spPr>
      </p:pic>
      <p:pic>
        <p:nvPicPr>
          <p:cNvPr id="9" name="Picture 8">
            <a:extLst>
              <a:ext uri="{FF2B5EF4-FFF2-40B4-BE49-F238E27FC236}">
                <a16:creationId xmlns:a16="http://schemas.microsoft.com/office/drawing/2014/main" id="{F06D8898-88A2-A439-938E-3138C362CE0E}"/>
              </a:ext>
            </a:extLst>
          </p:cNvPr>
          <p:cNvPicPr>
            <a:picLocks noChangeAspect="1"/>
          </p:cNvPicPr>
          <p:nvPr/>
        </p:nvPicPr>
        <p:blipFill>
          <a:blip r:embed="rId6"/>
          <a:stretch>
            <a:fillRect/>
          </a:stretch>
        </p:blipFill>
        <p:spPr>
          <a:xfrm>
            <a:off x="309909" y="2721495"/>
            <a:ext cx="1652679" cy="217637"/>
          </a:xfrm>
          <a:prstGeom prst="rect">
            <a:avLst/>
          </a:prstGeom>
        </p:spPr>
      </p:pic>
    </p:spTree>
    <p:extLst>
      <p:ext uri="{BB962C8B-B14F-4D97-AF65-F5344CB8AC3E}">
        <p14:creationId xmlns:p14="http://schemas.microsoft.com/office/powerpoint/2010/main" val="1502963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21351-CCAB-7DBA-24FF-15352F501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71A26-84F7-EF09-04E1-6FC01453961B}"/>
              </a:ext>
            </a:extLst>
          </p:cNvPr>
          <p:cNvSpPr>
            <a:spLocks noGrp="1"/>
          </p:cNvSpPr>
          <p:nvPr>
            <p:ph type="title"/>
          </p:nvPr>
        </p:nvSpPr>
        <p:spPr/>
        <p:txBody>
          <a:bodyPr/>
          <a:lstStyle/>
          <a:p>
            <a:r>
              <a:rPr lang="en-AU" dirty="0"/>
              <a:t>Dynamic game with “insufficient demand”</a:t>
            </a:r>
          </a:p>
        </p:txBody>
      </p:sp>
    </p:spTree>
    <p:extLst>
      <p:ext uri="{BB962C8B-B14F-4D97-AF65-F5344CB8AC3E}">
        <p14:creationId xmlns:p14="http://schemas.microsoft.com/office/powerpoint/2010/main" val="240733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fontScale="85000" lnSpcReduction="10000"/>
          </a:bodyPr>
          <a:lstStyle/>
          <a:p>
            <a:r>
              <a:rPr lang="en-AU" dirty="0"/>
              <a:t>GFC and COVID illustrated the importance of central banks and governments </a:t>
            </a:r>
            <a:r>
              <a:rPr lang="en-AU" i="1" dirty="0"/>
              <a:t>coordinating</a:t>
            </a:r>
            <a:r>
              <a:rPr lang="en-AU" dirty="0"/>
              <a:t> responses.</a:t>
            </a:r>
            <a:br>
              <a:rPr lang="en-AU" dirty="0"/>
            </a:br>
            <a:endParaRPr lang="en-AU" dirty="0"/>
          </a:p>
          <a:p>
            <a:r>
              <a:rPr lang="en-AU" dirty="0"/>
              <a:t>Post-COVID inflation has highlighted tensions between central bank decisions to lower inflation, and fiscal authorities concerns about cost of living and inequality.</a:t>
            </a:r>
            <a:br>
              <a:rPr lang="en-AU" dirty="0"/>
            </a:br>
            <a:endParaRPr lang="en-AU" dirty="0"/>
          </a:p>
          <a:p>
            <a:r>
              <a:rPr lang="en-AU" dirty="0"/>
              <a:t>This tension has led to what looks like “pre-commitment” actions by governments and central banks – costly Budget announcements, communication on interest rate paths, quantitative easing, debates about central bank independence.</a:t>
            </a:r>
          </a:p>
          <a:p>
            <a:endParaRPr lang="en-AU" dirty="0"/>
          </a:p>
          <a:p>
            <a:r>
              <a:rPr lang="en-AU" dirty="0"/>
              <a:t>Can game theory be used to understand this relationship more?</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p:txBody>
      </p:sp>
    </p:spTree>
    <p:extLst>
      <p:ext uri="{BB962C8B-B14F-4D97-AF65-F5344CB8AC3E}">
        <p14:creationId xmlns:p14="http://schemas.microsoft.com/office/powerpoint/2010/main" val="517354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HANK applications</a:t>
            </a:r>
          </a:p>
        </p:txBody>
      </p:sp>
      <p:sp>
        <p:nvSpPr>
          <p:cNvPr id="3" name="Content Placeholder 2"/>
          <p:cNvSpPr>
            <a:spLocks noGrp="1"/>
          </p:cNvSpPr>
          <p:nvPr>
            <p:ph sz="half" idx="1"/>
          </p:nvPr>
        </p:nvSpPr>
        <p:spPr>
          <a:xfrm>
            <a:off x="313184" y="820589"/>
            <a:ext cx="8521254" cy="3671640"/>
          </a:xfrm>
        </p:spPr>
        <p:txBody>
          <a:bodyPr>
            <a:normAutofit lnSpcReduction="10000"/>
          </a:bodyPr>
          <a:lstStyle/>
          <a:p>
            <a:r>
              <a:rPr lang="en-US" dirty="0"/>
              <a:t>The key insight is around a fiscal policy response to inequality induced by monetary policy actions. We can </a:t>
            </a:r>
            <a:r>
              <a:rPr lang="en-US" dirty="0" err="1"/>
              <a:t>conceptualise</a:t>
            </a:r>
            <a:r>
              <a:rPr lang="en-US" dirty="0"/>
              <a:t> this as:</a:t>
            </a:r>
          </a:p>
          <a:p>
            <a:r>
              <a:rPr lang="en-US" dirty="0"/>
              <a:t>Perfect offset of income effects: this would leave monetary policy functioning only through intertemporal substitution. </a:t>
            </a:r>
          </a:p>
          <a:p>
            <a:r>
              <a:rPr lang="en-US" dirty="0"/>
              <a:t>Imprecise payments: in order to compensate for interest rate changes fiscal authorities may be unable to target payments – and so may need to give lump sum or general payments. </a:t>
            </a:r>
          </a:p>
          <a:p>
            <a:r>
              <a:rPr lang="en-US" dirty="0"/>
              <a:t>The related increase in aggregate demand to deal with “distributional concerns” of monetary policy could generate excess sensitivity in interest rates – and may be framed as a “prisoners dilemma” </a:t>
            </a:r>
          </a:p>
          <a:p>
            <a:r>
              <a:rPr lang="en-US" dirty="0"/>
              <a:t>This would then quantify how much central banks may “restrict” their purity in chasing inflation in order to limit distributional consequences.</a:t>
            </a:r>
          </a:p>
          <a:p>
            <a:endParaRPr lang="en-US" dirty="0"/>
          </a:p>
        </p:txBody>
      </p:sp>
    </p:spTree>
    <p:extLst>
      <p:ext uri="{BB962C8B-B14F-4D97-AF65-F5344CB8AC3E}">
        <p14:creationId xmlns:p14="http://schemas.microsoft.com/office/powerpoint/2010/main" val="390083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r>
              <a:rPr lang="en-US" dirty="0"/>
              <a:t>Complete dynamic model and simulate for varying shocks.</a:t>
            </a:r>
          </a:p>
          <a:p>
            <a:r>
              <a:rPr lang="en-US" dirty="0" err="1"/>
              <a:t>Endogenise</a:t>
            </a:r>
            <a:r>
              <a:rPr lang="en-US" dirty="0"/>
              <a:t> the choice of adjustment costs.</a:t>
            </a:r>
          </a:p>
          <a:p>
            <a:r>
              <a:rPr lang="en-US" dirty="0"/>
              <a:t>Incorporate into a macro-model to more formally model the economy. Use this to describe conflict in optimal policy rules, and how this varies based on the nature of shocks.</a:t>
            </a:r>
          </a:p>
          <a:p>
            <a:endParaRPr lang="en-US" dirty="0"/>
          </a:p>
          <a:p>
            <a:r>
              <a:rPr lang="en-US" dirty="0"/>
              <a:t>A separate piece of work trying to understand how </a:t>
            </a:r>
            <a:r>
              <a:rPr lang="en-US" i="1" dirty="0"/>
              <a:t>broadening</a:t>
            </a:r>
            <a:r>
              <a:rPr lang="en-US" dirty="0"/>
              <a:t> policy rules may work – use a HANK model to include a target for income/wealth inequality in the loss function.</a:t>
            </a:r>
          </a:p>
        </p:txBody>
      </p:sp>
    </p:spTree>
    <p:extLst>
      <p:ext uri="{BB962C8B-B14F-4D97-AF65-F5344CB8AC3E}">
        <p14:creationId xmlns:p14="http://schemas.microsoft.com/office/powerpoint/2010/main" val="414971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13184" y="820589"/>
            <a:ext cx="8363272" cy="3671640"/>
          </a:xfrm>
        </p:spPr>
        <p:txBody>
          <a:bodyPr>
            <a:normAutofit fontScale="77500" lnSpcReduction="20000"/>
          </a:bodyPr>
          <a:lstStyle/>
          <a:p>
            <a:pPr marL="0" indent="0">
              <a:buNone/>
            </a:pPr>
            <a:r>
              <a:rPr lang="en-AU" b="1" dirty="0"/>
              <a:t>Monetary commitment and delegation</a:t>
            </a:r>
          </a:p>
          <a:p>
            <a:r>
              <a:rPr lang="en-NZ" b="1" i="0" dirty="0" err="1">
                <a:solidFill>
                  <a:srgbClr val="C00000"/>
                </a:solidFill>
                <a:effectLst/>
              </a:rPr>
              <a:t>Kydland</a:t>
            </a:r>
            <a:r>
              <a:rPr lang="en-NZ" b="1" i="0" dirty="0">
                <a:solidFill>
                  <a:srgbClr val="C00000"/>
                </a:solidFill>
                <a:effectLst/>
              </a:rPr>
              <a:t> and Prescott (1977)</a:t>
            </a:r>
            <a:r>
              <a:rPr lang="en-NZ" b="0" i="0" dirty="0">
                <a:solidFill>
                  <a:srgbClr val="272727"/>
                </a:solidFill>
                <a:effectLst/>
              </a:rPr>
              <a:t>, canonical model of </a:t>
            </a:r>
            <a:r>
              <a:rPr lang="en-NZ" b="1" i="0" dirty="0">
                <a:solidFill>
                  <a:srgbClr val="272727"/>
                </a:solidFill>
                <a:effectLst/>
              </a:rPr>
              <a:t>time inconsistency</a:t>
            </a:r>
            <a:r>
              <a:rPr lang="en-NZ" b="0" i="0" dirty="0">
                <a:solidFill>
                  <a:srgbClr val="272727"/>
                </a:solidFill>
                <a:effectLst/>
              </a:rPr>
              <a:t> in monetary policy/need to pre-commit.</a:t>
            </a:r>
          </a:p>
          <a:p>
            <a:r>
              <a:rPr lang="en-NZ" b="1" dirty="0" err="1">
                <a:solidFill>
                  <a:srgbClr val="C00000"/>
                </a:solidFill>
              </a:rPr>
              <a:t>Coury</a:t>
            </a:r>
            <a:r>
              <a:rPr lang="en-NZ" b="1" dirty="0">
                <a:solidFill>
                  <a:srgbClr val="C00000"/>
                </a:solidFill>
              </a:rPr>
              <a:t> and </a:t>
            </a:r>
            <a:r>
              <a:rPr lang="en-NZ" b="1" i="0" dirty="0" err="1">
                <a:solidFill>
                  <a:srgbClr val="C00000"/>
                </a:solidFill>
                <a:effectLst/>
              </a:rPr>
              <a:t>Petkov</a:t>
            </a:r>
            <a:r>
              <a:rPr lang="en-NZ" b="1" i="0" dirty="0">
                <a:solidFill>
                  <a:srgbClr val="C00000"/>
                </a:solidFill>
                <a:effectLst/>
              </a:rPr>
              <a:t> (2010)</a:t>
            </a:r>
            <a:r>
              <a:rPr lang="en-NZ" b="0" i="0" dirty="0">
                <a:solidFill>
                  <a:srgbClr val="272727"/>
                </a:solidFill>
                <a:effectLst/>
              </a:rPr>
              <a:t>, explicitly models the sequential </a:t>
            </a:r>
            <a:r>
              <a:rPr lang="en-NZ" b="1" i="0" dirty="0">
                <a:solidFill>
                  <a:srgbClr val="272727"/>
                </a:solidFill>
                <a:effectLst/>
              </a:rPr>
              <a:t>delegation decision by fiscal authorities</a:t>
            </a:r>
            <a:r>
              <a:rPr lang="en-NZ" b="0" i="0" dirty="0">
                <a:solidFill>
                  <a:srgbClr val="272727"/>
                </a:solidFill>
                <a:effectLst/>
              </a:rPr>
              <a:t> the allows for pre-commitment (also applies a strategic investment as below but to a principal-agent problem).</a:t>
            </a:r>
          </a:p>
          <a:p>
            <a:endParaRPr lang="en-NZ" b="0" i="0" dirty="0">
              <a:solidFill>
                <a:srgbClr val="272727"/>
              </a:solidFill>
              <a:effectLst/>
            </a:endParaRPr>
          </a:p>
          <a:p>
            <a:pPr marL="0" indent="0">
              <a:buNone/>
            </a:pPr>
            <a:r>
              <a:rPr lang="en-NZ" b="1" dirty="0">
                <a:solidFill>
                  <a:srgbClr val="272727"/>
                </a:solidFill>
              </a:rPr>
              <a:t>Strategic investment</a:t>
            </a:r>
          </a:p>
          <a:p>
            <a:r>
              <a:rPr lang="en-NZ" b="1" dirty="0">
                <a:solidFill>
                  <a:srgbClr val="C00000"/>
                </a:solidFill>
              </a:rPr>
              <a:t>Dixon (1985)</a:t>
            </a:r>
            <a:r>
              <a:rPr lang="en-NZ" dirty="0">
                <a:solidFill>
                  <a:srgbClr val="272727"/>
                </a:solidFill>
              </a:rPr>
              <a:t>, illustrates how firms may optimally “over-invest” for strategic reasons.</a:t>
            </a:r>
          </a:p>
          <a:p>
            <a:r>
              <a:rPr lang="en-NZ" b="1" dirty="0">
                <a:solidFill>
                  <a:srgbClr val="C00000"/>
                </a:solidFill>
              </a:rPr>
              <a:t>Dixit (1997)</a:t>
            </a:r>
            <a:r>
              <a:rPr lang="en-NZ" dirty="0">
                <a:solidFill>
                  <a:srgbClr val="272727"/>
                </a:solidFill>
              </a:rPr>
              <a:t>, highlights the use of adjustment costs a form of pre-commitment.</a:t>
            </a:r>
          </a:p>
          <a:p>
            <a:endParaRPr lang="en-NZ" dirty="0">
              <a:solidFill>
                <a:srgbClr val="272727"/>
              </a:solidFill>
            </a:endParaRPr>
          </a:p>
          <a:p>
            <a:pPr marL="0" indent="0">
              <a:buNone/>
            </a:pPr>
            <a:r>
              <a:rPr lang="en-NZ" b="1" dirty="0">
                <a:solidFill>
                  <a:srgbClr val="272727"/>
                </a:solidFill>
              </a:rPr>
              <a:t>Monetary-fiscal trade-offs/choices</a:t>
            </a:r>
          </a:p>
          <a:p>
            <a:r>
              <a:rPr lang="en-AU" b="1" dirty="0">
                <a:solidFill>
                  <a:srgbClr val="C00000"/>
                </a:solidFill>
                <a:effectLst/>
                <a:ea typeface="Calibri" panose="020F0502020204030204" pitchFamily="34" charset="0"/>
              </a:rPr>
              <a:t>Benigno and Woodford (2003)</a:t>
            </a:r>
            <a:r>
              <a:rPr lang="en-AU" dirty="0">
                <a:effectLst/>
                <a:ea typeface="Calibri" panose="020F0502020204030204" pitchFamily="34" charset="0"/>
              </a:rPr>
              <a:t>, describes a linear-quadratic macro-model that solves for optimal policy paths (however, it does not allow for strategic interactions between government and monetary policy).</a:t>
            </a:r>
            <a:endParaRPr lang="en-NZ" dirty="0">
              <a:solidFill>
                <a:srgbClr val="272727"/>
              </a:solidFill>
            </a:endParaRPr>
          </a:p>
          <a:p>
            <a:pPr marL="0" indent="0">
              <a:buNone/>
            </a:pPr>
            <a:endParaRPr lang="en-AU" dirty="0">
              <a:solidFill>
                <a:srgbClr val="272727"/>
              </a:solidFill>
            </a:endParaRPr>
          </a:p>
        </p:txBody>
      </p:sp>
    </p:spTree>
    <p:extLst>
      <p:ext uri="{BB962C8B-B14F-4D97-AF65-F5344CB8AC3E}">
        <p14:creationId xmlns:p14="http://schemas.microsoft.com/office/powerpoint/2010/main" val="177136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49"/>
            <a:ext cx="8363272" cy="4231455"/>
          </a:xfrm>
        </p:spPr>
        <p:txBody>
          <a:bodyPr>
            <a:normAutofit fontScale="77500" lnSpcReduction="20000"/>
          </a:bodyPr>
          <a:lstStyle/>
          <a:p>
            <a:pPr marL="0" indent="0">
              <a:buNone/>
            </a:pPr>
            <a:r>
              <a:rPr lang="en-AU" b="1" dirty="0"/>
              <a:t>Monetary-fiscal coordination as a game</a:t>
            </a:r>
          </a:p>
          <a:p>
            <a:r>
              <a:rPr lang="en-AU" b="1" dirty="0" err="1">
                <a:solidFill>
                  <a:srgbClr val="C00000"/>
                </a:solidFill>
              </a:rPr>
              <a:t>Debelle</a:t>
            </a:r>
            <a:r>
              <a:rPr lang="en-AU" b="1" dirty="0">
                <a:solidFill>
                  <a:srgbClr val="C00000"/>
                </a:solidFill>
              </a:rPr>
              <a:t> and Fischer (1994)</a:t>
            </a:r>
            <a:r>
              <a:rPr lang="en-AU" dirty="0"/>
              <a:t>, solves for optimal central bank independence in a NE, and sequential games with monetary policy leading.</a:t>
            </a:r>
          </a:p>
          <a:p>
            <a:r>
              <a:rPr lang="en-AU" b="1" dirty="0">
                <a:solidFill>
                  <a:srgbClr val="C00000"/>
                </a:solidFill>
              </a:rPr>
              <a:t>Dixit and </a:t>
            </a:r>
            <a:r>
              <a:rPr lang="en-AU" b="1" dirty="0" err="1">
                <a:solidFill>
                  <a:srgbClr val="C00000"/>
                </a:solidFill>
              </a:rPr>
              <a:t>Lambertini</a:t>
            </a:r>
            <a:r>
              <a:rPr lang="en-AU" b="1" dirty="0">
                <a:solidFill>
                  <a:srgbClr val="C00000"/>
                </a:solidFill>
              </a:rPr>
              <a:t> (2003)</a:t>
            </a:r>
            <a:r>
              <a:rPr lang="en-AU" dirty="0"/>
              <a:t>,</a:t>
            </a:r>
            <a:r>
              <a:rPr lang="en-AU" b="1" dirty="0"/>
              <a:t> </a:t>
            </a:r>
            <a:r>
              <a:rPr lang="en-AU" dirty="0"/>
              <a:t>shows interactions of commitment in monetary and fiscal policies in a static game.</a:t>
            </a:r>
          </a:p>
          <a:p>
            <a:pPr>
              <a:buFont typeface="Arial" panose="020B0604020202020204" pitchFamily="34" charset="0"/>
              <a:buChar char="•"/>
            </a:pPr>
            <a:r>
              <a:rPr lang="en-NZ" b="1" i="0" dirty="0">
                <a:solidFill>
                  <a:srgbClr val="C00000"/>
                </a:solidFill>
                <a:effectLst/>
              </a:rPr>
              <a:t>Ali al-</a:t>
            </a:r>
            <a:r>
              <a:rPr lang="en-NZ" b="1" i="0" dirty="0" err="1">
                <a:solidFill>
                  <a:srgbClr val="C00000"/>
                </a:solidFill>
                <a:effectLst/>
              </a:rPr>
              <a:t>Nowaihi</a:t>
            </a:r>
            <a:r>
              <a:rPr lang="en-NZ" b="1" i="0" dirty="0">
                <a:solidFill>
                  <a:srgbClr val="C00000"/>
                </a:solidFill>
                <a:effectLst/>
              </a:rPr>
              <a:t> and Sanjit </a:t>
            </a:r>
            <a:r>
              <a:rPr lang="en-NZ" b="1" i="0" dirty="0" err="1">
                <a:solidFill>
                  <a:srgbClr val="C00000"/>
                </a:solidFill>
                <a:effectLst/>
              </a:rPr>
              <a:t>Dhami</a:t>
            </a:r>
            <a:r>
              <a:rPr lang="en-NZ" b="1" i="0" dirty="0">
                <a:solidFill>
                  <a:srgbClr val="C00000"/>
                </a:solidFill>
                <a:effectLst/>
              </a:rPr>
              <a:t> (2011)</a:t>
            </a:r>
            <a:r>
              <a:rPr lang="en-NZ" b="0" i="0" dirty="0">
                <a:effectLst/>
              </a:rPr>
              <a:t>,</a:t>
            </a:r>
            <a:r>
              <a:rPr lang="en-NZ" dirty="0"/>
              <a:t> looks at the DL model in a liquidity trap.</a:t>
            </a:r>
            <a:endParaRPr lang="en-AU" dirty="0"/>
          </a:p>
          <a:p>
            <a:r>
              <a:rPr lang="en-NZ" b="1" i="0" dirty="0" err="1">
                <a:solidFill>
                  <a:srgbClr val="C00000"/>
                </a:solidFill>
                <a:effectLst/>
              </a:rPr>
              <a:t>Barthélemy</a:t>
            </a:r>
            <a:r>
              <a:rPr lang="en-NZ" b="1" i="0" dirty="0">
                <a:solidFill>
                  <a:srgbClr val="C00000"/>
                </a:solidFill>
                <a:effectLst/>
              </a:rPr>
              <a:t> and </a:t>
            </a:r>
            <a:r>
              <a:rPr lang="en-NZ" b="1" i="0" dirty="0" err="1">
                <a:solidFill>
                  <a:srgbClr val="C00000"/>
                </a:solidFill>
                <a:effectLst/>
              </a:rPr>
              <a:t>Plantin</a:t>
            </a:r>
            <a:r>
              <a:rPr lang="en-NZ" b="1" i="0" dirty="0">
                <a:solidFill>
                  <a:srgbClr val="C00000"/>
                </a:solidFill>
                <a:effectLst/>
              </a:rPr>
              <a:t> (2018)</a:t>
            </a:r>
            <a:r>
              <a:rPr lang="en-NZ" b="0" i="0" dirty="0">
                <a:solidFill>
                  <a:srgbClr val="333333"/>
                </a:solidFill>
                <a:effectLst/>
              </a:rPr>
              <a:t>, </a:t>
            </a:r>
            <a:r>
              <a:rPr lang="en-NZ" dirty="0"/>
              <a:t>describes a “chicken” game between fiscal and monetary authorities that cannot fully commit – and embeds it in a fully dynamic game.</a:t>
            </a:r>
            <a:endParaRPr lang="en-AU" dirty="0"/>
          </a:p>
          <a:p>
            <a:r>
              <a:rPr lang="en-AU" b="1" dirty="0" err="1">
                <a:solidFill>
                  <a:srgbClr val="C00000"/>
                </a:solidFill>
              </a:rPr>
              <a:t>Stawska</a:t>
            </a:r>
            <a:r>
              <a:rPr lang="en-AU" b="1" dirty="0">
                <a:solidFill>
                  <a:srgbClr val="C00000"/>
                </a:solidFill>
              </a:rPr>
              <a:t> et al (2019)</a:t>
            </a:r>
            <a:r>
              <a:rPr lang="en-AU" dirty="0"/>
              <a:t>,</a:t>
            </a:r>
            <a:r>
              <a:rPr lang="en-AU" b="1" dirty="0"/>
              <a:t> </a:t>
            </a:r>
            <a:r>
              <a:rPr lang="en-AU" dirty="0"/>
              <a:t>shows the Nash equilibrium for the non-cooperative game between monetary and fiscal policy with asymmetric objective functions.</a:t>
            </a:r>
          </a:p>
          <a:p>
            <a:r>
              <a:rPr lang="en-AU" sz="2100" b="1" dirty="0" err="1">
                <a:solidFill>
                  <a:srgbClr val="C00000"/>
                </a:solidFill>
              </a:rPr>
              <a:t>Camous</a:t>
            </a:r>
            <a:r>
              <a:rPr lang="en-AU" sz="2100" b="1" dirty="0">
                <a:solidFill>
                  <a:srgbClr val="C00000"/>
                </a:solidFill>
              </a:rPr>
              <a:t> and Matveev (2022)</a:t>
            </a:r>
            <a:r>
              <a:rPr lang="en-AU" dirty="0"/>
              <a:t>, includes repeated commitment to analyse optimal </a:t>
            </a:r>
            <a:r>
              <a:rPr lang="en-AU" i="1" dirty="0"/>
              <a:t>strategic</a:t>
            </a:r>
            <a:r>
              <a:rPr lang="en-AU" dirty="0"/>
              <a:t> monetary policy rules where monetary credibility rises with fiscal influence (as opposed to fiscal dominance).</a:t>
            </a:r>
          </a:p>
          <a:p>
            <a:endParaRPr lang="en-AU" dirty="0"/>
          </a:p>
          <a:p>
            <a:pPr marL="0" indent="0">
              <a:buNone/>
            </a:pPr>
            <a:r>
              <a:rPr lang="en-AU" b="1" dirty="0"/>
              <a:t>Instrument rigidities</a:t>
            </a:r>
          </a:p>
          <a:p>
            <a:r>
              <a:rPr lang="en-AU" b="1" dirty="0">
                <a:solidFill>
                  <a:srgbClr val="C00000"/>
                </a:solidFill>
              </a:rPr>
              <a:t>Woodford (1999)</a:t>
            </a:r>
            <a:r>
              <a:rPr lang="en-AU" dirty="0"/>
              <a:t>, describes optimal monetary policy inertia and interest rate smoothing</a:t>
            </a:r>
          </a:p>
        </p:txBody>
      </p:sp>
    </p:spTree>
    <p:extLst>
      <p:ext uri="{BB962C8B-B14F-4D97-AF65-F5344CB8AC3E}">
        <p14:creationId xmlns:p14="http://schemas.microsoft.com/office/powerpoint/2010/main" val="162374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a:bodyPr>
          <a:lstStyle/>
          <a:p>
            <a:pPr marL="0" indent="0">
              <a:buNone/>
            </a:pPr>
            <a:r>
              <a:rPr lang="en-AU" b="1" dirty="0"/>
              <a:t>Other monetary/fiscal policy games</a:t>
            </a:r>
          </a:p>
          <a:p>
            <a:r>
              <a:rPr lang="en-AU" b="1" dirty="0" err="1">
                <a:solidFill>
                  <a:srgbClr val="C00000"/>
                </a:solidFill>
              </a:rPr>
              <a:t>Alesina</a:t>
            </a:r>
            <a:r>
              <a:rPr lang="en-AU" b="1" dirty="0">
                <a:solidFill>
                  <a:srgbClr val="C00000"/>
                </a:solidFill>
              </a:rPr>
              <a:t> (1987)</a:t>
            </a:r>
            <a:r>
              <a:rPr lang="en-AU" dirty="0"/>
              <a:t>, solves for NE when policies are discretionary and there is competition between two political parties who weight output and inflation differently.</a:t>
            </a:r>
          </a:p>
          <a:p>
            <a:r>
              <a:rPr lang="en-AU" b="1" dirty="0">
                <a:solidFill>
                  <a:srgbClr val="C00000"/>
                </a:solidFill>
              </a:rPr>
              <a:t>Leeper (1991),</a:t>
            </a:r>
            <a:r>
              <a:rPr lang="en-AU" dirty="0"/>
              <a:t> develops a framework where fiscal and monetary policies are classified as either active or passive, depending on their behaviour. It explores how the strategic interaction between the two can result in different macroeconomic outcomes. </a:t>
            </a:r>
          </a:p>
          <a:p>
            <a:endParaRPr lang="en-AU" dirty="0"/>
          </a:p>
          <a:p>
            <a:endParaRPr lang="en-AU" dirty="0"/>
          </a:p>
        </p:txBody>
      </p:sp>
    </p:spTree>
    <p:extLst>
      <p:ext uri="{BB962C8B-B14F-4D97-AF65-F5344CB8AC3E}">
        <p14:creationId xmlns:p14="http://schemas.microsoft.com/office/powerpoint/2010/main" val="26385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Expected contribution</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4104456"/>
          </a:xfrm>
        </p:spPr>
        <p:txBody>
          <a:bodyPr>
            <a:normAutofit fontScale="850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br>
              <a:rPr lang="en-AU" dirty="0"/>
            </a:br>
            <a:endParaRPr lang="en-AU" dirty="0"/>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framework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3"/>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𝑚</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AU">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3182</TotalTime>
  <Words>5051</Words>
  <Application>Microsoft Office PowerPoint</Application>
  <PresentationFormat>On-screen Show (16:9)</PresentationFormat>
  <Paragraphs>365</Paragraphs>
  <Slides>31</Slides>
  <Notes>30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Cambria Math</vt:lpstr>
      <vt:lpstr>1_Custom Design</vt:lpstr>
      <vt:lpstr>Monetary and Fiscal Policy coordination: game theory perspective</vt:lpstr>
      <vt:lpstr>What we do</vt:lpstr>
      <vt:lpstr>Motivation</vt:lpstr>
      <vt:lpstr>Literature</vt:lpstr>
      <vt:lpstr>Literature</vt:lpstr>
      <vt:lpstr>Literature</vt:lpstr>
      <vt:lpstr>Expected contribution</vt:lpstr>
      <vt:lpstr>Simple Model </vt:lpstr>
      <vt:lpstr>Model (static game) </vt:lpstr>
      <vt:lpstr>Precommitment</vt:lpstr>
      <vt:lpstr>Summary of analytical solutions</vt:lpstr>
      <vt:lpstr>Modelling assumptions</vt:lpstr>
      <vt:lpstr>Static Demand shock</vt:lpstr>
      <vt:lpstr>Choices (demand)</vt:lpstr>
      <vt:lpstr>Payoffs (demand)</vt:lpstr>
      <vt:lpstr>Static Supply shock (positive)</vt:lpstr>
      <vt:lpstr>Choices (supply)</vt:lpstr>
      <vt:lpstr>Payoffs (supply)</vt:lpstr>
      <vt:lpstr>Inflation only shock</vt:lpstr>
      <vt:lpstr>Payoffs</vt:lpstr>
      <vt:lpstr>Payoffs</vt:lpstr>
      <vt:lpstr>Dynamic game</vt:lpstr>
      <vt:lpstr>Early two-choice results</vt:lpstr>
      <vt:lpstr>Early two-choice results (demand shock)</vt:lpstr>
      <vt:lpstr>Transition dynamics (same simple model)</vt:lpstr>
      <vt:lpstr>Transition dynamics (same simple model)</vt:lpstr>
      <vt:lpstr>Initial dynamic game</vt:lpstr>
      <vt:lpstr>Logic of adjustment costs</vt:lpstr>
      <vt:lpstr>Dynamic game with “insufficient demand”</vt:lpstr>
      <vt:lpstr>HANK applications</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 Nolan</cp:lastModifiedBy>
  <cp:revision>171</cp:revision>
  <dcterms:created xsi:type="dcterms:W3CDTF">2024-10-02T22:24:42Z</dcterms:created>
  <dcterms:modified xsi:type="dcterms:W3CDTF">2024-11-11T06:35:15Z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