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57" r:id="rId7"/>
    <p:sldId id="258" r:id="rId8"/>
    <p:sldId id="268" r:id="rId9"/>
    <p:sldId id="269" r:id="rId10"/>
    <p:sldId id="270" r:id="rId11"/>
    <p:sldId id="259" r:id="rId12"/>
    <p:sldId id="265" r:id="rId13"/>
    <p:sldId id="272" r:id="rId14"/>
    <p:sldId id="266" r:id="rId15"/>
    <p:sldId id="271" r:id="rId16"/>
    <p:sldId id="26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D086-AF5B-3357-88A8-F80FF19F6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DC837-2432-643E-FDBA-EE46C558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00CC-ADA9-33C5-6900-5BA4C363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D276-1FE6-166C-5BF6-2ABA1760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D81D-EE5B-C66E-ABD2-5B21AD7B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425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8A-28F1-2F22-BAB3-94FCF3B1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625F5-4046-8E37-8252-E748C0B0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696D-387B-E2D2-FC78-F1ADF9D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3D6D-4514-B690-9FB9-2653DA5C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175E-5EF0-C63E-4957-B8A9E208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501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7711B-A1A4-690A-C578-6CBCBBD7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E4FDF-6003-0CC7-C85E-E937A7F20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43FE-A9E4-29A6-15B8-CD844E1C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F3C4-B6D5-D6E4-57B0-B205473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9312-4A1D-DCA6-8608-B11FBB7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86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32A-308F-41C2-7B93-E4F7747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4828-D15D-03D0-B366-456DFB4D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47B4-4763-9862-C8FA-CA013E51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3A95-6F0D-B548-D7EC-BCA4C69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90AB-EB48-3A91-C471-706D5265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7BD1-6B09-857C-3FA8-EF28B34C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BCCC-7C71-29C9-77EA-E92B124D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233F-B257-E784-DEB7-EE770824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E7D2-0899-DC8F-A385-D37F1969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5B5F-293C-1859-E801-BD8CACC1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2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2F8-ABD9-EC48-2B5F-A39412FE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773E-CED6-6A4D-54E3-8AB671F85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80641-D9E4-1E75-FE79-24C0771EE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F9E2A-763E-0CC2-8809-68D87464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423-FE12-6D98-0A0F-20C473CE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5C337-669F-7B68-6EB9-597D2263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50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A5BF-C9B6-37C3-A43E-2AC9D900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086D-6E98-530A-BAF8-12DD46D3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32B03-AD9E-AC34-9899-A8BBFFA2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0619-EFDC-C036-FAA1-57B242DBC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19CA-7ADE-E413-B3CC-509D22B6D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96AA3-22A3-6BC2-3E88-50F0C006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02100-7BC4-6270-94E8-44FFF1B8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7E6B0-1569-9F54-74AD-6C426AE2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63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24A7-0365-9397-65EA-20DEC3FD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0AD8D-574F-ADAA-744A-88667FED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4A19-3CAD-5B19-FE29-87E4A50B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7BC4F-88C8-D2B3-A36A-E783694B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31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E6ADA-7D0D-438F-22E3-5230BBA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0F27-EAF5-F7FC-704B-B08C0ED2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0875B-3CAB-36E6-18C4-D958D8D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89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AC3-B4F3-5F8A-A413-BEB8FE2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A007-CB23-1793-2DC8-356CCC59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E699A-F70F-C564-FD58-92CDC22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AF4C-8220-CAB7-16CD-13D89433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BCBD-7438-2278-2C79-EC6740A4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74F2-4A31-579E-A55C-E056A9F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935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5C2D-1222-3772-E88B-D36934BD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52BF0-1CD5-0137-01BF-E5E237399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1C0A-6442-E9D2-6D48-E910B891B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9BA5-6606-38EB-7C2E-4ED86FCD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94A9-0798-E335-D9FC-6AB4C654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C8DA-8092-3E80-BFA5-8A7AE809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18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19D0-19F3-DB9B-7296-005A18ED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2BB6-32D8-6B65-2B68-094A6FAC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3CB1-E791-B349-1EB9-53986EAE0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4B8DC-425F-4ABA-B54D-89B5694D594A}" type="datetimeFigureOut">
              <a:rPr lang="en-NZ" smtClean="0"/>
              <a:t>4/07/2025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52BF-D5B2-E04C-B2E9-7388D28A6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55C-D3BA-A790-6C44-1B5F48E66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005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52FC-BDA6-9707-A499-EEDC0142C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McKinnon update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EDB56-FC92-A7D6-E71D-6C70E5412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534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8CAD0-FFE1-3DC1-782C-ED7392A01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D6A6-72D2-4D2D-1B67-10630B03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consolidation tell us?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6D8E-7A20-3DFE-8C5B-0B6AA631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026" y="1825625"/>
            <a:ext cx="3901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function/use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9477-6062-4DEB-E9CF-433F3871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3F35-F674-A48B-6EDC-F5C1E0B5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1870448"/>
            <a:ext cx="43568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International</a:t>
            </a:r>
          </a:p>
          <a:p>
            <a:r>
              <a:rPr lang="en-US" dirty="0"/>
              <a:t>OECD division COFOG data.</a:t>
            </a:r>
          </a:p>
          <a:p>
            <a:r>
              <a:rPr lang="en-US" dirty="0"/>
              <a:t>Synthetic control exercise to benchmark against “similar” countries.</a:t>
            </a: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FAF0E-73C2-3E4F-3ECE-F1D6CD59A58E}"/>
              </a:ext>
            </a:extLst>
          </p:cNvPr>
          <p:cNvSpPr txBox="1">
            <a:spLocks/>
          </p:cNvSpPr>
          <p:nvPr/>
        </p:nvSpPr>
        <p:spPr>
          <a:xfrm>
            <a:off x="6813176" y="1937684"/>
            <a:ext cx="4356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Adjusted expenditures</a:t>
            </a:r>
          </a:p>
          <a:p>
            <a:r>
              <a:rPr lang="en-US" dirty="0"/>
              <a:t>Disaggregated COFOG</a:t>
            </a:r>
          </a:p>
          <a:p>
            <a:r>
              <a:rPr lang="en-US" dirty="0"/>
              <a:t>Use demographic and economic factors to build benchmarks.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751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4CC9-30D7-CF96-4022-82384A36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5F64-98D5-30E2-F0F2-D8D4DC66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Benchmarking</a:t>
            </a:r>
            <a:endParaRPr lang="en-NZ" dirty="0"/>
          </a:p>
        </p:txBody>
      </p:sp>
      <p:pic>
        <p:nvPicPr>
          <p:cNvPr id="13" name="Content Placeholder 1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BDDD8BC0-AA4C-7C33-F3E0-902FF3C5D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44" y="1765978"/>
            <a:ext cx="4239764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16316B-FFB6-745D-175C-93D0884379C2}"/>
              </a:ext>
            </a:extLst>
          </p:cNvPr>
          <p:cNvSpPr txBox="1"/>
          <p:nvPr/>
        </p:nvSpPr>
        <p:spPr>
          <a:xfrm>
            <a:off x="6400800" y="1862051"/>
            <a:ext cx="471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Synthetic control exercise on overall spending</a:t>
            </a:r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A44DB-99E3-A2CF-2929-4FD07C95CC06}"/>
              </a:ext>
            </a:extLst>
          </p:cNvPr>
          <p:cNvSpPr txBox="1"/>
          <p:nvPr/>
        </p:nvSpPr>
        <p:spPr>
          <a:xfrm>
            <a:off x="6400800" y="2402746"/>
            <a:ext cx="5270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to countries with similar E/GDP ratio </a:t>
            </a:r>
            <a:br>
              <a:rPr lang="en-US" dirty="0"/>
            </a:br>
            <a:r>
              <a:rPr lang="en-US" dirty="0"/>
              <a:t>movements prior to the GFC, Australia has risen.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(after adjustments)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</a:t>
            </a:r>
            <a:r>
              <a:rPr lang="en-US" dirty="0"/>
              <a:t>question is what has driven this.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20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C74A1-675A-3EDC-BD4F-DEDCA9C0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D4B0-18C8-E1D8-BC13-6C42B9B2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Function Benchmarking</a:t>
            </a: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D3E2E-2D78-3D3C-06B5-EA9CA524DEA3}"/>
              </a:ext>
            </a:extLst>
          </p:cNvPr>
          <p:cNvSpPr txBox="1"/>
          <p:nvPr/>
        </p:nvSpPr>
        <p:spPr>
          <a:xfrm>
            <a:off x="6400800" y="1862051"/>
            <a:ext cx="471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Synthetic control exercise on overall spending</a:t>
            </a:r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51107-CEC2-3BBB-DDEE-5DE2E59CF67B}"/>
              </a:ext>
            </a:extLst>
          </p:cNvPr>
          <p:cNvSpPr txBox="1"/>
          <p:nvPr/>
        </p:nvSpPr>
        <p:spPr>
          <a:xfrm>
            <a:off x="6400800" y="2402746"/>
            <a:ext cx="5270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to countries with similar E/GDP ratio </a:t>
            </a:r>
            <a:br>
              <a:rPr lang="en-US" dirty="0"/>
            </a:br>
            <a:r>
              <a:rPr lang="en-US" dirty="0"/>
              <a:t>movements prior to the GFC, Australia has risen.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(after adjustments)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</a:t>
            </a:r>
            <a:r>
              <a:rPr lang="en-US" dirty="0"/>
              <a:t>question is what has driven this.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006C-9492-6A7B-A4D4-E516B5F2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08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C757-C90A-ED3E-AFDB-27EF7066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1CD7-BF60-0CDB-431A-34EDEFD6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Function benchmarking</a:t>
            </a: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E6CEC-7B02-3FD3-2783-23C3D0715272}"/>
              </a:ext>
            </a:extLst>
          </p:cNvPr>
          <p:cNvSpPr txBox="1"/>
          <p:nvPr/>
        </p:nvSpPr>
        <p:spPr>
          <a:xfrm>
            <a:off x="6400800" y="1862051"/>
            <a:ext cx="5681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Decisions made will typically ensure that spending </a:t>
            </a:r>
            <a:br>
              <a:rPr lang="en-US" dirty="0"/>
            </a:br>
            <a:r>
              <a:rPr lang="en-US" dirty="0"/>
              <a:t>exceeds projections – especially given the conservative </a:t>
            </a:r>
            <a:br>
              <a:rPr lang="en-US" dirty="0"/>
            </a:br>
            <a:r>
              <a:rPr lang="en-US" dirty="0"/>
              <a:t>spending allowance.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7BE-299A-161B-05CF-7292C37D6661}"/>
              </a:ext>
            </a:extLst>
          </p:cNvPr>
          <p:cNvSpPr txBox="1"/>
          <p:nvPr/>
        </p:nvSpPr>
        <p:spPr>
          <a:xfrm>
            <a:off x="6400800" y="3262630"/>
            <a:ext cx="5173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projections.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 of CSA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[any other amount to add]</a:t>
            </a:r>
          </a:p>
          <a:p>
            <a:endParaRPr lang="en-US" dirty="0"/>
          </a:p>
          <a:p>
            <a:r>
              <a:rPr lang="en-US" dirty="0"/>
              <a:t>This provides the benchmark by function provided.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CECE-23FC-870F-2164-4D0CFDB3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US" dirty="0"/>
              <a:t>Relative to forecasts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5180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2836-6B41-A4BD-31ED-B43725AE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45C8-A9A7-455E-8283-21572CF7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Functional Benchmarking</a:t>
            </a: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C0377-F9D2-A2D1-0F5C-6571033B7AEE}"/>
              </a:ext>
            </a:extLst>
          </p:cNvPr>
          <p:cNvSpPr txBox="1"/>
          <p:nvPr/>
        </p:nvSpPr>
        <p:spPr>
          <a:xfrm>
            <a:off x="6400800" y="1862051"/>
            <a:ext cx="471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Synthetic control exercise on overall spending</a:t>
            </a:r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836C5-EC35-9CCA-FB27-EB116ED660C9}"/>
              </a:ext>
            </a:extLst>
          </p:cNvPr>
          <p:cNvSpPr txBox="1"/>
          <p:nvPr/>
        </p:nvSpPr>
        <p:spPr>
          <a:xfrm>
            <a:off x="6400800" y="2402746"/>
            <a:ext cx="5270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to countries with similar E/GDP ratio </a:t>
            </a:r>
            <a:br>
              <a:rPr lang="en-US" dirty="0"/>
            </a:br>
            <a:r>
              <a:rPr lang="en-US" dirty="0"/>
              <a:t>movements prior to the GFC, Australia has risen.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(after adjustments)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</a:t>
            </a:r>
            <a:r>
              <a:rPr lang="en-US" dirty="0"/>
              <a:t>question is what has driven this.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CCF8-5990-71E3-C8BE-6D87008D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Sector stuff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883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E512A-9B7B-42DB-7FA1-A353C4B5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8D86-88A6-9CFC-8D8F-97C64F1C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costs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C28D-3EC9-311D-12D0-4FF8FA50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/>
          <a:lstStyle/>
          <a:p>
            <a:r>
              <a:rPr lang="en-US"/>
              <a:t>Check if we can find international IFRS GFS type standards to compare types of inputs used.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26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3428-BC44-4560-5784-4854A1773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CF8D-4031-1EE8-ED8D-01279980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and projections</a:t>
            </a: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3E7D09-1599-F7D2-1A94-1FCEC809BBF0}"/>
              </a:ext>
            </a:extLst>
          </p:cNvPr>
          <p:cNvSpPr txBox="1">
            <a:spLocks/>
          </p:cNvSpPr>
          <p:nvPr/>
        </p:nvSpPr>
        <p:spPr>
          <a:xfrm>
            <a:off x="927846" y="1888378"/>
            <a:ext cx="4356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Adjusted expenditures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74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9D567BFB-C3FF-7382-A524-4D3BD407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6A9DE-2BF7-6B3D-C665-BA988DA0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Internal report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CDF55-13F2-FF5F-E19B-5B1CE333D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F20-B744-E591-9F1C-36A5AC3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has happened to Federal Spending?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095F-C3A8-089C-9510-E67AC336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361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7CE5-E6E7-D3EC-26D9-4E0FA5236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96EF-BB1A-BE5C-B1D3-3AF2DC2A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key spending risks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9696-85D5-A0BD-34D7-D24AE274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271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2E497-4CB5-A6E0-5520-DFCA8944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13BC97-0C7F-8436-4247-62EDF0BD1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3A84F60-2BA6-44B6-EBDD-DAFF5148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98E1FB-315D-2BB5-DE65-C6002745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A9C0-2DE8-4122-874E-DBA3BA60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Extended spending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5C1D7-D08D-F4FB-44FD-C4F0EEBC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746FF-5521-72B9-F755-5DA06AE9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83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8B33-034B-EE0C-AD82-72FAB03B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C3D1-B5C6-D90F-3FDE-CB92E39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three </a:t>
            </a:r>
            <a:r>
              <a:rPr lang="en-US" b="1" dirty="0"/>
              <a:t>measurement and communication</a:t>
            </a:r>
            <a:r>
              <a:rPr lang="en-US" dirty="0"/>
              <a:t> areas where additional work could improve understanding of fiscal pressures.</a:t>
            </a:r>
            <a:br>
              <a:rPr lang="en-US" dirty="0"/>
            </a:br>
            <a:endParaRPr lang="en-US" dirty="0"/>
          </a:p>
          <a:p>
            <a:pPr lvl="1"/>
            <a:r>
              <a:rPr lang="en-NZ" b="1" dirty="0">
                <a:solidFill>
                  <a:srgbClr val="00B0F0"/>
                </a:solidFill>
              </a:rPr>
              <a:t>Consolidation</a:t>
            </a:r>
            <a:r>
              <a:rPr lang="en-NZ" dirty="0"/>
              <a:t> – taking an all of government approach to spending on </a:t>
            </a:r>
            <a:r>
              <a:rPr lang="en-NZ" b="1" dirty="0"/>
              <a:t>functions</a:t>
            </a:r>
            <a:endParaRPr lang="en-NZ" dirty="0"/>
          </a:p>
          <a:p>
            <a:pPr lvl="1"/>
            <a:r>
              <a:rPr lang="en-NZ" b="1" dirty="0">
                <a:solidFill>
                  <a:srgbClr val="C00000"/>
                </a:solidFill>
              </a:rPr>
              <a:t>Benchmarking</a:t>
            </a:r>
            <a:r>
              <a:rPr lang="en-NZ" dirty="0"/>
              <a:t> – international and demographic based benchmarks</a:t>
            </a:r>
          </a:p>
          <a:p>
            <a:pPr lvl="1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Tracking</a:t>
            </a:r>
            <a:r>
              <a:rPr lang="en-NZ" dirty="0"/>
              <a:t> – how do we interpret, communicate, and update the above insights.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Work on short-termism is within a separate, but related, stream – Kizzy and Michael are leading this directly.</a:t>
            </a:r>
          </a:p>
        </p:txBody>
      </p:sp>
    </p:spTree>
    <p:extLst>
      <p:ext uri="{BB962C8B-B14F-4D97-AF65-F5344CB8AC3E}">
        <p14:creationId xmlns:p14="http://schemas.microsoft.com/office/powerpoint/2010/main" val="201471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947C-021A-22CE-6F3E-4EF9422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3690-1E8A-B5D4-64B1-A73219FD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like we have OECD data</a:t>
            </a:r>
          </a:p>
          <a:p>
            <a:r>
              <a:rPr lang="en-US" dirty="0"/>
              <a:t>Looks like we can request ABS data (made a fairly detailed request, waiting to hear back).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Consolidation</a:t>
            </a:r>
          </a:p>
          <a:p>
            <a:r>
              <a:rPr lang="en-NZ" dirty="0"/>
              <a:t>GFS accounts – publicly available, tell us about nature of costs, nothing on functions (i.e. health)</a:t>
            </a:r>
          </a:p>
          <a:p>
            <a:r>
              <a:rPr lang="en-NZ" dirty="0"/>
              <a:t>COFOG – use based on function, allows us to understand disaggregated trends.</a:t>
            </a:r>
          </a:p>
        </p:txBody>
      </p:sp>
    </p:spTree>
    <p:extLst>
      <p:ext uri="{BB962C8B-B14F-4D97-AF65-F5344CB8AC3E}">
        <p14:creationId xmlns:p14="http://schemas.microsoft.com/office/powerpoint/2010/main" val="93286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7A07-8D62-01E6-8C4D-AF0625B1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82C-FE87-64E4-501A-7B2A37D1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consolidation tell us?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B128-1EA4-D213-6E57-6670DA8B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026" y="1825625"/>
            <a:ext cx="3901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General Spending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9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488D9-58B5-52E0-AB7B-0A461528E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4967-D00E-B83B-C0AC-2E96CF9D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consolidation tell us?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4688-D52A-BAF0-BFCC-AB54085C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026" y="1825625"/>
            <a:ext cx="3901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GFS (inputs)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423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McKinnon update</vt:lpstr>
      <vt:lpstr>Internal report content</vt:lpstr>
      <vt:lpstr>What has happened to Federal Spending?</vt:lpstr>
      <vt:lpstr>What are some key spending risks</vt:lpstr>
      <vt:lpstr>Extended spending work</vt:lpstr>
      <vt:lpstr>Topics</vt:lpstr>
      <vt:lpstr>Consolidation</vt:lpstr>
      <vt:lpstr>What does consolidation tell us?</vt:lpstr>
      <vt:lpstr>What does consolidation tell us?</vt:lpstr>
      <vt:lpstr>What does consolidation tell us?</vt:lpstr>
      <vt:lpstr>Benchmarking</vt:lpstr>
      <vt:lpstr>International Benchmarking</vt:lpstr>
      <vt:lpstr>International Function Benchmarking</vt:lpstr>
      <vt:lpstr>Forecast Function benchmarking</vt:lpstr>
      <vt:lpstr>Demographic Functional Benchmarking</vt:lpstr>
      <vt:lpstr>Input costs</vt:lpstr>
      <vt:lpstr>Tracking and projections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</dc:creator>
  <cp:lastModifiedBy>Matt Nolan</cp:lastModifiedBy>
  <cp:revision>10</cp:revision>
  <dcterms:created xsi:type="dcterms:W3CDTF">2025-07-02T08:16:45Z</dcterms:created>
  <dcterms:modified xsi:type="dcterms:W3CDTF">2025-07-03T22:42:47Z</dcterms:modified>
</cp:coreProperties>
</file>